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147469022" r:id="rId2"/>
    <p:sldId id="2147469038" r:id="rId3"/>
    <p:sldId id="1697" r:id="rId4"/>
    <p:sldId id="214746903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660"/>
  </p:normalViewPr>
  <p:slideViewPr>
    <p:cSldViewPr snapToGrid="0">
      <p:cViewPr varScale="1">
        <p:scale>
          <a:sx n="59" d="100"/>
          <a:sy n="59" d="100"/>
        </p:scale>
        <p:origin x="84"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2A1FB-4457-4BD5-A28C-0DF6386B97EA}"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98291-1AE0-40A4-B85E-5C2A8D1EBF3F}" type="slidenum">
              <a:rPr lang="en-GB" smtClean="0"/>
              <a:t>‹#›</a:t>
            </a:fld>
            <a:endParaRPr lang="en-GB"/>
          </a:p>
        </p:txBody>
      </p:sp>
    </p:spTree>
    <p:extLst>
      <p:ext uri="{BB962C8B-B14F-4D97-AF65-F5344CB8AC3E}">
        <p14:creationId xmlns:p14="http://schemas.microsoft.com/office/powerpoint/2010/main" val="333570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C4E1086-5C64-4057-8E65-60C4FEC37626}" type="slidenum">
              <a:rPr lang="de-DE" smtClean="0"/>
              <a:pPr/>
              <a:t>1</a:t>
            </a:fld>
            <a:endParaRPr lang="de-DE"/>
          </a:p>
        </p:txBody>
      </p:sp>
    </p:spTree>
    <p:extLst>
      <p:ext uri="{BB962C8B-B14F-4D97-AF65-F5344CB8AC3E}">
        <p14:creationId xmlns:p14="http://schemas.microsoft.com/office/powerpoint/2010/main" val="361703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3600450"/>
          </a:xfrm>
        </p:spPr>
        <p:txBody>
          <a:bodyPr/>
          <a:lstStyle/>
          <a:p>
            <a:endParaRPr lang="de-DE" dirty="0"/>
          </a:p>
        </p:txBody>
      </p:sp>
      <p:sp>
        <p:nvSpPr>
          <p:cNvPr id="4" name="Foliennummernplatzhalter 3"/>
          <p:cNvSpPr>
            <a:spLocks noGrp="1"/>
          </p:cNvSpPr>
          <p:nvPr>
            <p:ph type="sldNum" sz="quarter" idx="5"/>
          </p:nvPr>
        </p:nvSpPr>
        <p:spPr/>
        <p:txBody>
          <a:bodyPr/>
          <a:lstStyle/>
          <a:p>
            <a:fld id="{FFA5DC04-472E-46CD-9CA2-17731012BE17}" type="slidenum">
              <a:rPr lang="de-DE" smtClean="0"/>
              <a:pPr/>
              <a:t>2</a:t>
            </a:fld>
            <a:endParaRPr lang="de-DE"/>
          </a:p>
        </p:txBody>
      </p:sp>
    </p:spTree>
    <p:extLst>
      <p:ext uri="{BB962C8B-B14F-4D97-AF65-F5344CB8AC3E}">
        <p14:creationId xmlns:p14="http://schemas.microsoft.com/office/powerpoint/2010/main" val="197015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Enhance Data Interoperability for all CT stakeholders – overcome E2E data gaps and focus on integrating data sources. Data quality is critical. Standardisation of processes, transaction data, master data and reason codes for interruptions and delays is not mature and widely used today. EDICT provides solution paths in several areas to overcome mental silos and “pockets of data” (e.g. </a:t>
            </a:r>
            <a:r>
              <a:rPr lang="en-GB"/>
              <a:t>reason code </a:t>
            </a:r>
            <a:r>
              <a:rPr lang="en-GB" dirty="0"/>
              <a:t>harmonisation).</a:t>
            </a:r>
          </a:p>
        </p:txBody>
      </p:sp>
      <p:sp>
        <p:nvSpPr>
          <p:cNvPr id="4" name="Footer Placeholder 3"/>
          <p:cNvSpPr>
            <a:spLocks noGrp="1"/>
          </p:cNvSpPr>
          <p:nvPr>
            <p:ph type="ftr" sz="quarter" idx="4"/>
          </p:nvPr>
        </p:nvSpPr>
        <p:spPr/>
        <p:txBody>
          <a:bodyPr/>
          <a:lstStyle/>
          <a:p>
            <a:r>
              <a:rPr lang="en-GB"/>
              <a:t>Date and place</a:t>
            </a:r>
            <a:endParaRPr lang="en-GB" dirty="0"/>
          </a:p>
        </p:txBody>
      </p:sp>
      <p:sp>
        <p:nvSpPr>
          <p:cNvPr id="5" name="Slide Number Placeholder 4"/>
          <p:cNvSpPr>
            <a:spLocks noGrp="1"/>
          </p:cNvSpPr>
          <p:nvPr>
            <p:ph type="sldNum" sz="quarter" idx="5"/>
          </p:nvPr>
        </p:nvSpPr>
        <p:spPr/>
        <p:txBody>
          <a:bodyPr/>
          <a:lstStyle/>
          <a:p>
            <a:fld id="{C5A580D8-E5F2-453B-A057-8B3D66DBF434}" type="slidenum">
              <a:rPr lang="en-GB" smtClean="0"/>
              <a:pPr/>
              <a:t>3</a:t>
            </a:fld>
            <a:endParaRPr lang="en-GB" dirty="0"/>
          </a:p>
        </p:txBody>
      </p:sp>
    </p:spTree>
    <p:extLst>
      <p:ext uri="{BB962C8B-B14F-4D97-AF65-F5344CB8AC3E}">
        <p14:creationId xmlns:p14="http://schemas.microsoft.com/office/powerpoint/2010/main" val="234070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0F5EE235-A5B2-40A6-A493-A23476CE6A58}" type="slidenum">
              <a:rPr lang="de-DE" smtClean="0"/>
              <a:t>4</a:t>
            </a:fld>
            <a:endParaRPr lang="de-DE" dirty="0"/>
          </a:p>
        </p:txBody>
      </p:sp>
    </p:spTree>
    <p:extLst>
      <p:ext uri="{BB962C8B-B14F-4D97-AF65-F5344CB8AC3E}">
        <p14:creationId xmlns:p14="http://schemas.microsoft.com/office/powerpoint/2010/main" val="64736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rne.eu/"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F1D2-DA32-BF49-9673-2D5FC9FDC6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19DEFC-FAAD-14F7-ECC9-5E9702347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00DC08-3390-F22C-3E61-A0748947CB12}"/>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5" name="Footer Placeholder 4">
            <a:extLst>
              <a:ext uri="{FF2B5EF4-FFF2-40B4-BE49-F238E27FC236}">
                <a16:creationId xmlns:a16="http://schemas.microsoft.com/office/drawing/2014/main" id="{6EBC58CC-3F94-EBBD-24F9-65982C0855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65E6A1-EF0F-0B4C-ABC5-3411BC80A341}"/>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125441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1BF8-D097-4177-7623-636AE829A9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172751-8ED8-7265-8081-F4D9B1860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E8D3DF-7110-82CF-931F-7D934E97FC7A}"/>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5" name="Footer Placeholder 4">
            <a:extLst>
              <a:ext uri="{FF2B5EF4-FFF2-40B4-BE49-F238E27FC236}">
                <a16:creationId xmlns:a16="http://schemas.microsoft.com/office/drawing/2014/main" id="{C551C295-12E0-861C-B1EA-609F608D77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EAFE8-3209-E283-0471-90253258A20E}"/>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218093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4C294-68F1-E269-E143-432A08A40D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0E5165-FA03-983A-DD68-B72EA7FCB1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E22AAA-69D8-FB05-CA36-10F4BC683FB1}"/>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5" name="Footer Placeholder 4">
            <a:extLst>
              <a:ext uri="{FF2B5EF4-FFF2-40B4-BE49-F238E27FC236}">
                <a16:creationId xmlns:a16="http://schemas.microsoft.com/office/drawing/2014/main" id="{098D6D6A-D283-F8C0-48DE-4DC42C189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A549D-B560-F63B-FE4D-4912C9BE32FA}"/>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278101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Divider">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3BEEE9E-564D-D4A8-2218-553AA1256741}"/>
              </a:ext>
            </a:extLst>
          </p:cNvPr>
          <p:cNvCxnSpPr>
            <a:cxnSpLocks/>
          </p:cNvCxnSpPr>
          <p:nvPr userDrawn="1"/>
        </p:nvCxnSpPr>
        <p:spPr>
          <a:xfrm>
            <a:off x="407988" y="3094164"/>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1C5CAB87-124B-1E1B-D94C-1C2823C193E9}"/>
              </a:ext>
            </a:extLst>
          </p:cNvPr>
          <p:cNvSpPr>
            <a:spLocks noGrp="1"/>
          </p:cNvSpPr>
          <p:nvPr>
            <p:ph type="title" hasCustomPrompt="1"/>
          </p:nvPr>
        </p:nvSpPr>
        <p:spPr>
          <a:xfrm>
            <a:off x="1817998" y="3194974"/>
            <a:ext cx="5148572" cy="1674186"/>
          </a:xfrm>
          <a:prstGeom prst="rect">
            <a:avLst/>
          </a:prstGeom>
        </p:spPr>
        <p:txBody>
          <a:bodyPr wrap="square" anchor="t">
            <a:noAutofit/>
          </a:bodyPr>
          <a:lstStyle>
            <a:lvl1pPr algn="l" defTabSz="914400" rtl="0" eaLnBrk="1" latinLnBrk="0" hangingPunct="1">
              <a:lnSpc>
                <a:spcPct val="100000"/>
              </a:lnSpc>
              <a:spcBef>
                <a:spcPct val="0"/>
              </a:spcBef>
              <a:buNone/>
              <a:defRPr lang="en-US" sz="4800" b="1" kern="1200" cap="none" baseline="0" dirty="0">
                <a:solidFill>
                  <a:schemeClr val="tx1"/>
                </a:solidFill>
                <a:latin typeface="+mj-lt"/>
                <a:ea typeface="+mj-ea"/>
                <a:cs typeface="Arial" panose="020B0604020202020204" pitchFamily="34" charset="0"/>
              </a:defRPr>
            </a:lvl1pPr>
          </a:lstStyle>
          <a:p>
            <a:r>
              <a:rPr lang="en-GB">
                <a:solidFill>
                  <a:schemeClr val="tx1"/>
                </a:solidFill>
              </a:rPr>
              <a:t>Chapter divider</a:t>
            </a:r>
            <a:endParaRPr lang="en-GB">
              <a:solidFill>
                <a:schemeClr val="bg1"/>
              </a:solidFill>
            </a:endParaRPr>
          </a:p>
        </p:txBody>
      </p:sp>
      <p:sp>
        <p:nvSpPr>
          <p:cNvPr id="17" name="Textplatzhalter 16">
            <a:extLst>
              <a:ext uri="{FF2B5EF4-FFF2-40B4-BE49-F238E27FC236}">
                <a16:creationId xmlns:a16="http://schemas.microsoft.com/office/drawing/2014/main" id="{66B4FCB1-6562-A3A7-AF20-C1BC9CE3566C}"/>
              </a:ext>
            </a:extLst>
          </p:cNvPr>
          <p:cNvSpPr>
            <a:spLocks noGrp="1"/>
          </p:cNvSpPr>
          <p:nvPr>
            <p:ph type="body" sz="quarter" idx="11" hasCustomPrompt="1"/>
          </p:nvPr>
        </p:nvSpPr>
        <p:spPr>
          <a:xfrm>
            <a:off x="407367" y="3194973"/>
            <a:ext cx="961200" cy="1674185"/>
          </a:xfrm>
        </p:spPr>
        <p:txBody>
          <a:bodyPr>
            <a:noAutofit/>
          </a:bodyPr>
          <a:lstStyle>
            <a:lvl1pPr algn="r">
              <a:lnSpc>
                <a:spcPct val="100000"/>
              </a:lnSpc>
              <a:defRPr sz="4800" b="1">
                <a:latin typeface="+mj-lt"/>
              </a:defRPr>
            </a:lvl1pPr>
          </a:lstStyle>
          <a:p>
            <a:pPr lvl="0"/>
            <a:r>
              <a:rPr lang="en-GB"/>
              <a:t>01</a:t>
            </a:r>
          </a:p>
        </p:txBody>
      </p:sp>
      <p:pic>
        <p:nvPicPr>
          <p:cNvPr id="7" name="easyBackground_Agenda">
            <a:extLst>
              <a:ext uri="{FF2B5EF4-FFF2-40B4-BE49-F238E27FC236}">
                <a16:creationId xmlns:a16="http://schemas.microsoft.com/office/drawing/2014/main" id="{5DEE5BCE-4F8F-7729-0A54-626D838488E8}"/>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l="30999" r="31076"/>
          <a:stretch>
            <a:fillRect/>
          </a:stretch>
        </p:blipFill>
        <p:spPr>
          <a:xfrm>
            <a:off x="8301160" y="0"/>
            <a:ext cx="3890831" cy="6858000"/>
          </a:xfrm>
          <a:custGeom>
            <a:avLst/>
            <a:gdLst>
              <a:gd name="connsiteX0" fmla="*/ 0 w 3890831"/>
              <a:gd name="connsiteY0" fmla="*/ 6681046 h 6858000"/>
              <a:gd name="connsiteX1" fmla="*/ 3890831 w 3890831"/>
              <a:gd name="connsiteY1" fmla="*/ 6681046 h 6858000"/>
              <a:gd name="connsiteX2" fmla="*/ 3890831 w 3890831"/>
              <a:gd name="connsiteY2" fmla="*/ 6858000 h 6858000"/>
              <a:gd name="connsiteX3" fmla="*/ 0 w 3890831"/>
              <a:gd name="connsiteY3" fmla="*/ 6858000 h 6858000"/>
              <a:gd name="connsiteX4" fmla="*/ 0 w 3890831"/>
              <a:gd name="connsiteY4" fmla="*/ 0 h 6858000"/>
              <a:gd name="connsiteX5" fmla="*/ 3890831 w 3890831"/>
              <a:gd name="connsiteY5" fmla="*/ 0 h 6858000"/>
              <a:gd name="connsiteX6" fmla="*/ 3890831 w 3890831"/>
              <a:gd name="connsiteY6" fmla="*/ 6447046 h 6858000"/>
              <a:gd name="connsiteX7" fmla="*/ 0 w 3890831"/>
              <a:gd name="connsiteY7" fmla="*/ 64470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831" h="6858000">
                <a:moveTo>
                  <a:pt x="0" y="6681046"/>
                </a:moveTo>
                <a:lnTo>
                  <a:pt x="3890831" y="6681046"/>
                </a:lnTo>
                <a:lnTo>
                  <a:pt x="3890831" y="6858000"/>
                </a:lnTo>
                <a:lnTo>
                  <a:pt x="0" y="6858000"/>
                </a:lnTo>
                <a:close/>
                <a:moveTo>
                  <a:pt x="0" y="0"/>
                </a:moveTo>
                <a:lnTo>
                  <a:pt x="3890831" y="0"/>
                </a:lnTo>
                <a:lnTo>
                  <a:pt x="3890831" y="6447046"/>
                </a:lnTo>
                <a:lnTo>
                  <a:pt x="0" y="6447046"/>
                </a:lnTo>
                <a:close/>
              </a:path>
            </a:pathLst>
          </a:custGeom>
        </p:spPr>
      </p:pic>
    </p:spTree>
    <p:extLst>
      <p:ext uri="{BB962C8B-B14F-4D97-AF65-F5344CB8AC3E}">
        <p14:creationId xmlns:p14="http://schemas.microsoft.com/office/powerpoint/2010/main" val="438974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cxnSp>
        <p:nvCxnSpPr>
          <p:cNvPr id="18" name="Straight Connector 4">
            <a:extLst>
              <a:ext uri="{FF2B5EF4-FFF2-40B4-BE49-F238E27FC236}">
                <a16:creationId xmlns:a16="http://schemas.microsoft.com/office/drawing/2014/main" id="{6181577F-F8E1-4D6E-8E80-524F0E31470B}"/>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hlinkClick r:id="rId2"/>
            <a:extLst>
              <a:ext uri="{FF2B5EF4-FFF2-40B4-BE49-F238E27FC236}">
                <a16:creationId xmlns:a16="http://schemas.microsoft.com/office/drawing/2014/main" id="{919F9282-7ECC-C17E-0DF9-1CADE3E05ABB}"/>
              </a:ext>
            </a:extLst>
          </p:cNvPr>
          <p:cNvSpPr/>
          <p:nvPr userDrawn="1"/>
        </p:nvSpPr>
        <p:spPr>
          <a:xfrm>
            <a:off x="8436260" y="5429759"/>
            <a:ext cx="2304256" cy="301728"/>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E8E8E8"/>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a:solidFill>
                <a:srgbClr val="000000"/>
              </a:solidFill>
              <a:latin typeface="Aptos" panose="020B0004020202020204" pitchFamily="34" charset="0"/>
            </a:endParaRPr>
          </a:p>
        </p:txBody>
      </p:sp>
      <p:sp>
        <p:nvSpPr>
          <p:cNvPr id="4" name="Titel 3">
            <a:extLst>
              <a:ext uri="{FF2B5EF4-FFF2-40B4-BE49-F238E27FC236}">
                <a16:creationId xmlns:a16="http://schemas.microsoft.com/office/drawing/2014/main" id="{77F484EE-B37F-94B3-FD59-A0A5673B594B}"/>
              </a:ext>
            </a:extLst>
          </p:cNvPr>
          <p:cNvSpPr>
            <a:spLocks noGrp="1"/>
          </p:cNvSpPr>
          <p:nvPr>
            <p:ph type="title" hasCustomPrompt="1"/>
          </p:nvPr>
        </p:nvSpPr>
        <p:spPr>
          <a:xfrm>
            <a:off x="407367" y="764705"/>
            <a:ext cx="9397045" cy="504055"/>
          </a:xfrm>
        </p:spPr>
        <p:txBody>
          <a:bodyPr vert="horz" lIns="0" tIns="0" rIns="0" bIns="0" rtlCol="0" anchor="t">
            <a:noAutofit/>
          </a:bodyPr>
          <a:lstStyle>
            <a:lvl1pPr>
              <a:defRPr lang="en-GB" dirty="0"/>
            </a:lvl1pPr>
          </a:lstStyle>
          <a:p>
            <a:pPr lvl="0"/>
            <a:r>
              <a:rPr lang="en-GB"/>
              <a:t>Contact</a:t>
            </a:r>
          </a:p>
        </p:txBody>
      </p:sp>
    </p:spTree>
    <p:extLst>
      <p:ext uri="{BB962C8B-B14F-4D97-AF65-F5344CB8AC3E}">
        <p14:creationId xmlns:p14="http://schemas.microsoft.com/office/powerpoint/2010/main" val="386567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AF65-2EAA-5F83-E6A3-8BDFF68D3A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5857F2-638E-7ADF-63C4-2015A9A65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FF385B-7B96-6FA6-2C53-5A00C0E02A66}"/>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5" name="Footer Placeholder 4">
            <a:extLst>
              <a:ext uri="{FF2B5EF4-FFF2-40B4-BE49-F238E27FC236}">
                <a16:creationId xmlns:a16="http://schemas.microsoft.com/office/drawing/2014/main" id="{EF91B2AD-FF8E-9962-3BAF-BBB803FCD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10C97A-3767-A0A0-A18F-11BE02E2C417}"/>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402526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52FC-335C-23AD-BC22-2A690EC3B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D3BE46-A6CE-C251-89FC-A5D96FAEE0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336F31-5AFA-FB3A-D368-5E153B93AEE9}"/>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5" name="Footer Placeholder 4">
            <a:extLst>
              <a:ext uri="{FF2B5EF4-FFF2-40B4-BE49-F238E27FC236}">
                <a16:creationId xmlns:a16="http://schemas.microsoft.com/office/drawing/2014/main" id="{B14D7087-8B8E-5E71-60B8-FFAF24D3C9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C35B53-8EDC-99BE-3BD6-13CB11AFFC27}"/>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57621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0794-3D0D-3D75-B387-409EE02511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39282F-8ECD-1DFB-3E1E-88ECA606C8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48FF1B-D3CE-4584-E7E2-710D7FA426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71E762-D135-A783-063A-5DAB7F981576}"/>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6" name="Footer Placeholder 5">
            <a:extLst>
              <a:ext uri="{FF2B5EF4-FFF2-40B4-BE49-F238E27FC236}">
                <a16:creationId xmlns:a16="http://schemas.microsoft.com/office/drawing/2014/main" id="{7F733AC8-CD84-3654-FDA4-12DF3AFCF3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7C8A4A-DF51-15F9-04CF-F0CBACA058DF}"/>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212158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825B-F42C-2A62-07C2-67F8AFBBE8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6B1A1E-F7A2-8426-38D0-8AD5A6819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304D52-B697-E8A1-E963-1B776B87D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0E4AA1-3536-8C02-65C5-0A1469898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D7C5A-5788-0543-74E3-E25A3DEF8F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4AFBA-07C2-3009-3A3E-1ECE7DD21DFB}"/>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8" name="Footer Placeholder 7">
            <a:extLst>
              <a:ext uri="{FF2B5EF4-FFF2-40B4-BE49-F238E27FC236}">
                <a16:creationId xmlns:a16="http://schemas.microsoft.com/office/drawing/2014/main" id="{BAAAE9E4-0448-DAB8-A1BB-F2C49D56C8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5EEA4A-840D-77EF-5392-167D9E744556}"/>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362378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76AD-6D92-F2D5-8213-CFEAA5CF9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9CCC91-16DF-283F-3B71-8D209DEF6086}"/>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4" name="Footer Placeholder 3">
            <a:extLst>
              <a:ext uri="{FF2B5EF4-FFF2-40B4-BE49-F238E27FC236}">
                <a16:creationId xmlns:a16="http://schemas.microsoft.com/office/drawing/2014/main" id="{9B1EE9B8-0D4D-9183-6BCF-2A66FF5436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C2495C-9B72-0B32-B0AE-5FB101B2D85B}"/>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169810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E4304-7AF4-6AD0-A884-25379C69F7E8}"/>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3" name="Footer Placeholder 2">
            <a:extLst>
              <a:ext uri="{FF2B5EF4-FFF2-40B4-BE49-F238E27FC236}">
                <a16:creationId xmlns:a16="http://schemas.microsoft.com/office/drawing/2014/main" id="{C3D079CC-D658-0149-55F2-7E15D76586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2BAC94-99CD-E97C-528A-D1AA90B6DB43}"/>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388570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FB9D-C751-BB99-2F03-36A0DF069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A97B8D-5E8F-B04C-8DBB-B40529CB2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35510C-5A62-7154-8B2C-A334A45C1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450FA-8CE1-84C6-BE4A-84CCC8120CEB}"/>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6" name="Footer Placeholder 5">
            <a:extLst>
              <a:ext uri="{FF2B5EF4-FFF2-40B4-BE49-F238E27FC236}">
                <a16:creationId xmlns:a16="http://schemas.microsoft.com/office/drawing/2014/main" id="{7CE6F02C-91A6-9D7A-33C1-D30B55D64A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FD401-D2A9-4547-647B-9E38814C594E}"/>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96667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8A72-3FD9-A0BC-5970-55F3D73C9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3F74F9-BF49-6250-F637-57D26FA8F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350D0F-AE2C-D273-85D5-82498363D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E406F-7B3B-F3AC-646B-8CA69F238F16}"/>
              </a:ext>
            </a:extLst>
          </p:cNvPr>
          <p:cNvSpPr>
            <a:spLocks noGrp="1"/>
          </p:cNvSpPr>
          <p:nvPr>
            <p:ph type="dt" sz="half" idx="10"/>
          </p:nvPr>
        </p:nvSpPr>
        <p:spPr/>
        <p:txBody>
          <a:bodyPr/>
          <a:lstStyle/>
          <a:p>
            <a:fld id="{6457CD66-8CAF-4ABC-B24E-64A73B80654D}" type="datetimeFigureOut">
              <a:rPr lang="en-GB" smtClean="0"/>
              <a:t>04/07/2024</a:t>
            </a:fld>
            <a:endParaRPr lang="en-GB"/>
          </a:p>
        </p:txBody>
      </p:sp>
      <p:sp>
        <p:nvSpPr>
          <p:cNvPr id="6" name="Footer Placeholder 5">
            <a:extLst>
              <a:ext uri="{FF2B5EF4-FFF2-40B4-BE49-F238E27FC236}">
                <a16:creationId xmlns:a16="http://schemas.microsoft.com/office/drawing/2014/main" id="{74301C06-C91F-9BD1-C668-436BF75060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A0753F-5EB8-2DD2-B841-15FE00C2030C}"/>
              </a:ext>
            </a:extLst>
          </p:cNvPr>
          <p:cNvSpPr>
            <a:spLocks noGrp="1"/>
          </p:cNvSpPr>
          <p:nvPr>
            <p:ph type="sldNum" sz="quarter" idx="12"/>
          </p:nvPr>
        </p:nvSpPr>
        <p:spPr/>
        <p:txBody>
          <a:bodyPr/>
          <a:lstStyle/>
          <a:p>
            <a:fld id="{0F067442-6851-405A-8198-7844AA71AFF1}" type="slidenum">
              <a:rPr lang="en-GB" smtClean="0"/>
              <a:t>‹#›</a:t>
            </a:fld>
            <a:endParaRPr lang="en-GB"/>
          </a:p>
        </p:txBody>
      </p:sp>
    </p:spTree>
    <p:extLst>
      <p:ext uri="{BB962C8B-B14F-4D97-AF65-F5344CB8AC3E}">
        <p14:creationId xmlns:p14="http://schemas.microsoft.com/office/powerpoint/2010/main" val="266633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8ED28-B959-BC07-B229-5A7664822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FFAD3F-4DE6-DFB0-A19B-14019E178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B54BF-6026-2F5C-FF29-AC658DE88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7CD66-8CAF-4ABC-B24E-64A73B80654D}" type="datetimeFigureOut">
              <a:rPr lang="en-GB" smtClean="0"/>
              <a:t>04/07/2024</a:t>
            </a:fld>
            <a:endParaRPr lang="en-GB"/>
          </a:p>
        </p:txBody>
      </p:sp>
      <p:sp>
        <p:nvSpPr>
          <p:cNvPr id="5" name="Footer Placeholder 4">
            <a:extLst>
              <a:ext uri="{FF2B5EF4-FFF2-40B4-BE49-F238E27FC236}">
                <a16:creationId xmlns:a16="http://schemas.microsoft.com/office/drawing/2014/main" id="{4B7296F6-85F5-D5DF-035E-02DB8B586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9D71E7-65A7-334C-C1AC-1675B6258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67442-6851-405A-8198-7844AA71AFF1}" type="slidenum">
              <a:rPr lang="en-GB" smtClean="0"/>
              <a:t>‹#›</a:t>
            </a:fld>
            <a:endParaRPr lang="en-GB"/>
          </a:p>
        </p:txBody>
      </p:sp>
    </p:spTree>
    <p:extLst>
      <p:ext uri="{BB962C8B-B14F-4D97-AF65-F5344CB8AC3E}">
        <p14:creationId xmlns:p14="http://schemas.microsoft.com/office/powerpoint/2010/main" val="78204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png"/><Relationship Id="rId5" Type="http://schemas.openxmlformats.org/officeDocument/2006/relationships/tags" Target="../tags/tag7.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6.xml"/><Relationship Id="rId9" Type="http://schemas.openxmlformats.org/officeDocument/2006/relationships/notesSlide" Target="../notesSlides/notesSlide2.xml"/><Relationship Id="rId1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3.xml"/><Relationship Id="rId7"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2.png"/><Relationship Id="rId4" Type="http://schemas.openxmlformats.org/officeDocument/2006/relationships/tags" Target="../tags/tag14.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85EE0-08CC-7E93-5F77-1CC4CAC8940E}"/>
              </a:ext>
            </a:extLst>
          </p:cNvPr>
          <p:cNvSpPr>
            <a:spLocks noGrp="1"/>
          </p:cNvSpPr>
          <p:nvPr>
            <p:ph type="title"/>
          </p:nvPr>
        </p:nvSpPr>
        <p:spPr/>
        <p:txBody>
          <a:bodyPr/>
          <a:lstStyle/>
          <a:p>
            <a:r>
              <a:rPr lang="en-AT"/>
              <a:t>Data Consumers</a:t>
            </a:r>
            <a:endParaRPr lang="en-GB"/>
          </a:p>
        </p:txBody>
      </p:sp>
      <p:sp>
        <p:nvSpPr>
          <p:cNvPr id="3" name="Textplatzhalter 2">
            <a:extLst>
              <a:ext uri="{FF2B5EF4-FFF2-40B4-BE49-F238E27FC236}">
                <a16:creationId xmlns:a16="http://schemas.microsoft.com/office/drawing/2014/main" id="{29315049-D55D-3464-0809-5B220BD9E975}"/>
              </a:ext>
            </a:extLst>
          </p:cNvPr>
          <p:cNvSpPr>
            <a:spLocks noGrp="1"/>
          </p:cNvSpPr>
          <p:nvPr>
            <p:ph type="body" sz="quarter" idx="11"/>
          </p:nvPr>
        </p:nvSpPr>
        <p:spPr>
          <a:xfrm>
            <a:off x="342052" y="3211319"/>
            <a:ext cx="1171061" cy="1674185"/>
          </a:xfrm>
        </p:spPr>
        <p:txBody>
          <a:bodyPr/>
          <a:lstStyle/>
          <a:p>
            <a:r>
              <a:rPr lang="en-AT" dirty="0"/>
              <a:t>0</a:t>
            </a:r>
            <a:r>
              <a:rPr lang="fr-BE" dirty="0"/>
              <a:t>1</a:t>
            </a:r>
            <a:endParaRPr lang="en-GB" dirty="0"/>
          </a:p>
        </p:txBody>
      </p:sp>
    </p:spTree>
    <p:custDataLst>
      <p:tags r:id="rId1"/>
    </p:custDataLst>
    <p:extLst>
      <p:ext uri="{BB962C8B-B14F-4D97-AF65-F5344CB8AC3E}">
        <p14:creationId xmlns:p14="http://schemas.microsoft.com/office/powerpoint/2010/main" val="151969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asyData_Photo" hidden="1">
            <a:extLst>
              <a:ext uri="{FF2B5EF4-FFF2-40B4-BE49-F238E27FC236}">
                <a16:creationId xmlns:a16="http://schemas.microsoft.com/office/drawing/2014/main" id="{1E20F06C-FBCD-E73F-B1AD-33013A9B81D3}"/>
              </a:ext>
            </a:extLst>
          </p:cNvPr>
          <p:cNvSpPr/>
          <p:nvPr>
            <p:custDataLst>
              <p:tags r:id="rId2"/>
            </p:custDataLst>
          </p:nvPr>
        </p:nvSpPr>
        <p:spPr>
          <a:xfrm>
            <a:off x="1260334"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dirty="0">
              <a:solidFill>
                <a:srgbClr val="000000"/>
              </a:solidFill>
              <a:latin typeface="Segoe UI" panose="020B0502040204020203" pitchFamily="34" charset="0"/>
            </a:endParaRPr>
          </a:p>
        </p:txBody>
      </p:sp>
      <p:sp>
        <p:nvSpPr>
          <p:cNvPr id="40" name="easyData_Photo" hidden="1">
            <a:extLst>
              <a:ext uri="{FF2B5EF4-FFF2-40B4-BE49-F238E27FC236}">
                <a16:creationId xmlns:a16="http://schemas.microsoft.com/office/drawing/2014/main" id="{C4DF6BA9-7D1D-3672-EB68-0ED707D6D151}"/>
              </a:ext>
            </a:extLst>
          </p:cNvPr>
          <p:cNvSpPr/>
          <p:nvPr>
            <p:custDataLst>
              <p:tags r:id="rId3"/>
            </p:custDataLst>
          </p:nvPr>
        </p:nvSpPr>
        <p:spPr>
          <a:xfrm>
            <a:off x="8948418"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dirty="0">
              <a:solidFill>
                <a:srgbClr val="000000"/>
              </a:solidFill>
              <a:latin typeface="Segoe UI" panose="020B0502040204020203" pitchFamily="34" charset="0"/>
            </a:endParaRPr>
          </a:p>
        </p:txBody>
      </p:sp>
      <p:sp>
        <p:nvSpPr>
          <p:cNvPr id="25" name="easyData_Photo" hidden="1">
            <a:extLst>
              <a:ext uri="{FF2B5EF4-FFF2-40B4-BE49-F238E27FC236}">
                <a16:creationId xmlns:a16="http://schemas.microsoft.com/office/drawing/2014/main" id="{1250C906-14A4-1EC4-9CFD-02896EF314DB}"/>
              </a:ext>
            </a:extLst>
          </p:cNvPr>
          <p:cNvSpPr/>
          <p:nvPr>
            <p:custDataLst>
              <p:tags r:id="rId4"/>
            </p:custDataLst>
          </p:nvPr>
        </p:nvSpPr>
        <p:spPr>
          <a:xfrm>
            <a:off x="5104376"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dirty="0">
              <a:solidFill>
                <a:srgbClr val="000000"/>
              </a:solidFill>
              <a:latin typeface="Segoe UI" panose="020B0502040204020203" pitchFamily="34" charset="0"/>
            </a:endParaRPr>
          </a:p>
        </p:txBody>
      </p:sp>
      <p:sp>
        <p:nvSpPr>
          <p:cNvPr id="2" name="Titel 1">
            <a:extLst>
              <a:ext uri="{FF2B5EF4-FFF2-40B4-BE49-F238E27FC236}">
                <a16:creationId xmlns:a16="http://schemas.microsoft.com/office/drawing/2014/main" id="{076FFE19-C0C2-83D2-9F7C-628F6691ED66}"/>
              </a:ext>
            </a:extLst>
          </p:cNvPr>
          <p:cNvSpPr>
            <a:spLocks noGrp="1"/>
          </p:cNvSpPr>
          <p:nvPr>
            <p:ph type="title"/>
          </p:nvPr>
        </p:nvSpPr>
        <p:spPr/>
        <p:txBody>
          <a:bodyPr/>
          <a:lstStyle/>
          <a:p>
            <a:r>
              <a:rPr lang="en-AT" dirty="0"/>
              <a:t>Roland </a:t>
            </a:r>
            <a:r>
              <a:rPr lang="en-AT" dirty="0" err="1"/>
              <a:t>Klüber</a:t>
            </a:r>
            <a:endParaRPr lang="en-GB" dirty="0"/>
          </a:p>
        </p:txBody>
      </p:sp>
      <p:sp>
        <p:nvSpPr>
          <p:cNvPr id="12" name="Ellipse 11">
            <a:extLst>
              <a:ext uri="{FF2B5EF4-FFF2-40B4-BE49-F238E27FC236}">
                <a16:creationId xmlns:a16="http://schemas.microsoft.com/office/drawing/2014/main" id="{695B752E-7788-6F68-A189-97BB7C6838FA}"/>
              </a:ext>
            </a:extLst>
          </p:cNvPr>
          <p:cNvSpPr/>
          <p:nvPr>
            <p:custDataLst>
              <p:tags r:id="rId5"/>
            </p:custDataLst>
          </p:nvPr>
        </p:nvSpPr>
        <p:spPr>
          <a:xfrm>
            <a:off x="1343472" y="1808820"/>
            <a:ext cx="2361192" cy="2327101"/>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00" dirty="0">
              <a:solidFill>
                <a:srgbClr val="000000"/>
              </a:solidFill>
              <a:latin typeface="Aptos" panose="020B0004020202020204" pitchFamily="34" charset="0"/>
              <a:cs typeface="Segoe UI" panose="020B0502040204020203" pitchFamily="34" charset="0"/>
            </a:endParaRPr>
          </a:p>
        </p:txBody>
      </p:sp>
      <p:sp>
        <p:nvSpPr>
          <p:cNvPr id="11" name="masterTextbox1">
            <a:extLst>
              <a:ext uri="{FF2B5EF4-FFF2-40B4-BE49-F238E27FC236}">
                <a16:creationId xmlns:a16="http://schemas.microsoft.com/office/drawing/2014/main" id="{98FA59B7-93CA-3114-39C7-9D2E2A9DEC6D}"/>
              </a:ext>
            </a:extLst>
          </p:cNvPr>
          <p:cNvSpPr txBox="1">
            <a:spLocks/>
          </p:cNvSpPr>
          <p:nvPr/>
        </p:nvSpPr>
        <p:spPr>
          <a:xfrm>
            <a:off x="4475820" y="1821469"/>
            <a:ext cx="7261829" cy="232710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800" dirty="0"/>
              <a:t>Master in Business Information Systems</a:t>
            </a:r>
            <a:r>
              <a:rPr lang="en-AT" sz="1800" dirty="0"/>
              <a:t>, </a:t>
            </a:r>
            <a:r>
              <a:rPr lang="en-GB" sz="1800" dirty="0"/>
              <a:t>PhD in Management</a:t>
            </a:r>
            <a:endParaRPr lang="en-AT" sz="1800" dirty="0"/>
          </a:p>
          <a:p>
            <a:pPr lvl="2"/>
            <a:r>
              <a:rPr lang="en-GB" sz="1800" dirty="0"/>
              <a:t>CEO of </a:t>
            </a:r>
            <a:r>
              <a:rPr lang="en-GB" sz="1800" dirty="0" err="1"/>
              <a:t>Consilis</a:t>
            </a:r>
            <a:r>
              <a:rPr lang="en-AT" sz="1800" dirty="0"/>
              <a:t>, and </a:t>
            </a:r>
            <a:r>
              <a:rPr lang="en-GB" sz="1800" dirty="0"/>
              <a:t>Partner of Theron Advisory Group </a:t>
            </a:r>
            <a:endParaRPr lang="en-AT" sz="1800" dirty="0"/>
          </a:p>
          <a:p>
            <a:pPr lvl="3"/>
            <a:r>
              <a:rPr lang="en-GB" sz="1800" dirty="0"/>
              <a:t>focus on interim-management and IT-based business ecosystem transformations in multi-modal E2E logistics systems</a:t>
            </a:r>
            <a:endParaRPr lang="en-AT" sz="1800" dirty="0"/>
          </a:p>
          <a:p>
            <a:pPr lvl="2"/>
            <a:r>
              <a:rPr lang="en-GB" sz="1800" dirty="0"/>
              <a:t>supporting UIRR </a:t>
            </a:r>
            <a:r>
              <a:rPr lang="en-AT" sz="1800" dirty="0"/>
              <a:t>for almost a decade </a:t>
            </a:r>
            <a:r>
              <a:rPr lang="en-GB" sz="1800" dirty="0"/>
              <a:t>in </a:t>
            </a:r>
            <a:endParaRPr lang="en-AT" sz="1800" dirty="0"/>
          </a:p>
          <a:p>
            <a:pPr lvl="3"/>
            <a:r>
              <a:rPr lang="en-GB" sz="1800" dirty="0"/>
              <a:t>various multi-modal EU R&amp;D projects</a:t>
            </a:r>
            <a:r>
              <a:rPr lang="en-AT" sz="1800" dirty="0"/>
              <a:t> </a:t>
            </a:r>
            <a:r>
              <a:rPr lang="en-GB" sz="1800" dirty="0"/>
              <a:t>(e.g.                                                        )</a:t>
            </a:r>
            <a:endParaRPr lang="en-AT" sz="1800" dirty="0"/>
          </a:p>
          <a:p>
            <a:pPr lvl="3"/>
            <a:r>
              <a:rPr lang="en-GB" sz="1800" dirty="0"/>
              <a:t>digital transformation initiatives &amp; IT architecture design challenges</a:t>
            </a:r>
            <a:endParaRPr lang="en-AT" sz="1800" dirty="0"/>
          </a:p>
        </p:txBody>
      </p:sp>
      <p:sp>
        <p:nvSpPr>
          <p:cNvPr id="4" name="masterTextbox1">
            <a:extLst>
              <a:ext uri="{FF2B5EF4-FFF2-40B4-BE49-F238E27FC236}">
                <a16:creationId xmlns:a16="http://schemas.microsoft.com/office/drawing/2014/main" id="{9C41FF64-6200-20D7-35FA-E99E04CEE104}"/>
              </a:ext>
            </a:extLst>
          </p:cNvPr>
          <p:cNvSpPr txBox="1">
            <a:spLocks/>
          </p:cNvSpPr>
          <p:nvPr/>
        </p:nvSpPr>
        <p:spPr>
          <a:xfrm>
            <a:off x="4524649" y="4508934"/>
            <a:ext cx="7406252" cy="10064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r>
              <a:rPr lang="en-GB" dirty="0" err="1"/>
              <a:t>Consilis</a:t>
            </a:r>
            <a:r>
              <a:rPr lang="en-GB" dirty="0"/>
              <a:t> </a:t>
            </a:r>
            <a:r>
              <a:rPr lang="en-AT" dirty="0"/>
              <a:t>GmbH</a:t>
            </a:r>
          </a:p>
          <a:p>
            <a:pPr lvl="2"/>
            <a:r>
              <a:rPr lang="en-GB" dirty="0"/>
              <a:t>Fostering client’s business model innovation and digital transformation in global health, energy, engineering &amp; logistics business ecosystems</a:t>
            </a:r>
          </a:p>
          <a:p>
            <a:pPr marL="0" lvl="2" indent="0">
              <a:buNone/>
            </a:pPr>
            <a:r>
              <a:rPr lang="en-GB" dirty="0"/>
              <a:t>International Union for Road-Rail Combined Transport (UIRR)  </a:t>
            </a:r>
          </a:p>
          <a:p>
            <a:pPr lvl="2"/>
            <a:r>
              <a:rPr lang="en-GB" dirty="0"/>
              <a:t>industry association for the sector of Combined Transport in Brussels transposing needs to EU legislation, standardisation, services to sector, and R&amp;D projects</a:t>
            </a:r>
            <a:endParaRPr lang="en-AT" dirty="0"/>
          </a:p>
          <a:p>
            <a:pPr lvl="2"/>
            <a:r>
              <a:rPr lang="en-GB" dirty="0"/>
              <a:t>100+ Combined Transport Operators, Terminal Operators, and partners</a:t>
            </a:r>
            <a:endParaRPr lang="en-AT" dirty="0"/>
          </a:p>
        </p:txBody>
      </p:sp>
      <p:sp>
        <p:nvSpPr>
          <p:cNvPr id="5" name="easyData_Function">
            <a:extLst>
              <a:ext uri="{FF2B5EF4-FFF2-40B4-BE49-F238E27FC236}">
                <a16:creationId xmlns:a16="http://schemas.microsoft.com/office/drawing/2014/main" id="{CDF195DA-5A02-7CBC-B432-BB6E245A9069}"/>
              </a:ext>
            </a:extLst>
          </p:cNvPr>
          <p:cNvSpPr txBox="1">
            <a:spLocks/>
          </p:cNvSpPr>
          <p:nvPr>
            <p:custDataLst>
              <p:tags r:id="rId6"/>
            </p:custDataLst>
          </p:nvPr>
        </p:nvSpPr>
        <p:spPr bwMode="gray">
          <a:xfrm>
            <a:off x="1083907" y="4401108"/>
            <a:ext cx="2880320" cy="345856"/>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FontTx/>
              <a:buNone/>
              <a:defRPr lang="de-DE" sz="1600" b="0" kern="1200" dirty="0">
                <a:solidFill>
                  <a:srgbClr val="06416A"/>
                </a:solidFill>
                <a:effectLst/>
                <a:latin typeface="Segoe UI Semibold" panose="020B0702040204020203" pitchFamily="34" charset="0"/>
                <a:ea typeface="+mn-ea"/>
                <a:cs typeface="Segoe UI" panose="020B0502040204020203" pitchFamily="34" charset="0"/>
              </a:defRPr>
            </a:lvl1pPr>
            <a:lvl2pPr marL="0" indent="0" algn="l" defTabSz="914400" rtl="0" eaLnBrk="1" latinLnBrk="0" hangingPunct="1">
              <a:lnSpc>
                <a:spcPct val="100000"/>
              </a:lnSpc>
              <a:spcBef>
                <a:spcPts val="800"/>
              </a:spcBef>
              <a:buFontTx/>
              <a:buNone/>
              <a:defRPr lang="de-DE" sz="1600" kern="1200" smtClean="0">
                <a:solidFill>
                  <a:schemeClr val="tx1"/>
                </a:solidFill>
                <a:effectLst/>
                <a:latin typeface="+mn-lt"/>
                <a:ea typeface="+mn-ea"/>
                <a:cs typeface="Segoe UI" panose="020B0502040204020203" pitchFamily="34" charset="0"/>
              </a:defRPr>
            </a:lvl2pPr>
            <a:lvl3pPr marL="180000" indent="-180000" algn="l" defTabSz="914400" rtl="0" eaLnBrk="1" latinLnBrk="0" hangingPunct="1">
              <a:lnSpc>
                <a:spcPct val="100000"/>
              </a:lnSpc>
              <a:spcBef>
                <a:spcPts val="800"/>
              </a:spcBef>
              <a:buFont typeface="Arial" panose="020B0604020202020204" pitchFamily="34" charset="0"/>
              <a:buChar char="•"/>
              <a:defRPr lang="de-DE" sz="1600" kern="1200" dirty="0" smtClean="0">
                <a:solidFill>
                  <a:schemeClr val="tx1"/>
                </a:solidFill>
                <a:effectLst/>
                <a:latin typeface="+mn-lt"/>
                <a:ea typeface="+mn-ea"/>
                <a:cs typeface="Segoe UI" panose="020B0502040204020203" pitchFamily="34" charset="0"/>
              </a:defRPr>
            </a:lvl3pPr>
            <a:lvl4pPr marL="36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5pPr>
            <a:lvl6pPr marL="720000" indent="-180000" algn="l" defTabSz="914400" rtl="0" eaLnBrk="1" latinLnBrk="0" hangingPunct="1">
              <a:lnSpc>
                <a:spcPct val="100000"/>
              </a:lnSpc>
              <a:spcBef>
                <a:spcPts val="800"/>
              </a:spcBef>
              <a:buFont typeface="Symbol" panose="05050102010706020507" pitchFamily="18"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ts val="0"/>
              </a:spcBef>
            </a:pPr>
            <a:r>
              <a:rPr lang="en-AT" sz="2000" dirty="0"/>
              <a:t>CEO</a:t>
            </a:r>
            <a:endParaRPr lang="en-GB" sz="2000" dirty="0"/>
          </a:p>
        </p:txBody>
      </p:sp>
      <p:sp>
        <p:nvSpPr>
          <p:cNvPr id="7" name="easyData_Function">
            <a:extLst>
              <a:ext uri="{FF2B5EF4-FFF2-40B4-BE49-F238E27FC236}">
                <a16:creationId xmlns:a16="http://schemas.microsoft.com/office/drawing/2014/main" id="{0EDB072E-CBE7-1970-A237-43FEB0D9AA20}"/>
              </a:ext>
            </a:extLst>
          </p:cNvPr>
          <p:cNvSpPr txBox="1">
            <a:spLocks/>
          </p:cNvSpPr>
          <p:nvPr>
            <p:custDataLst>
              <p:tags r:id="rId7"/>
            </p:custDataLst>
          </p:nvPr>
        </p:nvSpPr>
        <p:spPr bwMode="gray">
          <a:xfrm>
            <a:off x="1077188" y="4839223"/>
            <a:ext cx="2880320" cy="345856"/>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FontTx/>
              <a:buNone/>
              <a:defRPr lang="de-DE" sz="1600" b="0" kern="1200" dirty="0">
                <a:solidFill>
                  <a:srgbClr val="06416A"/>
                </a:solidFill>
                <a:effectLst/>
                <a:latin typeface="Segoe UI Semibold" panose="020B0702040204020203" pitchFamily="34" charset="0"/>
                <a:ea typeface="+mn-ea"/>
                <a:cs typeface="Segoe UI" panose="020B0502040204020203" pitchFamily="34" charset="0"/>
              </a:defRPr>
            </a:lvl1pPr>
            <a:lvl2pPr marL="0" indent="0" algn="l" defTabSz="914400" rtl="0" eaLnBrk="1" latinLnBrk="0" hangingPunct="1">
              <a:lnSpc>
                <a:spcPct val="100000"/>
              </a:lnSpc>
              <a:spcBef>
                <a:spcPts val="800"/>
              </a:spcBef>
              <a:buFontTx/>
              <a:buNone/>
              <a:defRPr lang="de-DE" sz="1600" kern="1200" smtClean="0">
                <a:solidFill>
                  <a:schemeClr val="tx1"/>
                </a:solidFill>
                <a:effectLst/>
                <a:latin typeface="+mn-lt"/>
                <a:ea typeface="+mn-ea"/>
                <a:cs typeface="Segoe UI" panose="020B0502040204020203" pitchFamily="34" charset="0"/>
              </a:defRPr>
            </a:lvl2pPr>
            <a:lvl3pPr marL="180000" indent="-180000" algn="l" defTabSz="914400" rtl="0" eaLnBrk="1" latinLnBrk="0" hangingPunct="1">
              <a:lnSpc>
                <a:spcPct val="100000"/>
              </a:lnSpc>
              <a:spcBef>
                <a:spcPts val="800"/>
              </a:spcBef>
              <a:buFont typeface="Arial" panose="020B0604020202020204" pitchFamily="34" charset="0"/>
              <a:buChar char="•"/>
              <a:defRPr lang="de-DE" sz="1600" kern="1200" dirty="0" smtClean="0">
                <a:solidFill>
                  <a:schemeClr val="tx1"/>
                </a:solidFill>
                <a:effectLst/>
                <a:latin typeface="+mn-lt"/>
                <a:ea typeface="+mn-ea"/>
                <a:cs typeface="Segoe UI" panose="020B0502040204020203" pitchFamily="34" charset="0"/>
              </a:defRPr>
            </a:lvl3pPr>
            <a:lvl4pPr marL="36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5pPr>
            <a:lvl6pPr marL="720000" indent="-180000" algn="l" defTabSz="914400" rtl="0" eaLnBrk="1" latinLnBrk="0" hangingPunct="1">
              <a:lnSpc>
                <a:spcPct val="100000"/>
              </a:lnSpc>
              <a:spcBef>
                <a:spcPts val="800"/>
              </a:spcBef>
              <a:buFont typeface="Symbol" panose="05050102010706020507" pitchFamily="18"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ts val="0"/>
              </a:spcBef>
            </a:pPr>
            <a:r>
              <a:rPr lang="en-AT" sz="2000" b="1" dirty="0" err="1"/>
              <a:t>Consilis</a:t>
            </a:r>
            <a:r>
              <a:rPr lang="en-AT" sz="2000" b="1" dirty="0"/>
              <a:t> GmbH</a:t>
            </a:r>
          </a:p>
          <a:p>
            <a:pPr lvl="1" algn="ctr">
              <a:spcBef>
                <a:spcPts val="0"/>
              </a:spcBef>
            </a:pPr>
            <a:r>
              <a:rPr lang="en-AT" sz="2000" b="1" dirty="0"/>
              <a:t>representing UIRR </a:t>
            </a:r>
            <a:r>
              <a:rPr lang="en-AT" sz="2000" b="1" dirty="0" err="1"/>
              <a:t>s.c.</a:t>
            </a:r>
            <a:endParaRPr lang="en-GB" sz="2000" b="1" dirty="0"/>
          </a:p>
        </p:txBody>
      </p:sp>
      <p:pic>
        <p:nvPicPr>
          <p:cNvPr id="6" name="Picture 5" descr="A blue and white logo&#10;&#10;Description automatically generated">
            <a:extLst>
              <a:ext uri="{FF2B5EF4-FFF2-40B4-BE49-F238E27FC236}">
                <a16:creationId xmlns:a16="http://schemas.microsoft.com/office/drawing/2014/main" id="{58D5225F-2E48-4B66-5251-EB8C3782E9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04995" y="4330523"/>
            <a:ext cx="2008439" cy="370756"/>
          </a:xfrm>
          <a:prstGeom prst="rect">
            <a:avLst/>
          </a:prstGeom>
        </p:spPr>
      </p:pic>
      <p:pic>
        <p:nvPicPr>
          <p:cNvPr id="8" name="Picture 7">
            <a:extLst>
              <a:ext uri="{FF2B5EF4-FFF2-40B4-BE49-F238E27FC236}">
                <a16:creationId xmlns:a16="http://schemas.microsoft.com/office/drawing/2014/main" id="{F5E383D1-D541-D9CF-A20C-88D878E37AC0}"/>
              </a:ext>
            </a:extLst>
          </p:cNvPr>
          <p:cNvPicPr>
            <a:picLocks noChangeAspect="1"/>
          </p:cNvPicPr>
          <p:nvPr/>
        </p:nvPicPr>
        <p:blipFill rotWithShape="1">
          <a:blip r:embed="rId11">
            <a:extLst>
              <a:ext uri="{28A0092B-C50C-407E-A947-70E740481C1C}">
                <a14:useLocalDpi xmlns:a14="http://schemas.microsoft.com/office/drawing/2010/main" val="0"/>
              </a:ext>
            </a:extLst>
          </a:blip>
          <a:srcRect t="18339" b="17575"/>
          <a:stretch/>
        </p:blipFill>
        <p:spPr bwMode="auto">
          <a:xfrm>
            <a:off x="9336360" y="658163"/>
            <a:ext cx="2545712" cy="913609"/>
          </a:xfrm>
          <a:prstGeom prst="rect">
            <a:avLst/>
          </a:prstGeom>
          <a:noFill/>
          <a:ln>
            <a:noFill/>
          </a:ln>
          <a:extLst>
            <a:ext uri="{53640926-AAD7-44D8-BBD7-CCE9431645EC}">
              <a14:shadowObscured xmlns:a14="http://schemas.microsoft.com/office/drawing/2010/main"/>
            </a:ext>
          </a:extLst>
        </p:spPr>
      </p:pic>
      <p:pic>
        <p:nvPicPr>
          <p:cNvPr id="9" name="Picture 8" descr="A blue text on a black background&#10;&#10;Description automatically generated">
            <a:extLst>
              <a:ext uri="{FF2B5EF4-FFF2-40B4-BE49-F238E27FC236}">
                <a16:creationId xmlns:a16="http://schemas.microsoft.com/office/drawing/2014/main" id="{F22DDDA9-C1E1-A364-12DF-D16F84FDC7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82392" y="3516434"/>
            <a:ext cx="732971" cy="26942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06218CA8-E669-81C5-014E-71D4689F59C5}"/>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bwMode="auto">
          <a:xfrm>
            <a:off x="9894288" y="3516434"/>
            <a:ext cx="785922" cy="298650"/>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F96189E2-79C0-8C1E-C345-9C47933A6A7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41499" y="3538922"/>
            <a:ext cx="910244" cy="224444"/>
          </a:xfrm>
          <a:prstGeom prst="rect">
            <a:avLst/>
          </a:prstGeom>
        </p:spPr>
      </p:pic>
      <p:pic>
        <p:nvPicPr>
          <p:cNvPr id="28" name="Picture 27" descr="A person wearing glasses and a suit&#10;&#10;Description automatically generated">
            <a:extLst>
              <a:ext uri="{FF2B5EF4-FFF2-40B4-BE49-F238E27FC236}">
                <a16:creationId xmlns:a16="http://schemas.microsoft.com/office/drawing/2014/main" id="{45E258EE-B498-9D25-4DEE-560A256E42D6}"/>
              </a:ext>
            </a:extLst>
          </p:cNvPr>
          <p:cNvPicPr>
            <a:picLocks noChangeAspect="1"/>
          </p:cNvPicPr>
          <p:nvPr/>
        </p:nvPicPr>
        <p:blipFill rotWithShape="1">
          <a:blip r:embed="rId15">
            <a:extLst>
              <a:ext uri="{28A0092B-C50C-407E-A947-70E740481C1C}">
                <a14:useLocalDpi xmlns:a14="http://schemas.microsoft.com/office/drawing/2010/main" val="0"/>
              </a:ext>
            </a:extLst>
          </a:blip>
          <a:srcRect t="12746" b="12206"/>
          <a:stretch/>
        </p:blipFill>
        <p:spPr>
          <a:xfrm>
            <a:off x="1457796" y="1871811"/>
            <a:ext cx="2132542" cy="2194062"/>
          </a:xfrm>
          <a:prstGeom prst="ellipse">
            <a:avLst/>
          </a:prstGeom>
          <a:ln>
            <a:noFill/>
          </a:ln>
          <a:effectLst>
            <a:softEdge rad="0"/>
          </a:effectLst>
        </p:spPr>
      </p:pic>
    </p:spTree>
    <p:custDataLst>
      <p:tags r:id="rId1"/>
    </p:custDataLst>
    <p:extLst>
      <p:ext uri="{BB962C8B-B14F-4D97-AF65-F5344CB8AC3E}">
        <p14:creationId xmlns:p14="http://schemas.microsoft.com/office/powerpoint/2010/main" val="134418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E4746F6-C173-540A-952E-0C0759041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7" name="think-cell data - do not delete" hidden="1">
                        <a:extLst>
                          <a:ext uri="{FF2B5EF4-FFF2-40B4-BE49-F238E27FC236}">
                            <a16:creationId xmlns:a16="http://schemas.microsoft.com/office/drawing/2014/main" id="{DE4746F6-C173-540A-952E-0C0759041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0CEFD9D-35C5-0680-7E70-F8AFEEF5CFAD}"/>
              </a:ext>
            </a:extLst>
          </p:cNvPr>
          <p:cNvSpPr>
            <a:spLocks noGrp="1"/>
          </p:cNvSpPr>
          <p:nvPr>
            <p:ph type="title"/>
          </p:nvPr>
        </p:nvSpPr>
        <p:spPr>
          <a:xfrm>
            <a:off x="407367" y="764705"/>
            <a:ext cx="11526835" cy="504055"/>
          </a:xfrm>
        </p:spPr>
        <p:txBody>
          <a:bodyPr vert="horz"/>
          <a:lstStyle/>
          <a:p>
            <a:r>
              <a:rPr lang="en-GB" sz="3200" b="1" dirty="0"/>
              <a:t>Reduced Interoperability Challenges of Combined Transport</a:t>
            </a:r>
          </a:p>
        </p:txBody>
      </p:sp>
      <p:sp>
        <p:nvSpPr>
          <p:cNvPr id="5" name="Footer Placeholder 4">
            <a:extLst>
              <a:ext uri="{FF2B5EF4-FFF2-40B4-BE49-F238E27FC236}">
                <a16:creationId xmlns:a16="http://schemas.microsoft.com/office/drawing/2014/main" id="{05CF6422-7AB0-FE6D-9231-083FF2FE65DA}"/>
              </a:ext>
            </a:extLst>
          </p:cNvPr>
          <p:cNvSpPr>
            <a:spLocks noGrp="1"/>
          </p:cNvSpPr>
          <p:nvPr>
            <p:ph type="ftr" sz="quarter" idx="4294967295"/>
          </p:nvPr>
        </p:nvSpPr>
        <p:spPr>
          <a:xfrm>
            <a:off x="472962" y="6165428"/>
            <a:ext cx="3551238" cy="322262"/>
          </a:xfrm>
          <a:prstGeom prst="rect">
            <a:avLst/>
          </a:prstGeom>
        </p:spPr>
        <p:txBody>
          <a:bodyPr/>
          <a:lstStyle/>
          <a:p>
            <a:r>
              <a:rPr lang="en-GB" dirty="0"/>
              <a:t>UIRR @ Rail Data Forum</a:t>
            </a:r>
          </a:p>
        </p:txBody>
      </p:sp>
      <p:pic>
        <p:nvPicPr>
          <p:cNvPr id="10" name="Picture 9">
            <a:extLst>
              <a:ext uri="{FF2B5EF4-FFF2-40B4-BE49-F238E27FC236}">
                <a16:creationId xmlns:a16="http://schemas.microsoft.com/office/drawing/2014/main" id="{C66244E4-8413-4AB5-E2DC-41471547224C}"/>
              </a:ext>
            </a:extLst>
          </p:cNvPr>
          <p:cNvPicPr>
            <a:picLocks noChangeAspect="1"/>
          </p:cNvPicPr>
          <p:nvPr/>
        </p:nvPicPr>
        <p:blipFill>
          <a:blip r:embed="rId6"/>
          <a:stretch>
            <a:fillRect/>
          </a:stretch>
        </p:blipFill>
        <p:spPr>
          <a:xfrm>
            <a:off x="6397185" y="2521620"/>
            <a:ext cx="4425306" cy="3014681"/>
          </a:xfrm>
          <a:prstGeom prst="rect">
            <a:avLst/>
          </a:prstGeom>
        </p:spPr>
      </p:pic>
      <p:sp>
        <p:nvSpPr>
          <p:cNvPr id="11" name="TextBox 10">
            <a:extLst>
              <a:ext uri="{FF2B5EF4-FFF2-40B4-BE49-F238E27FC236}">
                <a16:creationId xmlns:a16="http://schemas.microsoft.com/office/drawing/2014/main" id="{54996349-1492-1E4F-0D3C-6E1D71B8AA16}"/>
              </a:ext>
            </a:extLst>
          </p:cNvPr>
          <p:cNvSpPr txBox="1"/>
          <p:nvPr/>
        </p:nvSpPr>
        <p:spPr>
          <a:xfrm>
            <a:off x="5647427" y="2067074"/>
            <a:ext cx="5996834" cy="384721"/>
          </a:xfrm>
          <a:prstGeom prst="rect">
            <a:avLst/>
          </a:prstGeom>
          <a:solidFill>
            <a:schemeClr val="accent6">
              <a:lumMod val="20000"/>
              <a:lumOff val="80000"/>
            </a:schemeClr>
          </a:solidFill>
        </p:spPr>
        <p:txBody>
          <a:bodyPr wrap="none" rtlCol="0">
            <a:spAutoFit/>
          </a:bodyPr>
          <a:lstStyle/>
          <a:p>
            <a:r>
              <a:rPr lang="en-GB" sz="1900" b="1" dirty="0"/>
              <a:t>Purpose: Enhance Data Interoperability &amp; Service Quality</a:t>
            </a:r>
          </a:p>
        </p:txBody>
      </p:sp>
      <p:sp>
        <p:nvSpPr>
          <p:cNvPr id="12" name="Isosceles Triangle 11">
            <a:extLst>
              <a:ext uri="{FF2B5EF4-FFF2-40B4-BE49-F238E27FC236}">
                <a16:creationId xmlns:a16="http://schemas.microsoft.com/office/drawing/2014/main" id="{B35979C5-DCAF-87F3-A680-90D98762EDF1}"/>
              </a:ext>
            </a:extLst>
          </p:cNvPr>
          <p:cNvSpPr/>
          <p:nvPr/>
        </p:nvSpPr>
        <p:spPr>
          <a:xfrm rot="5400000">
            <a:off x="4024474" y="3558327"/>
            <a:ext cx="3132348" cy="463418"/>
          </a:xfrm>
          <a:prstGeom prst="triangle">
            <a:avLst/>
          </a:prstGeom>
          <a:solidFill>
            <a:schemeClr val="accent6">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t>Gap Closing </a:t>
            </a:r>
          </a:p>
        </p:txBody>
      </p:sp>
      <p:sp>
        <p:nvSpPr>
          <p:cNvPr id="13" name="TextBox 12">
            <a:extLst>
              <a:ext uri="{FF2B5EF4-FFF2-40B4-BE49-F238E27FC236}">
                <a16:creationId xmlns:a16="http://schemas.microsoft.com/office/drawing/2014/main" id="{C23C71F3-6550-0203-146A-66AB1864BEC4}"/>
              </a:ext>
            </a:extLst>
          </p:cNvPr>
          <p:cNvSpPr txBox="1"/>
          <p:nvPr/>
        </p:nvSpPr>
        <p:spPr>
          <a:xfrm>
            <a:off x="529885" y="3436855"/>
            <a:ext cx="4299767" cy="2139047"/>
          </a:xfrm>
          <a:prstGeom prst="rect">
            <a:avLst/>
          </a:prstGeom>
          <a:noFill/>
        </p:spPr>
        <p:txBody>
          <a:bodyPr wrap="none" rtlCol="0">
            <a:spAutoFit/>
          </a:bodyPr>
          <a:lstStyle/>
          <a:p>
            <a:pPr marL="265113" indent="-265113">
              <a:buFont typeface="+mj-lt"/>
              <a:buAutoNum type="arabicPeriod"/>
            </a:pPr>
            <a:r>
              <a:rPr lang="en-GB" sz="1900" dirty="0"/>
              <a:t>Many stakeholders</a:t>
            </a:r>
          </a:p>
          <a:p>
            <a:pPr marL="265113" indent="-265113">
              <a:buFont typeface="+mj-lt"/>
              <a:buAutoNum type="arabicPeriod"/>
            </a:pPr>
            <a:endParaRPr lang="en-GB" sz="1900" dirty="0"/>
          </a:p>
          <a:p>
            <a:pPr marL="265113" indent="-265113">
              <a:buFont typeface="+mj-lt"/>
              <a:buAutoNum type="arabicPeriod"/>
            </a:pPr>
            <a:r>
              <a:rPr lang="en-GB" sz="1900" dirty="0"/>
              <a:t>Gaps in end-to-end data exchange</a:t>
            </a:r>
          </a:p>
          <a:p>
            <a:pPr marL="265113" indent="-265113">
              <a:buFont typeface="+mj-lt"/>
              <a:buAutoNum type="arabicPeriod"/>
            </a:pPr>
            <a:endParaRPr lang="en-GB" sz="1900" dirty="0"/>
          </a:p>
          <a:p>
            <a:pPr marL="265113" indent="-265113">
              <a:buFont typeface="+mj-lt"/>
              <a:buAutoNum type="arabicPeriod"/>
            </a:pPr>
            <a:r>
              <a:rPr lang="en-GB" sz="1900" dirty="0"/>
              <a:t>Scarce</a:t>
            </a:r>
            <a:r>
              <a:rPr lang="en-GB" sz="1900" dirty="0">
                <a:solidFill>
                  <a:srgbClr val="FF0000"/>
                </a:solidFill>
              </a:rPr>
              <a:t> </a:t>
            </a:r>
            <a:r>
              <a:rPr lang="en-GB" sz="1900" dirty="0"/>
              <a:t>&amp; isolated quality information</a:t>
            </a:r>
          </a:p>
          <a:p>
            <a:endParaRPr lang="en-GB" sz="1900" dirty="0"/>
          </a:p>
          <a:p>
            <a:endParaRPr lang="en-GB" sz="1900" dirty="0"/>
          </a:p>
        </p:txBody>
      </p:sp>
      <p:grpSp>
        <p:nvGrpSpPr>
          <p:cNvPr id="26" name="Group 25">
            <a:extLst>
              <a:ext uri="{FF2B5EF4-FFF2-40B4-BE49-F238E27FC236}">
                <a16:creationId xmlns:a16="http://schemas.microsoft.com/office/drawing/2014/main" id="{5EEDEEF7-A410-0067-82C7-784E513F0D3D}"/>
              </a:ext>
            </a:extLst>
          </p:cNvPr>
          <p:cNvGrpSpPr/>
          <p:nvPr/>
        </p:nvGrpSpPr>
        <p:grpSpPr>
          <a:xfrm>
            <a:off x="2999656" y="2424712"/>
            <a:ext cx="2199859" cy="1549990"/>
            <a:chOff x="1366705" y="2949769"/>
            <a:chExt cx="4111432" cy="3006790"/>
          </a:xfrm>
        </p:grpSpPr>
        <p:sp>
          <p:nvSpPr>
            <p:cNvPr id="27" name="Oval 26">
              <a:extLst>
                <a:ext uri="{FF2B5EF4-FFF2-40B4-BE49-F238E27FC236}">
                  <a16:creationId xmlns:a16="http://schemas.microsoft.com/office/drawing/2014/main" id="{27A6E67E-78AB-793A-72D1-C1D5E901696A}"/>
                </a:ext>
              </a:extLst>
            </p:cNvPr>
            <p:cNvSpPr>
              <a:spLocks noChangeAspect="1"/>
            </p:cNvSpPr>
            <p:nvPr/>
          </p:nvSpPr>
          <p:spPr>
            <a:xfrm rot="20945455">
              <a:off x="1366705" y="3017875"/>
              <a:ext cx="4076269" cy="2913616"/>
            </a:xfrm>
            <a:prstGeom prst="ellipse">
              <a:avLst/>
            </a:prstGeom>
            <a:noFill/>
            <a:ln w="28575">
              <a:solidFill>
                <a:srgbClr val="C5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p>
          </p:txBody>
        </p:sp>
        <p:grpSp>
          <p:nvGrpSpPr>
            <p:cNvPr id="28" name="Group 27">
              <a:extLst>
                <a:ext uri="{FF2B5EF4-FFF2-40B4-BE49-F238E27FC236}">
                  <a16:creationId xmlns:a16="http://schemas.microsoft.com/office/drawing/2014/main" id="{0C2360D3-DCC2-8793-5186-E32A55562AF9}"/>
                </a:ext>
              </a:extLst>
            </p:cNvPr>
            <p:cNvGrpSpPr/>
            <p:nvPr/>
          </p:nvGrpSpPr>
          <p:grpSpPr>
            <a:xfrm>
              <a:off x="1515621" y="2949769"/>
              <a:ext cx="3962516" cy="3006790"/>
              <a:chOff x="1515621" y="2949769"/>
              <a:chExt cx="3962516" cy="3006790"/>
            </a:xfrm>
          </p:grpSpPr>
          <p:sp>
            <p:nvSpPr>
              <p:cNvPr id="29" name="Oval 28">
                <a:extLst>
                  <a:ext uri="{FF2B5EF4-FFF2-40B4-BE49-F238E27FC236}">
                    <a16:creationId xmlns:a16="http://schemas.microsoft.com/office/drawing/2014/main" id="{1B613F95-8457-7426-CA26-BE8B1B330BD0}"/>
                  </a:ext>
                </a:extLst>
              </p:cNvPr>
              <p:cNvSpPr>
                <a:spLocks noChangeAspect="1"/>
              </p:cNvSpPr>
              <p:nvPr/>
            </p:nvSpPr>
            <p:spPr>
              <a:xfrm rot="20945455">
                <a:off x="2062648" y="3647239"/>
                <a:ext cx="2684382" cy="1752894"/>
              </a:xfrm>
              <a:prstGeom prst="ellipse">
                <a:avLst/>
              </a:prstGeom>
              <a:noFill/>
              <a:ln w="28575">
                <a:solidFill>
                  <a:srgbClr val="65B32E"/>
                </a:solidFill>
                <a:extLst>
                  <a:ext uri="{C807C97D-BFC1-408E-A445-0C87EB9F89A2}">
                    <ask:lineSketchStyleProps xmlns:ask="http://schemas.microsoft.com/office/drawing/2018/sketchyshapes" sd="1219033472">
                      <a:custGeom>
                        <a:avLst/>
                        <a:gdLst>
                          <a:gd name="connsiteX0" fmla="*/ 0 w 2203656"/>
                          <a:gd name="connsiteY0" fmla="*/ 719491 h 1438981"/>
                          <a:gd name="connsiteX1" fmla="*/ 1101828 w 2203656"/>
                          <a:gd name="connsiteY1" fmla="*/ 0 h 1438981"/>
                          <a:gd name="connsiteX2" fmla="*/ 2203656 w 2203656"/>
                          <a:gd name="connsiteY2" fmla="*/ 719491 h 1438981"/>
                          <a:gd name="connsiteX3" fmla="*/ 1101828 w 2203656"/>
                          <a:gd name="connsiteY3" fmla="*/ 1438982 h 1438981"/>
                          <a:gd name="connsiteX4" fmla="*/ 0 w 2203656"/>
                          <a:gd name="connsiteY4" fmla="*/ 719491 h 143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656" h="1438981" extrusionOk="0">
                            <a:moveTo>
                              <a:pt x="0" y="719491"/>
                            </a:moveTo>
                            <a:cubicBezTo>
                              <a:pt x="-21745" y="308714"/>
                              <a:pt x="431385" y="23240"/>
                              <a:pt x="1101828" y="0"/>
                            </a:cubicBezTo>
                            <a:cubicBezTo>
                              <a:pt x="1755272" y="9457"/>
                              <a:pt x="2161734" y="323460"/>
                              <a:pt x="2203656" y="719491"/>
                            </a:cubicBezTo>
                            <a:cubicBezTo>
                              <a:pt x="2167450" y="1152212"/>
                              <a:pt x="1701273" y="1489160"/>
                              <a:pt x="1101828" y="1438982"/>
                            </a:cubicBezTo>
                            <a:cubicBezTo>
                              <a:pt x="427829" y="1403158"/>
                              <a:pt x="25202" y="1128897"/>
                              <a:pt x="0" y="71949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p>
            </p:txBody>
          </p:sp>
          <p:sp>
            <p:nvSpPr>
              <p:cNvPr id="30" name="Oval 29">
                <a:extLst>
                  <a:ext uri="{FF2B5EF4-FFF2-40B4-BE49-F238E27FC236}">
                    <a16:creationId xmlns:a16="http://schemas.microsoft.com/office/drawing/2014/main" id="{5997EE47-8858-44F4-13C9-4A2888A70367}"/>
                  </a:ext>
                </a:extLst>
              </p:cNvPr>
              <p:cNvSpPr>
                <a:spLocks noChangeAspect="1"/>
              </p:cNvSpPr>
              <p:nvPr/>
            </p:nvSpPr>
            <p:spPr>
              <a:xfrm rot="21426108">
                <a:off x="2683404" y="4019975"/>
                <a:ext cx="1442870" cy="942190"/>
              </a:xfrm>
              <a:prstGeom prst="ellipse">
                <a:avLst/>
              </a:prstGeom>
              <a:solidFill>
                <a:srgbClr val="02304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EDICT</a:t>
                </a:r>
                <a:endParaRPr lang="en-CH" sz="1000" b="1" dirty="0"/>
              </a:p>
            </p:txBody>
          </p:sp>
          <p:sp>
            <p:nvSpPr>
              <p:cNvPr id="31" name="TextBox 30">
                <a:extLst>
                  <a:ext uri="{FF2B5EF4-FFF2-40B4-BE49-F238E27FC236}">
                    <a16:creationId xmlns:a16="http://schemas.microsoft.com/office/drawing/2014/main" id="{12B922D3-A753-B543-4FA0-357E4255C954}"/>
                  </a:ext>
                </a:extLst>
              </p:cNvPr>
              <p:cNvSpPr txBox="1"/>
              <p:nvPr/>
            </p:nvSpPr>
            <p:spPr>
              <a:xfrm>
                <a:off x="2932728" y="3424614"/>
                <a:ext cx="697604" cy="507251"/>
              </a:xfrm>
              <a:prstGeom prst="rect">
                <a:avLst/>
              </a:prstGeom>
              <a:solidFill>
                <a:srgbClr val="F9FAFD"/>
              </a:solidFill>
            </p:spPr>
            <p:txBody>
              <a:bodyPr wrap="none" rtlCol="0">
                <a:spAutoFit/>
              </a:bodyPr>
              <a:lstStyle/>
              <a:p>
                <a:r>
                  <a:rPr lang="en-US" sz="900" b="1" dirty="0"/>
                  <a:t>TO</a:t>
                </a:r>
                <a:endParaRPr lang="en-CH" sz="900" b="1" dirty="0"/>
              </a:p>
            </p:txBody>
          </p:sp>
          <p:sp>
            <p:nvSpPr>
              <p:cNvPr id="32" name="TextBox 31">
                <a:extLst>
                  <a:ext uri="{FF2B5EF4-FFF2-40B4-BE49-F238E27FC236}">
                    <a16:creationId xmlns:a16="http://schemas.microsoft.com/office/drawing/2014/main" id="{7B7A75B5-E256-B4CC-25DA-5A0CA39B96C0}"/>
                  </a:ext>
                </a:extLst>
              </p:cNvPr>
              <p:cNvSpPr txBox="1"/>
              <p:nvPr/>
            </p:nvSpPr>
            <p:spPr>
              <a:xfrm>
                <a:off x="4275591" y="3881516"/>
                <a:ext cx="847703" cy="507251"/>
              </a:xfrm>
              <a:prstGeom prst="rect">
                <a:avLst/>
              </a:prstGeom>
              <a:solidFill>
                <a:srgbClr val="F9FAFD"/>
              </a:solidFill>
            </p:spPr>
            <p:txBody>
              <a:bodyPr wrap="none" rtlCol="0">
                <a:spAutoFit/>
              </a:bodyPr>
              <a:lstStyle/>
              <a:p>
                <a:r>
                  <a:rPr lang="en-US" sz="900" b="1" dirty="0"/>
                  <a:t>CTO</a:t>
                </a:r>
                <a:endParaRPr lang="en-CH" sz="900" b="1" dirty="0"/>
              </a:p>
            </p:txBody>
          </p:sp>
          <p:sp>
            <p:nvSpPr>
              <p:cNvPr id="33" name="TextBox 32">
                <a:extLst>
                  <a:ext uri="{FF2B5EF4-FFF2-40B4-BE49-F238E27FC236}">
                    <a16:creationId xmlns:a16="http://schemas.microsoft.com/office/drawing/2014/main" id="{6ABC5579-EE68-9844-7DD5-644AB0798069}"/>
                  </a:ext>
                </a:extLst>
              </p:cNvPr>
              <p:cNvSpPr txBox="1"/>
              <p:nvPr/>
            </p:nvSpPr>
            <p:spPr>
              <a:xfrm>
                <a:off x="2069148" y="4905577"/>
                <a:ext cx="726194" cy="507251"/>
              </a:xfrm>
              <a:prstGeom prst="rect">
                <a:avLst/>
              </a:prstGeom>
              <a:solidFill>
                <a:srgbClr val="F9FAFD"/>
              </a:solidFill>
            </p:spPr>
            <p:txBody>
              <a:bodyPr wrap="none" rtlCol="0">
                <a:spAutoFit/>
              </a:bodyPr>
              <a:lstStyle/>
              <a:p>
                <a:r>
                  <a:rPr lang="en-US" sz="900" b="1" dirty="0"/>
                  <a:t>RU</a:t>
                </a:r>
                <a:endParaRPr lang="en-CH" sz="900" b="1" dirty="0"/>
              </a:p>
            </p:txBody>
          </p:sp>
          <p:sp>
            <p:nvSpPr>
              <p:cNvPr id="34" name="TextBox 33">
                <a:extLst>
                  <a:ext uri="{FF2B5EF4-FFF2-40B4-BE49-F238E27FC236}">
                    <a16:creationId xmlns:a16="http://schemas.microsoft.com/office/drawing/2014/main" id="{C514F95E-036F-71D9-1FBD-FAAF9A75E825}"/>
                  </a:ext>
                </a:extLst>
              </p:cNvPr>
              <p:cNvSpPr txBox="1"/>
              <p:nvPr/>
            </p:nvSpPr>
            <p:spPr>
              <a:xfrm>
                <a:off x="4073798" y="2949769"/>
                <a:ext cx="826260" cy="507251"/>
              </a:xfrm>
              <a:prstGeom prst="rect">
                <a:avLst/>
              </a:prstGeom>
              <a:solidFill>
                <a:srgbClr val="F9FAFD"/>
              </a:solidFill>
            </p:spPr>
            <p:txBody>
              <a:bodyPr wrap="none" rtlCol="0">
                <a:spAutoFit/>
              </a:bodyPr>
              <a:lstStyle/>
              <a:p>
                <a:r>
                  <a:rPr lang="en-US" sz="900" b="1" dirty="0"/>
                  <a:t>LSP</a:t>
                </a:r>
                <a:endParaRPr lang="en-CH" sz="900" b="1" dirty="0"/>
              </a:p>
            </p:txBody>
          </p:sp>
          <p:sp>
            <p:nvSpPr>
              <p:cNvPr id="35" name="TextBox 34">
                <a:extLst>
                  <a:ext uri="{FF2B5EF4-FFF2-40B4-BE49-F238E27FC236}">
                    <a16:creationId xmlns:a16="http://schemas.microsoft.com/office/drawing/2014/main" id="{3DD6731D-DE64-2A3F-0307-C5E5AD21A378}"/>
                  </a:ext>
                </a:extLst>
              </p:cNvPr>
              <p:cNvSpPr txBox="1"/>
              <p:nvPr/>
            </p:nvSpPr>
            <p:spPr>
              <a:xfrm>
                <a:off x="1515621" y="3588144"/>
                <a:ext cx="408908" cy="467313"/>
              </a:xfrm>
              <a:prstGeom prst="rect">
                <a:avLst/>
              </a:prstGeom>
              <a:solidFill>
                <a:srgbClr val="F9FAFD"/>
              </a:solidFill>
            </p:spPr>
            <p:txBody>
              <a:bodyPr wrap="square" lIns="36000" rIns="36000" rtlCol="0">
                <a:spAutoFit/>
              </a:bodyPr>
              <a:lstStyle/>
              <a:p>
                <a:r>
                  <a:rPr lang="en-US" sz="900" b="1" dirty="0"/>
                  <a:t>IM</a:t>
                </a:r>
                <a:endParaRPr lang="en-CH" sz="900" b="1" dirty="0"/>
              </a:p>
            </p:txBody>
          </p:sp>
          <p:sp>
            <p:nvSpPr>
              <p:cNvPr id="36" name="TextBox 35">
                <a:extLst>
                  <a:ext uri="{FF2B5EF4-FFF2-40B4-BE49-F238E27FC236}">
                    <a16:creationId xmlns:a16="http://schemas.microsoft.com/office/drawing/2014/main" id="{AD8EDCF2-3876-B826-F17E-9863A3285C5E}"/>
                  </a:ext>
                </a:extLst>
              </p:cNvPr>
              <p:cNvSpPr txBox="1"/>
              <p:nvPr/>
            </p:nvSpPr>
            <p:spPr>
              <a:xfrm>
                <a:off x="4087423" y="5240100"/>
                <a:ext cx="1390714" cy="716459"/>
              </a:xfrm>
              <a:prstGeom prst="rect">
                <a:avLst/>
              </a:prstGeom>
              <a:solidFill>
                <a:srgbClr val="F9FAFD"/>
              </a:solidFill>
            </p:spPr>
            <p:txBody>
              <a:bodyPr wrap="none" rtlCol="0">
                <a:spAutoFit/>
              </a:bodyPr>
              <a:lstStyle/>
              <a:p>
                <a:r>
                  <a:rPr lang="en-US" sz="900" b="1" dirty="0"/>
                  <a:t>Shipper/</a:t>
                </a:r>
                <a:br>
                  <a:rPr lang="en-US" sz="900" b="1" dirty="0"/>
                </a:br>
                <a:r>
                  <a:rPr lang="en-US" sz="900" b="1" dirty="0"/>
                  <a:t>Consignee</a:t>
                </a:r>
                <a:endParaRPr lang="en-CH" sz="900" b="1" dirty="0"/>
              </a:p>
            </p:txBody>
          </p:sp>
          <p:cxnSp>
            <p:nvCxnSpPr>
              <p:cNvPr id="37" name="Straight Connector 36">
                <a:extLst>
                  <a:ext uri="{FF2B5EF4-FFF2-40B4-BE49-F238E27FC236}">
                    <a16:creationId xmlns:a16="http://schemas.microsoft.com/office/drawing/2014/main" id="{767115D1-6B68-9969-553E-9D1B39620D05}"/>
                  </a:ext>
                </a:extLst>
              </p:cNvPr>
              <p:cNvCxnSpPr>
                <a:cxnSpLocks/>
              </p:cNvCxnSpPr>
              <p:nvPr/>
            </p:nvCxnSpPr>
            <p:spPr>
              <a:xfrm flipH="1">
                <a:off x="4218215" y="4255915"/>
                <a:ext cx="287845" cy="84899"/>
              </a:xfrm>
              <a:prstGeom prst="line">
                <a:avLst/>
              </a:prstGeom>
              <a:ln w="31750">
                <a:solidFill>
                  <a:srgbClr val="65B32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B5EB56F-A4C9-64B0-2E09-84E75FA0164C}"/>
                  </a:ext>
                </a:extLst>
              </p:cNvPr>
              <p:cNvCxnSpPr>
                <a:cxnSpLocks/>
              </p:cNvCxnSpPr>
              <p:nvPr/>
            </p:nvCxnSpPr>
            <p:spPr>
              <a:xfrm>
                <a:off x="3164714" y="3773332"/>
                <a:ext cx="60404" cy="205291"/>
              </a:xfrm>
              <a:prstGeom prst="line">
                <a:avLst/>
              </a:prstGeom>
              <a:ln w="28575">
                <a:solidFill>
                  <a:srgbClr val="65B32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F6D56E-202F-1E2F-DBF7-305384C997B4}"/>
                  </a:ext>
                </a:extLst>
              </p:cNvPr>
              <p:cNvCxnSpPr>
                <a:cxnSpLocks/>
              </p:cNvCxnSpPr>
              <p:nvPr/>
            </p:nvCxnSpPr>
            <p:spPr>
              <a:xfrm flipH="1">
                <a:off x="2528988" y="4859043"/>
                <a:ext cx="260981" cy="207036"/>
              </a:xfrm>
              <a:prstGeom prst="line">
                <a:avLst/>
              </a:prstGeom>
              <a:ln w="31750">
                <a:solidFill>
                  <a:srgbClr val="65B32E"/>
                </a:solidFill>
              </a:ln>
            </p:spPr>
            <p:style>
              <a:lnRef idx="1">
                <a:schemeClr val="accent1"/>
              </a:lnRef>
              <a:fillRef idx="0">
                <a:schemeClr val="accent1"/>
              </a:fillRef>
              <a:effectRef idx="0">
                <a:schemeClr val="accent1"/>
              </a:effectRef>
              <a:fontRef idx="minor">
                <a:schemeClr val="tx1"/>
              </a:fontRef>
            </p:style>
          </p:cxnSp>
        </p:grpSp>
      </p:grpSp>
      <p:sp>
        <p:nvSpPr>
          <p:cNvPr id="40" name="TextBox 39">
            <a:extLst>
              <a:ext uri="{FF2B5EF4-FFF2-40B4-BE49-F238E27FC236}">
                <a16:creationId xmlns:a16="http://schemas.microsoft.com/office/drawing/2014/main" id="{B7CA985D-DC11-50D2-4A4C-18410825A68D}"/>
              </a:ext>
            </a:extLst>
          </p:cNvPr>
          <p:cNvSpPr txBox="1"/>
          <p:nvPr/>
        </p:nvSpPr>
        <p:spPr>
          <a:xfrm>
            <a:off x="465310" y="1683139"/>
            <a:ext cx="4768037" cy="615553"/>
          </a:xfrm>
          <a:prstGeom prst="rect">
            <a:avLst/>
          </a:prstGeom>
          <a:noFill/>
        </p:spPr>
        <p:txBody>
          <a:bodyPr wrap="none" rtlCol="0">
            <a:spAutoFit/>
          </a:bodyPr>
          <a:lstStyle/>
          <a:p>
            <a:pPr algn="ctr"/>
            <a:r>
              <a:rPr lang="en-GB" sz="1900" dirty="0"/>
              <a:t>WHY: Lever to increase attractiveness of CT </a:t>
            </a:r>
            <a:br>
              <a:rPr lang="en-GB" sz="1900" dirty="0"/>
            </a:br>
            <a:r>
              <a:rPr lang="en-GB" sz="1500" dirty="0"/>
              <a:t>(most carbon-free landbound transport mode)</a:t>
            </a:r>
          </a:p>
        </p:txBody>
      </p:sp>
      <p:pic>
        <p:nvPicPr>
          <p:cNvPr id="53" name="Graphic 6">
            <a:extLst>
              <a:ext uri="{FF2B5EF4-FFF2-40B4-BE49-F238E27FC236}">
                <a16:creationId xmlns:a16="http://schemas.microsoft.com/office/drawing/2014/main" id="{D29E09CE-3E7A-C823-7C42-809F484EB83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582371" y="1453895"/>
            <a:ext cx="1869236" cy="687080"/>
          </a:xfrm>
          <a:prstGeom prst="rect">
            <a:avLst/>
          </a:prstGeom>
        </p:spPr>
      </p:pic>
      <p:cxnSp>
        <p:nvCxnSpPr>
          <p:cNvPr id="8" name="Straight Connector 7">
            <a:extLst>
              <a:ext uri="{FF2B5EF4-FFF2-40B4-BE49-F238E27FC236}">
                <a16:creationId xmlns:a16="http://schemas.microsoft.com/office/drawing/2014/main" id="{E351A4A4-915F-D25B-7C28-1A8055B1AEA8}"/>
              </a:ext>
            </a:extLst>
          </p:cNvPr>
          <p:cNvCxnSpPr>
            <a:cxnSpLocks/>
            <a:stCxn id="35" idx="3"/>
            <a:endCxn id="30" idx="1"/>
          </p:cNvCxnSpPr>
          <p:nvPr/>
        </p:nvCxnSpPr>
        <p:spPr>
          <a:xfrm>
            <a:off x="3298125" y="2874241"/>
            <a:ext cx="510770" cy="187308"/>
          </a:xfrm>
          <a:prstGeom prst="line">
            <a:avLst/>
          </a:prstGeom>
          <a:ln w="31750">
            <a:solidFill>
              <a:srgbClr val="C5960D"/>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003C1A-F1E2-AD01-5C59-F64052FBDB07}"/>
              </a:ext>
            </a:extLst>
          </p:cNvPr>
          <p:cNvSpPr txBox="1"/>
          <p:nvPr/>
        </p:nvSpPr>
        <p:spPr>
          <a:xfrm>
            <a:off x="5699956" y="5641736"/>
            <a:ext cx="6412613" cy="384721"/>
          </a:xfrm>
          <a:prstGeom prst="rect">
            <a:avLst/>
          </a:prstGeom>
          <a:noFill/>
        </p:spPr>
        <p:txBody>
          <a:bodyPr wrap="square" rtlCol="0">
            <a:spAutoFit/>
          </a:bodyPr>
          <a:lstStyle/>
          <a:p>
            <a:r>
              <a:rPr lang="en-GB" sz="1900" b="1" dirty="0"/>
              <a:t>Accurate + shared </a:t>
            </a:r>
            <a:r>
              <a:rPr lang="en-GB" sz="1900" dirty="0"/>
              <a:t>data as basis to improve service quality</a:t>
            </a:r>
          </a:p>
        </p:txBody>
      </p:sp>
      <p:sp>
        <p:nvSpPr>
          <p:cNvPr id="18" name="TextBox 17">
            <a:extLst>
              <a:ext uri="{FF2B5EF4-FFF2-40B4-BE49-F238E27FC236}">
                <a16:creationId xmlns:a16="http://schemas.microsoft.com/office/drawing/2014/main" id="{0F0225C6-493B-1A19-7E96-E01A6EC83DE6}"/>
              </a:ext>
            </a:extLst>
          </p:cNvPr>
          <p:cNvSpPr txBox="1"/>
          <p:nvPr/>
        </p:nvSpPr>
        <p:spPr>
          <a:xfrm>
            <a:off x="6711214" y="6082677"/>
            <a:ext cx="5480786" cy="400110"/>
          </a:xfrm>
          <a:prstGeom prst="rect">
            <a:avLst/>
          </a:prstGeom>
          <a:noFill/>
        </p:spPr>
        <p:txBody>
          <a:bodyPr wrap="square" rtlCol="0">
            <a:spAutoFit/>
          </a:bodyPr>
          <a:lstStyle/>
          <a:p>
            <a:pPr defTabSz="447675"/>
            <a:r>
              <a:rPr lang="en-GB" sz="1000" dirty="0"/>
              <a:t>CTO:	Combined Transport Operator,  TO: Terminal Operator, RU: Railway Undertaking</a:t>
            </a:r>
          </a:p>
          <a:p>
            <a:pPr defTabSz="447675"/>
            <a:r>
              <a:rPr lang="en-GB" sz="1000" dirty="0"/>
              <a:t>LSP:	Logistics Service Provider, IM: Infrastructure Manager</a:t>
            </a:r>
          </a:p>
        </p:txBody>
      </p:sp>
      <p:pic>
        <p:nvPicPr>
          <p:cNvPr id="19" name="Picture 18">
            <a:extLst>
              <a:ext uri="{FF2B5EF4-FFF2-40B4-BE49-F238E27FC236}">
                <a16:creationId xmlns:a16="http://schemas.microsoft.com/office/drawing/2014/main" id="{686E5ED3-F3B3-F90C-ACC8-D611AF745BFA}"/>
              </a:ext>
            </a:extLst>
          </p:cNvPr>
          <p:cNvPicPr>
            <a:picLocks noChangeAspect="1"/>
          </p:cNvPicPr>
          <p:nvPr/>
        </p:nvPicPr>
        <p:blipFill rotWithShape="1">
          <a:blip r:embed="rId8">
            <a:extLst>
              <a:ext uri="{28A0092B-C50C-407E-A947-70E740481C1C}">
                <a14:useLocalDpi xmlns:a14="http://schemas.microsoft.com/office/drawing/2010/main" val="0"/>
              </a:ext>
            </a:extLst>
          </a:blip>
          <a:srcRect t="18339" b="17575"/>
          <a:stretch/>
        </p:blipFill>
        <p:spPr bwMode="auto">
          <a:xfrm>
            <a:off x="5419280" y="6061210"/>
            <a:ext cx="1102628" cy="395713"/>
          </a:xfrm>
          <a:prstGeom prst="rect">
            <a:avLst/>
          </a:prstGeom>
          <a:noFill/>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9D6EF189-F00A-AE02-F754-F82B4EF88E0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586844" y="6082677"/>
            <a:ext cx="1910014" cy="400891"/>
          </a:xfrm>
          <a:prstGeom prst="rect">
            <a:avLst/>
          </a:prstGeom>
        </p:spPr>
      </p:pic>
    </p:spTree>
    <p:extLst>
      <p:ext uri="{BB962C8B-B14F-4D97-AF65-F5344CB8AC3E}">
        <p14:creationId xmlns:p14="http://schemas.microsoft.com/office/powerpoint/2010/main" val="109310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easyElement">
            <a:extLst>
              <a:ext uri="{FF2B5EF4-FFF2-40B4-BE49-F238E27FC236}">
                <a16:creationId xmlns:a16="http://schemas.microsoft.com/office/drawing/2014/main" id="{38815E51-F210-6B29-532F-5AE879260429}"/>
              </a:ext>
            </a:extLst>
          </p:cNvPr>
          <p:cNvGrpSpPr/>
          <p:nvPr>
            <p:custDataLst>
              <p:tags r:id="rId2"/>
            </p:custDataLst>
          </p:nvPr>
        </p:nvGrpSpPr>
        <p:grpSpPr>
          <a:xfrm>
            <a:off x="659396" y="1772816"/>
            <a:ext cx="11125238" cy="4680520"/>
            <a:chOff x="659396" y="1772816"/>
            <a:chExt cx="11125238" cy="4680520"/>
          </a:xfrm>
        </p:grpSpPr>
        <p:sp>
          <p:nvSpPr>
            <p:cNvPr id="3" name="element_03_01" hidden="1">
              <a:extLst>
                <a:ext uri="{FF2B5EF4-FFF2-40B4-BE49-F238E27FC236}">
                  <a16:creationId xmlns:a16="http://schemas.microsoft.com/office/drawing/2014/main" id="{926329F4-11ED-49A8-A5BD-457AAC7EC10C}"/>
                </a:ext>
              </a:extLst>
            </p:cNvPr>
            <p:cNvSpPr/>
            <p:nvPr>
              <p:custDataLst>
                <p:tags r:id="rId3"/>
              </p:custDataLst>
            </p:nvPr>
          </p:nvSpPr>
          <p:spPr>
            <a:xfrm>
              <a:off x="2459684" y="1772816"/>
              <a:ext cx="1440000" cy="1451900"/>
            </a:xfrm>
            <a:prstGeom prst="rect">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ADE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00"/>
                </a:solidFill>
                <a:latin typeface="Aptos" panose="020B0004020202020204" pitchFamily="34" charset="0"/>
                <a:cs typeface="Segoe UI" panose="020B0502040204020203" pitchFamily="34" charset="0"/>
              </a:endParaRPr>
            </a:p>
          </p:txBody>
        </p:sp>
        <p:sp>
          <p:nvSpPr>
            <p:cNvPr id="29" name="element_03_02" hidden="1">
              <a:extLst>
                <a:ext uri="{FF2B5EF4-FFF2-40B4-BE49-F238E27FC236}">
                  <a16:creationId xmlns:a16="http://schemas.microsoft.com/office/drawing/2014/main" id="{EAFF2F4A-51B1-406B-A562-A61846E93168}"/>
                </a:ext>
              </a:extLst>
            </p:cNvPr>
            <p:cNvSpPr/>
            <p:nvPr>
              <p:custDataLst>
                <p:tags r:id="rId4"/>
              </p:custDataLst>
            </p:nvPr>
          </p:nvSpPr>
          <p:spPr>
            <a:xfrm>
              <a:off x="8292317" y="1772816"/>
              <a:ext cx="1440000" cy="1451900"/>
            </a:xfrm>
            <a:prstGeom prst="rect">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ADE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00"/>
                </a:solidFill>
                <a:latin typeface="Aptos" panose="020B0004020202020204" pitchFamily="34" charset="0"/>
                <a:cs typeface="Segoe UI" panose="020B0502040204020203" pitchFamily="34" charset="0"/>
              </a:endParaRPr>
            </a:p>
          </p:txBody>
        </p:sp>
        <p:sp>
          <p:nvSpPr>
            <p:cNvPr id="21" name="element_01_01">
              <a:extLst>
                <a:ext uri="{FF2B5EF4-FFF2-40B4-BE49-F238E27FC236}">
                  <a16:creationId xmlns:a16="http://schemas.microsoft.com/office/drawing/2014/main" id="{A4F8D699-03CA-6A0D-6850-FC8264FA6C0E}"/>
                </a:ext>
              </a:extLst>
            </p:cNvPr>
            <p:cNvSpPr txBox="1">
              <a:spLocks/>
            </p:cNvSpPr>
            <p:nvPr>
              <p:custDataLst>
                <p:tags r:id="rId5"/>
              </p:custDataLst>
            </p:nvPr>
          </p:nvSpPr>
          <p:spPr>
            <a:xfrm>
              <a:off x="659396" y="3681028"/>
              <a:ext cx="5220704" cy="277230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accent1"/>
                  </a:solidFill>
                </a:rPr>
                <a:t>Building blocks for multi-modality </a:t>
              </a:r>
              <a:endParaRPr lang="en-GB" dirty="0">
                <a:solidFill>
                  <a:schemeClr val="accent1"/>
                </a:solidFill>
              </a:endParaRPr>
            </a:p>
            <a:p>
              <a:pPr marL="268288" indent="-268288">
                <a:buFont typeface="+mj-lt"/>
                <a:buAutoNum type="arabicPeriod"/>
              </a:pPr>
              <a:r>
                <a:rPr lang="en-GB" sz="1600" dirty="0"/>
                <a:t>Continued harmonisation </a:t>
              </a:r>
              <a:r>
                <a:rPr lang="en-GB" sz="1600" b="0" dirty="0"/>
                <a:t>of data and semantical interoperability of IT systems and IT platforms</a:t>
              </a:r>
            </a:p>
            <a:p>
              <a:pPr marL="268288" indent="-268288">
                <a:buFont typeface="+mj-lt"/>
                <a:buAutoNum type="arabicPeriod"/>
              </a:pPr>
              <a:r>
                <a:rPr lang="en-GB" sz="1600" b="0" dirty="0"/>
                <a:t>Foster </a:t>
              </a:r>
              <a:r>
                <a:rPr lang="en-GB" sz="1600" dirty="0"/>
                <a:t>multilateral data exchange principles </a:t>
              </a:r>
              <a:r>
                <a:rPr lang="en-GB" sz="1600" b="0" dirty="0"/>
                <a:t>(e.g. data for data, federated data governance, EMDS for freight)</a:t>
              </a:r>
            </a:p>
            <a:p>
              <a:pPr marL="268288" indent="-268288">
                <a:buFont typeface="+mj-lt"/>
                <a:buAutoNum type="arabicPeriod"/>
              </a:pPr>
              <a:r>
                <a:rPr lang="en-GB" b="0" dirty="0"/>
                <a:t>Increase </a:t>
              </a:r>
              <a:r>
                <a:rPr lang="en-GB" dirty="0"/>
                <a:t>openness</a:t>
              </a:r>
              <a:r>
                <a:rPr lang="en-GB" b="0" dirty="0"/>
                <a:t> </a:t>
              </a:r>
              <a:r>
                <a:rPr lang="en-GB" dirty="0"/>
                <a:t>&amp;</a:t>
              </a:r>
              <a:r>
                <a:rPr lang="en-GB" b="0" dirty="0"/>
                <a:t> </a:t>
              </a:r>
              <a:r>
                <a:rPr lang="en-GB" dirty="0"/>
                <a:t>willingness</a:t>
              </a:r>
              <a:r>
                <a:rPr lang="en-GB" b="0" dirty="0"/>
                <a:t> to </a:t>
              </a:r>
              <a:r>
                <a:rPr lang="en-GB" sz="1600" b="0" dirty="0"/>
                <a:t>information sharing </a:t>
              </a:r>
              <a:r>
                <a:rPr lang="en-GB" b="0" dirty="0"/>
                <a:t>facilitating modal </a:t>
              </a:r>
              <a:r>
                <a:rPr lang="en-GB" sz="1600" b="0" dirty="0"/>
                <a:t>choices of shippers towards rail</a:t>
              </a:r>
            </a:p>
            <a:p>
              <a:pPr marL="268288" indent="-268288">
                <a:buFont typeface="+mj-lt"/>
                <a:buAutoNum type="arabicPeriod"/>
              </a:pPr>
              <a:r>
                <a:rPr lang="en-GB" sz="1600" dirty="0"/>
                <a:t>Complete view</a:t>
              </a:r>
              <a:r>
                <a:rPr lang="en-GB" sz="1600" b="0" dirty="0"/>
                <a:t>: Information about goods, safety, CO</a:t>
              </a:r>
              <a:r>
                <a:rPr lang="en-GB" sz="1600" b="0" baseline="-25000" dirty="0"/>
                <a:t>2</a:t>
              </a:r>
              <a:r>
                <a:rPr lang="en-GB" sz="1600" b="0" dirty="0"/>
                <a:t> footprint with sufficient digital security  </a:t>
              </a:r>
            </a:p>
            <a:p>
              <a:endParaRPr lang="en-GB" sz="1600" dirty="0"/>
            </a:p>
          </p:txBody>
        </p:sp>
        <p:sp>
          <p:nvSpPr>
            <p:cNvPr id="22" name="element_01_02">
              <a:extLst>
                <a:ext uri="{FF2B5EF4-FFF2-40B4-BE49-F238E27FC236}">
                  <a16:creationId xmlns:a16="http://schemas.microsoft.com/office/drawing/2014/main" id="{FAAE00F3-1E62-A87A-17D6-EEA522E519F0}"/>
                </a:ext>
              </a:extLst>
            </p:cNvPr>
            <p:cNvSpPr txBox="1">
              <a:spLocks/>
            </p:cNvSpPr>
            <p:nvPr>
              <p:custDataLst>
                <p:tags r:id="rId6"/>
              </p:custDataLst>
            </p:nvPr>
          </p:nvSpPr>
          <p:spPr>
            <a:xfrm>
              <a:off x="6311902" y="3717032"/>
              <a:ext cx="5472732" cy="273630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1"/>
                  </a:solidFill>
                </a:rPr>
                <a:t> E2E interoperability b</a:t>
              </a:r>
              <a:r>
                <a:rPr lang="en-US" dirty="0">
                  <a:solidFill>
                    <a:schemeClr val="accent1"/>
                  </a:solidFill>
                </a:rPr>
                <a:t>ridges towards increasing data value </a:t>
              </a:r>
              <a:endParaRPr lang="en-GB" dirty="0">
                <a:solidFill>
                  <a:schemeClr val="accent1"/>
                </a:solidFill>
              </a:endParaRPr>
            </a:p>
            <a:p>
              <a:pPr marL="268288" indent="-268288">
                <a:buFont typeface="+mj-lt"/>
                <a:buAutoNum type="arabicPeriod"/>
              </a:pPr>
              <a:r>
                <a:rPr lang="en-GB" sz="1600" b="0" dirty="0"/>
                <a:t>Provide an </a:t>
              </a:r>
              <a:r>
                <a:rPr lang="en-GB" sz="1600" dirty="0"/>
                <a:t>international train number </a:t>
              </a:r>
              <a:r>
                <a:rPr lang="en-GB" sz="1600" b="0" dirty="0"/>
                <a:t>(surrogate)</a:t>
              </a:r>
            </a:p>
            <a:p>
              <a:pPr marL="268288" indent="-268288">
                <a:buFont typeface="+mj-lt"/>
                <a:buAutoNum type="arabicPeriod"/>
              </a:pPr>
              <a:r>
                <a:rPr lang="en-GB" sz="1600" dirty="0"/>
                <a:t>Value of data for customers: </a:t>
              </a:r>
              <a:r>
                <a:rPr lang="en-GB" sz="1600" b="0" dirty="0"/>
                <a:t>transform data to information (“leading to action”) for terminals, CTOs and shippers </a:t>
              </a:r>
              <a:r>
                <a:rPr lang="en-GB" b="0" dirty="0"/>
                <a:t>– easily accessible and cost-efficient!</a:t>
              </a:r>
              <a:endParaRPr lang="en-GB" sz="1600" b="0" dirty="0"/>
            </a:p>
            <a:p>
              <a:pPr marL="268288" indent="-268288">
                <a:buFont typeface="+mj-lt"/>
                <a:buAutoNum type="arabicPeriod"/>
              </a:pPr>
              <a:r>
                <a:rPr lang="en-GB" sz="1600" dirty="0"/>
                <a:t>Increase plannability </a:t>
              </a:r>
              <a:r>
                <a:rPr lang="en-GB" sz="1600" b="0" dirty="0"/>
                <a:t>(e.g. avoid business ecosystem irritations if legs are not bookable or traceable)</a:t>
              </a:r>
            </a:p>
            <a:p>
              <a:pPr marL="268288" indent="-268288">
                <a:buFont typeface="+mj-lt"/>
                <a:buAutoNum type="arabicPeriod"/>
              </a:pPr>
              <a:r>
                <a:rPr lang="en-GB" sz="1600" b="0" dirty="0"/>
                <a:t>Silo-crossing</a:t>
              </a:r>
              <a:r>
                <a:rPr lang="en-GB" sz="1600" dirty="0"/>
                <a:t> prevention and exception management </a:t>
              </a:r>
              <a:r>
                <a:rPr lang="en-GB" sz="1600" b="0" dirty="0"/>
                <a:t>processes increasing responsiveness</a:t>
              </a:r>
            </a:p>
          </p:txBody>
        </p:sp>
      </p:grpSp>
      <p:sp>
        <p:nvSpPr>
          <p:cNvPr id="2" name="Titel 1">
            <a:extLst>
              <a:ext uri="{FF2B5EF4-FFF2-40B4-BE49-F238E27FC236}">
                <a16:creationId xmlns:a16="http://schemas.microsoft.com/office/drawing/2014/main" id="{0C71DA35-AA37-4553-9B1C-9960ACCE55B9}"/>
              </a:ext>
            </a:extLst>
          </p:cNvPr>
          <p:cNvSpPr>
            <a:spLocks noGrp="1"/>
          </p:cNvSpPr>
          <p:nvPr>
            <p:ph type="title"/>
          </p:nvPr>
        </p:nvSpPr>
        <p:spPr/>
        <p:txBody>
          <a:bodyPr/>
          <a:lstStyle/>
          <a:p>
            <a:r>
              <a:rPr lang="en-AT" dirty="0"/>
              <a:t>Roland </a:t>
            </a:r>
            <a:r>
              <a:rPr lang="en-AT" dirty="0" err="1"/>
              <a:t>Klüber</a:t>
            </a:r>
            <a:endParaRPr lang="en-GB" dirty="0"/>
          </a:p>
        </p:txBody>
      </p:sp>
      <p:pic>
        <p:nvPicPr>
          <p:cNvPr id="8" name="Picture 7" descr="Ants crossing a bridge&#10;&#10;Description automatically generated">
            <a:extLst>
              <a:ext uri="{FF2B5EF4-FFF2-40B4-BE49-F238E27FC236}">
                <a16:creationId xmlns:a16="http://schemas.microsoft.com/office/drawing/2014/main" id="{90319130-6A4E-F4BA-4801-7B62D93C1944}"/>
              </a:ext>
            </a:extLst>
          </p:cNvPr>
          <p:cNvPicPr>
            <a:picLocks noChangeAspect="1"/>
          </p:cNvPicPr>
          <p:nvPr/>
        </p:nvPicPr>
        <p:blipFill rotWithShape="1">
          <a:blip r:embed="rId9">
            <a:extLst>
              <a:ext uri="{28A0092B-C50C-407E-A947-70E740481C1C}">
                <a14:useLocalDpi xmlns:a14="http://schemas.microsoft.com/office/drawing/2010/main" val="0"/>
              </a:ext>
            </a:extLst>
          </a:blip>
          <a:srcRect t="10254" b="15918"/>
          <a:stretch/>
        </p:blipFill>
        <p:spPr>
          <a:xfrm>
            <a:off x="7185212" y="1331346"/>
            <a:ext cx="3917576" cy="2158410"/>
          </a:xfrm>
          <a:prstGeom prst="rect">
            <a:avLst/>
          </a:prstGeom>
        </p:spPr>
      </p:pic>
      <p:pic>
        <p:nvPicPr>
          <p:cNvPr id="6" name="Picture 5" descr="A puzzle pieces with green outline&#10;&#10;Description automatically generated">
            <a:extLst>
              <a:ext uri="{FF2B5EF4-FFF2-40B4-BE49-F238E27FC236}">
                <a16:creationId xmlns:a16="http://schemas.microsoft.com/office/drawing/2014/main" id="{96DEE5E4-6C85-C83C-5F1E-11ADAE6B8B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4394" y="1377956"/>
            <a:ext cx="2254519" cy="2240190"/>
          </a:xfrm>
          <a:prstGeom prst="rect">
            <a:avLst/>
          </a:prstGeom>
        </p:spPr>
      </p:pic>
    </p:spTree>
    <p:custDataLst>
      <p:tags r:id="rId1"/>
    </p:custDataLst>
    <p:extLst>
      <p:ext uri="{BB962C8B-B14F-4D97-AF65-F5344CB8AC3E}">
        <p14:creationId xmlns:p14="http://schemas.microsoft.com/office/powerpoint/2010/main" val="129900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TOSHAPETYPE" val="13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EASYCHECK" val=";SHNO"/>
</p:tagLst>
</file>

<file path=ppt/tags/tag12.xml><?xml version="1.0" encoding="utf-8"?>
<p:tagLst xmlns:a="http://schemas.openxmlformats.org/drawingml/2006/main" xmlns:r="http://schemas.openxmlformats.org/officeDocument/2006/relationships" xmlns:p="http://schemas.openxmlformats.org/presentationml/2006/main">
  <p:tag name="EASYELEMENTTAGGED" val="yes"/>
  <p:tag name="NELEMENTS" val="2"/>
</p:tagLst>
</file>

<file path=ppt/tags/tag13.xml><?xml version="1.0" encoding="utf-8"?>
<p:tagLst xmlns:a="http://schemas.openxmlformats.org/drawingml/2006/main" xmlns:r="http://schemas.openxmlformats.org/officeDocument/2006/relationships" xmlns:p="http://schemas.openxmlformats.org/presentationml/2006/main">
  <p:tag name="NELEMENTS" val="3"/>
  <p:tag name="FLOWDIRECTION" val="1"/>
  <p:tag name="ABSTANDH" val="8"/>
  <p:tag name="ELEMENT3" val="placeholder;fixedWidth=400;hAlign=center"/>
  <p:tag name="ABSTANDV" val="5.669292"/>
  <p:tag name="MARGINH" val="0"/>
  <p:tag name="MARGINV" val="0"/>
</p:tagLst>
</file>

<file path=ppt/tags/tag14.xml><?xml version="1.0" encoding="utf-8"?>
<p:tagLst xmlns:a="http://schemas.openxmlformats.org/drawingml/2006/main" xmlns:r="http://schemas.openxmlformats.org/officeDocument/2006/relationships" xmlns:p="http://schemas.openxmlformats.org/presentationml/2006/main">
  <p:tag name="NELEMENTS" val="3"/>
  <p:tag name="FLOWDIRECTION" val="1"/>
  <p:tag name="ABSTANDH" val="8"/>
  <p:tag name="ELEMENT3" val="placeholder;fixedWidth=400;hAlign=center"/>
  <p:tag name="ABSTANDV" val="5.669292"/>
  <p:tag name="MARGINH" val="0"/>
  <p:tag name="MARGINV" val="0"/>
</p:tagLst>
</file>

<file path=ppt/tags/tag15.xml><?xml version="1.0" encoding="utf-8"?>
<p:tagLst xmlns:a="http://schemas.openxmlformats.org/drawingml/2006/main" xmlns:r="http://schemas.openxmlformats.org/officeDocument/2006/relationships" xmlns:p="http://schemas.openxmlformats.org/presentationml/2006/main">
  <p:tag name="NELEMENTS" val="3"/>
  <p:tag name="EASYCHECK" val=";TIPU"/>
  <p:tag name="ISAUTOSHAPE" val="1"/>
  <p:tag name="FLOWDIRECTION" val="1"/>
  <p:tag name="ABSTANDH" val="8"/>
  <p:tag name="ELEMENT3" val="placeholder;fixedWidth=400;hAlign=center"/>
  <p:tag name="ABSTANDV" val="5.669292"/>
  <p:tag name="MARGINH" val="0"/>
  <p:tag name="MARGINV" val="0"/>
</p:tagLst>
</file>

<file path=ppt/tags/tag16.xml><?xml version="1.0" encoding="utf-8"?>
<p:tagLst xmlns:a="http://schemas.openxmlformats.org/drawingml/2006/main" xmlns:r="http://schemas.openxmlformats.org/officeDocument/2006/relationships" xmlns:p="http://schemas.openxmlformats.org/presentationml/2006/main">
  <p:tag name="NELEMENTS" val="3"/>
  <p:tag name="EASYCHECK" val=";TIPU"/>
  <p:tag name="ISAUTOSHAPE" val="1"/>
  <p:tag name="FLOWDIRECTION" val="1"/>
  <p:tag name="ABSTANDH" val="8"/>
  <p:tag name="ELEMENT3" val="placeholder;fixedWidth=400;hAlign=center"/>
  <p:tag name="ABSTANDV" val="5.669292"/>
  <p:tag name="MARGINH" val="0"/>
  <p:tag name="MARGINV" val="0"/>
</p:tagLst>
</file>

<file path=ppt/tags/tag2.xml><?xml version="1.0" encoding="utf-8"?>
<p:tagLst xmlns:a="http://schemas.openxmlformats.org/drawingml/2006/main" xmlns:r="http://schemas.openxmlformats.org/officeDocument/2006/relationships" xmlns:p="http://schemas.openxmlformats.org/presentationml/2006/main">
  <p:tag name="EASYCOUNT" val=";9."/>
  <p:tag name="EASYCHECK" val=";SHNO"/>
</p:tagLst>
</file>

<file path=ppt/tags/tag3.xml><?xml version="1.0" encoding="utf-8"?>
<p:tagLst xmlns:a="http://schemas.openxmlformats.org/drawingml/2006/main" xmlns:r="http://schemas.openxmlformats.org/officeDocument/2006/relationships" xmlns:p="http://schemas.openxmlformats.org/presentationml/2006/main">
  <p:tag name="EASYCHECK" val=";SHNO"/>
</p:tagLst>
</file>

<file path=ppt/tags/tag4.xml><?xml version="1.0" encoding="utf-8"?>
<p:tagLst xmlns:a="http://schemas.openxmlformats.org/drawingml/2006/main" xmlns:r="http://schemas.openxmlformats.org/officeDocument/2006/relationships" xmlns:p="http://schemas.openxmlformats.org/presentationml/2006/main">
  <p:tag name="EASYDATA" val="{Name@imgfill}&lt;lf&gt;"/>
</p:tagLst>
</file>

<file path=ppt/tags/tag5.xml><?xml version="1.0" encoding="utf-8"?>
<p:tagLst xmlns:a="http://schemas.openxmlformats.org/drawingml/2006/main" xmlns:r="http://schemas.openxmlformats.org/officeDocument/2006/relationships" xmlns:p="http://schemas.openxmlformats.org/presentationml/2006/main">
  <p:tag name="EASYDATA" val="{Name@imgfill}&lt;lf&gt;"/>
</p:tagLst>
</file>

<file path=ppt/tags/tag6.xml><?xml version="1.0" encoding="utf-8"?>
<p:tagLst xmlns:a="http://schemas.openxmlformats.org/drawingml/2006/main" xmlns:r="http://schemas.openxmlformats.org/officeDocument/2006/relationships" xmlns:p="http://schemas.openxmlformats.org/presentationml/2006/main">
  <p:tag name="EASYDATA" val="{Name@imgfill}&lt;lf&gt;"/>
</p:tagLst>
</file>

<file path=ppt/tags/tag7.xml><?xml version="1.0" encoding="utf-8"?>
<p:tagLst xmlns:a="http://schemas.openxmlformats.org/drawingml/2006/main" xmlns:r="http://schemas.openxmlformats.org/officeDocument/2006/relationships" xmlns:p="http://schemas.openxmlformats.org/presentationml/2006/main">
  <p:tag name="EASYCHECK" val=";OWLW"/>
</p:tagLst>
</file>

<file path=ppt/tags/tag8.xml><?xml version="1.0" encoding="utf-8"?>
<p:tagLst xmlns:a="http://schemas.openxmlformats.org/drawingml/2006/main" xmlns:r="http://schemas.openxmlformats.org/officeDocument/2006/relationships" xmlns:p="http://schemas.openxmlformats.org/presentationml/2006/main">
  <p:tag name="EASYDATA" val="&lt;style level=2&gt;{Title}&lt;/style&gt;"/>
  <p:tag name="EASYCHECK" val=";TWFS"/>
</p:tagLst>
</file>

<file path=ppt/tags/tag9.xml><?xml version="1.0" encoding="utf-8"?>
<p:tagLst xmlns:a="http://schemas.openxmlformats.org/drawingml/2006/main" xmlns:r="http://schemas.openxmlformats.org/officeDocument/2006/relationships" xmlns:p="http://schemas.openxmlformats.org/presentationml/2006/main">
  <p:tag name="EASYDATA" val="&lt;style level=2&gt;{Title}&lt;/style&gt;"/>
  <p:tag name="EASYCHECK" val=";TWF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Words>
  <Application>Microsoft Office PowerPoint</Application>
  <PresentationFormat>Widescreen</PresentationFormat>
  <Paragraphs>54</Paragraphs>
  <Slides>4</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2" baseType="lpstr">
      <vt:lpstr>Aptos</vt:lpstr>
      <vt:lpstr>Arial</vt:lpstr>
      <vt:lpstr>Calibri</vt:lpstr>
      <vt:lpstr>Calibri Light</vt:lpstr>
      <vt:lpstr>Segoe UI</vt:lpstr>
      <vt:lpstr>Wingdings</vt:lpstr>
      <vt:lpstr>Office Theme</vt:lpstr>
      <vt:lpstr>think-cell Slide</vt:lpstr>
      <vt:lpstr>Data Consumers</vt:lpstr>
      <vt:lpstr>Roland Klüber</vt:lpstr>
      <vt:lpstr>Reduced Interoperability Challenges of Combined Transport</vt:lpstr>
      <vt:lpstr>Roland Klüber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Consumers</dc:title>
  <dc:creator>ATEMEZING Ghislain</dc:creator>
  <cp:lastModifiedBy>ATEMEZING Ghislain</cp:lastModifiedBy>
  <cp:revision>1</cp:revision>
  <dcterms:created xsi:type="dcterms:W3CDTF">2024-07-04T06:31:50Z</dcterms:created>
  <dcterms:modified xsi:type="dcterms:W3CDTF">2024-07-04T06:32:38Z</dcterms:modified>
</cp:coreProperties>
</file>