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469011" r:id="rId2"/>
    <p:sldId id="2147469035" r:id="rId3"/>
    <p:sldId id="2147469037" r:id="rId4"/>
    <p:sldId id="214746904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92C81-C434-449A-91A6-03E9B7BAC0ED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04EA3-CDBB-4682-A911-ACB6592B2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3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16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algn="l" rtl="0" fontAlgn="base"/>
            <a:r>
              <a:rPr lang="en-US" sz="1800" b="0" i="0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Miguel is Telecommunications Engineer and PhD in Psychology. In 2019 Miguel joined </a:t>
            </a:r>
            <a:r>
              <a:rPr lang="en-US" sz="1800" b="0" i="0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Renfe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as the Head of Human Factors. Currently he is the Area Head of Digital Transformation and Training, focused on the development of a Safety Enterprise Architecture for advanced risk management.  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1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Renfe</a:t>
            </a:r>
            <a:r>
              <a:rPr lang="en-US" sz="1800" b="0" i="1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Group is the leader in rail transport for passengers and goods and a point of reference in the mobility sector in Spain. With 5,000 trains running every day in Spain, more than 500 million passengers a year, about 15,000 committed employees who are proud of their work and the most outstanding rates for punctuality, quality and satisfaction, </a:t>
            </a:r>
            <a:r>
              <a:rPr lang="en-US" sz="1800" b="0" i="1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Renfe</a:t>
            </a:r>
            <a:r>
              <a:rPr lang="en-US" sz="1800" b="0" i="1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is working to make the train the star of mobility in Spain and, at the same time, expand our business and cross borders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5DC04-472E-46CD-9CA2-17731012BE1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12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Renfe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is developing an ambitious digital transformation </a:t>
            </a:r>
            <a:r>
              <a:rPr lang="en-US" sz="1800" b="0" i="0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programme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to pave the way for Dynamic Risk Management (DRM) to assess the safety performance of Safety Management Systems. DRM requires of advanced data acquisition systems and </a:t>
            </a:r>
            <a:r>
              <a:rPr lang="en-US" sz="1800" b="0" i="0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Renfe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is developing a Safety Enterprise Architecture (SEA) for it. This presentation shows how the core of this SEA is a semantic layer based on a Safety Knowledge Graph to enable the right integration of different data sources at </a:t>
            </a:r>
            <a:r>
              <a:rPr lang="en-US" sz="1800" b="0" i="0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Renfe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015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Renfe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is developing an ambitious digital transformation </a:t>
            </a:r>
            <a:r>
              <a:rPr lang="en-US" sz="1800" b="0" i="0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programme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to pave the way for Dynamic Risk Management (DRM) to assess the safety performance of Safety Management Systems. DRM requires of advanced data acquisition systems and </a:t>
            </a:r>
            <a:r>
              <a:rPr lang="en-US" sz="1800" b="0" i="0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Renfe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 is developing a Safety Enterprise Architecture (SEA) for it. This presentation shows how the core of this SEA is a semantic layer based on a Safety Knowledge Graph to enable the right integration of different data sources at </a:t>
            </a:r>
            <a:r>
              <a:rPr lang="en-US" sz="1800" b="0" i="0" u="none" strike="noStrike" err="1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Renfe</a:t>
            </a:r>
            <a:r>
              <a:rPr lang="en-US" sz="1800" b="0" i="0" u="none" strike="noStrike">
                <a:solidFill>
                  <a:srgbClr val="212529"/>
                </a:solidFill>
                <a:effectLst/>
                <a:highlight>
                  <a:srgbClr val="F5F5F5"/>
                </a:highlight>
                <a:latin typeface="Aptos" panose="020B0004020202020204" pitchFamily="34" charset="0"/>
              </a:rPr>
              <a:t>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56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ne.e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70DE-6AAB-8D03-7CCC-DC237FE6C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EF8BD-1750-227C-84EE-8C57FD5DB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A35A-855E-BB3A-EA3D-5F3F57DA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A068-BC93-F4DA-E8C3-EEE41791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ECAA-D9CD-147B-335B-5BBB605C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5E85-79BD-0D9E-E5FF-31A8BCFD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1CF42-257A-DE49-92ED-CC726A674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7321E-D05F-4867-FC2E-C87E86D1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CFA4A-2F97-7601-C61C-92ED925A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FE7C9-D865-8DDA-77BB-F5E9F003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E99DF-C11E-8A64-42A3-1C84C8B3D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FE123-D751-2448-A984-9D1F80702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FEE9D-682E-948E-D37A-CD9FAB97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57726-23AA-BF3D-FD4D-037CB07A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77508-6FD6-EA2E-CA6E-D9F4C67E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4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3BEEE9E-564D-D4A8-2218-553AA1256741}"/>
              </a:ext>
            </a:extLst>
          </p:cNvPr>
          <p:cNvCxnSpPr>
            <a:cxnSpLocks/>
          </p:cNvCxnSpPr>
          <p:nvPr userDrawn="1"/>
        </p:nvCxnSpPr>
        <p:spPr>
          <a:xfrm>
            <a:off x="407988" y="3094164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1C5CAB87-124B-1E1B-D94C-1C2823C19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998" y="3194974"/>
            <a:ext cx="5148572" cy="1674186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Chapter divider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B4FCB1-6562-A3A7-AF20-C1BC9CE35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7" y="3194973"/>
            <a:ext cx="961200" cy="1674185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4800" b="1"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pic>
        <p:nvPicPr>
          <p:cNvPr id="7" name="easyBackground_Agenda">
            <a:extLst>
              <a:ext uri="{FF2B5EF4-FFF2-40B4-BE49-F238E27FC236}">
                <a16:creationId xmlns:a16="http://schemas.microsoft.com/office/drawing/2014/main" id="{5DEE5BCE-4F8F-7729-0A54-626D838488E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r="31076"/>
          <a:stretch>
            <a:fillRect/>
          </a:stretch>
        </p:blipFill>
        <p:spPr>
          <a:xfrm>
            <a:off x="8301160" y="0"/>
            <a:ext cx="3890831" cy="6858000"/>
          </a:xfrm>
          <a:custGeom>
            <a:avLst/>
            <a:gdLst>
              <a:gd name="connsiteX0" fmla="*/ 0 w 3890831"/>
              <a:gd name="connsiteY0" fmla="*/ 6681046 h 6858000"/>
              <a:gd name="connsiteX1" fmla="*/ 3890831 w 3890831"/>
              <a:gd name="connsiteY1" fmla="*/ 6681046 h 6858000"/>
              <a:gd name="connsiteX2" fmla="*/ 3890831 w 3890831"/>
              <a:gd name="connsiteY2" fmla="*/ 6858000 h 6858000"/>
              <a:gd name="connsiteX3" fmla="*/ 0 w 3890831"/>
              <a:gd name="connsiteY3" fmla="*/ 6858000 h 6858000"/>
              <a:gd name="connsiteX4" fmla="*/ 0 w 3890831"/>
              <a:gd name="connsiteY4" fmla="*/ 0 h 6858000"/>
              <a:gd name="connsiteX5" fmla="*/ 3890831 w 3890831"/>
              <a:gd name="connsiteY5" fmla="*/ 0 h 6858000"/>
              <a:gd name="connsiteX6" fmla="*/ 3890831 w 3890831"/>
              <a:gd name="connsiteY6" fmla="*/ 6447046 h 6858000"/>
              <a:gd name="connsiteX7" fmla="*/ 0 w 3890831"/>
              <a:gd name="connsiteY7" fmla="*/ 64470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0831" h="6858000">
                <a:moveTo>
                  <a:pt x="0" y="6681046"/>
                </a:moveTo>
                <a:lnTo>
                  <a:pt x="3890831" y="6681046"/>
                </a:lnTo>
                <a:lnTo>
                  <a:pt x="389083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890831" y="0"/>
                </a:lnTo>
                <a:lnTo>
                  <a:pt x="3890831" y="6447046"/>
                </a:lnTo>
                <a:lnTo>
                  <a:pt x="0" y="64470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477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6181577F-F8E1-4D6E-8E80-524F0E31470B}"/>
              </a:ext>
            </a:extLst>
          </p:cNvPr>
          <p:cNvCxnSpPr>
            <a:cxnSpLocks/>
          </p:cNvCxnSpPr>
          <p:nvPr userDrawn="1"/>
        </p:nvCxnSpPr>
        <p:spPr>
          <a:xfrm>
            <a:off x="407988" y="144878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hlinkClick r:id="rId2"/>
            <a:extLst>
              <a:ext uri="{FF2B5EF4-FFF2-40B4-BE49-F238E27FC236}">
                <a16:creationId xmlns:a16="http://schemas.microsoft.com/office/drawing/2014/main" id="{919F9282-7ECC-C17E-0DF9-1CADE3E05ABB}"/>
              </a:ext>
            </a:extLst>
          </p:cNvPr>
          <p:cNvSpPr/>
          <p:nvPr userDrawn="1"/>
        </p:nvSpPr>
        <p:spPr>
          <a:xfrm>
            <a:off x="8436260" y="5429759"/>
            <a:ext cx="2304256" cy="30172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8E8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F484EE-B37F-94B3-FD59-A0A5673B5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764705"/>
            <a:ext cx="9397045" cy="5040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57883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6289-EEB2-FD87-3DAC-5F5D916F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868F5-5689-91AB-AF76-E24C6359C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078AF-32FC-F281-D149-43363676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5800E-5951-4EBB-AAE5-11645D4A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C1A29-DE39-932F-DDF6-FC1D6665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1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EBFA-51AB-231F-A1C5-2782E1DD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25B44-7A9D-8AA0-4FDE-9F6B6DC1E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6780-7CBD-1E19-5C2B-871CA1AF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E9C93-E72F-B772-1F31-D7215D4E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C92E-E959-46DA-43BC-E99C400B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6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82C6-C583-F774-4E44-DBFD97B4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9073B-283C-705E-0622-42C392A4D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07EA4-430A-0492-E363-8980365A7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41D8A-C3E5-1779-037D-D87DB1E4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5C8F-547A-D050-409F-908161D4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781A4-3E40-4305-71CB-FB24A0B6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6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D18F-3CCC-8E8D-C603-1EC3BA9A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06A8D-DF39-5F7A-8253-788B4DF67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AD5A4-7EBE-BF1F-EE39-8294D7F9C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3D488-67D1-30D1-F884-4483ED3CD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29570-023A-2D87-E106-58A182006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5C268-2B0B-4D88-2626-1D5A5BF9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B1BE-E95A-5699-FA89-18CC6AEA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76504F-6B25-74BA-08F5-04F89DEA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7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5295-F15F-2681-C8E7-BE5ED348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5333C-4D0D-9E0D-5EA3-61EDFBC2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4316D-C210-1562-FA41-E0245C83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50A15-649F-4D85-CA2F-277F6D0E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2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28709-463D-2F1E-CDC1-4C7AB4D2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4A7CD-2571-134B-C2B5-E3C8323B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F28BD-AA6F-C055-DE3C-BB57B900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6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BF39-6BC6-3D20-91E0-D49C502A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B7319-1461-54BF-EBCE-AB0A6983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BBD52-08E2-1CC3-0DE9-AC457529B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05274-E8B9-8FD0-77D8-84BC8BE7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1D832-8643-C658-C08D-6287972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9A495-B3AF-72D7-9D21-57E381F8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2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F258-12A3-C8DC-7C04-89DF4876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D0D72-0809-EAE1-2A3D-2370CAF12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D5D2A-595A-9DB1-7D16-70E6412EE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B9C65-7CC3-062E-5E0A-E125B0C4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14AE9-CD3C-4519-37B3-C9165B65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F6013-7057-7200-E18C-DE1B67A1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7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D64E2-85F7-A4B8-340C-B0AE26EA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D26D5-3524-69C6-F93B-665E37B4A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203FA-E0F8-CB0A-BB65-9854700D2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4374-4D8C-49AE-9698-C2A56B6262C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56E65-E887-1632-6AC1-3D57F03D4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DCBF-ACDE-A749-C393-27AAF22A4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9037-22C6-456B-87C6-824CEF68E8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7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jpeg"/><Relationship Id="rId5" Type="http://schemas.openxmlformats.org/officeDocument/2006/relationships/tags" Target="../tags/tag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85EE0-08CC-7E93-5F77-1CC4CAC8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Data Providers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15049-D55D-3464-0809-5B220BD9E9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367" y="3194973"/>
            <a:ext cx="1073090" cy="1674185"/>
          </a:xfrm>
        </p:spPr>
        <p:txBody>
          <a:bodyPr/>
          <a:lstStyle/>
          <a:p>
            <a:r>
              <a:rPr lang="en-AT" dirty="0"/>
              <a:t>0</a:t>
            </a:r>
            <a:r>
              <a:rPr lang="fr-BE" dirty="0"/>
              <a:t>2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52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asyData_Photo" hidden="1">
            <a:extLst>
              <a:ext uri="{FF2B5EF4-FFF2-40B4-BE49-F238E27FC236}">
                <a16:creationId xmlns:a16="http://schemas.microsoft.com/office/drawing/2014/main" id="{1E20F06C-FBCD-E73F-B1AD-33013A9B81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60334" y="2106571"/>
            <a:ext cx="1983248" cy="1983249"/>
          </a:xfrm>
          <a:prstGeom prst="ellipse">
            <a:avLst/>
          </a:prstGeom>
          <a:solidFill>
            <a:srgbClr val="EBEFEF"/>
          </a:solidFill>
          <a:ln>
            <a:solidFill>
              <a:srgbClr val="9C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spc="6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0" name="easyData_Photo" hidden="1">
            <a:extLst>
              <a:ext uri="{FF2B5EF4-FFF2-40B4-BE49-F238E27FC236}">
                <a16:creationId xmlns:a16="http://schemas.microsoft.com/office/drawing/2014/main" id="{C4DF6BA9-7D1D-3672-EB68-0ED707D6D1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48418" y="2106571"/>
            <a:ext cx="1983248" cy="1983249"/>
          </a:xfrm>
          <a:prstGeom prst="ellipse">
            <a:avLst/>
          </a:prstGeom>
          <a:solidFill>
            <a:srgbClr val="EBEFEF"/>
          </a:solidFill>
          <a:ln>
            <a:solidFill>
              <a:srgbClr val="9C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spc="6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25" name="easyData_Photo" hidden="1">
            <a:extLst>
              <a:ext uri="{FF2B5EF4-FFF2-40B4-BE49-F238E27FC236}">
                <a16:creationId xmlns:a16="http://schemas.microsoft.com/office/drawing/2014/main" id="{1250C906-14A4-1EC4-9CFD-02896EF314D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04376" y="2106571"/>
            <a:ext cx="1983248" cy="1983249"/>
          </a:xfrm>
          <a:prstGeom prst="ellipse">
            <a:avLst/>
          </a:prstGeom>
          <a:solidFill>
            <a:srgbClr val="EBEFEF"/>
          </a:solidFill>
          <a:ln>
            <a:solidFill>
              <a:srgbClr val="9C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spc="6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6FFE19-C0C2-83D2-9F7C-628F6691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Miguel Figueres-Esteban</a:t>
            </a:r>
            <a:endParaRPr lang="en-GB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95B752E-7788-6F68-A189-97BB7C6838F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43472" y="1808820"/>
            <a:ext cx="2361192" cy="2327101"/>
          </a:xfrm>
          <a:prstGeom prst="ellipse">
            <a:avLst/>
          </a:prstGeom>
          <a:noFill/>
          <a:ln w="12700" cmpd="sng">
            <a:solidFill>
              <a:schemeClr val="accent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00ADE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GB" sz="140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masterTextbox1">
            <a:extLst>
              <a:ext uri="{FF2B5EF4-FFF2-40B4-BE49-F238E27FC236}">
                <a16:creationId xmlns:a16="http://schemas.microsoft.com/office/drawing/2014/main" id="{98FA59B7-93CA-3114-39C7-9D2E2A9DEC6D}"/>
              </a:ext>
            </a:extLst>
          </p:cNvPr>
          <p:cNvSpPr txBox="1">
            <a:spLocks/>
          </p:cNvSpPr>
          <p:nvPr/>
        </p:nvSpPr>
        <p:spPr>
          <a:xfrm>
            <a:off x="4223792" y="1881821"/>
            <a:ext cx="8064277" cy="2327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1800" dirty="0"/>
              <a:t>Telecommunications Engineer </a:t>
            </a:r>
            <a:r>
              <a:rPr lang="en-AT" sz="1800" dirty="0"/>
              <a:t>and </a:t>
            </a:r>
            <a:r>
              <a:rPr lang="en-GB" sz="1800" dirty="0"/>
              <a:t>PhD in Psychology</a:t>
            </a:r>
          </a:p>
          <a:p>
            <a:pPr lvl="2"/>
            <a:r>
              <a:rPr lang="es-ES" sz="1800" dirty="0"/>
              <a:t>20 </a:t>
            </a:r>
            <a:r>
              <a:rPr lang="es-ES" sz="1800" dirty="0" err="1"/>
              <a:t>years</a:t>
            </a:r>
            <a:r>
              <a:rPr lang="es-ES" sz="1800" dirty="0"/>
              <a:t> </a:t>
            </a:r>
            <a:r>
              <a:rPr lang="es-ES" sz="1800" dirty="0" err="1"/>
              <a:t>of</a:t>
            </a:r>
            <a:r>
              <a:rPr lang="es-ES" sz="1800" dirty="0"/>
              <a:t> </a:t>
            </a:r>
            <a:r>
              <a:rPr lang="es-ES" sz="1800" dirty="0" err="1"/>
              <a:t>experience</a:t>
            </a:r>
            <a:r>
              <a:rPr lang="es-ES" sz="1800" dirty="0"/>
              <a:t> in </a:t>
            </a:r>
            <a:r>
              <a:rPr lang="es-ES" sz="1800" dirty="0" err="1"/>
              <a:t>railway</a:t>
            </a:r>
            <a:r>
              <a:rPr lang="es-ES" sz="1800" dirty="0"/>
              <a:t> safety. </a:t>
            </a:r>
            <a:endParaRPr lang="en-AT" sz="1800" dirty="0"/>
          </a:p>
          <a:p>
            <a:pPr lvl="2"/>
            <a:r>
              <a:rPr lang="en-GB" sz="1800" dirty="0"/>
              <a:t>Area Head of Digital Transformation and Training at </a:t>
            </a:r>
            <a:r>
              <a:rPr lang="en-GB" sz="1800" dirty="0" err="1"/>
              <a:t>Renfe</a:t>
            </a:r>
            <a:endParaRPr lang="en-AT" sz="1800" dirty="0"/>
          </a:p>
          <a:p>
            <a:pPr lvl="3"/>
            <a:r>
              <a:rPr lang="en-GB" sz="1800" dirty="0"/>
              <a:t>Developing a Safety Enterprise Architecture for advanced risk management</a:t>
            </a:r>
          </a:p>
          <a:p>
            <a:pPr lvl="3"/>
            <a:r>
              <a:rPr lang="en-GB" sz="1800" dirty="0"/>
              <a:t>Developing a business knowledge graph to support safety data governance </a:t>
            </a:r>
          </a:p>
        </p:txBody>
      </p:sp>
      <p:sp>
        <p:nvSpPr>
          <p:cNvPr id="4" name="masterTextbox1">
            <a:extLst>
              <a:ext uri="{FF2B5EF4-FFF2-40B4-BE49-F238E27FC236}">
                <a16:creationId xmlns:a16="http://schemas.microsoft.com/office/drawing/2014/main" id="{9C41FF64-6200-20D7-35FA-E99E04CEE104}"/>
              </a:ext>
            </a:extLst>
          </p:cNvPr>
          <p:cNvSpPr txBox="1">
            <a:spLocks/>
          </p:cNvSpPr>
          <p:nvPr/>
        </p:nvSpPr>
        <p:spPr>
          <a:xfrm>
            <a:off x="4223875" y="3802140"/>
            <a:ext cx="6372089" cy="3055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GB" dirty="0" err="1"/>
              <a:t>Renfe</a:t>
            </a:r>
            <a:r>
              <a:rPr lang="en-GB" dirty="0"/>
              <a:t> Group</a:t>
            </a:r>
            <a:endParaRPr lang="en-AT" dirty="0"/>
          </a:p>
          <a:p>
            <a:pPr lvl="2"/>
            <a:r>
              <a:rPr lang="en-GB" dirty="0"/>
              <a:t>leader in rail transport for passengers and goods</a:t>
            </a:r>
            <a:endParaRPr lang="en-AT" dirty="0"/>
          </a:p>
          <a:p>
            <a:pPr lvl="2"/>
            <a:r>
              <a:rPr lang="en-GB" dirty="0"/>
              <a:t>point of reference in the mobility sector in Spain</a:t>
            </a:r>
            <a:endParaRPr lang="en-AT" dirty="0"/>
          </a:p>
          <a:p>
            <a:pPr lvl="3"/>
            <a:r>
              <a:rPr lang="en-AT" dirty="0"/>
              <a:t>5</a:t>
            </a:r>
            <a:r>
              <a:rPr lang="en-GB" dirty="0"/>
              <a:t>,000 trains every day in Spain</a:t>
            </a:r>
            <a:r>
              <a:rPr lang="en-AT" dirty="0"/>
              <a:t>, and </a:t>
            </a:r>
            <a:r>
              <a:rPr lang="en-GB"/>
              <a:t>more than 500 million passengers a year</a:t>
            </a:r>
            <a:endParaRPr lang="en-AT"/>
          </a:p>
          <a:p>
            <a:pPr lvl="3"/>
            <a:r>
              <a:rPr lang="en-GB" dirty="0"/>
              <a:t>about 15,000 committed employees who are proud of their work and the most outstanding rates for punctuality, quality and satisfaction</a:t>
            </a:r>
            <a:endParaRPr lang="en-AT" dirty="0"/>
          </a:p>
          <a:p>
            <a:pPr lvl="2"/>
            <a:r>
              <a:rPr lang="en-GB" dirty="0" err="1"/>
              <a:t>Renfe</a:t>
            </a:r>
            <a:r>
              <a:rPr lang="en-GB" dirty="0"/>
              <a:t> is working to make the train the star of mobility in Spain</a:t>
            </a:r>
            <a:r>
              <a:rPr lang="en-AT" dirty="0"/>
              <a:t>,</a:t>
            </a:r>
            <a:r>
              <a:rPr lang="en-GB" dirty="0"/>
              <a:t> and expand business </a:t>
            </a:r>
            <a:r>
              <a:rPr lang="en-AT" dirty="0"/>
              <a:t>a</a:t>
            </a:r>
            <a:r>
              <a:rPr lang="en-GB" dirty="0"/>
              <a:t>cross borders​</a:t>
            </a:r>
            <a:endParaRPr lang="en-AT" dirty="0"/>
          </a:p>
        </p:txBody>
      </p:sp>
      <p:sp>
        <p:nvSpPr>
          <p:cNvPr id="5" name="easyData_Function">
            <a:extLst>
              <a:ext uri="{FF2B5EF4-FFF2-40B4-BE49-F238E27FC236}">
                <a16:creationId xmlns:a16="http://schemas.microsoft.com/office/drawing/2014/main" id="{CDF195DA-5A02-7CBC-B432-BB6E245A906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911119" y="4462718"/>
            <a:ext cx="3247897" cy="345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None/>
              <a:defRPr lang="de-DE" sz="1600" b="0" kern="1200" dirty="0">
                <a:solidFill>
                  <a:srgbClr val="06416A"/>
                </a:solidFill>
                <a:effectLst/>
                <a:latin typeface="Segoe UI Semibold" panose="020B07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0"/>
              </a:spcBef>
            </a:pPr>
            <a:r>
              <a:rPr lang="en-AT" sz="2000"/>
              <a:t>Area Head of Digital Transformation and Training</a:t>
            </a:r>
            <a:endParaRPr lang="en-GB" sz="2000"/>
          </a:p>
        </p:txBody>
      </p:sp>
      <p:sp>
        <p:nvSpPr>
          <p:cNvPr id="7" name="easyData_Function">
            <a:extLst>
              <a:ext uri="{FF2B5EF4-FFF2-40B4-BE49-F238E27FC236}">
                <a16:creationId xmlns:a16="http://schemas.microsoft.com/office/drawing/2014/main" id="{0EDB072E-CBE7-1970-A237-43FEB0D9AA2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378722" y="5301208"/>
            <a:ext cx="2290691" cy="345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None/>
              <a:defRPr lang="de-DE" sz="1600" b="0" kern="1200" dirty="0">
                <a:solidFill>
                  <a:srgbClr val="06416A"/>
                </a:solidFill>
                <a:effectLst/>
                <a:latin typeface="Segoe UI Semibold" panose="020B07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0"/>
              </a:spcBef>
            </a:pPr>
            <a:r>
              <a:rPr lang="en-AT" sz="2000" b="1" err="1"/>
              <a:t>Renfe</a:t>
            </a:r>
            <a:endParaRPr lang="en-GB" sz="2000" b="1"/>
          </a:p>
        </p:txBody>
      </p:sp>
      <p:pic>
        <p:nvPicPr>
          <p:cNvPr id="16" name="Ellipse 12">
            <a:extLst>
              <a:ext uri="{FF2B5EF4-FFF2-40B4-BE49-F238E27FC236}">
                <a16:creationId xmlns:a16="http://schemas.microsoft.com/office/drawing/2014/main" id="{F0D2DA39-93D7-42E8-09D4-810FFD21EDD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" b="3723"/>
          <a:stretch/>
        </p:blipFill>
        <p:spPr>
          <a:xfrm>
            <a:off x="1503163" y="1951570"/>
            <a:ext cx="2023152" cy="2023152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C8BB0B-772B-6071-E4F4-8048FBA8AA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4452" y="564390"/>
            <a:ext cx="1619561" cy="683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08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easyElement">
            <a:extLst>
              <a:ext uri="{FF2B5EF4-FFF2-40B4-BE49-F238E27FC236}">
                <a16:creationId xmlns:a16="http://schemas.microsoft.com/office/drawing/2014/main" id="{5E02E084-0648-45FC-B407-6888C832AA7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71645" y="1772816"/>
            <a:ext cx="10706006" cy="4983946"/>
            <a:chOff x="971645" y="1772816"/>
            <a:chExt cx="10706006" cy="4983946"/>
          </a:xfrm>
        </p:grpSpPr>
        <p:sp>
          <p:nvSpPr>
            <p:cNvPr id="3" name="element_03_01" hidden="1">
              <a:extLst>
                <a:ext uri="{FF2B5EF4-FFF2-40B4-BE49-F238E27FC236}">
                  <a16:creationId xmlns:a16="http://schemas.microsoft.com/office/drawing/2014/main" id="{926329F4-11ED-49A8-A5BD-457AAC7EC1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02016" y="1772816"/>
              <a:ext cx="1440000" cy="1451900"/>
            </a:xfrm>
            <a:prstGeom prst="rect">
              <a:avLst/>
            </a:prstGeom>
            <a:solidFill>
              <a:srgbClr val="E8E8E8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ADE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rgbClr val="000000"/>
                </a:solidFill>
                <a:latin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element_01_01">
              <a:extLst>
                <a:ext uri="{FF2B5EF4-FFF2-40B4-BE49-F238E27FC236}">
                  <a16:creationId xmlns:a16="http://schemas.microsoft.com/office/drawing/2014/main" id="{A4F8D699-03CA-6A0D-6850-FC8264FA6C0E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971645" y="4107135"/>
              <a:ext cx="10706006" cy="264962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de-DE" sz="1600" b="1" kern="1200" smtClean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Arial" panose="020B0604020202020204" pitchFamily="34" charset="0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rgbClr val="BA8748"/>
                </a:buClr>
                <a:buFontTx/>
                <a:buNone/>
                <a:defRPr lang="de-DE" sz="1600" kern="120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BA8748"/>
                </a:buClr>
                <a:buSzPct val="100000"/>
                <a:buFont typeface="Wingdings" panose="05000000000000000000" pitchFamily="2" charset="2"/>
                <a:buChar char="§"/>
                <a:defRPr lang="de-DE" sz="1600" kern="120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36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BA8748"/>
                </a:buClr>
                <a:buSzPct val="100000"/>
                <a:buFont typeface="Aptos" panose="020B0004020202020204" pitchFamily="34" charset="0"/>
                <a:buChar char="▫"/>
                <a:defRPr lang="de-DE" sz="1600" kern="120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54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BA8748"/>
                </a:buClr>
                <a:buFont typeface="Aptos" panose="020B0004020202020204" pitchFamily="34" charset="0"/>
                <a:buChar char="▫"/>
                <a:defRPr lang="en-GB" sz="16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/>
              <a:r>
                <a:rPr lang="en-GB" sz="1700" dirty="0"/>
                <a:t>Strategic project of  the Renfe digital transformation programme</a:t>
              </a:r>
              <a:endParaRPr lang="en-AT" sz="1700" dirty="0"/>
            </a:p>
            <a:p>
              <a:pPr lvl="2"/>
              <a:r>
                <a:rPr lang="en-GB" sz="1700" dirty="0"/>
                <a:t>for Dynamic Risk Management (DRM)</a:t>
              </a:r>
              <a:endParaRPr lang="en-AT" sz="1700" dirty="0"/>
            </a:p>
            <a:p>
              <a:pPr lvl="2"/>
              <a:r>
                <a:rPr lang="en-GB" sz="1700" dirty="0"/>
                <a:t>to assess the safety level and the safety performance of the Safety Management System according to the CSM ASLP</a:t>
              </a:r>
              <a:endParaRPr lang="en-AT" sz="1700" dirty="0"/>
            </a:p>
            <a:p>
              <a:pPr lvl="2"/>
              <a:r>
                <a:rPr lang="en-GB" sz="1700" dirty="0"/>
                <a:t>DRM requires advanced data acquisition systems </a:t>
              </a:r>
              <a:r>
                <a:rPr lang="en-AT" sz="1700" dirty="0"/>
                <a:t>- </a:t>
              </a:r>
              <a:r>
                <a:rPr lang="en-GB" sz="1700" dirty="0"/>
                <a:t>Renfe is developing a Safety Enterprise Architecture (SEA)</a:t>
              </a:r>
              <a:endParaRPr lang="en-AT" sz="1700" dirty="0"/>
            </a:p>
            <a:p>
              <a:pPr lvl="3"/>
              <a:r>
                <a:rPr lang="en-GB" sz="1700" dirty="0"/>
                <a:t>core of </a:t>
              </a:r>
              <a:r>
                <a:rPr lang="en-AT" sz="1700" dirty="0"/>
                <a:t>the </a:t>
              </a:r>
              <a:r>
                <a:rPr lang="en-GB" sz="1700" dirty="0"/>
                <a:t>SEA is a semantic layer based on a Safety Knowledge Graph aligned with ERA ontologies</a:t>
              </a:r>
              <a:endParaRPr lang="en-AT" sz="1700" dirty="0"/>
            </a:p>
            <a:p>
              <a:pPr lvl="3"/>
              <a:r>
                <a:rPr lang="en-GB" sz="1700" dirty="0"/>
                <a:t>to enable the right integration of different data sources at Renfe</a:t>
              </a:r>
            </a:p>
            <a:p>
              <a:pPr lvl="3"/>
              <a:r>
                <a:rPr lang="en-GB" sz="1700" dirty="0"/>
                <a:t>to facilitate data exchange with future European safety systems such as the Information Sharing System (ISS)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C71DA35-AA37-4553-9B1C-9960ACCE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Miguel Figueres-Esteban</a:t>
            </a:r>
            <a:endParaRPr lang="en-GB"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88E9CB25-0189-DE06-B353-196FC76C0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2676"/>
            <a:ext cx="5400581" cy="38644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C7EE25-C7B8-AE02-A62F-10EE6E975E16}"/>
              </a:ext>
            </a:extLst>
          </p:cNvPr>
          <p:cNvSpPr txBox="1"/>
          <p:nvPr/>
        </p:nvSpPr>
        <p:spPr>
          <a:xfrm>
            <a:off x="1200151" y="2009775"/>
            <a:ext cx="4324350" cy="1200329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Safety Knowledge Graph as an enabler for Dynamic Risk Management at Renfe</a:t>
            </a:r>
            <a:endParaRPr lang="en-AT" sz="24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49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ement_03_01" hidden="1">
            <a:extLst>
              <a:ext uri="{FF2B5EF4-FFF2-40B4-BE49-F238E27FC236}">
                <a16:creationId xmlns:a16="http://schemas.microsoft.com/office/drawing/2014/main" id="{926329F4-11ED-49A8-A5BD-457AAC7EC1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02016" y="1772816"/>
            <a:ext cx="1440000" cy="1451900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ADE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71DA35-AA37-4553-9B1C-9960ACCE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767445"/>
            <a:ext cx="9397045" cy="504055"/>
          </a:xfrm>
        </p:spPr>
        <p:txBody>
          <a:bodyPr/>
          <a:lstStyle/>
          <a:p>
            <a:r>
              <a:rPr lang="en-AT" dirty="0"/>
              <a:t>Miguel Figueres-Esteban</a:t>
            </a:r>
            <a:endParaRPr lang="en-GB" dirty="0"/>
          </a:p>
        </p:txBody>
      </p:sp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51F5A8E-E00E-B745-F2AB-3E03E1E3B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1903118"/>
            <a:ext cx="6423474" cy="352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8F77D60-6A2B-0AA6-4051-921D2F4C9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33" y="2767313"/>
            <a:ext cx="6423474" cy="379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CD64AED-DC7B-ED9E-09A2-479A685B440B}"/>
              </a:ext>
            </a:extLst>
          </p:cNvPr>
          <p:cNvSpPr txBox="1"/>
          <p:nvPr/>
        </p:nvSpPr>
        <p:spPr>
          <a:xfrm>
            <a:off x="2000363" y="1434649"/>
            <a:ext cx="3733687" cy="461665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8A0C69"/>
                </a:solidFill>
              </a:rPr>
              <a:t>Renfe Vocabulary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4382A5-EF4B-E97D-352E-EFE5F1731812}"/>
              </a:ext>
            </a:extLst>
          </p:cNvPr>
          <p:cNvSpPr txBox="1"/>
          <p:nvPr/>
        </p:nvSpPr>
        <p:spPr>
          <a:xfrm>
            <a:off x="8458313" y="2087463"/>
            <a:ext cx="3733687" cy="461665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ERA Vocabulary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8C2EB34-6CF9-EC8F-B938-A0B65E5BF52A}"/>
              </a:ext>
            </a:extLst>
          </p:cNvPr>
          <p:cNvSpPr/>
          <p:nvPr/>
        </p:nvSpPr>
        <p:spPr>
          <a:xfrm>
            <a:off x="6095999" y="2985499"/>
            <a:ext cx="5406999" cy="504055"/>
          </a:xfrm>
          <a:prstGeom prst="rect">
            <a:avLst/>
          </a:prstGeom>
          <a:noFill/>
          <a:ln w="6350" cap="flat" cmpd="sng" algn="ctr">
            <a:solidFill>
              <a:schemeClr val="tx2">
                <a:lumMod val="75000"/>
                <a:lumOff val="25000"/>
              </a:schemeClr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s-ES" sz="16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CAA1B2B3-6DE0-C188-A064-04517188E43D}"/>
              </a:ext>
            </a:extLst>
          </p:cNvPr>
          <p:cNvCxnSpPr/>
          <p:nvPr/>
        </p:nvCxnSpPr>
        <p:spPr>
          <a:xfrm flipV="1">
            <a:off x="10363200" y="2549128"/>
            <a:ext cx="161925" cy="436371"/>
          </a:xfrm>
          <a:prstGeom prst="straightConnector1">
            <a:avLst/>
          </a:prstGeom>
          <a:ln w="6350">
            <a:solidFill>
              <a:schemeClr val="tx2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574C129-0A6D-C67A-38F4-9B13D2BD677E}"/>
              </a:ext>
            </a:extLst>
          </p:cNvPr>
          <p:cNvSpPr txBox="1"/>
          <p:nvPr/>
        </p:nvSpPr>
        <p:spPr>
          <a:xfrm>
            <a:off x="8702503" y="351946"/>
            <a:ext cx="2968453" cy="830997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Working on Property Graph and RDF</a:t>
            </a:r>
          </a:p>
        </p:txBody>
      </p:sp>
      <p:pic>
        <p:nvPicPr>
          <p:cNvPr id="1026" name="Picture 2" descr="Imágenes de Draft: descubre bancos de fotos, ilustraciones, vectores y  vídeos de 491,872 | Adobe Stock">
            <a:extLst>
              <a:ext uri="{FF2B5EF4-FFF2-40B4-BE49-F238E27FC236}">
                <a16:creationId xmlns:a16="http://schemas.microsoft.com/office/drawing/2014/main" id="{2E58FACB-4537-7578-B349-F21C75950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9" b="22011"/>
          <a:stretch/>
        </p:blipFill>
        <p:spPr bwMode="auto">
          <a:xfrm>
            <a:off x="6830841" y="544438"/>
            <a:ext cx="1766887" cy="7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694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SHAPETYPE" val="1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SHAPETYPE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ELEMENTTAGGED" val="yes"/>
  <p:tag name="NELEMENTS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FLOWDIRECTION" val="1"/>
  <p:tag name="ABSTANDH" val="8"/>
  <p:tag name="ELEMENT3" val="placeholder;fixedWidth=400;hAlign=center"/>
  <p:tag name="ABSTANDV" val="5.669292"/>
  <p:tag name="MARGINH" val="0"/>
  <p:tag name="MARGINV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EASYCHECK" val=";TIPU"/>
  <p:tag name="ISAUTOSHAPE" val="1"/>
  <p:tag name="FLOWDIRECTION" val="1"/>
  <p:tag name="ABSTANDH" val="8"/>
  <p:tag name="ELEMENT3" val="placeholder;fixedWidth=400;hAlign=center"/>
  <p:tag name="ABSTANDV" val="5.669292"/>
  <p:tag name="MARGINH" val="0"/>
  <p:tag name="MARGINV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FLOWDIRECTION" val="1"/>
  <p:tag name="ABSTANDH" val="8"/>
  <p:tag name="ELEMENT3" val="placeholder;fixedWidth=400;hAlign=center"/>
  <p:tag name="ABSTANDV" val="5.669292"/>
  <p:tag name="MARGINH" val="0"/>
  <p:tag name="MARGINV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9."/>
  <p:tag name="EASYCHECK" val=";SH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DATA" val="{Name@imgfill}&lt;lf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DATA" val="{Name@imgfill}&lt;lf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DATA" val="{Name@imgfill}&lt;lf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W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DATA" val="&lt;style level=2&gt;{Title}&lt;/style&gt;"/>
  <p:tag name="EASYCHECK" val=";TWF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DATA" val="&lt;style level=2&gt;{Title}&lt;/style&gt;"/>
  <p:tag name="EASYCHECK" val=";TWF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562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Segoe UI</vt:lpstr>
      <vt:lpstr>Wingdings</vt:lpstr>
      <vt:lpstr>Office Theme</vt:lpstr>
      <vt:lpstr>Data Providers</vt:lpstr>
      <vt:lpstr>Miguel Figueres-Esteban</vt:lpstr>
      <vt:lpstr>Miguel Figueres-Esteban</vt:lpstr>
      <vt:lpstr>Miguel Figueres-Esteban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Providers</dc:title>
  <dc:creator>ATEMEZING Ghislain</dc:creator>
  <cp:lastModifiedBy>ATEMEZING Ghislain</cp:lastModifiedBy>
  <cp:revision>1</cp:revision>
  <dcterms:created xsi:type="dcterms:W3CDTF">2024-07-04T06:36:54Z</dcterms:created>
  <dcterms:modified xsi:type="dcterms:W3CDTF">2024-07-04T06:38:36Z</dcterms:modified>
</cp:coreProperties>
</file>