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147470446" r:id="rId2"/>
    <p:sldId id="2147470447" r:id="rId3"/>
    <p:sldId id="2147470448" r:id="rId4"/>
    <p:sldId id="2147470449" r:id="rId5"/>
    <p:sldId id="2147470450" r:id="rId6"/>
    <p:sldId id="2147470451" r:id="rId7"/>
    <p:sldId id="2951" r:id="rId8"/>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40"/>
  </p:normalViewPr>
  <p:slideViewPr>
    <p:cSldViewPr snapToGrid="0">
      <p:cViewPr varScale="1">
        <p:scale>
          <a:sx n="111" d="100"/>
          <a:sy n="111" d="100"/>
        </p:scale>
        <p:origin x="73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7D828-4DE5-EF43-8CC7-8AACE7E32A2B}" type="datetimeFigureOut">
              <a:rPr lang="en-BE" smtClean="0"/>
              <a:t>19/06/2024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48972-7DA6-644B-8E54-D75166F8063C}" type="slidenum">
              <a:rPr lang="en-BE" smtClean="0"/>
              <a:t>‹#›</a:t>
            </a:fld>
            <a:endParaRPr lang="en-BE"/>
          </a:p>
        </p:txBody>
      </p:sp>
    </p:spTree>
    <p:extLst>
      <p:ext uri="{BB962C8B-B14F-4D97-AF65-F5344CB8AC3E}">
        <p14:creationId xmlns:p14="http://schemas.microsoft.com/office/powerpoint/2010/main" val="400635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76225" y="0"/>
            <a:ext cx="4395788" cy="2473325"/>
          </a:xfrm>
        </p:spPr>
      </p:sp>
      <p:sp>
        <p:nvSpPr>
          <p:cNvPr id="3" name="Segnaposto note 2"/>
          <p:cNvSpPr>
            <a:spLocks noGrp="1"/>
          </p:cNvSpPr>
          <p:nvPr>
            <p:ph type="body" idx="1"/>
          </p:nvPr>
        </p:nvSpPr>
        <p:spPr>
          <a:xfrm>
            <a:off x="453179" y="2729825"/>
            <a:ext cx="5438140" cy="4466987"/>
          </a:xfrm>
        </p:spPr>
        <p:txBody>
          <a:bodyPr/>
          <a:lstStyle/>
          <a:p>
            <a:pPr>
              <a:lnSpc>
                <a:spcPct val="107000"/>
              </a:lnSpc>
              <a:spcAft>
                <a:spcPts val="800"/>
              </a:spcAft>
            </a:pPr>
            <a:endParaRPr lang="it-IT" sz="180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01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144463"/>
            <a:ext cx="2132012" cy="1200150"/>
          </a:xfrm>
        </p:spPr>
      </p:sp>
      <p:sp>
        <p:nvSpPr>
          <p:cNvPr id="3" name="Notes Placeholder 2"/>
          <p:cNvSpPr>
            <a:spLocks noGrp="1"/>
          </p:cNvSpPr>
          <p:nvPr>
            <p:ph type="body" idx="1"/>
          </p:nvPr>
        </p:nvSpPr>
        <p:spPr>
          <a:xfrm>
            <a:off x="333779" y="1527110"/>
            <a:ext cx="5438140" cy="4466987"/>
          </a:xfrm>
        </p:spPr>
        <p:txBody>
          <a:bodyPr/>
          <a:lstStyle/>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I will speak of multimodality and interoperability from a perspective of experiences with CEN TC278 WG3 standards.</a:t>
            </a: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But first let us remind ourselves of the traveller. </a:t>
            </a: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The reason for all our combined efforts is to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promote public transport </a:t>
            </a:r>
            <a:r>
              <a:rPr lang="en-GB" sz="1400" kern="100">
                <a:effectLst/>
                <a:latin typeface="Calibri" panose="020F0502020204030204" pitchFamily="34" charset="0"/>
                <a:ea typeface="Calibri" panose="020F0502020204030204" pitchFamily="34" charset="0"/>
                <a:cs typeface="Times New Roman" panose="02020603050405020304" pitchFamily="18" charset="0"/>
              </a:rPr>
              <a:t>and help our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traveller</a:t>
            </a:r>
            <a:r>
              <a:rPr lang="en-GB" sz="1400" kern="100">
                <a:effectLst/>
                <a:latin typeface="Calibri" panose="020F0502020204030204" pitchFamily="34" charset="0"/>
                <a:ea typeface="Calibri" panose="020F0502020204030204" pitchFamily="34" charset="0"/>
                <a:cs typeface="Times New Roman" panose="02020603050405020304" pitchFamily="18" charset="0"/>
              </a:rPr>
              <a:t>s get from their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origin</a:t>
            </a:r>
            <a:r>
              <a:rPr lang="en-GB" sz="1400" kern="100">
                <a:effectLst/>
                <a:latin typeface="Calibri" panose="020F0502020204030204" pitchFamily="34" charset="0"/>
                <a:ea typeface="Calibri" panose="020F0502020204030204" pitchFamily="34" charset="0"/>
                <a:cs typeface="Times New Roman" panose="02020603050405020304" pitchFamily="18" charset="0"/>
              </a:rPr>
              <a:t> to their destination smoothly.</a:t>
            </a:r>
          </a:p>
          <a:p>
            <a:pPr>
              <a:lnSpc>
                <a:spcPct val="107000"/>
              </a:lnSpc>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There should be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seamless, correct and relevant multimodal travel information </a:t>
            </a:r>
            <a:r>
              <a:rPr lang="en-GB" sz="1400" kern="100">
                <a:effectLst/>
                <a:latin typeface="Calibri" panose="020F0502020204030204" pitchFamily="34" charset="0"/>
                <a:ea typeface="Calibri" panose="020F0502020204030204" pitchFamily="34" charset="0"/>
                <a:cs typeface="Times New Roman" panose="02020603050405020304" pitchFamily="18" charset="0"/>
              </a:rPr>
              <a:t>that is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consistent </a:t>
            </a:r>
            <a:r>
              <a:rPr lang="en-GB" sz="1400" kern="100">
                <a:effectLst/>
                <a:latin typeface="Calibri" panose="020F0502020204030204" pitchFamily="34" charset="0"/>
                <a:ea typeface="Calibri" panose="020F0502020204030204" pitchFamily="34" charset="0"/>
                <a:cs typeface="Times New Roman" panose="02020603050405020304" pitchFamily="18" charset="0"/>
              </a:rPr>
              <a:t>across different information channels and the different modes of public and alternate transport.</a:t>
            </a:r>
          </a:p>
          <a:p>
            <a:pPr>
              <a:lnSpc>
                <a:spcPct val="107000"/>
              </a:lnSpc>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There is a need to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clearly present the services available </a:t>
            </a:r>
            <a:r>
              <a:rPr lang="en-GB" sz="1400" b="0" kern="100">
                <a:effectLst/>
                <a:latin typeface="Calibri" panose="020F0502020204030204" pitchFamily="34" charset="0"/>
                <a:ea typeface="Calibri" panose="020F0502020204030204" pitchFamily="34" charset="0"/>
                <a:cs typeface="Times New Roman" panose="02020603050405020304" pitchFamily="18" charset="0"/>
              </a:rPr>
              <a:t>before, during and after the travelling takes place, also including any </a:t>
            </a:r>
            <a:r>
              <a:rPr lang="en-GB" sz="1400" kern="100">
                <a:effectLst/>
                <a:latin typeface="Calibri" panose="020F0502020204030204" pitchFamily="34" charset="0"/>
                <a:ea typeface="Calibri" panose="020F0502020204030204" pitchFamily="34" charset="0"/>
                <a:cs typeface="Times New Roman" panose="02020603050405020304" pitchFamily="18" charset="0"/>
              </a:rPr>
              <a:t>alterations, cancellations, delays or incidents</a:t>
            </a:r>
            <a:endParaRPr lang="it-IT" sz="1400"/>
          </a:p>
          <a:p>
            <a:pPr>
              <a:lnSpc>
                <a:spcPct val="107000"/>
              </a:lnSpc>
              <a:spcAft>
                <a:spcPts val="800"/>
              </a:spcAft>
            </a:pP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kern="100">
                <a:effectLst/>
                <a:latin typeface="Calibri" panose="020F0502020204030204" pitchFamily="34" charset="0"/>
                <a:ea typeface="Calibri" panose="020F0502020204030204" pitchFamily="34" charset="0"/>
                <a:cs typeface="Times New Roman" panose="02020603050405020304" pitchFamily="18" charset="0"/>
              </a:rPr>
              <a:t>At the same time there are also other aspects to consider</a:t>
            </a:r>
            <a:r>
              <a:rPr lang="en-GB" sz="14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One such aspect is how to produce these services using available vehicles and staff resources in an efficient manner.</a:t>
            </a:r>
          </a:p>
          <a:p>
            <a:pPr>
              <a:lnSpc>
                <a:spcPct val="107000"/>
              </a:lnSpc>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I have worked for over 30 years helping regions integrate public transport information across metro, buses, trams, boats, commuter and regional trains and finding solutions how to exchange the required information between different technical systems from different providers and used for different transport modes by different stake holders.</a:t>
            </a:r>
          </a:p>
          <a:p>
            <a:pPr>
              <a:lnSpc>
                <a:spcPct val="107000"/>
              </a:lnSpc>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a:effectLst/>
                <a:latin typeface="Calibri" panose="020F0502020204030204" pitchFamily="34" charset="0"/>
                <a:ea typeface="Calibri" panose="020F0502020204030204" pitchFamily="34" charset="0"/>
                <a:cs typeface="Times New Roman" panose="02020603050405020304" pitchFamily="18" charset="0"/>
              </a:rPr>
              <a:t>I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experienced</a:t>
            </a:r>
            <a:r>
              <a:rPr lang="en-GB" sz="1400" kern="100">
                <a:effectLst/>
                <a:latin typeface="Calibri" panose="020F0502020204030204" pitchFamily="34" charset="0"/>
                <a:ea typeface="Calibri" panose="020F0502020204030204" pitchFamily="34" charset="0"/>
                <a:cs typeface="Times New Roman" panose="02020603050405020304" pitchFamily="18" charset="0"/>
              </a:rPr>
              <a:t>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early</a:t>
            </a:r>
            <a:r>
              <a:rPr lang="en-GB" sz="1400" kern="100">
                <a:effectLst/>
                <a:latin typeface="Calibri" panose="020F0502020204030204" pitchFamily="34" charset="0"/>
                <a:ea typeface="Calibri" panose="020F0502020204030204" pitchFamily="34" charset="0"/>
                <a:cs typeface="Times New Roman" panose="02020603050405020304" pitchFamily="18" charset="0"/>
              </a:rPr>
              <a:t> that it is very</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 hard </a:t>
            </a:r>
            <a:r>
              <a:rPr lang="en-GB" sz="1400" kern="100">
                <a:effectLst/>
                <a:latin typeface="Calibri" panose="020F0502020204030204" pitchFamily="34" charset="0"/>
                <a:ea typeface="Calibri" panose="020F0502020204030204" pitchFamily="34" charset="0"/>
                <a:cs typeface="Times New Roman" panose="02020603050405020304" pitchFamily="18" charset="0"/>
              </a:rPr>
              <a:t>to do this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without all parties</a:t>
            </a:r>
            <a:r>
              <a:rPr lang="en-GB" sz="1400" kern="100">
                <a:effectLst/>
                <a:latin typeface="Calibri" panose="020F0502020204030204" pitchFamily="34" charset="0"/>
                <a:ea typeface="Calibri" panose="020F0502020204030204" pitchFamily="34" charset="0"/>
                <a:cs typeface="Times New Roman" panose="02020603050405020304" pitchFamily="18" charset="0"/>
              </a:rPr>
              <a:t> having a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shared understanding of the exact meaning </a:t>
            </a:r>
            <a:r>
              <a:rPr lang="en-GB" sz="1400" kern="100">
                <a:effectLst/>
                <a:latin typeface="Calibri" panose="020F0502020204030204" pitchFamily="34" charset="0"/>
                <a:ea typeface="Calibri" panose="020F0502020204030204" pitchFamily="34" charset="0"/>
                <a:cs typeface="Times New Roman" panose="02020603050405020304" pitchFamily="18" charset="0"/>
              </a:rPr>
              <a:t>of the elements and attributes in the exchanged information. </a:t>
            </a:r>
          </a:p>
          <a:p>
            <a:pPr>
              <a:lnSpc>
                <a:spcPct val="107000"/>
              </a:lnSpc>
              <a:spcAft>
                <a:spcPts val="800"/>
              </a:spcAft>
            </a:pP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217" rtl="0" eaLnBrk="1" fontAlgn="auto" latinLnBrk="0" hangingPunct="1">
              <a:lnSpc>
                <a:spcPct val="107000"/>
              </a:lnSpc>
              <a:spcBef>
                <a:spcPts val="0"/>
              </a:spcBef>
              <a:spcAft>
                <a:spcPts val="800"/>
              </a:spcAft>
              <a:buClrTx/>
              <a:buSzTx/>
              <a:buFontTx/>
              <a:buNone/>
              <a:tabLst/>
              <a:defRPr/>
            </a:pPr>
            <a:r>
              <a:rPr lang="en-GB" sz="1400" kern="100">
                <a:effectLst/>
                <a:latin typeface="Calibri" panose="020F0502020204030204" pitchFamily="34" charset="0"/>
                <a:ea typeface="Calibri" panose="020F0502020204030204" pitchFamily="34" charset="0"/>
                <a:cs typeface="Times New Roman" panose="02020603050405020304" pitchFamily="18" charset="0"/>
              </a:rPr>
              <a:t>This led me to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understand the importance </a:t>
            </a:r>
            <a:r>
              <a:rPr lang="en-GB" sz="1400" kern="100">
                <a:effectLst/>
                <a:latin typeface="Calibri" panose="020F0502020204030204" pitchFamily="34" charset="0"/>
                <a:ea typeface="Calibri" panose="020F0502020204030204" pitchFamily="34" charset="0"/>
                <a:cs typeface="Times New Roman" panose="02020603050405020304" pitchFamily="18" charset="0"/>
              </a:rPr>
              <a:t>of standardisation and to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join</a:t>
            </a:r>
            <a:r>
              <a:rPr lang="en-GB" sz="1400" kern="100">
                <a:effectLst/>
                <a:latin typeface="Calibri" panose="020F0502020204030204" pitchFamily="34" charset="0"/>
                <a:ea typeface="Calibri" panose="020F0502020204030204" pitchFamily="34" charset="0"/>
                <a:cs typeface="Times New Roman" panose="02020603050405020304" pitchFamily="18" charset="0"/>
              </a:rPr>
              <a:t> the work in the CEN Transmodel working group many years ago. Over the years I have also participate in other aligned CEN working groups as well in the non-profit association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ITxPT that brings together different stakeholders from the industry</a:t>
            </a:r>
            <a:r>
              <a:rPr lang="en-GB" sz="1400" kern="100">
                <a:effectLst/>
                <a:latin typeface="Calibri" panose="020F0502020204030204" pitchFamily="34" charset="0"/>
                <a:ea typeface="Calibri" panose="020F0502020204030204" pitchFamily="34" charset="0"/>
                <a:cs typeface="Times New Roman" panose="02020603050405020304" pitchFamily="18" charset="0"/>
              </a:rPr>
              <a:t>, operators and authorities in the bus, heavy rail and other public transport sectors, </a:t>
            </a:r>
            <a:r>
              <a:rPr lang="en-GB" sz="1400" b="1" kern="100">
                <a:effectLst/>
                <a:latin typeface="Calibri" panose="020F0502020204030204" pitchFamily="34" charset="0"/>
                <a:ea typeface="Calibri" panose="020F0502020204030204" pitchFamily="34" charset="0"/>
                <a:cs typeface="Times New Roman" panose="02020603050405020304" pitchFamily="18" charset="0"/>
              </a:rPr>
              <a:t>promoting innovation </a:t>
            </a:r>
            <a:r>
              <a:rPr lang="en-GB" sz="1400" kern="100">
                <a:effectLst/>
                <a:latin typeface="Calibri" panose="020F0502020204030204" pitchFamily="34" charset="0"/>
                <a:ea typeface="Calibri" panose="020F0502020204030204" pitchFamily="34" charset="0"/>
                <a:cs typeface="Times New Roman" panose="02020603050405020304" pitchFamily="18" charset="0"/>
              </a:rPr>
              <a:t>and standardisation.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53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a:r>
              <a:rPr lang="en-GB" sz="1600">
                <a:effectLst/>
                <a:latin typeface="Calibri" panose="020F0502020204030204" pitchFamily="34" charset="0"/>
                <a:ea typeface="Calibri" panose="020F0502020204030204" pitchFamily="34" charset="0"/>
              </a:rPr>
              <a:t>The CEN Transmodel working group has </a:t>
            </a:r>
            <a:r>
              <a:rPr lang="en-GB" sz="1600" b="1">
                <a:effectLst/>
                <a:latin typeface="Calibri" panose="020F0502020204030204" pitchFamily="34" charset="0"/>
                <a:ea typeface="Calibri" panose="020F0502020204030204" pitchFamily="34" charset="0"/>
              </a:rPr>
              <a:t>existed for many </a:t>
            </a:r>
            <a:r>
              <a:rPr lang="en-GB" sz="1600">
                <a:effectLst/>
                <a:latin typeface="Calibri" panose="020F0502020204030204" pitchFamily="34" charset="0"/>
                <a:ea typeface="Calibri" panose="020F0502020204030204" pitchFamily="34" charset="0"/>
              </a:rPr>
              <a:t>years with participants from several countries and </a:t>
            </a:r>
          </a:p>
          <a:p>
            <a:pPr marL="228600"/>
            <a:r>
              <a:rPr lang="en-GB" sz="1600">
                <a:effectLst/>
                <a:latin typeface="Calibri" panose="020F0502020204030204" pitchFamily="34" charset="0"/>
                <a:ea typeface="Calibri" panose="020F0502020204030204" pitchFamily="34" charset="0"/>
              </a:rPr>
              <a:t>has </a:t>
            </a:r>
            <a:r>
              <a:rPr lang="en-GB" sz="1600" b="1">
                <a:effectLst/>
                <a:latin typeface="Calibri" panose="020F0502020204030204" pitchFamily="34" charset="0"/>
                <a:ea typeface="Calibri" panose="020F0502020204030204" pitchFamily="34" charset="0"/>
              </a:rPr>
              <a:t>maintained and extended the multimoda</a:t>
            </a:r>
            <a:r>
              <a:rPr lang="en-GB" sz="1600">
                <a:effectLst/>
                <a:latin typeface="Calibri" panose="020F0502020204030204" pitchFamily="34" charset="0"/>
                <a:ea typeface="Calibri" panose="020F0502020204030204" pitchFamily="34" charset="0"/>
              </a:rPr>
              <a:t>l CEN European Reference Data Model for Public Transport Information over the years.  </a:t>
            </a:r>
          </a:p>
          <a:p>
            <a:pPr marL="228600"/>
            <a:r>
              <a:rPr lang="en-GB" sz="1600">
                <a:effectLst/>
                <a:latin typeface="Calibri" panose="020F0502020204030204" pitchFamily="34" charset="0"/>
                <a:ea typeface="Calibri" panose="020F0502020204030204" pitchFamily="34" charset="0"/>
              </a:rPr>
              <a:t> </a:t>
            </a:r>
          </a:p>
          <a:p>
            <a:pPr marL="228600" marR="0" lvl="0" indent="0" algn="l" defTabSz="914217" rtl="0" eaLnBrk="1" fontAlgn="auto" latinLnBrk="0" hangingPunct="1">
              <a:lnSpc>
                <a:spcPct val="100000"/>
              </a:lnSpc>
              <a:spcBef>
                <a:spcPts val="0"/>
              </a:spcBef>
              <a:spcAft>
                <a:spcPts val="0"/>
              </a:spcAft>
              <a:buClrTx/>
              <a:buSzTx/>
              <a:buFontTx/>
              <a:buNone/>
              <a:tabLst/>
              <a:defRPr/>
            </a:pPr>
            <a:r>
              <a:rPr lang="en-GB" sz="1600">
                <a:effectLst/>
                <a:latin typeface="Calibri" panose="020F0502020204030204" pitchFamily="34" charset="0"/>
                <a:ea typeface="Calibri" panose="020F0502020204030204" pitchFamily="34" charset="0"/>
              </a:rPr>
              <a:t>It </a:t>
            </a:r>
            <a:r>
              <a:rPr lang="en-GB" sz="1600" b="1">
                <a:effectLst/>
                <a:latin typeface="Calibri" panose="020F0502020204030204" pitchFamily="34" charset="0"/>
                <a:ea typeface="Calibri" panose="020F0502020204030204" pitchFamily="34" charset="0"/>
              </a:rPr>
              <a:t>covers many aspects shared </a:t>
            </a:r>
            <a:r>
              <a:rPr lang="en-GB" sz="1600">
                <a:effectLst/>
                <a:latin typeface="Calibri" panose="020F0502020204030204" pitchFamily="34" charset="0"/>
                <a:ea typeface="Calibri" panose="020F0502020204030204" pitchFamily="34" charset="0"/>
              </a:rPr>
              <a:t>between the different public transport modes </a:t>
            </a:r>
          </a:p>
          <a:p>
            <a:pPr marL="228600" marR="0" lvl="0" indent="0" algn="l" defTabSz="914217" rtl="0" eaLnBrk="1" fontAlgn="auto" latinLnBrk="0" hangingPunct="1">
              <a:lnSpc>
                <a:spcPct val="100000"/>
              </a:lnSpc>
              <a:spcBef>
                <a:spcPts val="0"/>
              </a:spcBef>
              <a:spcAft>
                <a:spcPts val="0"/>
              </a:spcAft>
              <a:buClrTx/>
              <a:buSzTx/>
              <a:buFontTx/>
              <a:buNone/>
              <a:tabLst/>
              <a:defRPr/>
            </a:pPr>
            <a:r>
              <a:rPr lang="en-GB" sz="1600">
                <a:effectLst/>
                <a:latin typeface="Calibri" panose="020F0502020204030204" pitchFamily="34" charset="0"/>
                <a:ea typeface="Calibri" panose="020F0502020204030204" pitchFamily="34" charset="0"/>
              </a:rPr>
              <a:t>such as bus, coach, trams and metro, but also heavy rail. </a:t>
            </a:r>
          </a:p>
          <a:p>
            <a:pPr marL="228600"/>
            <a:endParaRPr lang="en-GB" sz="1600">
              <a:effectLst/>
              <a:latin typeface="Calibri" panose="020F0502020204030204" pitchFamily="34" charset="0"/>
              <a:ea typeface="Calibri" panose="020F0502020204030204" pitchFamily="34" charset="0"/>
            </a:endParaRPr>
          </a:p>
          <a:p>
            <a:pPr marL="228600"/>
            <a:r>
              <a:rPr lang="en-GB" sz="1600">
                <a:effectLst/>
                <a:latin typeface="Calibri" panose="020F0502020204030204" pitchFamily="34" charset="0"/>
                <a:ea typeface="Calibri" panose="020F0502020204030204" pitchFamily="34" charset="0"/>
              </a:rPr>
              <a:t>However, it </a:t>
            </a:r>
            <a:r>
              <a:rPr lang="en-GB" sz="1600" b="1">
                <a:effectLst/>
                <a:latin typeface="Calibri" panose="020F0502020204030204" pitchFamily="34" charset="0"/>
                <a:ea typeface="Calibri" panose="020F0502020204030204" pitchFamily="34" charset="0"/>
              </a:rPr>
              <a:t>does not cover all aspects of heavy </a:t>
            </a:r>
            <a:r>
              <a:rPr lang="en-GB" sz="1600" b="0">
                <a:effectLst/>
                <a:latin typeface="Calibri" panose="020F0502020204030204" pitchFamily="34" charset="0"/>
                <a:ea typeface="Calibri" panose="020F0502020204030204" pitchFamily="34" charset="0"/>
              </a:rPr>
              <a:t>rail</a:t>
            </a:r>
            <a:r>
              <a:rPr lang="en-GB" sz="1600">
                <a:effectLst/>
                <a:latin typeface="Calibri" panose="020F0502020204030204" pitchFamily="34" charset="0"/>
                <a:ea typeface="Calibri" panose="020F0502020204030204" pitchFamily="34" charset="0"/>
              </a:rPr>
              <a:t>, for instance, it does not go into the details of </a:t>
            </a:r>
            <a:r>
              <a:rPr lang="en-GB" sz="1600" b="1">
                <a:effectLst/>
                <a:latin typeface="Calibri" panose="020F0502020204030204" pitchFamily="34" charset="0"/>
                <a:ea typeface="Calibri" panose="020F0502020204030204" pitchFamily="34" charset="0"/>
              </a:rPr>
              <a:t>infrastructure capacity management </a:t>
            </a:r>
            <a:r>
              <a:rPr lang="en-GB" sz="1600">
                <a:effectLst/>
                <a:latin typeface="Calibri" panose="020F0502020204030204" pitchFamily="34" charset="0"/>
                <a:ea typeface="Calibri" panose="020F0502020204030204" pitchFamily="34" charset="0"/>
              </a:rPr>
              <a:t>process for train paths. </a:t>
            </a:r>
          </a:p>
          <a:p>
            <a:pPr marL="228600"/>
            <a:r>
              <a:rPr lang="en-GB" sz="1600">
                <a:effectLst/>
                <a:latin typeface="Calibri" panose="020F0502020204030204" pitchFamily="34" charset="0"/>
                <a:ea typeface="Calibri" panose="020F0502020204030204" pitchFamily="34" charset="0"/>
              </a:rPr>
              <a:t>Still, it </a:t>
            </a:r>
            <a:r>
              <a:rPr lang="en-GB" sz="1600" b="1">
                <a:effectLst/>
                <a:latin typeface="Calibri" panose="020F0502020204030204" pitchFamily="34" charset="0"/>
                <a:ea typeface="Calibri" panose="020F0502020204030204" pitchFamily="34" charset="0"/>
              </a:rPr>
              <a:t>provides a certain level of integration </a:t>
            </a:r>
            <a:r>
              <a:rPr lang="en-GB" sz="1600">
                <a:effectLst/>
                <a:latin typeface="Calibri" panose="020F0502020204030204" pitchFamily="34" charset="0"/>
                <a:ea typeface="Calibri" panose="020F0502020204030204" pitchFamily="34" charset="0"/>
              </a:rPr>
              <a:t>with </a:t>
            </a:r>
            <a:r>
              <a:rPr lang="en-GB" sz="1600" b="1">
                <a:effectLst/>
                <a:latin typeface="Calibri" panose="020F0502020204030204" pitchFamily="34" charset="0"/>
                <a:ea typeface="Calibri" panose="020F0502020204030204" pitchFamily="34" charset="0"/>
              </a:rPr>
              <a:t>and mapping to </a:t>
            </a:r>
            <a:r>
              <a:rPr lang="en-GB" sz="1600">
                <a:effectLst/>
                <a:latin typeface="Calibri" panose="020F0502020204030204" pitchFamily="34" charset="0"/>
                <a:ea typeface="Calibri" panose="020F0502020204030204" pitchFamily="34" charset="0"/>
              </a:rPr>
              <a:t>such data </a:t>
            </a:r>
          </a:p>
          <a:p>
            <a:pPr marL="228600"/>
            <a:r>
              <a:rPr lang="en-GB" sz="1600">
                <a:effectLst/>
                <a:latin typeface="Calibri" panose="020F0502020204030204" pitchFamily="34" charset="0"/>
                <a:ea typeface="Calibri" panose="020F0502020204030204" pitchFamily="34" charset="0"/>
              </a:rPr>
              <a:t>to allow for also using Transmodel </a:t>
            </a:r>
          </a:p>
          <a:p>
            <a:pPr marL="228600"/>
            <a:r>
              <a:rPr lang="en-GB" sz="1600">
                <a:effectLst/>
                <a:latin typeface="Calibri" panose="020F0502020204030204" pitchFamily="34" charset="0"/>
                <a:ea typeface="Calibri" panose="020F0502020204030204" pitchFamily="34" charset="0"/>
              </a:rPr>
              <a:t>to provide precise passenger information </a:t>
            </a:r>
          </a:p>
          <a:p>
            <a:pPr marL="228600"/>
            <a:r>
              <a:rPr lang="en-GB" sz="1600">
                <a:effectLst/>
                <a:latin typeface="Calibri" panose="020F0502020204030204" pitchFamily="34" charset="0"/>
                <a:ea typeface="Calibri" panose="020F0502020204030204" pitchFamily="34" charset="0"/>
              </a:rPr>
              <a:t>also for heavy rail.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85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Transmodel lays the foundation to several data exchange protocols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used to exchange planning and real time data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between different stakeholders in public transport.</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Multiple data exchange protocols, </a:t>
            </a:r>
            <a:r>
              <a:rPr lang="en-GB" sz="1400" b="1"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across different types of implementations</a:t>
            </a: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are based on the </a:t>
            </a:r>
            <a:r>
              <a:rPr lang="en-GB" sz="1400" b="1"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same shared public transport conceptual data model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400" b="1"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using a common framework and consistent data semantics</a:t>
            </a:r>
            <a:r>
              <a:rPr lang="en-GB" sz="1400" kern="0">
                <a:solidFill>
                  <a:srgbClr val="212529"/>
                </a:solidFill>
                <a:effectLst/>
                <a:highlight>
                  <a:srgbClr val="E6ECF4"/>
                </a:highlight>
                <a:latin typeface="Segoe UI" panose="020B0502040204020203" pitchFamily="34" charset="0"/>
                <a:ea typeface="Times New Roman" panose="02020603050405020304" pitchFamily="18" charset="0"/>
                <a:cs typeface="Times New Roman" panose="02020603050405020304" pitchFamily="18" charset="0"/>
              </a:rPr>
              <a:t>.</a:t>
            </a:r>
            <a:endParaRPr lang="en-GB" sz="1400" kern="100">
              <a:effectLst/>
              <a:highlight>
                <a:srgbClr val="E6ECF4"/>
              </a:highlight>
              <a:latin typeface="Calibri" panose="020F0502020204030204" pitchFamily="34" charset="0"/>
              <a:ea typeface="Calibri" panose="020F0502020204030204" pitchFamily="34" charset="0"/>
              <a:cs typeface="Times New Roman" panose="02020603050405020304" pitchFamily="18" charset="0"/>
            </a:endParaRPr>
          </a:p>
          <a:p>
            <a:endParaRPr lang="en-GB" sz="1800"/>
          </a:p>
          <a:p>
            <a:r>
              <a:rPr lang="en-GB" sz="1800"/>
              <a:t>NeTEx is one example, focused on the planning data, </a:t>
            </a:r>
          </a:p>
          <a:p>
            <a:endParaRPr lang="en-GB" sz="1800"/>
          </a:p>
          <a:p>
            <a:r>
              <a:rPr lang="en-GB" sz="1800"/>
              <a:t>But also EPIP, </a:t>
            </a:r>
          </a:p>
          <a:p>
            <a:endParaRPr lang="en-GB" sz="1800"/>
          </a:p>
          <a:p>
            <a:r>
              <a:rPr lang="en-GB" sz="1800"/>
              <a:t>EPIAP - Provides necessary information for assessment of the accessibility of site(s), vehicles and on vehicle-site interaction for impaired persons</a:t>
            </a:r>
          </a:p>
          <a:p>
            <a:r>
              <a:rPr lang="en-GB" sz="1800"/>
              <a:t>Accessibility to railway stations  platform heights for boarding trains etcetera.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18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p1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fr-FR"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A conceptual model's</a:t>
            </a:r>
            <a:r>
              <a:rPr lang="en-GB" sz="1800" kern="100">
                <a:effectLst/>
                <a:latin typeface="Calibri" panose="020F0502020204030204" pitchFamily="34" charset="0"/>
                <a:ea typeface="Calibri" panose="020F0502020204030204" pitchFamily="34" charset="0"/>
                <a:cs typeface="Times New Roman" panose="02020603050405020304" pitchFamily="18" charset="0"/>
              </a:rPr>
              <a:t> primary objective is to </a:t>
            </a:r>
            <a:r>
              <a:rPr lang="en-GB" sz="1800" b="1" kern="100">
                <a:effectLst/>
                <a:latin typeface="Calibri" panose="020F0502020204030204" pitchFamily="34" charset="0"/>
                <a:ea typeface="Calibri" panose="020F0502020204030204" pitchFamily="34" charset="0"/>
                <a:cs typeface="Times New Roman" panose="02020603050405020304" pitchFamily="18" charset="0"/>
              </a:rPr>
              <a:t>convey</a:t>
            </a:r>
            <a:r>
              <a:rPr lang="en-GB" sz="1800" kern="100">
                <a:effectLst/>
                <a:latin typeface="Calibri" panose="020F0502020204030204" pitchFamily="34" charset="0"/>
                <a:ea typeface="Calibri" panose="020F0502020204030204" pitchFamily="34" charset="0"/>
                <a:cs typeface="Times New Roman" panose="02020603050405020304" pitchFamily="18" charset="0"/>
              </a:rPr>
              <a:t> the </a:t>
            </a:r>
            <a:r>
              <a:rPr lang="en-GB" sz="1800" b="1" kern="100">
                <a:effectLst/>
                <a:latin typeface="Calibri" panose="020F0502020204030204" pitchFamily="34" charset="0"/>
                <a:ea typeface="Calibri" panose="020F0502020204030204" pitchFamily="34" charset="0"/>
                <a:cs typeface="Times New Roman" panose="02020603050405020304" pitchFamily="18" charset="0"/>
              </a:rPr>
              <a:t>fundamental principles and basic functionality </a:t>
            </a:r>
            <a:r>
              <a:rPr lang="en-GB" sz="1800" kern="100">
                <a:effectLst/>
                <a:latin typeface="Calibri" panose="020F0502020204030204" pitchFamily="34" charset="0"/>
                <a:ea typeface="Calibri" panose="020F0502020204030204" pitchFamily="34" charset="0"/>
                <a:cs typeface="Times New Roman" panose="02020603050405020304" pitchFamily="18" charset="0"/>
              </a:rPr>
              <a:t>of the </a:t>
            </a:r>
            <a:r>
              <a:rPr lang="en-GB" sz="1800" b="1" kern="100">
                <a:effectLst/>
                <a:latin typeface="Calibri" panose="020F0502020204030204" pitchFamily="34" charset="0"/>
                <a:ea typeface="Calibri" panose="020F0502020204030204" pitchFamily="34" charset="0"/>
                <a:cs typeface="Times New Roman" panose="02020603050405020304" pitchFamily="18" charset="0"/>
              </a:rPr>
              <a:t>system/domain </a:t>
            </a:r>
            <a:r>
              <a:rPr lang="en-GB" sz="1800" kern="100">
                <a:effectLst/>
                <a:latin typeface="Calibri" panose="020F0502020204030204" pitchFamily="34" charset="0"/>
                <a:ea typeface="Calibri" panose="020F0502020204030204" pitchFamily="34" charset="0"/>
                <a:cs typeface="Times New Roman" panose="02020603050405020304" pitchFamily="18" charset="0"/>
              </a:rPr>
              <a:t>which </a:t>
            </a:r>
            <a:r>
              <a:rPr lang="en-GB" sz="1800" b="1" kern="100">
                <a:effectLst/>
                <a:latin typeface="Calibri" panose="020F0502020204030204" pitchFamily="34" charset="0"/>
                <a:ea typeface="Calibri" panose="020F0502020204030204" pitchFamily="34" charset="0"/>
                <a:cs typeface="Times New Roman" panose="02020603050405020304" pitchFamily="18" charset="0"/>
              </a:rPr>
              <a:t>it represents.</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 conceptual data model is </a:t>
            </a: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implementation independent.</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model – driven design follows the steps: conceptual model </a:t>
            </a:r>
            <a:r>
              <a:rPr lang="en-GB" sz="1800" kern="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kern="100">
                <a:effectLst/>
                <a:latin typeface="Calibri" panose="020F0502020204030204" pitchFamily="34" charset="0"/>
                <a:ea typeface="Calibri" panose="020F0502020204030204" pitchFamily="34" charset="0"/>
                <a:cs typeface="Times New Roman" panose="02020603050405020304" pitchFamily="18" charset="0"/>
              </a:rPr>
              <a:t> physical model </a:t>
            </a:r>
            <a:r>
              <a:rPr lang="en-GB" sz="1800" kern="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kern="100">
                <a:effectLst/>
                <a:latin typeface="Calibri" panose="020F0502020204030204" pitchFamily="34" charset="0"/>
                <a:ea typeface="Calibri" panose="020F0502020204030204" pitchFamily="34" charset="0"/>
                <a:cs typeface="Times New Roman" panose="02020603050405020304" pitchFamily="18" charset="0"/>
              </a:rPr>
              <a:t>implementation (schema)</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360"/>
              </a:spcBef>
              <a:spcAft>
                <a:spcPts val="0"/>
              </a:spcAft>
              <a:buSzPts val="1400"/>
              <a:buNone/>
            </a:pPr>
            <a:endParaRPr lang="en-GB"/>
          </a:p>
        </p:txBody>
      </p:sp>
      <p:sp>
        <p:nvSpPr>
          <p:cNvPr id="2600" name="Google Shape;2600;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545137" cy="3119437"/>
          </a:xfrm>
        </p:spPr>
      </p:sp>
      <p:sp>
        <p:nvSpPr>
          <p:cNvPr id="3" name="Notes Placeholder 2"/>
          <p:cNvSpPr>
            <a:spLocks noGrp="1"/>
          </p:cNvSpPr>
          <p:nvPr>
            <p:ph type="body" idx="1"/>
          </p:nvPr>
        </p:nvSpPr>
        <p:spPr>
          <a:xfrm>
            <a:off x="195898" y="3973748"/>
            <a:ext cx="5438140" cy="4466987"/>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GB" sz="1600" kern="100">
                <a:effectLst/>
                <a:latin typeface="Calibri" panose="020F0502020204030204" pitchFamily="34" charset="0"/>
                <a:ea typeface="Calibri" panose="020F0502020204030204" pitchFamily="34" charset="0"/>
                <a:cs typeface="Times New Roman" panose="02020603050405020304" pitchFamily="18" charset="0"/>
              </a:rPr>
              <a:t>On screen </a:t>
            </a:r>
            <a:r>
              <a:rPr lang="en-GB" sz="1600" kern="100" err="1">
                <a:effectLst/>
                <a:latin typeface="Calibri" panose="020F0502020204030204" pitchFamily="34" charset="0"/>
                <a:ea typeface="Calibri" panose="020F0502020204030204" pitchFamily="34" charset="0"/>
                <a:cs typeface="Times New Roman" panose="02020603050405020304" pitchFamily="18" charset="0"/>
              </a:rPr>
              <a:t>Sparx</a:t>
            </a:r>
            <a:r>
              <a:rPr lang="en-GB" sz="1600" kern="100">
                <a:effectLst/>
                <a:latin typeface="Calibri" panose="020F0502020204030204" pitchFamily="34" charset="0"/>
                <a:ea typeface="Calibri" panose="020F0502020204030204" pitchFamily="34" charset="0"/>
                <a:cs typeface="Times New Roman" panose="02020603050405020304" pitchFamily="18" charset="0"/>
              </a:rPr>
              <a:t> EA, a tool to work with the UML describing the conceptual model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600" kern="100">
                <a:effectLst/>
                <a:latin typeface="Calibri" panose="020F0502020204030204" pitchFamily="34" charset="0"/>
                <a:ea typeface="Calibri" panose="020F0502020204030204" pitchFamily="34" charset="0"/>
                <a:cs typeface="Times New Roman" panose="02020603050405020304" pitchFamily="18" charset="0"/>
              </a:rPr>
              <a:t>On left m diff parts with their models and concepts</a:t>
            </a:r>
            <a:br>
              <a:rPr lang="en-GB" sz="1600" kern="100">
                <a:effectLst/>
                <a:latin typeface="Calibri" panose="020F0502020204030204" pitchFamily="34" charset="0"/>
                <a:ea typeface="Calibri" panose="020F0502020204030204" pitchFamily="34" charset="0"/>
                <a:cs typeface="Times New Roman" panose="02020603050405020304" pitchFamily="18" charset="0"/>
              </a:rPr>
            </a:br>
            <a:r>
              <a:rPr lang="en-GB" sz="1600" kern="100">
                <a:effectLst/>
                <a:latin typeface="Calibri" panose="020F0502020204030204" pitchFamily="34" charset="0"/>
                <a:ea typeface="Calibri" panose="020F0502020204030204" pitchFamily="34" charset="0"/>
                <a:cs typeface="Times New Roman" panose="02020603050405020304" pitchFamily="18" charset="0"/>
              </a:rPr>
              <a:t>As an example, here is the Transmodel STOP PLACE that can be used to represent a railway station or a bus terminal, tram stop etc</a:t>
            </a:r>
            <a:br>
              <a:rPr lang="en-GB" sz="1600" kern="100">
                <a:effectLst/>
                <a:latin typeface="Calibri" panose="020F0502020204030204" pitchFamily="34" charset="0"/>
                <a:ea typeface="Calibri" panose="020F0502020204030204" pitchFamily="34" charset="0"/>
                <a:cs typeface="Times New Roman" panose="02020603050405020304" pitchFamily="18" charset="0"/>
              </a:rPr>
            </a:b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GB" sz="1200" b="0" i="0" u="none" strike="noStrike" baseline="0">
                <a:latin typeface="Calibri" panose="020F0502020204030204" pitchFamily="34" charset="0"/>
              </a:rPr>
              <a:t>STOP PLACE - A place comprising one or more locations where vehicles may stop and where passengers may board or leave vehicles or prepare their trip.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200" kern="100">
                <a:effectLst/>
                <a:latin typeface="Calibri" panose="020F0502020204030204" pitchFamily="34" charset="0"/>
                <a:ea typeface="Calibri" panose="020F0502020204030204" pitchFamily="34" charset="0"/>
                <a:cs typeface="Times New Roman" panose="02020603050405020304" pitchFamily="18" charset="0"/>
              </a:rPr>
              <a:t>A STOP PLACE may contain QUAY s - </a:t>
            </a:r>
            <a:r>
              <a:rPr lang="en-GB" sz="1200" b="0" i="0" u="none" strike="noStrike" baseline="0">
                <a:latin typeface="Calibri" panose="020F0502020204030204" pitchFamily="34" charset="0"/>
              </a:rPr>
              <a:t>A place such as platform, stance, or quay side where passengers have access to PT vehicles, Taxis, cars or other means of transportation.  </a:t>
            </a:r>
          </a:p>
          <a:p>
            <a:pPr marL="0" marR="0" lvl="0" indent="0" algn="l" defTabSz="914217" rtl="0" eaLnBrk="1" fontAlgn="auto" latinLnBrk="0" hangingPunct="1">
              <a:lnSpc>
                <a:spcPct val="100000"/>
              </a:lnSpc>
              <a:spcBef>
                <a:spcPts val="0"/>
              </a:spcBef>
              <a:spcAft>
                <a:spcPts val="0"/>
              </a:spcAft>
              <a:buClrTx/>
              <a:buSzTx/>
              <a:buFontTx/>
              <a:buNone/>
              <a:tabLst/>
              <a:defRPr/>
            </a:pPr>
            <a:r>
              <a:rPr lang="en-GB" sz="1200" b="0" i="0" u="none" strike="noStrike" baseline="0">
                <a:latin typeface="Calibri" panose="020F0502020204030204" pitchFamily="34" charset="0"/>
              </a:rPr>
              <a:t>BOARDING POSITIONS -A location within a QUAY from which passengers may directly board, or onto which passengers may directly alight from a VEHICLE.</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GB" sz="900" b="0" i="0">
              <a:solidFill>
                <a:srgbClr val="111111"/>
              </a:solidFill>
              <a:effectLst/>
              <a:highlight>
                <a:srgbClr val="FFFFFF"/>
              </a:highlight>
              <a:latin typeface="Roboto" panose="02000000000000000000" pitchFamily="2" charset="0"/>
            </a:endParaRPr>
          </a:p>
          <a:p>
            <a:pPr>
              <a:lnSpc>
                <a:spcPct val="107000"/>
              </a:lnSpc>
              <a:spcAft>
                <a:spcPts val="800"/>
              </a:spcAft>
            </a:pPr>
            <a:r>
              <a:rPr lang="en-GB" sz="1050" b="0" i="0">
                <a:solidFill>
                  <a:srgbClr val="111111"/>
                </a:solidFill>
                <a:effectLst/>
                <a:highlight>
                  <a:srgbClr val="FFFFFF"/>
                </a:highlight>
                <a:latin typeface="Roboto" panose="02000000000000000000" pitchFamily="2" charset="0"/>
              </a:rPr>
              <a:t>In parallel with UML there is also the </a:t>
            </a:r>
            <a:r>
              <a:rPr lang="en-GB" sz="1050" b="1" i="0">
                <a:solidFill>
                  <a:srgbClr val="111111"/>
                </a:solidFill>
                <a:effectLst/>
                <a:latin typeface="Roboto" panose="02000000000000000000" pitchFamily="2" charset="0"/>
              </a:rPr>
              <a:t>W3C Web Ontology Language</a:t>
            </a:r>
            <a:r>
              <a:rPr lang="en-GB" sz="1050" b="0" i="0">
                <a:solidFill>
                  <a:srgbClr val="111111"/>
                </a:solidFill>
                <a:effectLst/>
                <a:highlight>
                  <a:srgbClr val="FFFFFF"/>
                </a:highlight>
                <a:latin typeface="Roboto" panose="02000000000000000000" pitchFamily="2" charset="0"/>
              </a:rPr>
              <a:t> (OWL) . There are many similarities between UML and OWL but also some differences. </a:t>
            </a:r>
          </a:p>
          <a:p>
            <a:pPr>
              <a:lnSpc>
                <a:spcPct val="107000"/>
              </a:lnSpc>
              <a:spcAft>
                <a:spcPts val="800"/>
              </a:spcAft>
            </a:pPr>
            <a:r>
              <a:rPr lang="en-GB" sz="1050" b="0" i="0">
                <a:solidFill>
                  <a:srgbClr val="111111"/>
                </a:solidFill>
                <a:effectLst/>
                <a:highlight>
                  <a:srgbClr val="FFFFFF"/>
                </a:highlight>
                <a:latin typeface="Roboto" panose="02000000000000000000" pitchFamily="2" charset="0"/>
              </a:rPr>
              <a:t>Using both languages in combination and maybe in different stages may be a good proposition. </a:t>
            </a:r>
          </a:p>
          <a:p>
            <a:pPr>
              <a:lnSpc>
                <a:spcPct val="107000"/>
              </a:lnSpc>
              <a:spcAft>
                <a:spcPts val="800"/>
              </a:spcAft>
            </a:pPr>
            <a:endParaRPr lang="en-GB" sz="1050" b="0" i="0">
              <a:solidFill>
                <a:srgbClr val="111111"/>
              </a:solidFill>
              <a:effectLst/>
              <a:highlight>
                <a:srgbClr val="FFFFFF"/>
              </a:highlight>
              <a:latin typeface="Roboto" panose="02000000000000000000" pitchFamily="2" charset="0"/>
            </a:endParaRPr>
          </a:p>
          <a:p>
            <a:pPr>
              <a:lnSpc>
                <a:spcPct val="107000"/>
              </a:lnSpc>
              <a:spcAft>
                <a:spcPts val="800"/>
              </a:spcAft>
            </a:pPr>
            <a:r>
              <a:rPr lang="en-GB" sz="1050" b="0" i="0">
                <a:solidFill>
                  <a:srgbClr val="111111"/>
                </a:solidFill>
                <a:effectLst/>
                <a:highlight>
                  <a:srgbClr val="FFFFFF"/>
                </a:highlight>
                <a:latin typeface="Roboto" panose="02000000000000000000" pitchFamily="2" charset="0"/>
              </a:rPr>
              <a:t>In the history of UML, it has encompassed features from other modelling languages allowing it to replace them, so there is a good case for a future unification of the two languages.  </a:t>
            </a:r>
          </a:p>
          <a:p>
            <a:pPr>
              <a:lnSpc>
                <a:spcPct val="107000"/>
              </a:lnSpc>
              <a:spcAft>
                <a:spcPts val="800"/>
              </a:spcAft>
            </a:pPr>
            <a:endParaRPr lang="en-GB" sz="1050" b="0" i="0">
              <a:solidFill>
                <a:srgbClr val="111111"/>
              </a:solidFill>
              <a:effectLst/>
              <a:highlight>
                <a:srgbClr val="FFFFFF"/>
              </a:highlight>
              <a:latin typeface="Roboto" panose="02000000000000000000" pitchFamily="2" charset="0"/>
            </a:endParaRPr>
          </a:p>
          <a:p>
            <a:pPr>
              <a:lnSpc>
                <a:spcPct val="107000"/>
              </a:lnSpc>
              <a:spcAft>
                <a:spcPts val="800"/>
              </a:spcAft>
            </a:pPr>
            <a:r>
              <a:rPr lang="en-GB" sz="1050" b="0" i="0">
                <a:solidFill>
                  <a:srgbClr val="111111"/>
                </a:solidFill>
                <a:effectLst/>
                <a:highlight>
                  <a:srgbClr val="FFFFFF"/>
                </a:highlight>
                <a:latin typeface="Roboto" panose="02000000000000000000" pitchFamily="2" charset="0"/>
              </a:rPr>
              <a:t>One challenge we encounter vis-a-vis semantics is how to handle when the same basic concept is named differently by stake holders coming from different backgrounds, even worse is when the same term is used for different concepts.  This is addressed in Transmodel by relying heavily on the precise definition of each term as shown above.</a:t>
            </a:r>
          </a:p>
          <a:p>
            <a:pPr>
              <a:lnSpc>
                <a:spcPct val="107000"/>
              </a:lnSpc>
              <a:spcAft>
                <a:spcPts val="800"/>
              </a:spcAft>
            </a:pPr>
            <a:br>
              <a:rPr lang="en-GB" sz="1400" b="0" i="0">
                <a:solidFill>
                  <a:srgbClr val="111111"/>
                </a:solidFill>
                <a:effectLst/>
                <a:highlight>
                  <a:srgbClr val="FFFFFF"/>
                </a:highlight>
                <a:latin typeface="Roboto" panose="02000000000000000000" pitchFamily="2" charset="0"/>
              </a:rPr>
            </a:b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8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a:lnSpc>
                <a:spcPct val="107000"/>
              </a:lnSpc>
              <a:spcAft>
                <a:spcPts val="800"/>
              </a:spcAft>
            </a:pPr>
            <a:endParaRPr lang="en-GB" sz="2400" b="0" i="0">
              <a:solidFill>
                <a:srgbClr val="111111"/>
              </a:solidFill>
              <a:effectLst/>
              <a:highlight>
                <a:srgbClr val="FFFFFF"/>
              </a:highlight>
              <a:latin typeface="Roboto" panose="02000000000000000000" pitchFamily="2" charset="0"/>
            </a:endParaRPr>
          </a:p>
          <a:p>
            <a:pPr>
              <a:lnSpc>
                <a:spcPct val="107000"/>
              </a:lnSpc>
              <a:spcAft>
                <a:spcPts val="800"/>
              </a:spcAft>
            </a:pPr>
            <a:r>
              <a:rPr lang="en-GB" sz="1600" b="1" i="0">
                <a:solidFill>
                  <a:srgbClr val="111111"/>
                </a:solidFill>
                <a:effectLst/>
                <a:highlight>
                  <a:srgbClr val="FFFFFF"/>
                </a:highlight>
                <a:latin typeface="Roboto" panose="02000000000000000000" pitchFamily="2" charset="0"/>
              </a:rPr>
              <a:t>Finally</a:t>
            </a:r>
            <a:r>
              <a:rPr lang="en-GB" sz="1600" b="0" i="0">
                <a:solidFill>
                  <a:srgbClr val="111111"/>
                </a:solidFill>
                <a:effectLst/>
                <a:highlight>
                  <a:srgbClr val="FFFFFF"/>
                </a:highlight>
                <a:latin typeface="Roboto" panose="02000000000000000000" pitchFamily="2" charset="0"/>
              </a:rPr>
              <a:t>, it is my hope that I have been able to give you </a:t>
            </a:r>
          </a:p>
          <a:p>
            <a:pPr>
              <a:lnSpc>
                <a:spcPct val="107000"/>
              </a:lnSpc>
              <a:spcAft>
                <a:spcPts val="800"/>
              </a:spcAft>
            </a:pPr>
            <a:r>
              <a:rPr lang="en-GB" sz="1600" b="0" i="0">
                <a:solidFill>
                  <a:srgbClr val="111111"/>
                </a:solidFill>
                <a:effectLst/>
                <a:highlight>
                  <a:srgbClr val="FFFFFF"/>
                </a:highlight>
                <a:latin typeface="Roboto" panose="02000000000000000000" pitchFamily="2" charset="0"/>
              </a:rPr>
              <a:t>an overview of the </a:t>
            </a:r>
            <a:r>
              <a:rPr lang="en-GB" sz="1600" b="1" i="0">
                <a:solidFill>
                  <a:srgbClr val="111111"/>
                </a:solidFill>
                <a:effectLst/>
                <a:highlight>
                  <a:srgbClr val="FFFFFF"/>
                </a:highlight>
                <a:latin typeface="Roboto" panose="02000000000000000000" pitchFamily="2" charset="0"/>
              </a:rPr>
              <a:t>CEN Transmodel modelling approach </a:t>
            </a:r>
          </a:p>
          <a:p>
            <a:pPr>
              <a:lnSpc>
                <a:spcPct val="107000"/>
              </a:lnSpc>
              <a:spcAft>
                <a:spcPts val="800"/>
              </a:spcAft>
            </a:pPr>
            <a:r>
              <a:rPr lang="en-GB" sz="1600" b="0" i="0">
                <a:solidFill>
                  <a:srgbClr val="111111"/>
                </a:solidFill>
                <a:effectLst/>
                <a:highlight>
                  <a:srgbClr val="FFFFFF"/>
                </a:highlight>
                <a:latin typeface="Roboto" panose="02000000000000000000" pitchFamily="2" charset="0"/>
              </a:rPr>
              <a:t>and promote the idea to </a:t>
            </a:r>
            <a:r>
              <a:rPr lang="fr-FR" sz="1600" b="0" i="0" kern="100" err="1">
                <a:solidFill>
                  <a:srgbClr val="11111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t>
            </a:r>
            <a:r>
              <a:rPr lang="fr-FR" sz="1600" kern="10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hink</a:t>
            </a:r>
            <a:r>
              <a:rPr lang="fr-FR" sz="16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a:t>
            </a:r>
            <a:r>
              <a:rPr lang="fr-FR" sz="1600" kern="10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terms</a:t>
            </a:r>
            <a:r>
              <a:rPr lang="fr-FR" sz="16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of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a:effectLst/>
                <a:highlight>
                  <a:srgbClr val="FFFF00"/>
                </a:highlight>
                <a:latin typeface="Calibri" panose="020F0502020204030204" pitchFamily="34" charset="0"/>
                <a:ea typeface="Calibri" panose="020F0502020204030204" pitchFamily="34" charset="0"/>
              </a:rPr>
              <a:t>agreed </a:t>
            </a:r>
            <a:r>
              <a:rPr lang="en-GB" sz="1600" b="1">
                <a:effectLst/>
                <a:highlight>
                  <a:srgbClr val="FFFF00"/>
                </a:highlight>
                <a:latin typeface="Calibri" panose="020F0502020204030204" pitchFamily="34" charset="0"/>
                <a:ea typeface="Calibri" panose="020F0502020204030204" pitchFamily="34" charset="0"/>
              </a:rPr>
              <a:t>models</a:t>
            </a:r>
            <a:endParaRPr lang="en-GB" sz="1600" b="1">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600">
                <a:effectLst/>
                <a:highlight>
                  <a:srgbClr val="FFFF00"/>
                </a:highlight>
                <a:latin typeface="Calibri" panose="020F0502020204030204" pitchFamily="34" charset="0"/>
                <a:ea typeface="Calibri" panose="020F0502020204030204" pitchFamily="34" charset="0"/>
              </a:rPr>
              <a:t>agreed </a:t>
            </a:r>
            <a:r>
              <a:rPr lang="en-GB" sz="1600" b="1">
                <a:effectLst/>
                <a:highlight>
                  <a:srgbClr val="FFFF00"/>
                </a:highlight>
                <a:latin typeface="Calibri" panose="020F0502020204030204" pitchFamily="34" charset="0"/>
                <a:ea typeface="Calibri" panose="020F0502020204030204" pitchFamily="34" charset="0"/>
              </a:rPr>
              <a:t>terms</a:t>
            </a:r>
            <a:endParaRPr lang="en-GB" sz="1600" b="1">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600">
                <a:effectLst/>
                <a:highlight>
                  <a:srgbClr val="FFFF00"/>
                </a:highlight>
                <a:latin typeface="Calibri" panose="020F0502020204030204" pitchFamily="34" charset="0"/>
                <a:ea typeface="Calibri" panose="020F0502020204030204" pitchFamily="34" charset="0"/>
              </a:rPr>
              <a:t>agreed </a:t>
            </a:r>
            <a:r>
              <a:rPr lang="en-GB" sz="1600" b="1">
                <a:effectLst/>
                <a:highlight>
                  <a:srgbClr val="FFFF00"/>
                </a:highlight>
                <a:latin typeface="Calibri" panose="020F0502020204030204" pitchFamily="34" charset="0"/>
                <a:ea typeface="Calibri" panose="020F0502020204030204" pitchFamily="34" charset="0"/>
              </a:rPr>
              <a:t>usage</a:t>
            </a:r>
            <a:endParaRPr lang="en-GB" sz="1600" b="1">
              <a:effectLst/>
              <a:latin typeface="Calibri" panose="020F0502020204030204" pitchFamily="34" charset="0"/>
              <a:ea typeface="Calibri" panose="020F0502020204030204" pitchFamily="34" charset="0"/>
            </a:endParaRPr>
          </a:p>
          <a:p>
            <a:pPr>
              <a:lnSpc>
                <a:spcPct val="107000"/>
              </a:lnSpc>
              <a:spcAft>
                <a:spcPts val="800"/>
              </a:spcAft>
            </a:pPr>
            <a:endParaRPr lang="en-GB" sz="1600" b="0" i="0">
              <a:solidFill>
                <a:srgbClr val="111111"/>
              </a:solidFill>
              <a:effectLst/>
              <a:highlight>
                <a:srgbClr val="FFFFFF"/>
              </a:highlight>
              <a:latin typeface="Roboto" panose="02000000000000000000" pitchFamily="2" charset="0"/>
            </a:endParaRPr>
          </a:p>
          <a:p>
            <a:pPr>
              <a:lnSpc>
                <a:spcPct val="107000"/>
              </a:lnSpc>
              <a:spcAft>
                <a:spcPts val="800"/>
              </a:spcAft>
            </a:pPr>
            <a:r>
              <a:rPr lang="en-GB" sz="1600" b="1" i="0">
                <a:solidFill>
                  <a:srgbClr val="111111"/>
                </a:solidFill>
                <a:effectLst/>
                <a:highlight>
                  <a:srgbClr val="FFFFFF"/>
                </a:highlight>
                <a:latin typeface="Roboto" panose="02000000000000000000" pitchFamily="2" charset="0"/>
              </a:rPr>
              <a:t>across all aspects of multimodal transport</a:t>
            </a:r>
            <a:r>
              <a:rPr lang="en-GB" sz="1600" b="0" i="0">
                <a:solidFill>
                  <a:srgbClr val="111111"/>
                </a:solidFill>
                <a:effectLst/>
                <a:highlight>
                  <a:srgbClr val="FFFFFF"/>
                </a:highlight>
                <a:latin typeface="Roboto" panose="02000000000000000000" pitchFamily="2" charset="0"/>
              </a:rPr>
              <a:t>.</a:t>
            </a:r>
          </a:p>
          <a:p>
            <a:pPr>
              <a:lnSpc>
                <a:spcPct val="107000"/>
              </a:lnSpc>
              <a:spcAft>
                <a:spcPts val="800"/>
              </a:spcAft>
            </a:pPr>
            <a:endParaRPr lang="en-GB" sz="1600" b="0" i="0">
              <a:solidFill>
                <a:srgbClr val="111111"/>
              </a:solidFill>
              <a:effectLst/>
              <a:highlight>
                <a:srgbClr val="FFFFFF"/>
              </a:highlight>
              <a:latin typeface="Roboto" panose="02000000000000000000" pitchFamily="2" charset="0"/>
            </a:endParaRPr>
          </a:p>
          <a:p>
            <a:pPr>
              <a:lnSpc>
                <a:spcPct val="107000"/>
              </a:lnSpc>
              <a:spcAft>
                <a:spcPts val="800"/>
              </a:spcAft>
            </a:pPr>
            <a:r>
              <a:rPr lang="en-GB" sz="1600" b="0" i="0">
                <a:solidFill>
                  <a:srgbClr val="111111"/>
                </a:solidFill>
                <a:effectLst/>
                <a:highlight>
                  <a:srgbClr val="FFFFFF"/>
                </a:highlight>
                <a:latin typeface="Roboto" panose="02000000000000000000" pitchFamily="2" charset="0"/>
              </a:rPr>
              <a:t>Thank you!</a:t>
            </a:r>
            <a:endParaRPr lang="it-IT" sz="160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45224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scription Layout">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12257B9-112C-4BA9-BB8A-D11E373FE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276" y="5859480"/>
            <a:ext cx="908047" cy="917834"/>
          </a:xfrm>
          <a:prstGeom prst="rect">
            <a:avLst/>
          </a:prstGeom>
        </p:spPr>
      </p:pic>
      <p:pic>
        <p:nvPicPr>
          <p:cNvPr id="4" name="Immagine 3">
            <a:extLst>
              <a:ext uri="{FF2B5EF4-FFF2-40B4-BE49-F238E27FC236}">
                <a16:creationId xmlns:a16="http://schemas.microsoft.com/office/drawing/2014/main" id="{C4C51A1E-570D-4B3C-9B2C-E523EEB41C3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65264" y="6320891"/>
            <a:ext cx="1002861" cy="138227"/>
          </a:xfrm>
          <a:prstGeom prst="rect">
            <a:avLst/>
          </a:prstGeom>
        </p:spPr>
      </p:pic>
      <p:sp>
        <p:nvSpPr>
          <p:cNvPr id="6" name="Rectangle 13">
            <a:extLst>
              <a:ext uri="{FF2B5EF4-FFF2-40B4-BE49-F238E27FC236}">
                <a16:creationId xmlns:a16="http://schemas.microsoft.com/office/drawing/2014/main" id="{E1EBEBED-04FA-4081-AE5D-4006B99DCAD2}"/>
              </a:ext>
            </a:extLst>
          </p:cNvPr>
          <p:cNvSpPr/>
          <p:nvPr userDrawn="1"/>
        </p:nvSpPr>
        <p:spPr>
          <a:xfrm>
            <a:off x="11007561" y="366543"/>
            <a:ext cx="343856" cy="343767"/>
          </a:xfrm>
          <a:prstGeom prst="rect">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latin typeface="Tahoma" panose="020B0604030504040204" pitchFamily="34" charset="0"/>
              <a:cs typeface="Tahoma" panose="020B0604030504040204" pitchFamily="34" charset="0"/>
            </a:endParaRPr>
          </a:p>
        </p:txBody>
      </p:sp>
      <p:sp>
        <p:nvSpPr>
          <p:cNvPr id="7" name="TextBox 11">
            <a:extLst>
              <a:ext uri="{FF2B5EF4-FFF2-40B4-BE49-F238E27FC236}">
                <a16:creationId xmlns:a16="http://schemas.microsoft.com/office/drawing/2014/main" id="{2E0EF88A-16CF-4D94-93C5-B16A299062E5}"/>
              </a:ext>
            </a:extLst>
          </p:cNvPr>
          <p:cNvSpPr txBox="1"/>
          <p:nvPr userDrawn="1"/>
        </p:nvSpPr>
        <p:spPr>
          <a:xfrm>
            <a:off x="10978105" y="400362"/>
            <a:ext cx="398733" cy="276981"/>
          </a:xfrm>
          <a:prstGeom prst="rect">
            <a:avLst/>
          </a:prstGeom>
          <a:noFill/>
          <a:ln>
            <a:noFill/>
          </a:ln>
        </p:spPr>
        <p:txBody>
          <a:bodyPr wrap="square" lIns="91422" tIns="45711" rIns="91422" bIns="45711" rtlCol="0">
            <a:spAutoFit/>
          </a:bodyPr>
          <a:lstStyle/>
          <a:p>
            <a:pPr algn="ctr"/>
            <a:fld id="{260E2A6B-A809-4840-BF14-8648BC0BDF87}" type="slidenum">
              <a:rPr lang="id-ID" sz="1200" b="1" smtClean="0">
                <a:solidFill>
                  <a:schemeClr val="bg1"/>
                </a:solidFill>
                <a:latin typeface="Arial" panose="020B0604020202020204" pitchFamily="34" charset="0"/>
                <a:cs typeface="Arial" panose="020B0604020202020204" pitchFamily="34" charset="0"/>
              </a:rPr>
              <a:pPr algn="ctr"/>
              <a:t>‹#›</a:t>
            </a:fld>
            <a:endParaRPr lang="id-ID"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7312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à droite">
  <p:cSld name="Image à droite">
    <p:spTree>
      <p:nvGrpSpPr>
        <p:cNvPr id="1" name="Shape 123"/>
        <p:cNvGrpSpPr/>
        <p:nvPr/>
      </p:nvGrpSpPr>
      <p:grpSpPr>
        <a:xfrm>
          <a:off x="0" y="0"/>
          <a:ext cx="0" cy="0"/>
          <a:chOff x="0" y="0"/>
          <a:chExt cx="0" cy="0"/>
        </a:xfrm>
      </p:grpSpPr>
      <p:sp>
        <p:nvSpPr>
          <p:cNvPr id="124" name="Google Shape;124;p107"/>
          <p:cNvSpPr txBox="1">
            <a:spLocks noGrp="1"/>
          </p:cNvSpPr>
          <p:nvPr>
            <p:ph type="ctrTitle"/>
          </p:nvPr>
        </p:nvSpPr>
        <p:spPr>
          <a:xfrm>
            <a:off x="914401" y="552692"/>
            <a:ext cx="10363200" cy="6617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0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5" name="Google Shape;125;p107"/>
          <p:cNvSpPr txBox="1">
            <a:spLocks noGrp="1"/>
          </p:cNvSpPr>
          <p:nvPr>
            <p:ph type="subTitle" idx="1"/>
          </p:nvPr>
        </p:nvSpPr>
        <p:spPr>
          <a:xfrm>
            <a:off x="914400" y="1311974"/>
            <a:ext cx="5009567" cy="607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3B6B1"/>
              </a:buClr>
              <a:buSzPts val="1200"/>
              <a:buFont typeface="Arial"/>
              <a:buNone/>
              <a:defRPr sz="1200" b="0" i="0" u="none" strike="noStrike" cap="none">
                <a:solidFill>
                  <a:srgbClr val="33B6B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6" name="Google Shape;126;p107"/>
          <p:cNvSpPr txBox="1">
            <a:spLocks noGrp="1"/>
          </p:cNvSpPr>
          <p:nvPr>
            <p:ph type="body" idx="2"/>
          </p:nvPr>
        </p:nvSpPr>
        <p:spPr>
          <a:xfrm>
            <a:off x="914400" y="2016541"/>
            <a:ext cx="5009567" cy="2791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7" name="Google Shape;127;p107"/>
          <p:cNvSpPr>
            <a:spLocks noGrp="1"/>
          </p:cNvSpPr>
          <p:nvPr>
            <p:ph type="pic" idx="3"/>
          </p:nvPr>
        </p:nvSpPr>
        <p:spPr>
          <a:xfrm>
            <a:off x="6268034" y="1312197"/>
            <a:ext cx="5009567" cy="34954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9123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51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3"/>
          <p:cNvSpPr/>
          <p:nvPr userDrawn="1"/>
        </p:nvSpPr>
        <p:spPr>
          <a:xfrm>
            <a:off x="11007561" y="366543"/>
            <a:ext cx="343856" cy="343767"/>
          </a:xfrm>
          <a:prstGeom prst="rect">
            <a:avLst/>
          </a:prstGeom>
          <a:noFill/>
          <a:ln w="12700" cmpd="sng">
            <a:solidFill>
              <a:srgbClr val="064A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schemeClr val="tx1"/>
              </a:solidFill>
              <a:latin typeface="Tahoma" panose="020B0604030504040204" pitchFamily="34" charset="0"/>
              <a:cs typeface="Tahoma" panose="020B0604030504040204" pitchFamily="34" charset="0"/>
            </a:endParaRPr>
          </a:p>
        </p:txBody>
      </p:sp>
      <p:sp>
        <p:nvSpPr>
          <p:cNvPr id="11" name="TextBox 11"/>
          <p:cNvSpPr txBox="1"/>
          <p:nvPr userDrawn="1"/>
        </p:nvSpPr>
        <p:spPr>
          <a:xfrm>
            <a:off x="10978105" y="400362"/>
            <a:ext cx="398733" cy="276981"/>
          </a:xfrm>
          <a:prstGeom prst="rect">
            <a:avLst/>
          </a:prstGeom>
          <a:noFill/>
          <a:ln>
            <a:noFill/>
          </a:ln>
        </p:spPr>
        <p:txBody>
          <a:bodyPr wrap="square" lIns="91422" tIns="45711" rIns="91422" bIns="45711" rtlCol="0">
            <a:spAutoFit/>
          </a:bodyPr>
          <a:lstStyle/>
          <a:p>
            <a:pPr algn="ctr"/>
            <a:fld id="{260E2A6B-A809-4840-BF14-8648BC0BDF87}" type="slidenum">
              <a:rPr lang="id-ID" sz="1200" b="1" smtClean="0">
                <a:solidFill>
                  <a:srgbClr val="064AFE"/>
                </a:solidFill>
                <a:latin typeface="Arial" panose="020B0604020202020204" pitchFamily="34" charset="0"/>
                <a:cs typeface="Arial" panose="020B0604020202020204" pitchFamily="34" charset="0"/>
              </a:rPr>
              <a:pPr algn="ctr"/>
              <a:t>‹#›</a:t>
            </a:fld>
            <a:endParaRPr lang="id-ID" sz="1200">
              <a:solidFill>
                <a:srgbClr val="064AFE"/>
              </a:solidFill>
              <a:latin typeface="Arial" panose="020B0604020202020204" pitchFamily="34" charset="0"/>
              <a:cs typeface="Arial" panose="020B0604020202020204" pitchFamily="34" charset="0"/>
            </a:endParaRPr>
          </a:p>
        </p:txBody>
      </p:sp>
      <p:pic>
        <p:nvPicPr>
          <p:cNvPr id="10" name="Immagin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357276" y="5859480"/>
            <a:ext cx="908047" cy="917834"/>
          </a:xfrm>
          <a:prstGeom prst="rect">
            <a:avLst/>
          </a:prstGeom>
        </p:spPr>
      </p:pic>
      <p:cxnSp>
        <p:nvCxnSpPr>
          <p:cNvPr id="13" name="Straight Connector 17"/>
          <p:cNvCxnSpPr/>
          <p:nvPr userDrawn="1"/>
        </p:nvCxnSpPr>
        <p:spPr>
          <a:xfrm flipH="1">
            <a:off x="1428143" y="6395363"/>
            <a:ext cx="8649507" cy="0"/>
          </a:xfrm>
          <a:prstGeom prst="line">
            <a:avLst/>
          </a:prstGeom>
          <a:ln w="6350">
            <a:solidFill>
              <a:srgbClr val="5BACF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Immagine 3"/>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365264" y="6320891"/>
            <a:ext cx="1001902" cy="138094"/>
          </a:xfrm>
          <a:prstGeom prst="rect">
            <a:avLst/>
          </a:prstGeom>
        </p:spPr>
      </p:pic>
    </p:spTree>
    <p:extLst>
      <p:ext uri="{BB962C8B-B14F-4D97-AF65-F5344CB8AC3E}">
        <p14:creationId xmlns:p14="http://schemas.microsoft.com/office/powerpoint/2010/main" val="2919211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Arial" panose="020B0604020202020204" pitchFamily="34" charset="0"/>
          <a:ea typeface="+mj-ea"/>
          <a:cs typeface="Arial" panose="020B0604020202020204" pitchFamily="34"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Arial" panose="020B0604020202020204" pitchFamily="34" charset="0"/>
          <a:ea typeface="+mn-ea"/>
          <a:cs typeface="Arial" panose="020B0604020202020204"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Arial" panose="020B0604020202020204" pitchFamily="34" charset="0"/>
          <a:ea typeface="+mn-ea"/>
          <a:cs typeface="Arial" panose="020B0604020202020204"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Arial" panose="020B0604020202020204" pitchFamily="34" charset="0"/>
          <a:ea typeface="+mn-ea"/>
          <a:cs typeface="Arial" panose="020B0604020202020204"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panose="020B0604020202020204" pitchFamily="34" charset="0"/>
          <a:ea typeface="+mn-ea"/>
          <a:cs typeface="Arial" panose="020B0604020202020204"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panose="020B0604020202020204" pitchFamily="34" charset="0"/>
          <a:ea typeface="+mn-ea"/>
          <a:cs typeface="Arial" panose="020B0604020202020204"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transmodel-cen.eu/"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89"/>
          <p:cNvSpPr/>
          <p:nvPr/>
        </p:nvSpPr>
        <p:spPr>
          <a:xfrm>
            <a:off x="5453482" y="-128891"/>
            <a:ext cx="6758457"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445469"/>
              </a:solidFill>
              <a:effectLst/>
              <a:uLnTx/>
              <a:uFillTx/>
              <a:latin typeface="Arial" panose="020B0604020202020204" pitchFamily="34" charset="0"/>
              <a:ea typeface="+mn-ea"/>
              <a:cs typeface="Arial" panose="020B0604020202020204" pitchFamily="34" charset="0"/>
            </a:endParaRPr>
          </a:p>
        </p:txBody>
      </p:sp>
      <p:pic>
        <p:nvPicPr>
          <p:cNvPr id="14" name="Immagin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15042" y="-239567"/>
            <a:ext cx="2672355" cy="2468158"/>
          </a:xfrm>
          <a:prstGeom prst="rect">
            <a:avLst/>
          </a:prstGeom>
        </p:spPr>
      </p:pic>
      <p:sp>
        <p:nvSpPr>
          <p:cNvPr id="8" name="TextBox 190"/>
          <p:cNvSpPr txBox="1"/>
          <p:nvPr/>
        </p:nvSpPr>
        <p:spPr>
          <a:xfrm>
            <a:off x="504508" y="2438494"/>
            <a:ext cx="11514991" cy="2800767"/>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all"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Advantages of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all"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using a model-driven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all"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design approach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all"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WHEN CREATING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all"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DATA EXCHANGE PROTOCOLS</a:t>
            </a:r>
            <a:br>
              <a:rPr kumimoji="0" lang="it-IT" sz="2400" b="1" i="0" u="none" strike="noStrike" kern="1200" cap="all" spc="0" normalizeH="0" baseline="0" noProof="0">
                <a:ln>
                  <a:noFill/>
                </a:ln>
                <a:solidFill>
                  <a:srgbClr val="064AFE"/>
                </a:solidFill>
                <a:effectLst/>
                <a:uLnTx/>
                <a:uFillTx/>
                <a:latin typeface="Arial" panose="020B0604020202020204" pitchFamily="34" charset="0"/>
                <a:ea typeface="+mn-ea"/>
                <a:cs typeface="Arial" panose="020B0604020202020204" pitchFamily="34" charset="0"/>
              </a:rPr>
            </a:br>
            <a:endParaRPr kumimoji="0" lang="it-IT" sz="2400" b="1" i="0" u="none" strike="noStrike" kern="1200" cap="all" spc="0" normalizeH="0" baseline="0" noProof="0">
              <a:ln>
                <a:noFill/>
              </a:ln>
              <a:solidFill>
                <a:srgbClr val="064AFE"/>
              </a:solidFill>
              <a:effectLst/>
              <a:uLnTx/>
              <a:uFillTx/>
              <a:latin typeface="Arial" panose="020B0604020202020204" pitchFamily="34" charset="0"/>
              <a:ea typeface="+mn-ea"/>
              <a:cs typeface="Arial" panose="020B0604020202020204" pitchFamily="34" charset="0"/>
            </a:endParaRPr>
          </a:p>
          <a:p>
            <a:pPr marL="0" marR="0" lvl="0" indent="0" algn="r" defTabSz="914217" rtl="0" eaLnBrk="1" fontAlgn="auto" latinLnBrk="0" hangingPunct="1">
              <a:lnSpc>
                <a:spcPct val="100000"/>
              </a:lnSpc>
              <a:spcBef>
                <a:spcPts val="0"/>
              </a:spcBef>
              <a:spcAft>
                <a:spcPts val="0"/>
              </a:spcAft>
              <a:buClrTx/>
              <a:buSzTx/>
              <a:buFontTx/>
              <a:buNone/>
              <a:tabLst/>
              <a:defRPr/>
            </a:pPr>
            <a:br>
              <a:rPr kumimoji="0" lang="it-IT" sz="1600" b="1" i="0" u="none" strike="noStrike" kern="1200" cap="all" spc="0" normalizeH="0" baseline="0" noProof="0">
                <a:ln>
                  <a:noFill/>
                </a:ln>
                <a:solidFill>
                  <a:srgbClr val="064AFE"/>
                </a:solidFill>
                <a:effectLst/>
                <a:uLnTx/>
                <a:uFillTx/>
                <a:latin typeface="Arial" panose="020B0604020202020204" pitchFamily="34" charset="0"/>
                <a:ea typeface="+mn-ea"/>
                <a:cs typeface="Arial" panose="020B0604020202020204" pitchFamily="34" charset="0"/>
              </a:rPr>
            </a:br>
            <a:endParaRPr kumimoji="0" lang="it-IT" sz="1600" b="1" i="0" u="none" strike="noStrike" kern="1200" cap="all" spc="0" normalizeH="0" baseline="0" noProof="0">
              <a:ln>
                <a:noFill/>
              </a:ln>
              <a:solidFill>
                <a:srgbClr val="064AF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8296AA0-4A8D-6D63-6D6C-062426054446}"/>
              </a:ext>
            </a:extLst>
          </p:cNvPr>
          <p:cNvGrpSpPr/>
          <p:nvPr/>
        </p:nvGrpSpPr>
        <p:grpSpPr>
          <a:xfrm>
            <a:off x="566496" y="295320"/>
            <a:ext cx="6122200" cy="820943"/>
            <a:chOff x="107581" y="300085"/>
            <a:chExt cx="12244400" cy="1641885"/>
          </a:xfrm>
        </p:grpSpPr>
        <p:sp>
          <p:nvSpPr>
            <p:cNvPr id="7" name="Rectangle 5"/>
            <p:cNvSpPr/>
            <p:nvPr/>
          </p:nvSpPr>
          <p:spPr>
            <a:xfrm>
              <a:off x="520203" y="1203349"/>
              <a:ext cx="5069273" cy="73862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121899" tIns="60950" rIns="121899" bIns="60950" rtlCol="0" anchor="ctr">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tab pos="169069" algn="l"/>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 name="Rectangle: Rounded Corners 2">
              <a:extLst>
                <a:ext uri="{FF2B5EF4-FFF2-40B4-BE49-F238E27FC236}">
                  <a16:creationId xmlns:a16="http://schemas.microsoft.com/office/drawing/2014/main" id="{F50005C7-2AF8-8BBB-C546-DDEB6F0A21A6}"/>
                </a:ext>
              </a:extLst>
            </p:cNvPr>
            <p:cNvSpPr/>
            <p:nvPr/>
          </p:nvSpPr>
          <p:spPr>
            <a:xfrm>
              <a:off x="107581" y="300085"/>
              <a:ext cx="11743762" cy="1474927"/>
            </a:xfrm>
            <a:prstGeom prst="roundRect">
              <a:avLst/>
            </a:prstGeom>
            <a:solidFill>
              <a:srgbClr val="FFFFFF">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114300" marR="0" lvl="0" indent="0" algn="l"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Calibri" panose="020F0502020204030204" pitchFamily="34" charset="0"/>
                <a:ea typeface="Calibri" panose="020F0502020204030204" pitchFamily="34" charset="0"/>
                <a:cs typeface="+mn-cs"/>
              </a:endParaRPr>
            </a:p>
          </p:txBody>
        </p:sp>
        <p:sp>
          <p:nvSpPr>
            <p:cNvPr id="5" name="TextBox 4">
              <a:extLst>
                <a:ext uri="{FF2B5EF4-FFF2-40B4-BE49-F238E27FC236}">
                  <a16:creationId xmlns:a16="http://schemas.microsoft.com/office/drawing/2014/main" id="{2D58A26D-7E69-6569-6997-F3FBF7CCF1FD}"/>
                </a:ext>
              </a:extLst>
            </p:cNvPr>
            <p:cNvSpPr txBox="1"/>
            <p:nvPr/>
          </p:nvSpPr>
          <p:spPr>
            <a:xfrm>
              <a:off x="1361305" y="405418"/>
              <a:ext cx="10990676" cy="1200329"/>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114300" marR="0" lvl="0" indent="0" algn="l" defTabSz="914217"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16CA4"/>
                  </a:solidFill>
                  <a:effectLst/>
                  <a:uLnTx/>
                  <a:uFillTx/>
                  <a:latin typeface="Calibri" panose="020F0502020204030204" pitchFamily="34" charset="0"/>
                  <a:ea typeface="Calibri" panose="020F0502020204030204" pitchFamily="34" charset="0"/>
                  <a:cs typeface="+mn-cs"/>
                </a:rPr>
                <a:t>TC278 WG3 SG4  - Transmodel</a:t>
              </a:r>
              <a:br>
                <a:rPr kumimoji="0" lang="en-GB" sz="2200" b="0" i="0" u="none" strike="noStrike" kern="1200" cap="none" spc="0" normalizeH="0" baseline="0" noProof="0">
                  <a:ln>
                    <a:noFill/>
                  </a:ln>
                  <a:solidFill>
                    <a:srgbClr val="016CA4"/>
                  </a:solidFill>
                  <a:effectLst/>
                  <a:uLnTx/>
                  <a:uFillTx/>
                  <a:latin typeface="Calibri" panose="020F0502020204030204" pitchFamily="34" charset="0"/>
                  <a:ea typeface="Calibri" panose="020F0502020204030204" pitchFamily="34" charset="0"/>
                  <a:cs typeface="+mn-cs"/>
                </a:rPr>
              </a:br>
              <a:r>
                <a:rPr kumimoji="0" lang="en-GB" sz="1400" b="0" i="0" u="none" strike="noStrike" kern="1200" cap="none" spc="0" normalizeH="0" baseline="0" noProof="0">
                  <a:ln>
                    <a:noFill/>
                  </a:ln>
                  <a:solidFill>
                    <a:srgbClr val="016CA4"/>
                  </a:solidFill>
                  <a:effectLst/>
                  <a:uLnTx/>
                  <a:uFillTx/>
                  <a:latin typeface="Calibri" panose="020F0502020204030204" pitchFamily="34" charset="0"/>
                  <a:ea typeface="Calibri" panose="020F0502020204030204" pitchFamily="34" charset="0"/>
                  <a:cs typeface="+mn-cs"/>
                </a:rPr>
                <a:t>CEN European Reference Data Model for Public Transport Information</a:t>
              </a:r>
            </a:p>
          </p:txBody>
        </p:sp>
        <p:pic>
          <p:nvPicPr>
            <p:cNvPr id="20" name="Immagine 13">
              <a:extLst>
                <a:ext uri="{FF2B5EF4-FFF2-40B4-BE49-F238E27FC236}">
                  <a16:creationId xmlns:a16="http://schemas.microsoft.com/office/drawing/2014/main" id="{B316B134-07AE-3E0D-37F1-61A5BF4FD10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439" y="470742"/>
              <a:ext cx="1409039" cy="1112921"/>
            </a:xfrm>
            <a:prstGeom prst="rect">
              <a:avLst/>
            </a:prstGeom>
          </p:spPr>
        </p:pic>
      </p:grpSp>
      <p:sp>
        <p:nvSpPr>
          <p:cNvPr id="24" name="Google Shape;171;p30">
            <a:extLst>
              <a:ext uri="{FF2B5EF4-FFF2-40B4-BE49-F238E27FC236}">
                <a16:creationId xmlns:a16="http://schemas.microsoft.com/office/drawing/2014/main" id="{7DCAD245-E30E-F330-7816-28383C3645A0}"/>
              </a:ext>
            </a:extLst>
          </p:cNvPr>
          <p:cNvSpPr txBox="1">
            <a:spLocks noGrp="1"/>
          </p:cNvSpPr>
          <p:nvPr/>
        </p:nvSpPr>
        <p:spPr>
          <a:xfrm>
            <a:off x="387814" y="4979497"/>
            <a:ext cx="11299679" cy="396300"/>
          </a:xfrm>
          <a:prstGeom prst="rect">
            <a:avLst/>
          </a:prstGeom>
          <a:noFill/>
          <a:ln>
            <a:noFill/>
          </a:ln>
        </p:spPr>
        <p:txBody>
          <a:bodyPr spcFirstLastPara="1" wrap="square" lIns="45713" tIns="45713" rIns="45713" bIns="45713" anchor="t"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 sz="1600" b="1" i="1" u="none" strike="noStrike" kern="0" cap="none" spc="0" normalizeH="0" baseline="0" noProof="0">
                <a:ln>
                  <a:noFill/>
                </a:ln>
                <a:solidFill>
                  <a:srgbClr val="0070C0"/>
                </a:solidFill>
                <a:effectLst/>
                <a:uLnTx/>
                <a:uFillTx/>
                <a:latin typeface="Montserrat"/>
                <a:ea typeface="+mn-ea"/>
                <a:cs typeface="+mn-cs"/>
                <a:sym typeface="Montserrat"/>
              </a:rPr>
              <a:t>Session 2: Data exchange standardisation in Telematics Technical Specifications for Interoperability</a:t>
            </a:r>
          </a:p>
          <a:p>
            <a:pPr marL="0" marR="0" lvl="0" indent="0" algn="l" defTabSz="457200" rtl="0" eaLnBrk="1" fontAlgn="auto" latinLnBrk="0" hangingPunct="1">
              <a:lnSpc>
                <a:spcPct val="100000"/>
              </a:lnSpc>
              <a:spcBef>
                <a:spcPts val="0"/>
              </a:spcBef>
              <a:spcAft>
                <a:spcPts val="0"/>
              </a:spcAft>
              <a:buClr>
                <a:srgbClr val="FF5959"/>
              </a:buClr>
              <a:buSzPts val="2800"/>
              <a:buFont typeface="Montserrat"/>
              <a:buNone/>
              <a:tabLst/>
              <a:defRPr/>
            </a:pPr>
            <a:endParaRPr kumimoji="0" sz="1600" b="1" i="1" u="none" strike="noStrike" kern="0" cap="none" spc="0" normalizeH="0" baseline="0" noProof="0">
              <a:ln>
                <a:noFill/>
              </a:ln>
              <a:solidFill>
                <a:srgbClr val="064AFE"/>
              </a:solidFill>
              <a:effectLst/>
              <a:uLnTx/>
              <a:uFillTx/>
              <a:latin typeface="Montserrat"/>
              <a:ea typeface="+mn-ea"/>
              <a:cs typeface="+mn-cs"/>
              <a:sym typeface="Montserrat"/>
            </a:endParaRPr>
          </a:p>
        </p:txBody>
      </p:sp>
      <p:sp>
        <p:nvSpPr>
          <p:cNvPr id="9" name="TextBox 8">
            <a:extLst>
              <a:ext uri="{FF2B5EF4-FFF2-40B4-BE49-F238E27FC236}">
                <a16:creationId xmlns:a16="http://schemas.microsoft.com/office/drawing/2014/main" id="{F5C43696-7C50-E9E8-F862-A51F88C7EB95}"/>
              </a:ext>
            </a:extLst>
          </p:cNvPr>
          <p:cNvSpPr txBox="1"/>
          <p:nvPr/>
        </p:nvSpPr>
        <p:spPr>
          <a:xfrm>
            <a:off x="656908" y="6000987"/>
            <a:ext cx="5941377" cy="584775"/>
          </a:xfrm>
          <a:prstGeom prst="rect">
            <a:avLst/>
          </a:prstGeom>
          <a:noFill/>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16CA4"/>
                </a:solidFill>
                <a:effectLst/>
                <a:uLnTx/>
                <a:uFillTx/>
                <a:latin typeface="Montserrat" panose="00000500000000000000" pitchFamily="2" charset="0"/>
                <a:ea typeface="+mn-ea"/>
                <a:cs typeface="+mn-cs"/>
              </a:rPr>
              <a:t>Ulf </a:t>
            </a:r>
            <a:r>
              <a:rPr kumimoji="0" lang="en-GB" sz="1600" b="0" i="1" u="none" strike="noStrike" kern="1200" cap="none" spc="0" normalizeH="0" baseline="0" noProof="0" dirty="0" err="1">
                <a:ln>
                  <a:noFill/>
                </a:ln>
                <a:solidFill>
                  <a:srgbClr val="016CA4"/>
                </a:solidFill>
                <a:effectLst/>
                <a:uLnTx/>
                <a:uFillTx/>
                <a:latin typeface="Montserrat" panose="00000500000000000000" pitchFamily="2" charset="0"/>
                <a:ea typeface="+mn-ea"/>
                <a:cs typeface="+mn-cs"/>
              </a:rPr>
              <a:t>Bjersing</a:t>
            </a:r>
            <a:r>
              <a:rPr kumimoji="0" lang="en-GB" sz="1600" b="0" i="1" u="none" strike="noStrike" kern="1200" cap="none" spc="0" normalizeH="0" baseline="0" noProof="0" dirty="0">
                <a:ln>
                  <a:noFill/>
                </a:ln>
                <a:solidFill>
                  <a:srgbClr val="016CA4"/>
                </a:solidFill>
                <a:effectLst/>
                <a:uLnTx/>
                <a:uFillTx/>
                <a:latin typeface="Montserrat" panose="00000500000000000000" pitchFamily="2" charset="0"/>
                <a:ea typeface="+mn-ea"/>
                <a:cs typeface="+mn-cs"/>
              </a:rPr>
              <a: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err="1">
                <a:ln>
                  <a:noFill/>
                </a:ln>
                <a:solidFill>
                  <a:srgbClr val="016CA4"/>
                </a:solidFill>
                <a:effectLst/>
                <a:uLnTx/>
                <a:uFillTx/>
                <a:latin typeface="Montserrat" panose="00000500000000000000" pitchFamily="2" charset="0"/>
                <a:ea typeface="+mn-ea"/>
                <a:cs typeface="+mn-cs"/>
              </a:rPr>
              <a:t>ulf.bjersing@hogia.se</a:t>
            </a:r>
            <a:endParaRPr kumimoji="0" lang="en-GB" sz="1600" b="0" i="1" u="none" strike="noStrike" kern="1200" cap="none" spc="0" normalizeH="0" baseline="0" noProof="0" dirty="0">
              <a:ln>
                <a:noFill/>
              </a:ln>
              <a:solidFill>
                <a:srgbClr val="016CA4"/>
              </a:solidFill>
              <a:effectLst/>
              <a:uLnTx/>
              <a:uFillTx/>
              <a:latin typeface="Montserrat" panose="00000500000000000000" pitchFamily="2" charset="0"/>
              <a:ea typeface="+mn-ea"/>
              <a:cs typeface="+mn-cs"/>
            </a:endParaRPr>
          </a:p>
        </p:txBody>
      </p:sp>
      <p:sp>
        <p:nvSpPr>
          <p:cNvPr id="16" name="Google Shape;172;p30">
            <a:extLst>
              <a:ext uri="{FF2B5EF4-FFF2-40B4-BE49-F238E27FC236}">
                <a16:creationId xmlns:a16="http://schemas.microsoft.com/office/drawing/2014/main" id="{3836EA1C-F38D-1596-22F6-0226B200CFDC}"/>
              </a:ext>
            </a:extLst>
          </p:cNvPr>
          <p:cNvSpPr txBox="1">
            <a:spLocks noGrp="1"/>
          </p:cNvSpPr>
          <p:nvPr/>
        </p:nvSpPr>
        <p:spPr>
          <a:xfrm>
            <a:off x="6755038" y="6259048"/>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Tree>
    <p:extLst>
      <p:ext uri="{BB962C8B-B14F-4D97-AF65-F5344CB8AC3E}">
        <p14:creationId xmlns:p14="http://schemas.microsoft.com/office/powerpoint/2010/main" val="22455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6AA7A92-F7E8-E8B9-5FE2-76CFBCBFADBD}"/>
              </a:ext>
            </a:extLst>
          </p:cNvPr>
          <p:cNvGrpSpPr/>
          <p:nvPr/>
        </p:nvGrpSpPr>
        <p:grpSpPr>
          <a:xfrm>
            <a:off x="4826137" y="4147552"/>
            <a:ext cx="5484157" cy="1401508"/>
            <a:chOff x="9649099" y="8295104"/>
            <a:chExt cx="10968313" cy="2803016"/>
          </a:xfrm>
        </p:grpSpPr>
        <p:pic>
          <p:nvPicPr>
            <p:cNvPr id="9" name="Picture 8">
              <a:extLst>
                <a:ext uri="{FF2B5EF4-FFF2-40B4-BE49-F238E27FC236}">
                  <a16:creationId xmlns:a16="http://schemas.microsoft.com/office/drawing/2014/main" id="{8AB84996-CCFE-45B8-F7EB-BB4F93F6F9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49099" y="8338211"/>
              <a:ext cx="1872126" cy="1476917"/>
            </a:xfrm>
            <a:prstGeom prst="rect">
              <a:avLst/>
            </a:prstGeom>
          </p:spPr>
        </p:pic>
        <p:pic>
          <p:nvPicPr>
            <p:cNvPr id="10" name="Picture 9">
              <a:extLst>
                <a:ext uri="{FF2B5EF4-FFF2-40B4-BE49-F238E27FC236}">
                  <a16:creationId xmlns:a16="http://schemas.microsoft.com/office/drawing/2014/main" id="{8C47485C-C6E8-7779-670B-26603F934A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99775" y="8392648"/>
              <a:ext cx="1717637" cy="1412704"/>
            </a:xfrm>
            <a:prstGeom prst="rect">
              <a:avLst/>
            </a:prstGeom>
          </p:spPr>
        </p:pic>
        <p:pic>
          <p:nvPicPr>
            <p:cNvPr id="19" name="Picture 18">
              <a:extLst>
                <a:ext uri="{FF2B5EF4-FFF2-40B4-BE49-F238E27FC236}">
                  <a16:creationId xmlns:a16="http://schemas.microsoft.com/office/drawing/2014/main" id="{1813AA4B-5977-6903-D6C0-FEF0A5287D1A}"/>
                </a:ext>
              </a:extLst>
            </p:cNvPr>
            <p:cNvPicPr>
              <a:picLocks noChangeAspect="1"/>
            </p:cNvPicPr>
            <p:nvPr/>
          </p:nvPicPr>
          <p:blipFill>
            <a:blip r:embed="rId5"/>
            <a:stretch>
              <a:fillRect/>
            </a:stretch>
          </p:blipFill>
          <p:spPr>
            <a:xfrm>
              <a:off x="12389013" y="8308195"/>
              <a:ext cx="2093033" cy="1435452"/>
            </a:xfrm>
            <a:prstGeom prst="rect">
              <a:avLst/>
            </a:prstGeom>
          </p:spPr>
        </p:pic>
        <p:pic>
          <p:nvPicPr>
            <p:cNvPr id="20" name="Picture 19">
              <a:extLst>
                <a:ext uri="{FF2B5EF4-FFF2-40B4-BE49-F238E27FC236}">
                  <a16:creationId xmlns:a16="http://schemas.microsoft.com/office/drawing/2014/main" id="{FB7E46DD-797F-1F9B-E115-D2B1D77F0B5C}"/>
                </a:ext>
              </a:extLst>
            </p:cNvPr>
            <p:cNvPicPr>
              <a:picLocks noChangeAspect="1"/>
            </p:cNvPicPr>
            <p:nvPr/>
          </p:nvPicPr>
          <p:blipFill>
            <a:blip r:embed="rId6"/>
            <a:stretch>
              <a:fillRect/>
            </a:stretch>
          </p:blipFill>
          <p:spPr>
            <a:xfrm>
              <a:off x="16492911" y="8349200"/>
              <a:ext cx="1784895" cy="1435452"/>
            </a:xfrm>
            <a:prstGeom prst="rect">
              <a:avLst/>
            </a:prstGeom>
          </p:spPr>
        </p:pic>
        <p:pic>
          <p:nvPicPr>
            <p:cNvPr id="22" name="Picture 21">
              <a:extLst>
                <a:ext uri="{FF2B5EF4-FFF2-40B4-BE49-F238E27FC236}">
                  <a16:creationId xmlns:a16="http://schemas.microsoft.com/office/drawing/2014/main" id="{753ACFA1-153F-A172-51E8-DAF44ADB1D33}"/>
                </a:ext>
              </a:extLst>
            </p:cNvPr>
            <p:cNvPicPr>
              <a:picLocks noChangeAspect="1"/>
            </p:cNvPicPr>
            <p:nvPr/>
          </p:nvPicPr>
          <p:blipFill>
            <a:blip r:embed="rId7"/>
            <a:stretch>
              <a:fillRect/>
            </a:stretch>
          </p:blipFill>
          <p:spPr>
            <a:xfrm>
              <a:off x="14934360" y="10006985"/>
              <a:ext cx="1166762" cy="1034287"/>
            </a:xfrm>
            <a:prstGeom prst="rect">
              <a:avLst/>
            </a:prstGeom>
          </p:spPr>
        </p:pic>
        <p:pic>
          <p:nvPicPr>
            <p:cNvPr id="23" name="Picture 22">
              <a:extLst>
                <a:ext uri="{FF2B5EF4-FFF2-40B4-BE49-F238E27FC236}">
                  <a16:creationId xmlns:a16="http://schemas.microsoft.com/office/drawing/2014/main" id="{DD86CE3B-2E23-6C5C-6E41-7B8A68921418}"/>
                </a:ext>
              </a:extLst>
            </p:cNvPr>
            <p:cNvPicPr>
              <a:picLocks noChangeAspect="1"/>
            </p:cNvPicPr>
            <p:nvPr/>
          </p:nvPicPr>
          <p:blipFill>
            <a:blip r:embed="rId7"/>
            <a:stretch>
              <a:fillRect/>
            </a:stretch>
          </p:blipFill>
          <p:spPr>
            <a:xfrm>
              <a:off x="13132693" y="10001250"/>
              <a:ext cx="1166762" cy="1034287"/>
            </a:xfrm>
            <a:prstGeom prst="rect">
              <a:avLst/>
            </a:prstGeom>
          </p:spPr>
        </p:pic>
        <p:pic>
          <p:nvPicPr>
            <p:cNvPr id="24" name="Picture 23">
              <a:extLst>
                <a:ext uri="{FF2B5EF4-FFF2-40B4-BE49-F238E27FC236}">
                  <a16:creationId xmlns:a16="http://schemas.microsoft.com/office/drawing/2014/main" id="{18A39955-27A4-081D-BB5E-18802D93F728}"/>
                </a:ext>
              </a:extLst>
            </p:cNvPr>
            <p:cNvPicPr>
              <a:picLocks noChangeAspect="1"/>
            </p:cNvPicPr>
            <p:nvPr/>
          </p:nvPicPr>
          <p:blipFill>
            <a:blip r:embed="rId7"/>
            <a:stretch>
              <a:fillRect/>
            </a:stretch>
          </p:blipFill>
          <p:spPr>
            <a:xfrm>
              <a:off x="9888000" y="9963702"/>
              <a:ext cx="1166762" cy="1034287"/>
            </a:xfrm>
            <a:prstGeom prst="rect">
              <a:avLst/>
            </a:prstGeom>
          </p:spPr>
        </p:pic>
        <p:pic>
          <p:nvPicPr>
            <p:cNvPr id="25" name="Picture 24">
              <a:extLst>
                <a:ext uri="{FF2B5EF4-FFF2-40B4-BE49-F238E27FC236}">
                  <a16:creationId xmlns:a16="http://schemas.microsoft.com/office/drawing/2014/main" id="{EAD951D3-A2F5-21D1-3252-1C93D47A4260}"/>
                </a:ext>
              </a:extLst>
            </p:cNvPr>
            <p:cNvPicPr>
              <a:picLocks noChangeAspect="1"/>
            </p:cNvPicPr>
            <p:nvPr/>
          </p:nvPicPr>
          <p:blipFill>
            <a:blip r:embed="rId7"/>
            <a:stretch>
              <a:fillRect/>
            </a:stretch>
          </p:blipFill>
          <p:spPr>
            <a:xfrm>
              <a:off x="16692350" y="9994150"/>
              <a:ext cx="1166762" cy="1034287"/>
            </a:xfrm>
            <a:prstGeom prst="rect">
              <a:avLst/>
            </a:prstGeom>
          </p:spPr>
        </p:pic>
        <p:pic>
          <p:nvPicPr>
            <p:cNvPr id="29" name="Picture 28">
              <a:extLst>
                <a:ext uri="{FF2B5EF4-FFF2-40B4-BE49-F238E27FC236}">
                  <a16:creationId xmlns:a16="http://schemas.microsoft.com/office/drawing/2014/main" id="{21498E35-DD4F-68C9-AC93-7FD557B38225}"/>
                </a:ext>
              </a:extLst>
            </p:cNvPr>
            <p:cNvPicPr>
              <a:picLocks noChangeAspect="1"/>
            </p:cNvPicPr>
            <p:nvPr/>
          </p:nvPicPr>
          <p:blipFill>
            <a:blip r:embed="rId7"/>
            <a:stretch>
              <a:fillRect/>
            </a:stretch>
          </p:blipFill>
          <p:spPr>
            <a:xfrm>
              <a:off x="19175215" y="9940408"/>
              <a:ext cx="1166762" cy="1157712"/>
            </a:xfrm>
            <a:prstGeom prst="rect">
              <a:avLst/>
            </a:prstGeom>
          </p:spPr>
        </p:pic>
        <p:pic>
          <p:nvPicPr>
            <p:cNvPr id="30" name="Content Placeholder 3" descr="Icon&#10;&#10;Description automatically generated">
              <a:extLst>
                <a:ext uri="{FF2B5EF4-FFF2-40B4-BE49-F238E27FC236}">
                  <a16:creationId xmlns:a16="http://schemas.microsoft.com/office/drawing/2014/main" id="{E7ECAA03-F421-CD30-E0ED-EB218815265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759228" y="8295104"/>
              <a:ext cx="1397692" cy="1510249"/>
            </a:xfrm>
            <a:prstGeom prst="rect">
              <a:avLst/>
            </a:prstGeom>
          </p:spPr>
        </p:pic>
      </p:grpSp>
      <p:pic>
        <p:nvPicPr>
          <p:cNvPr id="31" name="Bildobjekt 11">
            <a:extLst>
              <a:ext uri="{FF2B5EF4-FFF2-40B4-BE49-F238E27FC236}">
                <a16:creationId xmlns:a16="http://schemas.microsoft.com/office/drawing/2014/main" id="{9457D6BF-8DA6-561E-FBF7-5F758390105F}"/>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t="58811" r="8284"/>
          <a:stretch/>
        </p:blipFill>
        <p:spPr>
          <a:xfrm rot="186236">
            <a:off x="5223446" y="2201708"/>
            <a:ext cx="4038329" cy="1511308"/>
          </a:xfrm>
          <a:prstGeom prst="rect">
            <a:avLst/>
          </a:prstGeom>
        </p:spPr>
      </p:pic>
      <p:pic>
        <p:nvPicPr>
          <p:cNvPr id="32" name="Bildobjekt 9">
            <a:extLst>
              <a:ext uri="{FF2B5EF4-FFF2-40B4-BE49-F238E27FC236}">
                <a16:creationId xmlns:a16="http://schemas.microsoft.com/office/drawing/2014/main" id="{0C6AADA2-8F68-4A64-F799-B89DDA757654}"/>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l="48569" t="12190" r="4413" b="14091"/>
          <a:stretch/>
        </p:blipFill>
        <p:spPr>
          <a:xfrm>
            <a:off x="5005022" y="1096569"/>
            <a:ext cx="1747399" cy="2739677"/>
          </a:xfrm>
          <a:prstGeom prst="rect">
            <a:avLst/>
          </a:prstGeom>
          <a:effectLst/>
        </p:spPr>
      </p:pic>
      <p:grpSp>
        <p:nvGrpSpPr>
          <p:cNvPr id="38" name="Group 37">
            <a:extLst>
              <a:ext uri="{FF2B5EF4-FFF2-40B4-BE49-F238E27FC236}">
                <a16:creationId xmlns:a16="http://schemas.microsoft.com/office/drawing/2014/main" id="{4A21967E-9F1C-CE56-BBF3-40020DDEAD40}"/>
              </a:ext>
            </a:extLst>
          </p:cNvPr>
          <p:cNvGrpSpPr/>
          <p:nvPr/>
        </p:nvGrpSpPr>
        <p:grpSpPr>
          <a:xfrm>
            <a:off x="9773269" y="281566"/>
            <a:ext cx="1752298" cy="3704561"/>
            <a:chOff x="19543363" y="842586"/>
            <a:chExt cx="3504595" cy="7409121"/>
          </a:xfrm>
        </p:grpSpPr>
        <p:pic>
          <p:nvPicPr>
            <p:cNvPr id="7" name="Picture 6">
              <a:extLst>
                <a:ext uri="{FF2B5EF4-FFF2-40B4-BE49-F238E27FC236}">
                  <a16:creationId xmlns:a16="http://schemas.microsoft.com/office/drawing/2014/main" id="{537C5EE8-C395-2C35-672E-04628D7CE534}"/>
                </a:ext>
              </a:extLst>
            </p:cNvPr>
            <p:cNvPicPr>
              <a:picLocks noChangeAspect="1"/>
            </p:cNvPicPr>
            <p:nvPr/>
          </p:nvPicPr>
          <p:blipFill>
            <a:blip r:embed="rId11"/>
            <a:stretch>
              <a:fillRect/>
            </a:stretch>
          </p:blipFill>
          <p:spPr>
            <a:xfrm>
              <a:off x="21158174" y="4700868"/>
              <a:ext cx="1624291" cy="1323901"/>
            </a:xfrm>
            <a:prstGeom prst="rect">
              <a:avLst/>
            </a:prstGeom>
          </p:spPr>
        </p:pic>
        <p:pic>
          <p:nvPicPr>
            <p:cNvPr id="8" name="Picture 7">
              <a:extLst>
                <a:ext uri="{FF2B5EF4-FFF2-40B4-BE49-F238E27FC236}">
                  <a16:creationId xmlns:a16="http://schemas.microsoft.com/office/drawing/2014/main" id="{B4883B12-F0B9-F8BF-6C0D-2DF418E51BE8}"/>
                </a:ext>
              </a:extLst>
            </p:cNvPr>
            <p:cNvPicPr>
              <a:picLocks noChangeAspect="1"/>
            </p:cNvPicPr>
            <p:nvPr/>
          </p:nvPicPr>
          <p:blipFill>
            <a:blip r:embed="rId12"/>
            <a:stretch>
              <a:fillRect/>
            </a:stretch>
          </p:blipFill>
          <p:spPr>
            <a:xfrm>
              <a:off x="20975076" y="842586"/>
              <a:ext cx="1990492" cy="1473424"/>
            </a:xfrm>
            <a:prstGeom prst="rect">
              <a:avLst/>
            </a:prstGeom>
          </p:spPr>
        </p:pic>
        <p:pic>
          <p:nvPicPr>
            <p:cNvPr id="21" name="Picture 20">
              <a:extLst>
                <a:ext uri="{FF2B5EF4-FFF2-40B4-BE49-F238E27FC236}">
                  <a16:creationId xmlns:a16="http://schemas.microsoft.com/office/drawing/2014/main" id="{4F458192-8A88-1254-FDDD-4627820D6886}"/>
                </a:ext>
              </a:extLst>
            </p:cNvPr>
            <p:cNvPicPr>
              <a:picLocks noChangeAspect="1"/>
            </p:cNvPicPr>
            <p:nvPr/>
          </p:nvPicPr>
          <p:blipFill>
            <a:blip r:embed="rId13"/>
            <a:stretch>
              <a:fillRect/>
            </a:stretch>
          </p:blipFill>
          <p:spPr>
            <a:xfrm flipH="1">
              <a:off x="20993747" y="2757444"/>
              <a:ext cx="2054211" cy="1510249"/>
            </a:xfrm>
            <a:prstGeom prst="rect">
              <a:avLst/>
            </a:prstGeom>
          </p:spPr>
        </p:pic>
        <p:pic>
          <p:nvPicPr>
            <p:cNvPr id="26" name="Picture 25">
              <a:extLst>
                <a:ext uri="{FF2B5EF4-FFF2-40B4-BE49-F238E27FC236}">
                  <a16:creationId xmlns:a16="http://schemas.microsoft.com/office/drawing/2014/main" id="{45D39044-B93F-AFBF-7B29-847EA3037DCD}"/>
                </a:ext>
              </a:extLst>
            </p:cNvPr>
            <p:cNvPicPr>
              <a:picLocks noChangeAspect="1"/>
            </p:cNvPicPr>
            <p:nvPr/>
          </p:nvPicPr>
          <p:blipFill>
            <a:blip r:embed="rId7"/>
            <a:stretch>
              <a:fillRect/>
            </a:stretch>
          </p:blipFill>
          <p:spPr>
            <a:xfrm>
              <a:off x="19543367" y="3054672"/>
              <a:ext cx="1166762" cy="1034287"/>
            </a:xfrm>
            <a:prstGeom prst="rect">
              <a:avLst/>
            </a:prstGeom>
          </p:spPr>
        </p:pic>
        <p:pic>
          <p:nvPicPr>
            <p:cNvPr id="27" name="Picture 26">
              <a:extLst>
                <a:ext uri="{FF2B5EF4-FFF2-40B4-BE49-F238E27FC236}">
                  <a16:creationId xmlns:a16="http://schemas.microsoft.com/office/drawing/2014/main" id="{2EF44EB3-A5DE-7393-9703-DFF385EDFCE8}"/>
                </a:ext>
              </a:extLst>
            </p:cNvPr>
            <p:cNvPicPr>
              <a:picLocks noChangeAspect="1"/>
            </p:cNvPicPr>
            <p:nvPr/>
          </p:nvPicPr>
          <p:blipFill>
            <a:blip r:embed="rId7"/>
            <a:stretch>
              <a:fillRect/>
            </a:stretch>
          </p:blipFill>
          <p:spPr>
            <a:xfrm>
              <a:off x="19543367" y="4849976"/>
              <a:ext cx="1166762" cy="1034287"/>
            </a:xfrm>
            <a:prstGeom prst="rect">
              <a:avLst/>
            </a:prstGeom>
          </p:spPr>
        </p:pic>
        <p:pic>
          <p:nvPicPr>
            <p:cNvPr id="28" name="Picture 27">
              <a:extLst>
                <a:ext uri="{FF2B5EF4-FFF2-40B4-BE49-F238E27FC236}">
                  <a16:creationId xmlns:a16="http://schemas.microsoft.com/office/drawing/2014/main" id="{CDB70749-658F-99BA-66F5-9C191ADB0134}"/>
                </a:ext>
              </a:extLst>
            </p:cNvPr>
            <p:cNvPicPr>
              <a:picLocks noChangeAspect="1"/>
            </p:cNvPicPr>
            <p:nvPr/>
          </p:nvPicPr>
          <p:blipFill>
            <a:blip r:embed="rId7"/>
            <a:stretch>
              <a:fillRect/>
            </a:stretch>
          </p:blipFill>
          <p:spPr>
            <a:xfrm>
              <a:off x="19543367" y="6781915"/>
              <a:ext cx="1166762" cy="1034287"/>
            </a:xfrm>
            <a:prstGeom prst="rect">
              <a:avLst/>
            </a:prstGeom>
          </p:spPr>
        </p:pic>
        <p:pic>
          <p:nvPicPr>
            <p:cNvPr id="33" name="Picture 32">
              <a:extLst>
                <a:ext uri="{FF2B5EF4-FFF2-40B4-BE49-F238E27FC236}">
                  <a16:creationId xmlns:a16="http://schemas.microsoft.com/office/drawing/2014/main" id="{3E9BD0A6-AC39-8CE1-B3EC-549CCAC07A57}"/>
                </a:ext>
              </a:extLst>
            </p:cNvPr>
            <p:cNvPicPr>
              <a:picLocks noChangeAspect="1"/>
            </p:cNvPicPr>
            <p:nvPr/>
          </p:nvPicPr>
          <p:blipFill>
            <a:blip r:embed="rId14"/>
            <a:stretch>
              <a:fillRect/>
            </a:stretch>
          </p:blipFill>
          <p:spPr>
            <a:xfrm>
              <a:off x="21208705" y="6525679"/>
              <a:ext cx="1624291" cy="1726028"/>
            </a:xfrm>
            <a:prstGeom prst="rect">
              <a:avLst/>
            </a:prstGeom>
          </p:spPr>
        </p:pic>
        <p:pic>
          <p:nvPicPr>
            <p:cNvPr id="34" name="Picture 33">
              <a:extLst>
                <a:ext uri="{FF2B5EF4-FFF2-40B4-BE49-F238E27FC236}">
                  <a16:creationId xmlns:a16="http://schemas.microsoft.com/office/drawing/2014/main" id="{37AA97DE-5DDB-8052-8B85-01E53EFFC7EC}"/>
                </a:ext>
              </a:extLst>
            </p:cNvPr>
            <p:cNvPicPr>
              <a:picLocks noChangeAspect="1"/>
            </p:cNvPicPr>
            <p:nvPr/>
          </p:nvPicPr>
          <p:blipFill>
            <a:blip r:embed="rId7"/>
            <a:stretch>
              <a:fillRect/>
            </a:stretch>
          </p:blipFill>
          <p:spPr>
            <a:xfrm>
              <a:off x="19543363" y="1147245"/>
              <a:ext cx="1166762" cy="1034287"/>
            </a:xfrm>
            <a:prstGeom prst="rect">
              <a:avLst/>
            </a:prstGeom>
          </p:spPr>
        </p:pic>
      </p:grpSp>
      <p:pic>
        <p:nvPicPr>
          <p:cNvPr id="6" name="Bildobjekt 12">
            <a:extLst>
              <a:ext uri="{FF2B5EF4-FFF2-40B4-BE49-F238E27FC236}">
                <a16:creationId xmlns:a16="http://schemas.microsoft.com/office/drawing/2014/main" id="{BD5EA9BC-E1D4-38BA-2749-05B898A1659E}"/>
              </a:ext>
            </a:extLst>
          </p:cNvPr>
          <p:cNvPicPr>
            <a:picLocks noChangeAspect="1"/>
          </p:cNvPicPr>
          <p:nvPr/>
        </p:nvPicPr>
        <p:blipFill rotWithShape="1">
          <a:blip r:embed="rId15" cstate="email">
            <a:extLst>
              <a:ext uri="{28A0092B-C50C-407E-A947-70E740481C1C}">
                <a14:useLocalDpi xmlns:a14="http://schemas.microsoft.com/office/drawing/2010/main" val="0"/>
              </a:ext>
            </a:extLst>
          </a:blip>
          <a:srcRect l="5937" t="43079" r="59089" b="22717"/>
          <a:stretch/>
        </p:blipFill>
        <p:spPr>
          <a:xfrm>
            <a:off x="971419" y="1201839"/>
            <a:ext cx="1225068" cy="1198072"/>
          </a:xfrm>
          <a:prstGeom prst="rect">
            <a:avLst/>
          </a:prstGeom>
          <a:effectLst>
            <a:reflection blurRad="6350" stA="20000" endPos="55000" dir="5400000" sy="-100000" algn="bl" rotWithShape="0"/>
          </a:effectLst>
        </p:spPr>
      </p:pic>
      <p:grpSp>
        <p:nvGrpSpPr>
          <p:cNvPr id="42" name="Group 41">
            <a:extLst>
              <a:ext uri="{FF2B5EF4-FFF2-40B4-BE49-F238E27FC236}">
                <a16:creationId xmlns:a16="http://schemas.microsoft.com/office/drawing/2014/main" id="{0296DF85-D701-1653-1375-DB1578877EED}"/>
              </a:ext>
            </a:extLst>
          </p:cNvPr>
          <p:cNvGrpSpPr/>
          <p:nvPr/>
        </p:nvGrpSpPr>
        <p:grpSpPr>
          <a:xfrm>
            <a:off x="871255" y="4098322"/>
            <a:ext cx="3373156" cy="1419882"/>
            <a:chOff x="1739334" y="8196643"/>
            <a:chExt cx="6746312" cy="2839764"/>
          </a:xfrm>
        </p:grpSpPr>
        <p:pic>
          <p:nvPicPr>
            <p:cNvPr id="11" name="Picture 10">
              <a:extLst>
                <a:ext uri="{FF2B5EF4-FFF2-40B4-BE49-F238E27FC236}">
                  <a16:creationId xmlns:a16="http://schemas.microsoft.com/office/drawing/2014/main" id="{45F977AF-B0F1-A337-CD5F-4B3FB9F0AE78}"/>
                </a:ext>
              </a:extLst>
            </p:cNvPr>
            <p:cNvPicPr>
              <a:picLocks noChangeAspect="1"/>
            </p:cNvPicPr>
            <p:nvPr/>
          </p:nvPicPr>
          <p:blipFill>
            <a:blip r:embed="rId16"/>
            <a:stretch>
              <a:fillRect/>
            </a:stretch>
          </p:blipFill>
          <p:spPr>
            <a:xfrm>
              <a:off x="3459674" y="8472663"/>
              <a:ext cx="1631255" cy="1315745"/>
            </a:xfrm>
            <a:prstGeom prst="rect">
              <a:avLst/>
            </a:prstGeom>
          </p:spPr>
        </p:pic>
        <p:pic>
          <p:nvPicPr>
            <p:cNvPr id="13" name="Picture 12">
              <a:extLst>
                <a:ext uri="{FF2B5EF4-FFF2-40B4-BE49-F238E27FC236}">
                  <a16:creationId xmlns:a16="http://schemas.microsoft.com/office/drawing/2014/main" id="{59DCF995-FB07-A9DF-26B0-11757F803768}"/>
                </a:ext>
              </a:extLst>
            </p:cNvPr>
            <p:cNvPicPr>
              <a:picLocks noChangeAspect="1"/>
            </p:cNvPicPr>
            <p:nvPr/>
          </p:nvPicPr>
          <p:blipFill>
            <a:blip r:embed="rId17"/>
            <a:stretch>
              <a:fillRect/>
            </a:stretch>
          </p:blipFill>
          <p:spPr>
            <a:xfrm>
              <a:off x="5231135" y="8196643"/>
              <a:ext cx="1614569" cy="1585603"/>
            </a:xfrm>
            <a:prstGeom prst="rect">
              <a:avLst/>
            </a:prstGeom>
          </p:spPr>
        </p:pic>
        <p:pic>
          <p:nvPicPr>
            <p:cNvPr id="14" name="Picture 13">
              <a:extLst>
                <a:ext uri="{FF2B5EF4-FFF2-40B4-BE49-F238E27FC236}">
                  <a16:creationId xmlns:a16="http://schemas.microsoft.com/office/drawing/2014/main" id="{B2F309AE-5AD7-1B02-07D8-E6DA65B2BC6C}"/>
                </a:ext>
              </a:extLst>
            </p:cNvPr>
            <p:cNvPicPr>
              <a:picLocks noChangeAspect="1"/>
            </p:cNvPicPr>
            <p:nvPr/>
          </p:nvPicPr>
          <p:blipFill>
            <a:blip r:embed="rId18"/>
            <a:stretch>
              <a:fillRect/>
            </a:stretch>
          </p:blipFill>
          <p:spPr>
            <a:xfrm>
              <a:off x="1739334" y="8443324"/>
              <a:ext cx="1478859" cy="1339821"/>
            </a:xfrm>
            <a:prstGeom prst="rect">
              <a:avLst/>
            </a:prstGeom>
          </p:spPr>
        </p:pic>
        <p:pic>
          <p:nvPicPr>
            <p:cNvPr id="15" name="Picture 14">
              <a:extLst>
                <a:ext uri="{FF2B5EF4-FFF2-40B4-BE49-F238E27FC236}">
                  <a16:creationId xmlns:a16="http://schemas.microsoft.com/office/drawing/2014/main" id="{D4531764-182C-2995-C8B7-0DCF720953EA}"/>
                </a:ext>
              </a:extLst>
            </p:cNvPr>
            <p:cNvPicPr>
              <a:picLocks noChangeAspect="1"/>
            </p:cNvPicPr>
            <p:nvPr/>
          </p:nvPicPr>
          <p:blipFill>
            <a:blip r:embed="rId7"/>
            <a:stretch>
              <a:fillRect/>
            </a:stretch>
          </p:blipFill>
          <p:spPr>
            <a:xfrm>
              <a:off x="3697051" y="10002120"/>
              <a:ext cx="1166762" cy="1034287"/>
            </a:xfrm>
            <a:prstGeom prst="rect">
              <a:avLst/>
            </a:prstGeom>
          </p:spPr>
        </p:pic>
        <p:pic>
          <p:nvPicPr>
            <p:cNvPr id="16" name="Picture 15">
              <a:extLst>
                <a:ext uri="{FF2B5EF4-FFF2-40B4-BE49-F238E27FC236}">
                  <a16:creationId xmlns:a16="http://schemas.microsoft.com/office/drawing/2014/main" id="{86036AE5-73D2-6BE1-2646-E408086B18EB}"/>
                </a:ext>
              </a:extLst>
            </p:cNvPr>
            <p:cNvPicPr>
              <a:picLocks noChangeAspect="1"/>
            </p:cNvPicPr>
            <p:nvPr/>
          </p:nvPicPr>
          <p:blipFill>
            <a:blip r:embed="rId7"/>
            <a:stretch>
              <a:fillRect/>
            </a:stretch>
          </p:blipFill>
          <p:spPr>
            <a:xfrm>
              <a:off x="1895384" y="9996386"/>
              <a:ext cx="1166762" cy="1034287"/>
            </a:xfrm>
            <a:prstGeom prst="rect">
              <a:avLst/>
            </a:prstGeom>
          </p:spPr>
        </p:pic>
        <p:pic>
          <p:nvPicPr>
            <p:cNvPr id="17" name="Picture 16">
              <a:extLst>
                <a:ext uri="{FF2B5EF4-FFF2-40B4-BE49-F238E27FC236}">
                  <a16:creationId xmlns:a16="http://schemas.microsoft.com/office/drawing/2014/main" id="{DF88E8F2-C244-791E-68E9-EE252B804108}"/>
                </a:ext>
              </a:extLst>
            </p:cNvPr>
            <p:cNvPicPr>
              <a:picLocks noChangeAspect="1"/>
            </p:cNvPicPr>
            <p:nvPr/>
          </p:nvPicPr>
          <p:blipFill>
            <a:blip r:embed="rId7"/>
            <a:stretch>
              <a:fillRect/>
            </a:stretch>
          </p:blipFill>
          <p:spPr>
            <a:xfrm>
              <a:off x="7256708" y="9995020"/>
              <a:ext cx="1166762" cy="1034287"/>
            </a:xfrm>
            <a:prstGeom prst="rect">
              <a:avLst/>
            </a:prstGeom>
          </p:spPr>
        </p:pic>
        <p:pic>
          <p:nvPicPr>
            <p:cNvPr id="18" name="Picture 17">
              <a:extLst>
                <a:ext uri="{FF2B5EF4-FFF2-40B4-BE49-F238E27FC236}">
                  <a16:creationId xmlns:a16="http://schemas.microsoft.com/office/drawing/2014/main" id="{218672D6-4A0D-EC57-B3D7-3472D9C11B77}"/>
                </a:ext>
              </a:extLst>
            </p:cNvPr>
            <p:cNvPicPr>
              <a:picLocks noChangeAspect="1"/>
            </p:cNvPicPr>
            <p:nvPr/>
          </p:nvPicPr>
          <p:blipFill>
            <a:blip r:embed="rId7"/>
            <a:stretch>
              <a:fillRect/>
            </a:stretch>
          </p:blipFill>
          <p:spPr>
            <a:xfrm>
              <a:off x="5455041" y="9989286"/>
              <a:ext cx="1166762" cy="1034287"/>
            </a:xfrm>
            <a:prstGeom prst="rect">
              <a:avLst/>
            </a:prstGeom>
          </p:spPr>
        </p:pic>
        <p:pic>
          <p:nvPicPr>
            <p:cNvPr id="41" name="Picture 40">
              <a:extLst>
                <a:ext uri="{FF2B5EF4-FFF2-40B4-BE49-F238E27FC236}">
                  <a16:creationId xmlns:a16="http://schemas.microsoft.com/office/drawing/2014/main" id="{ACDCE909-531B-AC25-EF65-0AE3833D3DD4}"/>
                </a:ext>
              </a:extLst>
            </p:cNvPr>
            <p:cNvPicPr>
              <a:picLocks noChangeAspect="1"/>
            </p:cNvPicPr>
            <p:nvPr/>
          </p:nvPicPr>
          <p:blipFill>
            <a:blip r:embed="rId19"/>
            <a:stretch>
              <a:fillRect/>
            </a:stretch>
          </p:blipFill>
          <p:spPr>
            <a:xfrm>
              <a:off x="7144789" y="8421877"/>
              <a:ext cx="1340857" cy="1309583"/>
            </a:xfrm>
            <a:prstGeom prst="rect">
              <a:avLst/>
            </a:prstGeom>
          </p:spPr>
        </p:pic>
      </p:grpSp>
      <p:sp>
        <p:nvSpPr>
          <p:cNvPr id="43" name="Content Placeholder 1">
            <a:extLst>
              <a:ext uri="{FF2B5EF4-FFF2-40B4-BE49-F238E27FC236}">
                <a16:creationId xmlns:a16="http://schemas.microsoft.com/office/drawing/2014/main" id="{9BA96726-65D0-FF77-0DEA-FA6D9C53D27C}"/>
              </a:ext>
            </a:extLst>
          </p:cNvPr>
          <p:cNvSpPr txBox="1">
            <a:spLocks/>
          </p:cNvSpPr>
          <p:nvPr/>
        </p:nvSpPr>
        <p:spPr>
          <a:xfrm>
            <a:off x="613018" y="2882773"/>
            <a:ext cx="4460463" cy="1103354"/>
          </a:xfrm>
          <a:prstGeom prst="rect">
            <a:avLst/>
          </a:prstGeom>
          <a:noFill/>
          <a:ln>
            <a:noFill/>
          </a:ln>
        </p:spPr>
        <p:txBody>
          <a:bodyPr spcFirstLastPara="1" vert="horz" wrap="square" lIns="45713" tIns="22850" rIns="45713" bIns="22850" rtlCol="0" anchor="t"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45469"/>
                </a:solidFill>
                <a:effectLst/>
                <a:uLnTx/>
                <a:uFillTx/>
                <a:latin typeface="Arial"/>
                <a:ea typeface="+mn-ea"/>
                <a:cs typeface="+mn-cs"/>
              </a:rPr>
              <a:t>	</a:t>
            </a:r>
            <a:r>
              <a:rPr kumimoji="0" lang="en-GB" sz="1400" b="0" i="0" u="none" strike="noStrike" kern="1200" cap="none" spc="0" normalizeH="0" baseline="0" noProof="0">
                <a:ln>
                  <a:noFill/>
                </a:ln>
                <a:solidFill>
                  <a:srgbClr val="0070C0"/>
                </a:solidFill>
                <a:effectLst/>
                <a:uLnTx/>
                <a:uFillTx/>
                <a:latin typeface="Arial"/>
                <a:ea typeface="+mn-ea"/>
                <a:cs typeface="+mn-cs"/>
              </a:rPr>
              <a:t>It will be much easier to achieve the goal of </a:t>
            </a:r>
            <a:r>
              <a:rPr kumimoji="0" lang="en-GB" sz="1400" b="1" i="0" u="none" strike="noStrike" kern="1200" cap="none" spc="0" normalizeH="0" baseline="0" noProof="0">
                <a:ln>
                  <a:noFill/>
                </a:ln>
                <a:solidFill>
                  <a:srgbClr val="0070C0"/>
                </a:solidFill>
                <a:effectLst/>
                <a:uLnTx/>
                <a:uFillTx/>
                <a:latin typeface="Arial"/>
                <a:ea typeface="+mn-ea"/>
                <a:cs typeface="+mn-cs"/>
              </a:rPr>
              <a:t>interoperable systems</a:t>
            </a:r>
            <a:r>
              <a:rPr kumimoji="0" lang="en-GB" sz="1400" b="0" i="0" u="none" strike="noStrike" kern="1200" cap="none" spc="0" normalizeH="0" baseline="0" noProof="0">
                <a:ln>
                  <a:noFill/>
                </a:ln>
                <a:solidFill>
                  <a:srgbClr val="0070C0"/>
                </a:solidFill>
                <a:effectLst/>
                <a:uLnTx/>
                <a:uFillTx/>
                <a:latin typeface="Arial"/>
                <a:ea typeface="+mn-ea"/>
                <a:cs typeface="+mn-cs"/>
              </a:rPr>
              <a:t>, if all the systems are using </a:t>
            </a:r>
            <a:r>
              <a:rPr kumimoji="0" lang="en-GB" sz="1400" b="1" i="0" u="none" strike="noStrike" kern="1200" cap="none" spc="0" normalizeH="0" baseline="0" noProof="0">
                <a:ln>
                  <a:noFill/>
                </a:ln>
                <a:solidFill>
                  <a:srgbClr val="0070C0"/>
                </a:solidFill>
                <a:effectLst/>
                <a:uLnTx/>
                <a:uFillTx/>
                <a:latin typeface="Arial"/>
                <a:ea typeface="+mn-ea"/>
                <a:cs typeface="+mn-cs"/>
              </a:rPr>
              <a:t>similar definitions, structures </a:t>
            </a:r>
            <a:r>
              <a:rPr kumimoji="0" lang="en-GB" sz="1400" b="0" i="0" u="none" strike="noStrike" kern="1200" cap="none" spc="0" normalizeH="0" baseline="0" noProof="0">
                <a:ln>
                  <a:noFill/>
                </a:ln>
                <a:solidFill>
                  <a:srgbClr val="0070C0"/>
                </a:solidFill>
                <a:effectLst/>
                <a:uLnTx/>
                <a:uFillTx/>
                <a:latin typeface="Arial"/>
                <a:ea typeface="+mn-ea"/>
                <a:cs typeface="+mn-cs"/>
              </a:rPr>
              <a:t>and meanings for their data.</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45469"/>
              </a:solidFill>
              <a:effectLst/>
              <a:uLnTx/>
              <a:uFillTx/>
              <a:latin typeface="Arial"/>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45469"/>
              </a:solidFill>
              <a:effectLst/>
              <a:uLnTx/>
              <a:uFillTx/>
              <a:latin typeface="Arial"/>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45469"/>
              </a:solidFill>
              <a:effectLst/>
              <a:uLnTx/>
              <a:uFillTx/>
              <a:latin typeface="Arial"/>
              <a:ea typeface="+mn-ea"/>
              <a:cs typeface="+mn-cs"/>
            </a:endParaRPr>
          </a:p>
        </p:txBody>
      </p:sp>
      <p:sp>
        <p:nvSpPr>
          <p:cNvPr id="44" name="Google Shape;816;p39">
            <a:extLst>
              <a:ext uri="{FF2B5EF4-FFF2-40B4-BE49-F238E27FC236}">
                <a16:creationId xmlns:a16="http://schemas.microsoft.com/office/drawing/2014/main" id="{55C82357-A6A0-AB4C-AE93-E0642F6AFC92}"/>
              </a:ext>
            </a:extLst>
          </p:cNvPr>
          <p:cNvSpPr/>
          <p:nvPr/>
        </p:nvSpPr>
        <p:spPr>
          <a:xfrm>
            <a:off x="971419" y="435344"/>
            <a:ext cx="9533619" cy="443199"/>
          </a:xfrm>
          <a:prstGeom prst="rect">
            <a:avLst/>
          </a:prstGeom>
          <a:noFill/>
          <a:ln>
            <a:noFill/>
          </a:ln>
        </p:spPr>
        <p:txBody>
          <a:bodyPr spcFirstLastPara="1" wrap="square" lIns="0" tIns="0" rIns="0" bIns="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Arial"/>
                <a:ea typeface="Arial"/>
                <a:cs typeface="Arial"/>
                <a:sym typeface="Arial"/>
              </a:rPr>
              <a:t>Multimodality and interoperability</a:t>
            </a:r>
            <a:endParaRPr kumimoji="0" sz="1050" b="0" i="0" u="none" strike="noStrike" kern="1200" cap="none" spc="0" normalizeH="0" baseline="0" noProof="0">
              <a:ln>
                <a:noFill/>
              </a:ln>
              <a:solidFill>
                <a:srgbClr val="0070C0"/>
              </a:solidFill>
              <a:effectLst/>
              <a:uLnTx/>
              <a:uFillTx/>
              <a:latin typeface="Arial"/>
              <a:ea typeface="+mn-ea"/>
              <a:cs typeface="+mn-cs"/>
            </a:endParaRPr>
          </a:p>
        </p:txBody>
      </p:sp>
      <p:sp>
        <p:nvSpPr>
          <p:cNvPr id="3" name="Google Shape;172;p30">
            <a:extLst>
              <a:ext uri="{FF2B5EF4-FFF2-40B4-BE49-F238E27FC236}">
                <a16:creationId xmlns:a16="http://schemas.microsoft.com/office/drawing/2014/main" id="{698BE0C3-5970-A0B4-0EF9-142902AB649B}"/>
              </a:ext>
            </a:extLst>
          </p:cNvPr>
          <p:cNvSpPr txBox="1">
            <a:spLocks noGrp="1"/>
          </p:cNvSpPr>
          <p:nvPr/>
        </p:nvSpPr>
        <p:spPr>
          <a:xfrm>
            <a:off x="6445885" y="6378056"/>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Tree>
    <p:extLst>
      <p:ext uri="{BB962C8B-B14F-4D97-AF65-F5344CB8AC3E}">
        <p14:creationId xmlns:p14="http://schemas.microsoft.com/office/powerpoint/2010/main" val="306938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0">
            <a:extLst>
              <a:ext uri="{FF2B5EF4-FFF2-40B4-BE49-F238E27FC236}">
                <a16:creationId xmlns:a16="http://schemas.microsoft.com/office/drawing/2014/main" id="{939F7649-29D6-4998-0443-B2BC52A71038}"/>
              </a:ext>
            </a:extLst>
          </p:cNvPr>
          <p:cNvPicPr>
            <a:picLocks noChangeAspect="1"/>
          </p:cNvPicPr>
          <p:nvPr/>
        </p:nvPicPr>
        <p:blipFill>
          <a:blip r:embed="rId3"/>
          <a:stretch>
            <a:fillRect/>
          </a:stretch>
        </p:blipFill>
        <p:spPr>
          <a:xfrm>
            <a:off x="6498071" y="2779317"/>
            <a:ext cx="5503141" cy="3480089"/>
          </a:xfrm>
          <a:prstGeom prst="rect">
            <a:avLst/>
          </a:prstGeom>
        </p:spPr>
      </p:pic>
      <p:sp>
        <p:nvSpPr>
          <p:cNvPr id="25" name="Text Placeholder 24">
            <a:extLst>
              <a:ext uri="{FF2B5EF4-FFF2-40B4-BE49-F238E27FC236}">
                <a16:creationId xmlns:a16="http://schemas.microsoft.com/office/drawing/2014/main" id="{5612A566-9CF7-2A3E-4FC6-EE4C5F7717C0}"/>
              </a:ext>
            </a:extLst>
          </p:cNvPr>
          <p:cNvSpPr>
            <a:spLocks noGrp="1"/>
          </p:cNvSpPr>
          <p:nvPr>
            <p:ph type="body" idx="2"/>
          </p:nvPr>
        </p:nvSpPr>
        <p:spPr>
          <a:xfrm>
            <a:off x="767306" y="2658410"/>
            <a:ext cx="4222162" cy="2994818"/>
          </a:xfrm>
        </p:spPr>
        <p:txBody>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just" rtl="0">
              <a:lnSpc>
                <a:spcPct val="100000"/>
              </a:lnSpc>
              <a:spcBef>
                <a:spcPts val="0"/>
              </a:spcBef>
              <a:spcAft>
                <a:spcPts val="0"/>
              </a:spcAft>
              <a:buClr>
                <a:srgbClr val="000000"/>
              </a:buClr>
              <a:buSzPts val="1600"/>
              <a:buFont typeface="Arial"/>
              <a:buNone/>
            </a:pPr>
            <a:r>
              <a:rPr lang="en-US" sz="1400" b="0" i="0" u="none" strike="noStrike" cap="none">
                <a:solidFill>
                  <a:srgbClr val="0070C0"/>
                </a:solidFill>
                <a:latin typeface="Arial"/>
                <a:ea typeface="Arial"/>
                <a:cs typeface="Arial"/>
                <a:sym typeface="Arial"/>
              </a:rPr>
              <a:t>Transmodel covers many Public Transport domains and is divided into 10 parts:</a:t>
            </a:r>
            <a:endParaRPr lang="en-US" sz="1200" b="0" i="0" u="none" strike="noStrike" cap="none">
              <a:solidFill>
                <a:srgbClr val="0070C0"/>
              </a:solidFill>
              <a:latin typeface="Arial"/>
              <a:ea typeface="Arial"/>
              <a:cs typeface="Arial"/>
              <a:sym typeface="Arial"/>
            </a:endParaRPr>
          </a:p>
          <a:p>
            <a:pPr marL="64311" marR="0" lvl="0" indent="-13511" algn="l" rtl="0">
              <a:lnSpc>
                <a:spcPct val="100000"/>
              </a:lnSpc>
              <a:spcBef>
                <a:spcPts val="0"/>
              </a:spcBef>
              <a:spcAft>
                <a:spcPts val="0"/>
              </a:spcAft>
              <a:buClr>
                <a:schemeClr val="dk1"/>
              </a:buClr>
              <a:buSzPts val="1600"/>
              <a:buFont typeface="Arial"/>
              <a:buNone/>
            </a:pPr>
            <a:endParaRPr lang="en-US" sz="1400" b="0" i="0" u="none" strike="noStrike" cap="none">
              <a:solidFill>
                <a:srgbClr val="0070C0"/>
              </a:solidFill>
              <a:latin typeface="Arial"/>
              <a:ea typeface="Arial"/>
              <a:cs typeface="Arial"/>
              <a:sym typeface="Arial"/>
            </a:endParaRPr>
          </a:p>
          <a:p>
            <a:pPr marL="400062" marR="0" lvl="1" algn="l" rtl="0">
              <a:lnSpc>
                <a:spcPct val="100000"/>
              </a:lnSpc>
              <a:spcBef>
                <a:spcPts val="0"/>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Common Concepts</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Public Transport Network</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Timing Information &amp; vehicle scheduling</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Operations Monitoring &amp; Control</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Fare Management</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Passenger Information</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Driver Management</a:t>
            </a:r>
            <a:endParaRPr lang="en-US" sz="1200" b="0" i="0" u="none" strike="noStrike" cap="none">
              <a:solidFill>
                <a:srgbClr val="0070C0"/>
              </a:solidFill>
              <a:latin typeface="Arial"/>
              <a:ea typeface="Arial"/>
              <a:cs typeface="Arial"/>
              <a:sym typeface="Arial"/>
            </a:endParaRPr>
          </a:p>
          <a:p>
            <a:pPr marL="400062" marR="0" lvl="1" algn="l" rtl="0">
              <a:lnSpc>
                <a:spcPct val="100000"/>
              </a:lnSpc>
              <a:spcBef>
                <a:spcPts val="225"/>
              </a:spcBef>
              <a:spcAft>
                <a:spcPts val="0"/>
              </a:spcAft>
              <a:buClr>
                <a:srgbClr val="445469"/>
              </a:buClr>
              <a:buSzPts val="1600"/>
              <a:buFont typeface="Arial" panose="020B0604020202020204" pitchFamily="34" charset="0"/>
              <a:buChar char="•"/>
            </a:pPr>
            <a:r>
              <a:rPr lang="en-US" sz="1400" b="0" i="0" u="none" strike="noStrike" cap="none">
                <a:solidFill>
                  <a:srgbClr val="0070C0"/>
                </a:solidFill>
                <a:latin typeface="Arial"/>
                <a:ea typeface="Arial"/>
                <a:cs typeface="Arial"/>
                <a:sym typeface="Arial"/>
              </a:rPr>
              <a:t>Management Information &amp; Statistics</a:t>
            </a:r>
            <a:endParaRPr lang="en-US" sz="2700">
              <a:solidFill>
                <a:srgbClr val="0070C0"/>
              </a:solidFill>
            </a:endParaRPr>
          </a:p>
          <a:p>
            <a:pPr marL="400062" marR="0" lvl="1" algn="l" rtl="0">
              <a:lnSpc>
                <a:spcPct val="100000"/>
              </a:lnSpc>
              <a:spcBef>
                <a:spcPts val="225"/>
              </a:spcBef>
              <a:spcAft>
                <a:spcPts val="0"/>
              </a:spcAft>
              <a:buFont typeface="Arial" panose="020B0604020202020204" pitchFamily="34" charset="0"/>
              <a:buChar char="•"/>
            </a:pPr>
            <a:r>
              <a:rPr lang="en-US" sz="1400">
                <a:solidFill>
                  <a:srgbClr val="0070C0"/>
                </a:solidFill>
                <a:latin typeface="Arial"/>
                <a:cs typeface="Arial"/>
                <a:sym typeface="Arial"/>
              </a:rPr>
              <a:t>Alternative modes</a:t>
            </a:r>
            <a:endParaRPr lang="en-US" sz="2700">
              <a:solidFill>
                <a:srgbClr val="0070C0"/>
              </a:solidFill>
            </a:endParaRPr>
          </a:p>
          <a:p>
            <a:endParaRPr lang="en-GB"/>
          </a:p>
        </p:txBody>
      </p:sp>
      <p:sp>
        <p:nvSpPr>
          <p:cNvPr id="28" name="TextBox 27">
            <a:extLst>
              <a:ext uri="{FF2B5EF4-FFF2-40B4-BE49-F238E27FC236}">
                <a16:creationId xmlns:a16="http://schemas.microsoft.com/office/drawing/2014/main" id="{AD579E60-D099-3355-C9E9-6A119171CB7A}"/>
              </a:ext>
            </a:extLst>
          </p:cNvPr>
          <p:cNvSpPr txBox="1"/>
          <p:nvPr/>
        </p:nvSpPr>
        <p:spPr>
          <a:xfrm>
            <a:off x="634615" y="1068235"/>
            <a:ext cx="10269434" cy="1815882"/>
          </a:xfrm>
          <a:prstGeom prst="rect">
            <a:avLst/>
          </a:prstGeom>
          <a:noFill/>
        </p:spPr>
        <p:txBody>
          <a:bodyPr wrap="square">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445469"/>
              </a:solidFill>
              <a:effectLst/>
              <a:uLnTx/>
              <a:uFillTx/>
              <a:latin typeface="Arial"/>
              <a:ea typeface="Arial"/>
              <a:cs typeface="Arial"/>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Arial"/>
                <a:ea typeface="Arial"/>
                <a:cs typeface="Arial"/>
                <a:sym typeface="Arial"/>
              </a:rPr>
              <a:t>Transmodel</a:t>
            </a:r>
            <a:r>
              <a:rPr kumimoji="0" lang="en-US" sz="1600" b="0" i="0" u="none" strike="noStrike" kern="1200" cap="none" spc="0" normalizeH="0" baseline="0" noProof="0">
                <a:ln>
                  <a:noFill/>
                </a:ln>
                <a:solidFill>
                  <a:srgbClr val="0070C0"/>
                </a:solidFill>
                <a:effectLst/>
                <a:uLnTx/>
                <a:uFillTx/>
                <a:latin typeface="Arial"/>
                <a:ea typeface="Arial"/>
                <a:cs typeface="Arial"/>
                <a:sym typeface="Arial"/>
              </a:rPr>
              <a:t> : short name for the European Norm “</a:t>
            </a:r>
            <a:r>
              <a:rPr kumimoji="0" lang="en-US" sz="1600" b="1" i="0" u="none" strike="noStrike" kern="1200" cap="none" spc="0" normalizeH="0" baseline="0" noProof="0">
                <a:ln>
                  <a:noFill/>
                </a:ln>
                <a:solidFill>
                  <a:srgbClr val="0070C0"/>
                </a:solidFill>
                <a:effectLst/>
                <a:uLnTx/>
                <a:uFillTx/>
                <a:latin typeface="Arial"/>
                <a:ea typeface="Arial"/>
                <a:cs typeface="Arial"/>
                <a:sym typeface="Arial"/>
              </a:rPr>
              <a:t>Public Transport Reference Data Model</a:t>
            </a:r>
            <a:r>
              <a:rPr kumimoji="0" lang="en-US" sz="1600" b="0" i="0" u="none" strike="noStrike" kern="1200" cap="none" spc="0" normalizeH="0" baseline="0" noProof="0">
                <a:ln>
                  <a:noFill/>
                </a:ln>
                <a:solidFill>
                  <a:srgbClr val="0070C0"/>
                </a:solidFill>
                <a:effectLst/>
                <a:uLnTx/>
                <a:uFillTx/>
                <a:latin typeface="Arial"/>
                <a:ea typeface="Arial"/>
                <a:cs typeface="Arial"/>
                <a:sym typeface="Arial"/>
              </a:rPr>
              <a:t>” (EN 12896)</a:t>
            </a:r>
            <a:endParaRPr kumimoji="0" lang="en-US" sz="1400" b="0" i="0" u="none" strike="noStrike" kern="1200" cap="none" spc="0" normalizeH="0" baseline="0" noProof="0">
              <a:ln>
                <a:noFill/>
              </a:ln>
              <a:solidFill>
                <a:srgbClr val="0070C0"/>
              </a:solidFill>
              <a:effectLst/>
              <a:uLnTx/>
              <a:uFillTx/>
              <a:latin typeface="Arial"/>
              <a:ea typeface="Arial"/>
              <a:cs typeface="Arial"/>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70C0"/>
              </a:solidFill>
              <a:effectLst/>
              <a:uLnTx/>
              <a:uFillTx/>
              <a:latin typeface="Arial"/>
              <a:ea typeface="Arial"/>
              <a:cs typeface="Arial"/>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Arial"/>
                <a:ea typeface="+mn-ea"/>
                <a:cs typeface="+mn-cs"/>
              </a:rPr>
              <a:t>Transmodel provides a </a:t>
            </a:r>
            <a:r>
              <a:rPr kumimoji="0" lang="en-US" sz="1600" b="1" i="0" u="none" strike="noStrike" kern="1200" cap="none" spc="0" normalizeH="0" baseline="0" noProof="0">
                <a:ln>
                  <a:noFill/>
                </a:ln>
                <a:solidFill>
                  <a:srgbClr val="0070C0"/>
                </a:solidFill>
                <a:effectLst/>
                <a:uLnTx/>
                <a:uFillTx/>
                <a:latin typeface="Arial"/>
                <a:ea typeface="+mn-ea"/>
                <a:cs typeface="Arial"/>
                <a:sym typeface="Arial"/>
              </a:rPr>
              <a:t>c</a:t>
            </a:r>
            <a:r>
              <a:rPr kumimoji="0" lang="en-US" sz="1600" b="1" i="0" u="none" strike="noStrike" kern="1200" cap="none" spc="0" normalizeH="0" baseline="0" noProof="0">
                <a:ln>
                  <a:noFill/>
                </a:ln>
                <a:solidFill>
                  <a:srgbClr val="0070C0"/>
                </a:solidFill>
                <a:effectLst/>
                <a:uLnTx/>
                <a:uFillTx/>
                <a:latin typeface="Arial"/>
                <a:ea typeface="Arial"/>
                <a:cs typeface="Arial"/>
                <a:sym typeface="Arial"/>
              </a:rPr>
              <a:t>ommon language &amp; data structures to describe semantics </a:t>
            </a:r>
            <a:r>
              <a:rPr kumimoji="0" lang="en-US" sz="1600" b="0" i="0" u="none" strike="noStrike" kern="1200" cap="none" spc="0" normalizeH="0" baseline="0" noProof="0">
                <a:ln>
                  <a:noFill/>
                </a:ln>
                <a:solidFill>
                  <a:srgbClr val="0070C0"/>
                </a:solidFill>
                <a:effectLst/>
                <a:uLnTx/>
                <a:uFillTx/>
                <a:latin typeface="Arial"/>
                <a:ea typeface="Arial"/>
                <a:cs typeface="Arial"/>
                <a:sym typeface="Arial"/>
              </a:rPr>
              <a:t>of the Public Transport domain</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70C0"/>
              </a:solidFill>
              <a:effectLst/>
              <a:uLnTx/>
              <a:uFillTx/>
              <a:latin typeface="Arial"/>
              <a:ea typeface="Arial"/>
              <a:cs typeface="Arial"/>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45469"/>
              </a:solidFill>
              <a:effectLst/>
              <a:uLnTx/>
              <a:uFillTx/>
              <a:latin typeface="Arial"/>
              <a:ea typeface="+mn-ea"/>
              <a:cs typeface="+mn-cs"/>
            </a:endParaRPr>
          </a:p>
        </p:txBody>
      </p:sp>
      <p:sp>
        <p:nvSpPr>
          <p:cNvPr id="2" name="Google Shape;816;p39">
            <a:extLst>
              <a:ext uri="{FF2B5EF4-FFF2-40B4-BE49-F238E27FC236}">
                <a16:creationId xmlns:a16="http://schemas.microsoft.com/office/drawing/2014/main" id="{605248AB-5772-410C-B56E-4E1AACD966E4}"/>
              </a:ext>
            </a:extLst>
          </p:cNvPr>
          <p:cNvSpPr/>
          <p:nvPr/>
        </p:nvSpPr>
        <p:spPr>
          <a:xfrm>
            <a:off x="634615" y="435344"/>
            <a:ext cx="9870423" cy="443199"/>
          </a:xfrm>
          <a:prstGeom prst="rect">
            <a:avLst/>
          </a:prstGeom>
          <a:noFill/>
          <a:ln>
            <a:noFill/>
          </a:ln>
        </p:spPr>
        <p:txBody>
          <a:bodyPr spcFirstLastPara="1" wrap="square" lIns="0" tIns="0" rIns="0" bIns="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Arial"/>
                <a:ea typeface="Arial"/>
                <a:cs typeface="Arial"/>
                <a:sym typeface="Arial"/>
              </a:rPr>
              <a:t>Transmodel – a conceptual data model  </a:t>
            </a:r>
            <a:endParaRPr kumimoji="0" lang="en-US" sz="1050" b="0" i="0" u="none" strike="noStrike" kern="1200" cap="none" spc="0" normalizeH="0" baseline="0" noProof="0">
              <a:ln>
                <a:noFill/>
              </a:ln>
              <a:solidFill>
                <a:srgbClr val="0070C0"/>
              </a:solidFill>
              <a:effectLst/>
              <a:uLnTx/>
              <a:uFillTx/>
              <a:latin typeface="Arial"/>
              <a:ea typeface="+mn-ea"/>
              <a:cs typeface="+mn-cs"/>
            </a:endParaRPr>
          </a:p>
        </p:txBody>
      </p:sp>
      <p:sp>
        <p:nvSpPr>
          <p:cNvPr id="4" name="Google Shape;172;p30">
            <a:extLst>
              <a:ext uri="{FF2B5EF4-FFF2-40B4-BE49-F238E27FC236}">
                <a16:creationId xmlns:a16="http://schemas.microsoft.com/office/drawing/2014/main" id="{8E0A6E75-F4D7-9A09-CD75-0D2D42B34A84}"/>
              </a:ext>
            </a:extLst>
          </p:cNvPr>
          <p:cNvSpPr txBox="1">
            <a:spLocks noGrp="1"/>
          </p:cNvSpPr>
          <p:nvPr/>
        </p:nvSpPr>
        <p:spPr>
          <a:xfrm>
            <a:off x="6445885" y="6378056"/>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Tree>
    <p:extLst>
      <p:ext uri="{BB962C8B-B14F-4D97-AF65-F5344CB8AC3E}">
        <p14:creationId xmlns:p14="http://schemas.microsoft.com/office/powerpoint/2010/main" val="342865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0">
            <a:extLst>
              <a:ext uri="{FF2B5EF4-FFF2-40B4-BE49-F238E27FC236}">
                <a16:creationId xmlns:a16="http://schemas.microsoft.com/office/drawing/2014/main" id="{939F7649-29D6-4998-0443-B2BC52A71038}"/>
              </a:ext>
            </a:extLst>
          </p:cNvPr>
          <p:cNvPicPr>
            <a:picLocks noChangeAspect="1"/>
          </p:cNvPicPr>
          <p:nvPr/>
        </p:nvPicPr>
        <p:blipFill>
          <a:blip r:embed="rId3"/>
          <a:stretch>
            <a:fillRect/>
          </a:stretch>
        </p:blipFill>
        <p:spPr>
          <a:xfrm>
            <a:off x="6498071" y="2779317"/>
            <a:ext cx="5503141" cy="3480089"/>
          </a:xfrm>
          <a:prstGeom prst="rect">
            <a:avLst/>
          </a:prstGeom>
        </p:spPr>
      </p:pic>
      <p:sp>
        <p:nvSpPr>
          <p:cNvPr id="2" name="Google Shape;816;p39">
            <a:extLst>
              <a:ext uri="{FF2B5EF4-FFF2-40B4-BE49-F238E27FC236}">
                <a16:creationId xmlns:a16="http://schemas.microsoft.com/office/drawing/2014/main" id="{605248AB-5772-410C-B56E-4E1AACD966E4}"/>
              </a:ext>
            </a:extLst>
          </p:cNvPr>
          <p:cNvSpPr/>
          <p:nvPr/>
        </p:nvSpPr>
        <p:spPr>
          <a:xfrm>
            <a:off x="634615" y="435344"/>
            <a:ext cx="9870423" cy="443199"/>
          </a:xfrm>
          <a:prstGeom prst="rect">
            <a:avLst/>
          </a:prstGeom>
          <a:noFill/>
          <a:ln>
            <a:noFill/>
          </a:ln>
        </p:spPr>
        <p:txBody>
          <a:bodyPr spcFirstLastPara="1" wrap="square" lIns="0" tIns="0" rIns="0" bIns="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Arial"/>
                <a:ea typeface="Arial"/>
                <a:cs typeface="Arial"/>
                <a:sym typeface="Arial"/>
              </a:rPr>
              <a:t>Transmodel based exchange protocols</a:t>
            </a:r>
            <a:endParaRPr kumimoji="0" lang="en-US" sz="1050" b="0" i="0" u="none" strike="noStrike" kern="1200" cap="none" spc="0" normalizeH="0" baseline="0" noProof="0">
              <a:ln>
                <a:noFill/>
              </a:ln>
              <a:solidFill>
                <a:srgbClr val="0070C0"/>
              </a:solidFill>
              <a:effectLst/>
              <a:uLnTx/>
              <a:uFillTx/>
              <a:latin typeface="Arial"/>
              <a:ea typeface="+mn-ea"/>
              <a:cs typeface="+mn-cs"/>
            </a:endParaRPr>
          </a:p>
        </p:txBody>
      </p:sp>
      <p:pic>
        <p:nvPicPr>
          <p:cNvPr id="3" name="Picture 2">
            <a:extLst>
              <a:ext uri="{FF2B5EF4-FFF2-40B4-BE49-F238E27FC236}">
                <a16:creationId xmlns:a16="http://schemas.microsoft.com/office/drawing/2014/main" id="{E3924F08-F839-21A6-784E-6AE528A6DDE1}"/>
              </a:ext>
            </a:extLst>
          </p:cNvPr>
          <p:cNvPicPr>
            <a:picLocks noChangeAspect="1"/>
          </p:cNvPicPr>
          <p:nvPr/>
        </p:nvPicPr>
        <p:blipFill>
          <a:blip r:embed="rId4"/>
          <a:stretch>
            <a:fillRect/>
          </a:stretch>
        </p:blipFill>
        <p:spPr>
          <a:xfrm>
            <a:off x="634615" y="1948108"/>
            <a:ext cx="5261001" cy="3674963"/>
          </a:xfrm>
          <a:prstGeom prst="rect">
            <a:avLst/>
          </a:prstGeom>
        </p:spPr>
      </p:pic>
      <p:sp>
        <p:nvSpPr>
          <p:cNvPr id="7" name="Rectangle: Rounded Corners 6">
            <a:extLst>
              <a:ext uri="{FF2B5EF4-FFF2-40B4-BE49-F238E27FC236}">
                <a16:creationId xmlns:a16="http://schemas.microsoft.com/office/drawing/2014/main" id="{CA2FEE7E-1EED-61D2-3674-99841A16401B}"/>
              </a:ext>
            </a:extLst>
          </p:cNvPr>
          <p:cNvSpPr/>
          <p:nvPr/>
        </p:nvSpPr>
        <p:spPr>
          <a:xfrm>
            <a:off x="462563" y="1863969"/>
            <a:ext cx="1991532" cy="106541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581E187C-0563-26C4-10C2-5ACC0BF1CA75}"/>
              </a:ext>
            </a:extLst>
          </p:cNvPr>
          <p:cNvSpPr/>
          <p:nvPr/>
        </p:nvSpPr>
        <p:spPr>
          <a:xfrm>
            <a:off x="9157310" y="3681048"/>
            <a:ext cx="1664678" cy="164123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0309625C-68F1-CF62-DC37-A0AE19DA9201}"/>
              </a:ext>
            </a:extLst>
          </p:cNvPr>
          <p:cNvSpPr/>
          <p:nvPr/>
        </p:nvSpPr>
        <p:spPr>
          <a:xfrm>
            <a:off x="7920525" y="3934948"/>
            <a:ext cx="1119555" cy="131139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11C618A5-9765-513B-EC51-AE1923C055E3}"/>
              </a:ext>
            </a:extLst>
          </p:cNvPr>
          <p:cNvSpPr/>
          <p:nvPr/>
        </p:nvSpPr>
        <p:spPr>
          <a:xfrm>
            <a:off x="7873633" y="5322278"/>
            <a:ext cx="1283677" cy="10236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F5579869-0000-052D-F9C2-8E93A66714C0}"/>
              </a:ext>
            </a:extLst>
          </p:cNvPr>
          <p:cNvSpPr/>
          <p:nvPr/>
        </p:nvSpPr>
        <p:spPr>
          <a:xfrm>
            <a:off x="6382514" y="4574268"/>
            <a:ext cx="1119554" cy="112942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4" name="Google Shape;172;p30">
            <a:extLst>
              <a:ext uri="{FF2B5EF4-FFF2-40B4-BE49-F238E27FC236}">
                <a16:creationId xmlns:a16="http://schemas.microsoft.com/office/drawing/2014/main" id="{3DC89415-B7BE-E80D-D3D6-FF1202F90B24}"/>
              </a:ext>
            </a:extLst>
          </p:cNvPr>
          <p:cNvSpPr txBox="1">
            <a:spLocks noGrp="1"/>
          </p:cNvSpPr>
          <p:nvPr/>
        </p:nvSpPr>
        <p:spPr>
          <a:xfrm>
            <a:off x="6445885" y="6378056"/>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Tree>
    <p:extLst>
      <p:ext uri="{BB962C8B-B14F-4D97-AF65-F5344CB8AC3E}">
        <p14:creationId xmlns:p14="http://schemas.microsoft.com/office/powerpoint/2010/main" val="34058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sp>
        <p:nvSpPr>
          <p:cNvPr id="4" name="Google Shape;816;p39">
            <a:extLst>
              <a:ext uri="{FF2B5EF4-FFF2-40B4-BE49-F238E27FC236}">
                <a16:creationId xmlns:a16="http://schemas.microsoft.com/office/drawing/2014/main" id="{7E6D5018-8E62-35DC-509E-38C9589E2F47}"/>
              </a:ext>
            </a:extLst>
          </p:cNvPr>
          <p:cNvSpPr/>
          <p:nvPr/>
        </p:nvSpPr>
        <p:spPr>
          <a:xfrm>
            <a:off x="634615" y="435344"/>
            <a:ext cx="9870423" cy="443199"/>
          </a:xfrm>
          <a:prstGeom prst="rect">
            <a:avLst/>
          </a:prstGeom>
          <a:noFill/>
          <a:ln>
            <a:noFill/>
          </a:ln>
        </p:spPr>
        <p:txBody>
          <a:bodyPr spcFirstLastPara="1" wrap="square" lIns="0" tIns="0" rIns="0" bIns="0" anchor="ctr"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Arial"/>
                <a:ea typeface="Arial"/>
                <a:cs typeface="Arial"/>
                <a:sym typeface="Arial"/>
              </a:rPr>
              <a:t>Methodology -  Model-driven design</a:t>
            </a:r>
            <a:endParaRPr kumimoji="0" lang="en-US" sz="1050" b="0" i="0" u="none" strike="noStrike" kern="1200" cap="none" spc="0" normalizeH="0" baseline="0" noProof="0">
              <a:ln>
                <a:noFill/>
              </a:ln>
              <a:solidFill>
                <a:srgbClr val="0070C0"/>
              </a:solidFill>
              <a:effectLst/>
              <a:uLnTx/>
              <a:uFillTx/>
              <a:latin typeface="Arial"/>
              <a:ea typeface="+mn-ea"/>
              <a:cs typeface="+mn-cs"/>
            </a:endParaRPr>
          </a:p>
        </p:txBody>
      </p:sp>
      <p:pic>
        <p:nvPicPr>
          <p:cNvPr id="2604" name="Google Shape;2604;p173"/>
          <p:cNvPicPr preferRelativeResize="0"/>
          <p:nvPr/>
        </p:nvPicPr>
        <p:blipFill rotWithShape="1">
          <a:blip r:embed="rId3">
            <a:alphaModFix/>
          </a:blip>
          <a:srcRect/>
          <a:stretch/>
        </p:blipFill>
        <p:spPr>
          <a:xfrm>
            <a:off x="7780596" y="2231381"/>
            <a:ext cx="1440369" cy="1440369"/>
          </a:xfrm>
          <a:prstGeom prst="rect">
            <a:avLst/>
          </a:prstGeom>
          <a:noFill/>
          <a:ln>
            <a:noFill/>
          </a:ln>
        </p:spPr>
      </p:pic>
      <p:pic>
        <p:nvPicPr>
          <p:cNvPr id="2605" name="Google Shape;2605;p173"/>
          <p:cNvPicPr preferRelativeResize="0"/>
          <p:nvPr/>
        </p:nvPicPr>
        <p:blipFill rotWithShape="1">
          <a:blip r:embed="rId4">
            <a:alphaModFix/>
          </a:blip>
          <a:srcRect/>
          <a:stretch/>
        </p:blipFill>
        <p:spPr>
          <a:xfrm>
            <a:off x="634615" y="2215662"/>
            <a:ext cx="6355992" cy="3563815"/>
          </a:xfrm>
          <a:prstGeom prst="rect">
            <a:avLst/>
          </a:prstGeom>
          <a:noFill/>
          <a:ln>
            <a:noFill/>
          </a:ln>
        </p:spPr>
      </p:pic>
      <p:sp>
        <p:nvSpPr>
          <p:cNvPr id="2606" name="Google Shape;2606;p173"/>
          <p:cNvSpPr txBox="1"/>
          <p:nvPr/>
        </p:nvSpPr>
        <p:spPr>
          <a:xfrm>
            <a:off x="611168" y="1378355"/>
            <a:ext cx="8558127" cy="230792"/>
          </a:xfrm>
          <a:prstGeom prst="rect">
            <a:avLst/>
          </a:prstGeom>
          <a:noFill/>
          <a:ln>
            <a:noFill/>
          </a:ln>
        </p:spPr>
        <p:txBody>
          <a:bodyPr spcFirstLastPara="1" wrap="square" lIns="91425" tIns="45700" rIns="91425" bIns="45700" anchor="t" anchorCtr="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
                <a:srgbClr val="000000"/>
              </a:buClr>
              <a:buSzPts val="1800"/>
              <a:buFontTx/>
              <a:buNone/>
              <a:tabLst/>
              <a:defRPr/>
            </a:pPr>
            <a:r>
              <a:rPr kumimoji="0" lang="en-US" sz="900" b="0" i="0" u="none" strike="noStrike" kern="1200" cap="none" spc="0" normalizeH="0" baseline="0" noProof="0">
                <a:ln>
                  <a:noFill/>
                </a:ln>
                <a:solidFill>
                  <a:srgbClr val="0070C0"/>
                </a:solidFill>
                <a:effectLst/>
                <a:uLnTx/>
                <a:uFillTx/>
                <a:latin typeface="Arial"/>
                <a:ea typeface="Arial"/>
                <a:cs typeface="Arial"/>
                <a:sym typeface="Arial"/>
              </a:rPr>
              <a:t>Object–oriented modelling method UML 2 is used for describing, specifying, documenting and visualizing the conceptual data model.</a:t>
            </a:r>
            <a:endParaRPr kumimoji="0" sz="1400" b="0" i="0" u="none" strike="noStrike" kern="1200" cap="none" spc="0" normalizeH="0" baseline="0" noProof="0">
              <a:ln>
                <a:noFill/>
              </a:ln>
              <a:solidFill>
                <a:srgbClr val="0070C0"/>
              </a:solidFill>
              <a:effectLst/>
              <a:uLnTx/>
              <a:uFillTx/>
              <a:latin typeface="Arial"/>
              <a:ea typeface="Arial"/>
              <a:cs typeface="Arial"/>
              <a:sym typeface="Arial"/>
            </a:endParaRPr>
          </a:p>
        </p:txBody>
      </p:sp>
      <p:sp>
        <p:nvSpPr>
          <p:cNvPr id="2608" name="Google Shape;2608;p173"/>
          <p:cNvSpPr/>
          <p:nvPr/>
        </p:nvSpPr>
        <p:spPr>
          <a:xfrm>
            <a:off x="8258465" y="3833735"/>
            <a:ext cx="484632" cy="728843"/>
          </a:xfrm>
          <a:prstGeom prst="downArrow">
            <a:avLst>
              <a:gd name="adj1" fmla="val 50000"/>
              <a:gd name="adj2" fmla="val 50000"/>
            </a:avLst>
          </a:prstGeom>
          <a:solidFill>
            <a:schemeClr val="accent1"/>
          </a:solidFill>
          <a:ln w="12700" cap="flat" cmpd="sng">
            <a:solidFill>
              <a:srgbClr val="515151"/>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
                <a:srgbClr val="000000"/>
              </a:buClr>
              <a:buSzPts val="1800"/>
              <a:buFontTx/>
              <a:buNone/>
              <a:tabLst/>
              <a:defRPr/>
            </a:pPr>
            <a:endParaRPr kumimoji="0" sz="90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2" name="Bildobjekt 3">
            <a:extLst>
              <a:ext uri="{FF2B5EF4-FFF2-40B4-BE49-F238E27FC236}">
                <a16:creationId xmlns:a16="http://schemas.microsoft.com/office/drawing/2014/main" id="{D1E695F3-6B83-15F5-1AC0-830460825DDD}"/>
              </a:ext>
            </a:extLst>
          </p:cNvPr>
          <p:cNvPicPr>
            <a:picLocks noChangeAspect="1"/>
          </p:cNvPicPr>
          <p:nvPr/>
        </p:nvPicPr>
        <p:blipFill>
          <a:blip r:embed="rId5"/>
          <a:stretch>
            <a:fillRect/>
          </a:stretch>
        </p:blipFill>
        <p:spPr>
          <a:xfrm>
            <a:off x="7707934" y="4954880"/>
            <a:ext cx="1585693" cy="682781"/>
          </a:xfrm>
          <a:prstGeom prst="rect">
            <a:avLst/>
          </a:prstGeom>
        </p:spPr>
      </p:pic>
      <p:sp>
        <p:nvSpPr>
          <p:cNvPr id="3" name="Google Shape;172;p30">
            <a:extLst>
              <a:ext uri="{FF2B5EF4-FFF2-40B4-BE49-F238E27FC236}">
                <a16:creationId xmlns:a16="http://schemas.microsoft.com/office/drawing/2014/main" id="{6D34CB97-A32F-2859-F2F2-487AFB32D7EE}"/>
              </a:ext>
            </a:extLst>
          </p:cNvPr>
          <p:cNvSpPr txBox="1">
            <a:spLocks noGrp="1"/>
          </p:cNvSpPr>
          <p:nvPr/>
        </p:nvSpPr>
        <p:spPr>
          <a:xfrm>
            <a:off x="6445885" y="6378056"/>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Tree>
    <p:extLst>
      <p:ext uri="{BB962C8B-B14F-4D97-AF65-F5344CB8AC3E}">
        <p14:creationId xmlns:p14="http://schemas.microsoft.com/office/powerpoint/2010/main" val="288368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449FC0-99E3-0314-70AC-53F48FBDDF4C}"/>
              </a:ext>
            </a:extLst>
          </p:cNvPr>
          <p:cNvPicPr>
            <a:picLocks noChangeAspect="1"/>
          </p:cNvPicPr>
          <p:nvPr/>
        </p:nvPicPr>
        <p:blipFill>
          <a:blip r:embed="rId3"/>
          <a:stretch>
            <a:fillRect/>
          </a:stretch>
        </p:blipFill>
        <p:spPr>
          <a:xfrm>
            <a:off x="590523" y="44782"/>
            <a:ext cx="11437453" cy="6017199"/>
          </a:xfrm>
          <a:prstGeom prst="rect">
            <a:avLst/>
          </a:prstGeom>
        </p:spPr>
      </p:pic>
      <p:sp>
        <p:nvSpPr>
          <p:cNvPr id="9" name="Rectangle: Rounded Corners 8">
            <a:extLst>
              <a:ext uri="{FF2B5EF4-FFF2-40B4-BE49-F238E27FC236}">
                <a16:creationId xmlns:a16="http://schemas.microsoft.com/office/drawing/2014/main" id="{CAB5D1F2-C2FB-508C-34AE-7FF0862818F9}"/>
              </a:ext>
            </a:extLst>
          </p:cNvPr>
          <p:cNvSpPr/>
          <p:nvPr/>
        </p:nvSpPr>
        <p:spPr>
          <a:xfrm>
            <a:off x="3674686" y="2162014"/>
            <a:ext cx="1991532" cy="12011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04D61C89-E16C-0A0F-E618-385C88EB5C72}"/>
              </a:ext>
            </a:extLst>
          </p:cNvPr>
          <p:cNvSpPr/>
          <p:nvPr/>
        </p:nvSpPr>
        <p:spPr>
          <a:xfrm>
            <a:off x="9858510" y="3429000"/>
            <a:ext cx="2169467" cy="856282"/>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F65A80B7-A98E-5972-A1F3-EA507B4F466A}"/>
              </a:ext>
            </a:extLst>
          </p:cNvPr>
          <p:cNvSpPr/>
          <p:nvPr/>
        </p:nvSpPr>
        <p:spPr>
          <a:xfrm>
            <a:off x="714510" y="728421"/>
            <a:ext cx="2487478" cy="500595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EB756BB5-775A-92CC-E375-36C0A91C5737}"/>
              </a:ext>
            </a:extLst>
          </p:cNvPr>
          <p:cNvSpPr/>
          <p:nvPr/>
        </p:nvSpPr>
        <p:spPr>
          <a:xfrm>
            <a:off x="838496" y="1285068"/>
            <a:ext cx="2487478" cy="31900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A097E61F-7C06-9F77-6B07-DF6F885523C8}"/>
              </a:ext>
            </a:extLst>
          </p:cNvPr>
          <p:cNvSpPr/>
          <p:nvPr/>
        </p:nvSpPr>
        <p:spPr>
          <a:xfrm>
            <a:off x="5666218" y="796020"/>
            <a:ext cx="3518116" cy="42580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sp>
        <p:nvSpPr>
          <p:cNvPr id="2" name="Google Shape;172;p30">
            <a:extLst>
              <a:ext uri="{FF2B5EF4-FFF2-40B4-BE49-F238E27FC236}">
                <a16:creationId xmlns:a16="http://schemas.microsoft.com/office/drawing/2014/main" id="{E203DE4B-97FF-A0E0-C50B-33D37D1F1D76}"/>
              </a:ext>
            </a:extLst>
          </p:cNvPr>
          <p:cNvSpPr txBox="1">
            <a:spLocks noGrp="1"/>
          </p:cNvSpPr>
          <p:nvPr/>
        </p:nvSpPr>
        <p:spPr>
          <a:xfrm>
            <a:off x="6445885" y="6378056"/>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Tree>
    <p:extLst>
      <p:ext uri="{BB962C8B-B14F-4D97-AF65-F5344CB8AC3E}">
        <p14:creationId xmlns:p14="http://schemas.microsoft.com/office/powerpoint/2010/main" val="22190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89"/>
          <p:cNvSpPr/>
          <p:nvPr/>
        </p:nvSpPr>
        <p:spPr>
          <a:xfrm>
            <a:off x="5453482" y="-128891"/>
            <a:ext cx="6758457" cy="685969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445469"/>
              </a:solidFill>
              <a:effectLst/>
              <a:uLnTx/>
              <a:uFillTx/>
              <a:latin typeface="Arial" panose="020B0604020202020204" pitchFamily="34" charset="0"/>
              <a:ea typeface="+mn-ea"/>
              <a:cs typeface="Arial" panose="020B0604020202020204" pitchFamily="34" charset="0"/>
            </a:endParaRPr>
          </a:p>
        </p:txBody>
      </p:sp>
      <p:pic>
        <p:nvPicPr>
          <p:cNvPr id="14" name="Immagin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15042" y="-239567"/>
            <a:ext cx="2672355" cy="2468158"/>
          </a:xfrm>
          <a:prstGeom prst="rect">
            <a:avLst/>
          </a:prstGeom>
        </p:spPr>
      </p:pic>
      <p:grpSp>
        <p:nvGrpSpPr>
          <p:cNvPr id="2" name="Group 1">
            <a:extLst>
              <a:ext uri="{FF2B5EF4-FFF2-40B4-BE49-F238E27FC236}">
                <a16:creationId xmlns:a16="http://schemas.microsoft.com/office/drawing/2014/main" id="{28296AA0-4A8D-6D63-6D6C-062426054446}"/>
              </a:ext>
            </a:extLst>
          </p:cNvPr>
          <p:cNvGrpSpPr/>
          <p:nvPr/>
        </p:nvGrpSpPr>
        <p:grpSpPr>
          <a:xfrm>
            <a:off x="566496" y="295320"/>
            <a:ext cx="6122200" cy="820943"/>
            <a:chOff x="107581" y="300085"/>
            <a:chExt cx="12244400" cy="1641885"/>
          </a:xfrm>
        </p:grpSpPr>
        <p:sp>
          <p:nvSpPr>
            <p:cNvPr id="7" name="Rectangle 5"/>
            <p:cNvSpPr/>
            <p:nvPr/>
          </p:nvSpPr>
          <p:spPr>
            <a:xfrm>
              <a:off x="520203" y="1203349"/>
              <a:ext cx="5069273" cy="73862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121899" tIns="60950" rIns="121899" bIns="60950" rtlCol="0" anchor="ctr">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tab pos="169069" algn="l"/>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3" name="Rectangle: Rounded Corners 2">
              <a:extLst>
                <a:ext uri="{FF2B5EF4-FFF2-40B4-BE49-F238E27FC236}">
                  <a16:creationId xmlns:a16="http://schemas.microsoft.com/office/drawing/2014/main" id="{F50005C7-2AF8-8BBB-C546-DDEB6F0A21A6}"/>
                </a:ext>
              </a:extLst>
            </p:cNvPr>
            <p:cNvSpPr/>
            <p:nvPr/>
          </p:nvSpPr>
          <p:spPr>
            <a:xfrm>
              <a:off x="107581" y="300085"/>
              <a:ext cx="11743762" cy="1474927"/>
            </a:xfrm>
            <a:prstGeom prst="roundRect">
              <a:avLst/>
            </a:prstGeom>
            <a:solidFill>
              <a:srgbClr val="FFFFFF">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114300" marR="0" lvl="0" indent="0" algn="l"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Calibri" panose="020F0502020204030204" pitchFamily="34" charset="0"/>
                <a:ea typeface="Calibri" panose="020F0502020204030204" pitchFamily="34" charset="0"/>
                <a:cs typeface="+mn-cs"/>
              </a:endParaRPr>
            </a:p>
          </p:txBody>
        </p:sp>
        <p:sp>
          <p:nvSpPr>
            <p:cNvPr id="5" name="TextBox 4">
              <a:extLst>
                <a:ext uri="{FF2B5EF4-FFF2-40B4-BE49-F238E27FC236}">
                  <a16:creationId xmlns:a16="http://schemas.microsoft.com/office/drawing/2014/main" id="{2D58A26D-7E69-6569-6997-F3FBF7CCF1FD}"/>
                </a:ext>
              </a:extLst>
            </p:cNvPr>
            <p:cNvSpPr txBox="1"/>
            <p:nvPr/>
          </p:nvSpPr>
          <p:spPr>
            <a:xfrm>
              <a:off x="1361305" y="405418"/>
              <a:ext cx="10990676" cy="1200329"/>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114300" marR="0" lvl="0" indent="0" algn="l" defTabSz="914217"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16CA4"/>
                  </a:solidFill>
                  <a:effectLst/>
                  <a:uLnTx/>
                  <a:uFillTx/>
                  <a:latin typeface="Calibri" panose="020F0502020204030204" pitchFamily="34" charset="0"/>
                  <a:ea typeface="Calibri" panose="020F0502020204030204" pitchFamily="34" charset="0"/>
                  <a:cs typeface="+mn-cs"/>
                </a:rPr>
                <a:t>TC278 WG3 SG4  - Transmodel</a:t>
              </a:r>
              <a:br>
                <a:rPr kumimoji="0" lang="en-GB" sz="2200" b="0" i="0" u="none" strike="noStrike" kern="1200" cap="none" spc="0" normalizeH="0" baseline="0" noProof="0">
                  <a:ln>
                    <a:noFill/>
                  </a:ln>
                  <a:solidFill>
                    <a:srgbClr val="016CA4"/>
                  </a:solidFill>
                  <a:effectLst/>
                  <a:uLnTx/>
                  <a:uFillTx/>
                  <a:latin typeface="Calibri" panose="020F0502020204030204" pitchFamily="34" charset="0"/>
                  <a:ea typeface="Calibri" panose="020F0502020204030204" pitchFamily="34" charset="0"/>
                  <a:cs typeface="+mn-cs"/>
                </a:rPr>
              </a:br>
              <a:r>
                <a:rPr kumimoji="0" lang="en-GB" sz="1400" b="0" i="0" u="none" strike="noStrike" kern="1200" cap="none" spc="0" normalizeH="0" baseline="0" noProof="0">
                  <a:ln>
                    <a:noFill/>
                  </a:ln>
                  <a:solidFill>
                    <a:srgbClr val="016CA4"/>
                  </a:solidFill>
                  <a:effectLst/>
                  <a:uLnTx/>
                  <a:uFillTx/>
                  <a:latin typeface="Calibri" panose="020F0502020204030204" pitchFamily="34" charset="0"/>
                  <a:ea typeface="Calibri" panose="020F0502020204030204" pitchFamily="34" charset="0"/>
                  <a:cs typeface="+mn-cs"/>
                </a:rPr>
                <a:t>CEN European Reference Data Model for Public Transport Information</a:t>
              </a:r>
            </a:p>
          </p:txBody>
        </p:sp>
        <p:pic>
          <p:nvPicPr>
            <p:cNvPr id="20" name="Immagine 13">
              <a:extLst>
                <a:ext uri="{FF2B5EF4-FFF2-40B4-BE49-F238E27FC236}">
                  <a16:creationId xmlns:a16="http://schemas.microsoft.com/office/drawing/2014/main" id="{B316B134-07AE-3E0D-37F1-61A5BF4FD10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439" y="470742"/>
              <a:ext cx="1409039" cy="1112921"/>
            </a:xfrm>
            <a:prstGeom prst="rect">
              <a:avLst/>
            </a:prstGeom>
          </p:spPr>
        </p:pic>
      </p:grpSp>
      <p:sp>
        <p:nvSpPr>
          <p:cNvPr id="16" name="Google Shape;172;p30">
            <a:extLst>
              <a:ext uri="{FF2B5EF4-FFF2-40B4-BE49-F238E27FC236}">
                <a16:creationId xmlns:a16="http://schemas.microsoft.com/office/drawing/2014/main" id="{3836EA1C-F38D-1596-22F6-0226B200CFDC}"/>
              </a:ext>
            </a:extLst>
          </p:cNvPr>
          <p:cNvSpPr txBox="1">
            <a:spLocks noGrp="1"/>
          </p:cNvSpPr>
          <p:nvPr/>
        </p:nvSpPr>
        <p:spPr>
          <a:xfrm>
            <a:off x="6755038" y="6259048"/>
            <a:ext cx="4748558" cy="344550"/>
          </a:xfrm>
          <a:prstGeom prst="rect">
            <a:avLst/>
          </a:prstGeom>
          <a:noFill/>
          <a:ln>
            <a:noFill/>
          </a:ln>
        </p:spPr>
        <p:txBody>
          <a:bodyPr spcFirstLastPara="1" wrap="square" lIns="45713" tIns="45713" rIns="45713" bIns="45713" anchor="b" anchorCtr="0">
            <a:no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
                <a:srgbClr val="D1D3D3"/>
              </a:buClr>
              <a:buSzPts val="1600"/>
              <a:buFont typeface="Montserrat"/>
              <a:buNone/>
              <a:tabLst/>
              <a:defRPr/>
            </a:pPr>
            <a:r>
              <a:rPr kumimoji="0" lang="en" sz="1200" b="0" i="1" u="none" strike="noStrike" kern="0" cap="none" spc="0" normalizeH="0" baseline="0" noProof="0">
                <a:ln>
                  <a:noFill/>
                </a:ln>
                <a:solidFill>
                  <a:srgbClr val="0070C0"/>
                </a:solidFill>
                <a:effectLst/>
                <a:uLnTx/>
                <a:uFillTx/>
                <a:latin typeface="Montserrat"/>
                <a:ea typeface="+mn-ea"/>
                <a:cs typeface="+mn-cs"/>
                <a:sym typeface="Montserrat"/>
              </a:rPr>
              <a:t>ERA Rail Data Forum, Verona, 18.-19. June 2024</a:t>
            </a:r>
            <a:endParaRPr kumimoji="0" sz="1200" b="0" i="1" u="none" strike="noStrike" kern="0" cap="none" spc="0" normalizeH="0" baseline="0" noProof="0">
              <a:ln>
                <a:noFill/>
              </a:ln>
              <a:solidFill>
                <a:srgbClr val="0070C0"/>
              </a:solidFill>
              <a:effectLst/>
              <a:uLnTx/>
              <a:uFillTx/>
              <a:latin typeface="Montserrat"/>
              <a:ea typeface="+mn-ea"/>
              <a:cs typeface="+mn-cs"/>
              <a:sym typeface="Montserrat"/>
            </a:endParaRPr>
          </a:p>
        </p:txBody>
      </p:sp>
      <p:sp>
        <p:nvSpPr>
          <p:cNvPr id="4" name="Rectangle 3">
            <a:extLst>
              <a:ext uri="{FF2B5EF4-FFF2-40B4-BE49-F238E27FC236}">
                <a16:creationId xmlns:a16="http://schemas.microsoft.com/office/drawing/2014/main" id="{D070EE78-5CE1-5AA5-9967-57E4D00614BA}"/>
              </a:ext>
            </a:extLst>
          </p:cNvPr>
          <p:cNvSpPr/>
          <p:nvPr/>
        </p:nvSpPr>
        <p:spPr>
          <a:xfrm>
            <a:off x="5069529" y="3080093"/>
            <a:ext cx="2691100" cy="700171"/>
          </a:xfrm>
          <a:prstGeom prst="rect">
            <a:avLst/>
          </a:prstGeom>
        </p:spPr>
        <p:txBody>
          <a:bodyPr wrap="square" lIns="0" tIns="60950" rIns="121899" bIns="6095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75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Thank you!</a:t>
            </a:r>
          </a:p>
        </p:txBody>
      </p:sp>
      <p:sp>
        <p:nvSpPr>
          <p:cNvPr id="6" name="TextBox 5">
            <a:extLst>
              <a:ext uri="{FF2B5EF4-FFF2-40B4-BE49-F238E27FC236}">
                <a16:creationId xmlns:a16="http://schemas.microsoft.com/office/drawing/2014/main" id="{78292E19-9579-60BF-8BB0-0819D46E62BB}"/>
              </a:ext>
            </a:extLst>
          </p:cNvPr>
          <p:cNvSpPr txBox="1"/>
          <p:nvPr/>
        </p:nvSpPr>
        <p:spPr>
          <a:xfrm>
            <a:off x="681910" y="5684116"/>
            <a:ext cx="11429873" cy="369332"/>
          </a:xfrm>
          <a:prstGeom prst="rect">
            <a:avLst/>
          </a:prstGeom>
          <a:noFill/>
        </p:spPr>
        <p:txBody>
          <a:bodyPr wrap="square" rtlCol="0">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114300" marR="0" lvl="0" indent="0" algn="l" defTabSz="91421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45469"/>
                </a:solidFill>
                <a:effectLst/>
                <a:uLnTx/>
                <a:uFillTx/>
                <a:latin typeface="Arial"/>
                <a:ea typeface="+mn-ea"/>
                <a:cs typeface="+mn-cs"/>
              </a:rPr>
              <a:t>Additional videos and white-papers available at  </a:t>
            </a:r>
            <a:r>
              <a:rPr kumimoji="0" lang="en-GB" sz="900" b="0" i="0" u="sng" strike="noStrike" kern="1200" cap="none" spc="0" normalizeH="0" baseline="0" noProof="0">
                <a:ln>
                  <a:noFill/>
                </a:ln>
                <a:solidFill>
                  <a:srgbClr val="445469"/>
                </a:solidFill>
                <a:effectLst/>
                <a:uLnTx/>
                <a:uFillTx/>
                <a:latin typeface="Arial"/>
                <a:ea typeface="+mn-ea"/>
                <a:cs typeface="+mn-cs"/>
                <a:hlinkClick r:id="rId5"/>
              </a:rPr>
              <a:t>https://transmodel-cen.eu/</a:t>
            </a:r>
            <a:endParaRPr kumimoji="0" lang="en-GB" sz="900" b="0" i="0" u="sng" strike="noStrike" kern="1200" cap="none" spc="0" normalizeH="0" baseline="0" noProof="0">
              <a:ln>
                <a:noFill/>
              </a:ln>
              <a:solidFill>
                <a:srgbClr val="445469"/>
              </a:solidFill>
              <a:effectLst/>
              <a:uLnTx/>
              <a:uFillTx/>
              <a:latin typeface="Calibri" panose="020F0502020204030204" pitchFamily="34" charset="0"/>
              <a:ea typeface="Calibri" panose="020F0502020204030204" pitchFamily="34" charset="0"/>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45469"/>
              </a:solidFill>
              <a:effectLst/>
              <a:uLnTx/>
              <a:uFillTx/>
              <a:latin typeface="Arial"/>
              <a:ea typeface="+mn-ea"/>
              <a:cs typeface="+mn-cs"/>
            </a:endParaRPr>
          </a:p>
        </p:txBody>
      </p:sp>
      <p:pic>
        <p:nvPicPr>
          <p:cNvPr id="10" name="Bildobjekt 12">
            <a:extLst>
              <a:ext uri="{FF2B5EF4-FFF2-40B4-BE49-F238E27FC236}">
                <a16:creationId xmlns:a16="http://schemas.microsoft.com/office/drawing/2014/main" id="{34EEBB7B-CD78-6FF8-1243-6F94F37A7D7A}"/>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5937" t="43079" r="59089" b="22717"/>
          <a:stretch/>
        </p:blipFill>
        <p:spPr>
          <a:xfrm>
            <a:off x="9410253" y="3780264"/>
            <a:ext cx="1225068" cy="1198072"/>
          </a:xfrm>
          <a:prstGeom prst="rect">
            <a:avLst/>
          </a:prstGeom>
          <a:effectLst>
            <a:reflection blurRad="6350" stA="20000" endPos="55000" dir="5400000" sy="-100000" algn="bl" rotWithShape="0"/>
          </a:effectLst>
        </p:spPr>
      </p:pic>
    </p:spTree>
    <p:extLst>
      <p:ext uri="{BB962C8B-B14F-4D97-AF65-F5344CB8AC3E}">
        <p14:creationId xmlns:p14="http://schemas.microsoft.com/office/powerpoint/2010/main" val="9538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Theme">
  <a:themeElements>
    <a:clrScheme name="Personalizzato 2">
      <a:dk1>
        <a:srgbClr val="445469"/>
      </a:dk1>
      <a:lt1>
        <a:sysClr val="window" lastClr="FFFFFF"/>
      </a:lt1>
      <a:dk2>
        <a:srgbClr val="445469"/>
      </a:dk2>
      <a:lt2>
        <a:srgbClr val="FFFFFF"/>
      </a:lt2>
      <a:accent1>
        <a:srgbClr val="20AF86"/>
      </a:accent1>
      <a:accent2>
        <a:srgbClr val="20AAE5"/>
      </a:accent2>
      <a:accent3>
        <a:srgbClr val="1673BF"/>
      </a:accent3>
      <a:accent4>
        <a:srgbClr val="0E2E68"/>
      </a:accent4>
      <a:accent5>
        <a:srgbClr val="4A4FE0"/>
      </a:accent5>
      <a:accent6>
        <a:srgbClr val="9DA8B5"/>
      </a:accent6>
      <a:hlink>
        <a:srgbClr val="5BACFE"/>
      </a:hlink>
      <a:folHlink>
        <a:srgbClr val="5BACFE"/>
      </a:folHlink>
    </a:clrScheme>
    <a:fontScheme name="Transmod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1234</Words>
  <Application>Microsoft Macintosh PowerPoint</Application>
  <PresentationFormat>Widescreen</PresentationFormat>
  <Paragraphs>123</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Arial</vt:lpstr>
      <vt:lpstr>Calibri</vt:lpstr>
      <vt:lpstr>Montserrat</vt:lpstr>
      <vt:lpstr>Roboto</vt:lpstr>
      <vt:lpstr>Segoe UI</vt:lpstr>
      <vt:lpstr>Symbol</vt:lpstr>
      <vt:lpstr>Tahoma</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Giulia Rossi</dc:creator>
  <cp:lastModifiedBy>Giulia Rossi</cp:lastModifiedBy>
  <cp:revision>1</cp:revision>
  <dcterms:created xsi:type="dcterms:W3CDTF">2024-06-19T08:22:12Z</dcterms:created>
  <dcterms:modified xsi:type="dcterms:W3CDTF">2024-06-19T08:24:37Z</dcterms:modified>
</cp:coreProperties>
</file>