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147470413" r:id="rId2"/>
    <p:sldId id="306" r:id="rId3"/>
    <p:sldId id="2147470414" r:id="rId4"/>
    <p:sldId id="309" r:id="rId5"/>
    <p:sldId id="310" r:id="rId6"/>
    <p:sldId id="312" r:id="rId7"/>
    <p:sldId id="311" r:id="rId8"/>
    <p:sldId id="313" r:id="rId9"/>
    <p:sldId id="314" r:id="rId10"/>
    <p:sldId id="315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29EC-3B7B-8D48-874A-74658A3DC43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404C-1517-FD41-9C9D-B3D01B17642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56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B6035-115A-7F4D-966D-A174921C2B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7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B6035-115A-7F4D-966D-A174921C2B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8351" y="4195822"/>
            <a:ext cx="10655300" cy="1151468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algn="l">
              <a:lnSpc>
                <a:spcPct val="100000"/>
              </a:lnSpc>
              <a:defRPr sz="3200" b="1" i="0" baseline="0"/>
            </a:lvl1pPr>
          </a:lstStyle>
          <a:p>
            <a:r>
              <a:rPr lang="nl-NL"/>
              <a:t>Klik om titel van de presentatie toe te voegen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351" y="4803337"/>
            <a:ext cx="10655300" cy="545481"/>
          </a:xfrm>
        </p:spPr>
        <p:txBody>
          <a:bodyPr lIns="0" tIns="0" rIns="0" bIns="0">
            <a:normAutofit/>
          </a:bodyPr>
          <a:lstStyle>
            <a:lvl1pPr marL="0" indent="-118530" algn="l">
              <a:lnSpc>
                <a:spcPct val="100000"/>
              </a:lnSpc>
              <a:buNone/>
              <a:tabLst/>
              <a:defRPr sz="32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tekst toe te voegen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11423652" y="1"/>
            <a:ext cx="768349" cy="42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933" baseline="0">
              <a:latin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29" name="Groeperen 28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1" name="Rechte verbindingslijn 3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5868877"/>
            <a:ext cx="12192000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7380" y="1892300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7958051" y="1892300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4362716" y="1892300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767380" y="3669213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7958051" y="3669213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4362716" y="3669213"/>
            <a:ext cx="3465600" cy="168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768351" y="740833"/>
            <a:ext cx="10655299" cy="1151467"/>
          </a:xfrm>
        </p:spPr>
        <p:txBody>
          <a:bodyPr/>
          <a:lstStyle/>
          <a:p>
            <a:r>
              <a:rPr lang="nl-NL"/>
              <a:t>Klik om titel van de dia toe te voegen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39" name="Groeperen 38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1" name="Rechte verbindingslijn 4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3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351" y="740834"/>
            <a:ext cx="10655300" cy="4607985"/>
          </a:xfrm>
        </p:spPr>
        <p:txBody>
          <a:bodyPr lIns="0" tIns="0" rIns="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19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0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13" name="Tekstvak 12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17" name="Groeperen 16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2" name="Rechte verbindingslijn 2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1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0" y="740833"/>
            <a:ext cx="4350159" cy="115146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7915" y="740835"/>
            <a:ext cx="6095735" cy="4607984"/>
          </a:xfrm>
        </p:spPr>
        <p:txBody>
          <a:bodyPr lIns="0" tIns="0" rIns="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0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68352" y="1892301"/>
            <a:ext cx="4350157" cy="3456519"/>
          </a:xfrm>
        </p:spPr>
        <p:txBody>
          <a:bodyPr lIns="0" tIns="0" rIns="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 sz="2133" baseline="0"/>
            </a:lvl3pPr>
            <a:lvl4pPr>
              <a:spcBef>
                <a:spcPts val="0"/>
              </a:spcBef>
              <a:defRPr sz="1867" baseline="0"/>
            </a:lvl4pPr>
            <a:lvl5pPr>
              <a:spcBef>
                <a:spcPts val="0"/>
              </a:spcBef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584853" y="740831"/>
            <a:ext cx="1492117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Grafiektype wijzigen</a:t>
            </a:r>
            <a:endParaRPr lang="nl-NL" sz="933" b="1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met rechtermuisknop</a:t>
            </a:r>
            <a:br>
              <a:rPr lang="nl-NL" sz="933" baseline="0">
                <a:latin typeface="Arial" charset="0"/>
              </a:rPr>
            </a:br>
            <a:r>
              <a:rPr lang="nl-NL" sz="933" baseline="0">
                <a:latin typeface="Arial" charset="0"/>
              </a:rPr>
              <a:t>op</a:t>
            </a:r>
            <a:r>
              <a:rPr lang="nl-NL" sz="933">
                <a:latin typeface="Arial" charset="0"/>
              </a:rPr>
              <a:t> de grafiek</a:t>
            </a:r>
            <a:endParaRPr lang="nl-NL" sz="933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Ander type  grafiekreeks</a:t>
            </a:r>
          </a:p>
          <a:p>
            <a:pPr marL="120648" indent="-120648">
              <a:buAutoNum type="arabicPeriod"/>
              <a:tabLst/>
            </a:pPr>
            <a:endParaRPr lang="nl-NL" sz="933" u="sng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Grafiekgegevens wijzigen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met rechtermuisknop</a:t>
            </a:r>
            <a:br>
              <a:rPr lang="nl-NL" sz="933">
                <a:latin typeface="Arial" charset="0"/>
              </a:rPr>
            </a:br>
            <a:r>
              <a:rPr lang="nl-NL" sz="933">
                <a:latin typeface="Arial" charset="0"/>
              </a:rPr>
              <a:t>op de grafiek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op </a:t>
            </a:r>
            <a:r>
              <a:rPr lang="nl-NL" sz="933" u="sng">
                <a:latin typeface="Arial" charset="0"/>
              </a:rPr>
              <a:t>Gegevens bewerken in Excel</a:t>
            </a:r>
            <a:endParaRPr lang="nl-NL" sz="933" b="1" u="sng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584853" y="2458004"/>
            <a:ext cx="1500431" cy="3158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458004"/>
            <a:ext cx="306827" cy="375011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584853" y="5253203"/>
            <a:ext cx="1500431" cy="749419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1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1"/>
            <a:ext cx="10655300" cy="11514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baseline="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8352" y="1892300"/>
            <a:ext cx="5327649" cy="3456517"/>
          </a:xfrm>
        </p:spPr>
        <p:txBody>
          <a:bodyPr lIns="0" tIns="0" rIns="10800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892300"/>
            <a:ext cx="5327651" cy="3456517"/>
          </a:xfrm>
        </p:spPr>
        <p:txBody>
          <a:bodyPr lIns="10800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704" y="22767"/>
            <a:ext cx="8979496" cy="6835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-1584853" y="740831"/>
            <a:ext cx="1492117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Grafiektype wijzigen</a:t>
            </a:r>
            <a:endParaRPr lang="nl-NL" sz="933" b="1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met rechtermuisknop</a:t>
            </a:r>
            <a:br>
              <a:rPr lang="nl-NL" sz="933" baseline="0">
                <a:latin typeface="Arial" charset="0"/>
              </a:rPr>
            </a:br>
            <a:r>
              <a:rPr lang="nl-NL" sz="933" baseline="0">
                <a:latin typeface="Arial" charset="0"/>
              </a:rPr>
              <a:t>op</a:t>
            </a:r>
            <a:r>
              <a:rPr lang="nl-NL" sz="933">
                <a:latin typeface="Arial" charset="0"/>
              </a:rPr>
              <a:t> de grafiek</a:t>
            </a:r>
            <a:endParaRPr lang="nl-NL" sz="933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Ander type  grafiekreeks</a:t>
            </a:r>
          </a:p>
          <a:p>
            <a:pPr marL="120648" indent="-120648">
              <a:buAutoNum type="arabicPeriod"/>
              <a:tabLst/>
            </a:pPr>
            <a:endParaRPr lang="nl-NL" sz="933" u="sng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Grafiekgegevens wijzigen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met rechtermuisknop</a:t>
            </a:r>
            <a:br>
              <a:rPr lang="nl-NL" sz="933">
                <a:latin typeface="Arial" charset="0"/>
              </a:rPr>
            </a:br>
            <a:r>
              <a:rPr lang="nl-NL" sz="933">
                <a:latin typeface="Arial" charset="0"/>
              </a:rPr>
              <a:t>op de grafiek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op </a:t>
            </a:r>
            <a:r>
              <a:rPr lang="nl-NL" sz="933" u="sng">
                <a:latin typeface="Arial" charset="0"/>
              </a:rPr>
              <a:t>Gegevens bewerken in Excel</a:t>
            </a:r>
            <a:endParaRPr lang="nl-NL" sz="933" b="1" u="sng"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584853" y="2458004"/>
            <a:ext cx="1500431" cy="3158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458004"/>
            <a:ext cx="306827" cy="375011"/>
          </a:xfrm>
          <a:prstGeom prst="rect">
            <a:avLst/>
          </a:prstGeom>
        </p:spPr>
      </p:pic>
      <p:grpSp>
        <p:nvGrpSpPr>
          <p:cNvPr id="36" name="Groeperen 35"/>
          <p:cNvGrpSpPr/>
          <p:nvPr/>
        </p:nvGrpSpPr>
        <p:grpSpPr>
          <a:xfrm>
            <a:off x="-1584853" y="5253203"/>
            <a:ext cx="1500431" cy="749419"/>
            <a:chOff x="4782929" y="4335401"/>
            <a:chExt cx="1125323" cy="562064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8" name="Rechte verbindingslijn 3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670400"/>
            <a:ext cx="5327651" cy="74584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2133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</a:lstStyle>
          <a:p>
            <a:pPr lvl="0"/>
            <a:r>
              <a:rPr lang="nl-NL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1955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jecten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0" y="740832"/>
            <a:ext cx="10655300" cy="115146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aseline="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2" y="1892300"/>
            <a:ext cx="5327649" cy="115358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667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8352" y="3045884"/>
            <a:ext cx="5327649" cy="2302933"/>
          </a:xfrm>
        </p:spPr>
        <p:txBody>
          <a:bodyPr lIns="0" tIns="0" rIns="10800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892298"/>
            <a:ext cx="5327651" cy="1153585"/>
          </a:xfrm>
        </p:spPr>
        <p:txBody>
          <a:bodyPr lIns="108000" tIns="0" rIns="0" bIns="0" anchor="t" anchorCtr="0">
            <a:normAutofit/>
          </a:bodyPr>
          <a:lstStyle>
            <a:lvl1pPr marL="0" indent="0">
              <a:buNone/>
              <a:defRPr sz="2667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tekst toe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96000" y="3045884"/>
            <a:ext cx="5327651" cy="2302933"/>
          </a:xfrm>
        </p:spPr>
        <p:txBody>
          <a:bodyPr lIns="10800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704" y="22767"/>
            <a:ext cx="8979496" cy="6835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3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584853" y="740831"/>
            <a:ext cx="1492117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Grafiektype wijzigen</a:t>
            </a:r>
            <a:endParaRPr lang="nl-NL" sz="933" b="1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met rechtermuisknop</a:t>
            </a:r>
            <a:br>
              <a:rPr lang="nl-NL" sz="933" baseline="0">
                <a:latin typeface="Arial" charset="0"/>
              </a:rPr>
            </a:br>
            <a:r>
              <a:rPr lang="nl-NL" sz="933" baseline="0">
                <a:latin typeface="Arial" charset="0"/>
              </a:rPr>
              <a:t>op</a:t>
            </a:r>
            <a:r>
              <a:rPr lang="nl-NL" sz="933">
                <a:latin typeface="Arial" charset="0"/>
              </a:rPr>
              <a:t> de grafiek</a:t>
            </a:r>
            <a:endParaRPr lang="nl-NL" sz="933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Ander type  grafiekreeks</a:t>
            </a:r>
          </a:p>
          <a:p>
            <a:pPr marL="120648" indent="-120648">
              <a:buAutoNum type="arabicPeriod"/>
              <a:tabLst/>
            </a:pPr>
            <a:endParaRPr lang="nl-NL" sz="933" u="sng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Grafiekgegevens wijzigen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met rechtermuisknop</a:t>
            </a:r>
            <a:br>
              <a:rPr lang="nl-NL" sz="933">
                <a:latin typeface="Arial" charset="0"/>
              </a:rPr>
            </a:br>
            <a:r>
              <a:rPr lang="nl-NL" sz="933">
                <a:latin typeface="Arial" charset="0"/>
              </a:rPr>
              <a:t>op de grafiek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op </a:t>
            </a:r>
            <a:r>
              <a:rPr lang="nl-NL" sz="933" u="sng">
                <a:latin typeface="Arial" charset="0"/>
              </a:rPr>
              <a:t>Gegevens bewerken in Excel</a:t>
            </a:r>
            <a:endParaRPr lang="nl-NL" sz="933" b="1" u="sng"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1584853" y="2458004"/>
            <a:ext cx="1500431" cy="3158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458004"/>
            <a:ext cx="306827" cy="375011"/>
          </a:xfrm>
          <a:prstGeom prst="rect">
            <a:avLst/>
          </a:prstGeom>
        </p:spPr>
      </p:pic>
      <p:grpSp>
        <p:nvGrpSpPr>
          <p:cNvPr id="38" name="Groeperen 37"/>
          <p:cNvGrpSpPr/>
          <p:nvPr/>
        </p:nvGrpSpPr>
        <p:grpSpPr>
          <a:xfrm>
            <a:off x="-1584853" y="5253203"/>
            <a:ext cx="1500431" cy="749419"/>
            <a:chOff x="4782929" y="4335401"/>
            <a:chExt cx="1125323" cy="56206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0" name="Rechte verbindingslijn 3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9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4233"/>
            <a:ext cx="12192000" cy="6862233"/>
          </a:xfrm>
        </p:spPr>
        <p:txBody>
          <a:bodyPr lIns="0" tIns="540000" rIns="0" bIns="0">
            <a:normAutofit/>
          </a:bodyPr>
          <a:lstStyle>
            <a:lvl1pPr marL="1130272" marR="0" indent="-2303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583960" algn="l"/>
              </a:tabLst>
              <a:defRPr sz="2667" baseline="0"/>
            </a:lvl1pPr>
            <a:lvl2pPr marL="1430831" indent="-230394">
              <a:tabLst/>
              <a:defRPr sz="2400" baseline="0"/>
            </a:lvl2pPr>
            <a:lvl3pPr marL="1720808" indent="-230394">
              <a:tabLst/>
              <a:defRPr sz="2133" baseline="0"/>
            </a:lvl3pPr>
            <a:lvl4pPr marL="1964218" indent="-230394">
              <a:tabLst/>
              <a:defRPr sz="1867" baseline="0"/>
            </a:lvl4pPr>
            <a:lvl5pPr marL="2311342" indent="-230394">
              <a:tabLst/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584853" y="740831"/>
            <a:ext cx="1492117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Grafiektype wijzigen</a:t>
            </a:r>
            <a:endParaRPr lang="nl-NL" sz="933" b="1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met rechtermuisknop</a:t>
            </a:r>
            <a:br>
              <a:rPr lang="nl-NL" sz="933" baseline="0">
                <a:latin typeface="Arial" charset="0"/>
              </a:rPr>
            </a:br>
            <a:r>
              <a:rPr lang="nl-NL" sz="933" baseline="0">
                <a:latin typeface="Arial" charset="0"/>
              </a:rPr>
              <a:t>op</a:t>
            </a:r>
            <a:r>
              <a:rPr lang="nl-NL" sz="933">
                <a:latin typeface="Arial" charset="0"/>
              </a:rPr>
              <a:t> de grafiek</a:t>
            </a:r>
            <a:endParaRPr lang="nl-NL" sz="933" baseline="0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Ander type  grafiekreeks</a:t>
            </a:r>
          </a:p>
          <a:p>
            <a:pPr marL="120648" indent="-120648">
              <a:buAutoNum type="arabicPeriod"/>
              <a:tabLst/>
            </a:pPr>
            <a:endParaRPr lang="nl-NL" sz="933" u="sng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>
                <a:latin typeface="Arial" charset="0"/>
              </a:rPr>
              <a:t>Grafiekgegevens wijzigen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met rechtermuisknop</a:t>
            </a:r>
            <a:br>
              <a:rPr lang="nl-NL" sz="933">
                <a:latin typeface="Arial" charset="0"/>
              </a:rPr>
            </a:br>
            <a:r>
              <a:rPr lang="nl-NL" sz="933">
                <a:latin typeface="Arial" charset="0"/>
              </a:rPr>
              <a:t>op de grafiek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klik op </a:t>
            </a:r>
            <a:r>
              <a:rPr lang="nl-NL" sz="933" u="sng">
                <a:latin typeface="Arial" charset="0"/>
              </a:rPr>
              <a:t>Gegevens bewerken in Excel</a:t>
            </a:r>
            <a:endParaRPr lang="nl-NL" sz="933" b="1" u="sng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584853" y="2458004"/>
            <a:ext cx="1500431" cy="3158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458004"/>
            <a:ext cx="306827" cy="375011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584853" y="5253203"/>
            <a:ext cx="1500431" cy="749419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4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media 1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576000" tIns="1404000"/>
          <a:lstStyle>
            <a:lvl1pPr marL="1837221" indent="-1837221">
              <a:tabLst/>
              <a:defRPr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om film in te voegen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3"/>
            <a:ext cx="10655300" cy="115146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 baseline="0"/>
            </a:lvl1pPr>
          </a:lstStyle>
          <a:p>
            <a:r>
              <a:rPr lang="nl-NL"/>
              <a:t>Klik om titel van de filmclip toe te voegen</a:t>
            </a:r>
            <a:endParaRPr lang="en-US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584000" y="740834"/>
            <a:ext cx="1471493" cy="2010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466" indent="-8466">
              <a:tabLst/>
            </a:pPr>
            <a:r>
              <a:rPr lang="nl-NL" sz="933" b="1" baseline="0">
                <a:latin typeface="Arial" charset="0"/>
              </a:rPr>
              <a:t>Video automatisch laten afspelen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venster </a:t>
            </a:r>
            <a:r>
              <a:rPr lang="nl-NL" sz="933" u="sng" baseline="0">
                <a:latin typeface="Arial" charset="0"/>
              </a:rPr>
              <a:t>Animaties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naar deelvenster </a:t>
            </a:r>
            <a:r>
              <a:rPr lang="nl-NL" sz="933" u="sng" baseline="0">
                <a:latin typeface="Arial" charset="0"/>
              </a:rPr>
              <a:t>Animatie</a:t>
            </a:r>
          </a:p>
          <a:p>
            <a:pPr marL="120648" indent="-120648">
              <a:buAutoNum type="arabicPeriod"/>
              <a:tabLst/>
            </a:pPr>
            <a:r>
              <a:rPr lang="nl-NL" sz="933" baseline="0" err="1">
                <a:latin typeface="Arial" charset="0"/>
              </a:rPr>
              <a:t>Dubbelkik</a:t>
            </a:r>
            <a:r>
              <a:rPr lang="nl-NL" sz="933" baseline="0">
                <a:latin typeface="Arial" charset="0"/>
              </a:rPr>
              <a:t> op </a:t>
            </a:r>
            <a:r>
              <a:rPr lang="nl-NL" sz="933" u="sng" baseline="0">
                <a:latin typeface="Arial" charset="0"/>
              </a:rPr>
              <a:t>Afspelen</a:t>
            </a:r>
          </a:p>
          <a:p>
            <a:pPr marL="120648" indent="-120648">
              <a:buAutoNum type="arabicPeriod"/>
              <a:tabLst/>
            </a:pPr>
            <a:endParaRPr lang="nl-NL" sz="933" baseline="0">
              <a:latin typeface="Arial" charset="0"/>
            </a:endParaRPr>
          </a:p>
          <a:p>
            <a:pPr marL="0" indent="0">
              <a:buFontTx/>
              <a:buNone/>
              <a:tabLst/>
            </a:pPr>
            <a:r>
              <a:rPr lang="nl-NL" sz="933" baseline="0">
                <a:latin typeface="Arial" charset="0"/>
              </a:rPr>
              <a:t>De film zal bij de eerste klik starten met afspelen.</a:t>
            </a:r>
          </a:p>
          <a:p>
            <a:pPr marL="0" indent="0">
              <a:buFontTx/>
              <a:buNone/>
              <a:tabLst/>
            </a:pPr>
            <a:r>
              <a:rPr lang="nl-NL" sz="933" baseline="0">
                <a:latin typeface="Arial" charset="0"/>
              </a:rPr>
              <a:t>Onderbreken, terug- en </a:t>
            </a:r>
            <a:r>
              <a:rPr lang="nl-NL" sz="933" baseline="0" err="1">
                <a:latin typeface="Arial" charset="0"/>
              </a:rPr>
              <a:t>vooruitspoelen</a:t>
            </a:r>
            <a:r>
              <a:rPr lang="nl-NL" sz="933" baseline="0">
                <a:latin typeface="Arial" charset="0"/>
              </a:rPr>
              <a:t> doet u met behulp van het controlepanel tijdens de presentatie.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584853" y="2852936"/>
            <a:ext cx="1407959" cy="1149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  <a:endParaRPr lang="nl-NL" sz="933" baseline="0">
              <a:latin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52936"/>
            <a:ext cx="306827" cy="375011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logo of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0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351" y="740834"/>
            <a:ext cx="10655300" cy="4607985"/>
          </a:xfrm>
        </p:spPr>
        <p:txBody>
          <a:bodyPr lIns="0" tIns="0" rIns="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defRPr sz="2400" baseline="0"/>
            </a:lvl2pPr>
            <a:lvl3pPr marL="715415" marR="0" indent="-234945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  <a:p>
            <a:pPr marL="228594" marR="0" lvl="0" indent="-228594" algn="l" defTabSz="914377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/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13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-1584853" y="5655912"/>
            <a:ext cx="1500431" cy="749419"/>
            <a:chOff x="4782929" y="4335401"/>
            <a:chExt cx="1125323" cy="56206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9" name="Rechte verbindingslijn 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3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5868877"/>
            <a:ext cx="12192000" cy="920496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768351" y="740832"/>
            <a:ext cx="5327648" cy="4607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3"/>
            <a:ext cx="5327648" cy="1151468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320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740833"/>
            <a:ext cx="5327651" cy="460798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667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350" y="1892302"/>
            <a:ext cx="5327649" cy="3456517"/>
          </a:xfrm>
        </p:spPr>
        <p:txBody>
          <a:bodyPr lIns="288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667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tekst toe te voegen</a:t>
            </a:r>
          </a:p>
        </p:txBody>
      </p:sp>
      <p:sp>
        <p:nvSpPr>
          <p:cNvPr id="30" name="Tekstvak 29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933" baseline="0">
              <a:latin typeface="Arial" charset="0"/>
            </a:endParaRPr>
          </a:p>
        </p:txBody>
      </p:sp>
      <p:sp>
        <p:nvSpPr>
          <p:cNvPr id="31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grpSp>
        <p:nvGrpSpPr>
          <p:cNvPr id="18" name="Groeperen 17"/>
          <p:cNvGrpSpPr/>
          <p:nvPr userDrawn="1"/>
        </p:nvGrpSpPr>
        <p:grpSpPr>
          <a:xfrm>
            <a:off x="-1584853" y="5655912"/>
            <a:ext cx="1500431" cy="749419"/>
            <a:chOff x="4782929" y="4335401"/>
            <a:chExt cx="1125323" cy="56206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0" name="Rechte verbindingslijn 1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1"/>
            <a:ext cx="10655300" cy="11514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 b="1" baseline="0"/>
            </a:lvl1pPr>
          </a:lstStyle>
          <a:p>
            <a:r>
              <a:rPr lang="nl-NL"/>
              <a:t>Inhoudsopgave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667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 sz="2133" baseline="0"/>
            </a:lvl3pPr>
            <a:lvl4pPr>
              <a:spcBef>
                <a:spcPts val="0"/>
              </a:spcBef>
              <a:defRPr sz="1867" baseline="0"/>
            </a:lvl4pPr>
            <a:lvl5pPr>
              <a:spcBef>
                <a:spcPts val="0"/>
              </a:spcBef>
              <a:defRPr sz="1600" baseline="0"/>
            </a:lvl5pPr>
          </a:lstStyle>
          <a:p>
            <a:pPr lvl="0"/>
            <a:r>
              <a:rPr lang="nl-NL"/>
              <a:t>Onderwerp van de eerste dia   dia 1</a:t>
            </a:r>
          </a:p>
          <a:p>
            <a:pPr lvl="0"/>
            <a:r>
              <a:rPr lang="nl-NL"/>
              <a:t>Onderwerp van de tweede dia   dia 2</a:t>
            </a:r>
          </a:p>
          <a:p>
            <a:pPr lvl="0"/>
            <a:r>
              <a:rPr lang="nl-NL"/>
              <a:t>Onderwerp van de derde dia   dia 3</a:t>
            </a:r>
          </a:p>
          <a:p>
            <a:pPr lvl="1"/>
            <a:r>
              <a:rPr lang="nl-NL"/>
              <a:t>Onderwerp van de vierde dia   dia 4</a:t>
            </a:r>
          </a:p>
          <a:p>
            <a:pPr lvl="2"/>
            <a:r>
              <a:rPr lang="nl-NL"/>
              <a:t>Onderwerp van de vijfde dia   dia 5</a:t>
            </a:r>
          </a:p>
          <a:p>
            <a:pPr lvl="3"/>
            <a:r>
              <a:rPr lang="nl-NL"/>
              <a:t>Onderwerp van de zesde dia   dia 6</a:t>
            </a:r>
          </a:p>
          <a:p>
            <a:pPr lvl="4"/>
            <a:r>
              <a:rPr lang="nl-NL"/>
              <a:t>Tweede niveau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2" name="Tekstvak 21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1"/>
            <a:ext cx="10655300" cy="11514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 b="1" baseline="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 sz="2133" baseline="0"/>
            </a:lvl3pPr>
            <a:lvl4pPr>
              <a:spcBef>
                <a:spcPts val="0"/>
              </a:spcBef>
              <a:defRPr sz="1867" baseline="0"/>
            </a:lvl4pPr>
            <a:lvl5pPr>
              <a:spcBef>
                <a:spcPts val="0"/>
              </a:spcBef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2" name="Tekstvak 21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5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info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348816"/>
          </a:xfrm>
        </p:spPr>
        <p:txBody>
          <a:bodyPr lIns="576000" tIns="540000"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Hier afbeelding invoegen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68351" y="3909054"/>
            <a:ext cx="10655300" cy="1439765"/>
          </a:xfrm>
          <a:solidFill>
            <a:schemeClr val="accent2"/>
          </a:solidFill>
        </p:spPr>
        <p:txBody>
          <a:bodyPr lIns="108000" tIns="108000" rIns="108000" bIns="10800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lnSpc>
                <a:spcPct val="90000"/>
              </a:lnSpc>
              <a:defRPr sz="2667" baseline="0"/>
            </a:lvl2pPr>
            <a:lvl3pPr>
              <a:lnSpc>
                <a:spcPct val="90000"/>
              </a:lnSpc>
              <a:defRPr sz="2667" baseline="0"/>
            </a:lvl3pPr>
            <a:lvl4pPr>
              <a:defRPr sz="2667" baseline="0"/>
            </a:lvl4pPr>
            <a:lvl5pPr>
              <a:defRPr sz="2667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/>
              <a:t>Klik om tekst toe te voegen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/>
              <a:t>Klik om tekst toe te voegen</a:t>
            </a:r>
          </a:p>
        </p:txBody>
      </p:sp>
      <p:sp>
        <p:nvSpPr>
          <p:cNvPr id="22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23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6" name="Tekstvak 25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28" name="Groeperen 27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0" name="Rechte verbindingslijn 2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0" y="740833"/>
            <a:ext cx="4414837" cy="1151468"/>
          </a:xfrm>
          <a:prstGeom prst="rect">
            <a:avLst/>
          </a:prstGeom>
        </p:spPr>
        <p:txBody>
          <a:bodyPr lIns="0" tIns="0" rIns="108000" bIns="0" anchor="t" anchorCtr="0"/>
          <a:lstStyle>
            <a:lvl1pPr>
              <a:defRPr sz="3200" baseline="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-2"/>
            <a:ext cx="7008813" cy="5348819"/>
          </a:xfrm>
        </p:spPr>
        <p:txBody>
          <a:bodyPr lIns="0" tIns="540000" rIns="0" bIns="0" anchor="t">
            <a:normAutofit/>
          </a:bodyPr>
          <a:lstStyle>
            <a:lvl1pPr marL="0" indent="0">
              <a:buNone/>
              <a:defRPr sz="2667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773411" y="1892299"/>
            <a:ext cx="4407076" cy="3456519"/>
          </a:xfrm>
        </p:spPr>
        <p:txBody>
          <a:bodyPr lIns="0" tIns="0" rIns="108000" bIns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 sz="2133" baseline="0"/>
            </a:lvl3pPr>
            <a:lvl4pPr>
              <a:spcBef>
                <a:spcPts val="0"/>
              </a:spcBef>
              <a:defRPr sz="1867" baseline="0"/>
            </a:lvl4pPr>
            <a:lvl5pPr>
              <a:spcBef>
                <a:spcPts val="0"/>
              </a:spcBef>
              <a:defRPr sz="1600" baseline="0"/>
            </a:lvl5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37" name="Groeperen 36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9" name="Rechte verbindingslijn 3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oorstellen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68351" y="740832"/>
            <a:ext cx="5327648" cy="4607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351" y="740833"/>
            <a:ext cx="5327648" cy="1151468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3200"/>
            </a:lvl1pPr>
          </a:lstStyle>
          <a:p>
            <a:r>
              <a:rPr lang="nl-NL"/>
              <a:t>Klik om titel van de dia toe te voegen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740833"/>
            <a:ext cx="5327651" cy="460798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667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8350" y="1892302"/>
            <a:ext cx="5327649" cy="3456517"/>
          </a:xfrm>
        </p:spPr>
        <p:txBody>
          <a:bodyPr lIns="288000" tIns="0" rIns="0" bIns="0">
            <a:normAutofit/>
          </a:bodyPr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tekst toe te voegen</a:t>
            </a:r>
          </a:p>
          <a:p>
            <a:pPr lvl="0"/>
            <a:endParaRPr lang="nl-NL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7" name="Tekstvak 26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7377" y="740833"/>
            <a:ext cx="5280000" cy="4607984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6143651" y="740833"/>
            <a:ext cx="5280000" cy="4607984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17" name="Tekstvak 16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2" name="Rechte verbindingslijn 3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4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7377" y="1892300"/>
            <a:ext cx="5280000" cy="3456517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6143651" y="1892300"/>
            <a:ext cx="5280000" cy="3456517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768351" y="740833"/>
            <a:ext cx="10655299" cy="115146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om titel van de dia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584853" y="740833"/>
            <a:ext cx="1500431" cy="531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Afbeelding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de afbeelding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wijzigen…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Nieuw beeld toewijzen</a:t>
            </a:r>
            <a:br>
              <a:rPr lang="nl-NL" sz="933" baseline="0">
                <a:latin typeface="Arial" charset="0"/>
              </a:rPr>
            </a:br>
            <a:endParaRPr lang="nl-NL" sz="933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Positie in kader wijzigen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Ga op afbeelding staan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Rechtermuisknop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 opmaken…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afbeelding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Bijsnijden</a:t>
            </a:r>
            <a:r>
              <a:rPr lang="nl-NL" sz="933" baseline="0">
                <a:latin typeface="Arial" charset="0"/>
              </a:rPr>
              <a:t> &gt;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Afbeeldingspositie</a:t>
            </a:r>
            <a:br>
              <a:rPr lang="nl-NL" sz="933" baseline="0">
                <a:latin typeface="Arial" charset="0"/>
              </a:rPr>
            </a:br>
            <a:r>
              <a:rPr lang="nl-NL" sz="933" u="sng" baseline="0">
                <a:latin typeface="Arial" charset="0"/>
              </a:rPr>
              <a:t>Verschuiving X of Y</a:t>
            </a:r>
          </a:p>
          <a:p>
            <a:pPr marL="120648" indent="-120648">
              <a:buAutoNum type="arabicPeriod"/>
              <a:tabLst/>
            </a:pPr>
            <a:endParaRPr lang="nl-NL" sz="933" u="sng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Schikken</a:t>
            </a:r>
            <a:endParaRPr lang="nl-NL" sz="933" b="0" u="sng" baseline="0">
              <a:latin typeface="Arial" charset="0"/>
            </a:endParaRP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Onder start vindt u </a:t>
            </a:r>
          </a:p>
          <a:p>
            <a:pPr marL="8466" indent="-8466">
              <a:tabLst/>
            </a:pPr>
            <a:r>
              <a:rPr lang="nl-NL" sz="933" u="none" baseline="0">
                <a:latin typeface="Arial" charset="0"/>
              </a:rPr>
              <a:t>deze knop (ook </a:t>
            </a:r>
            <a:br>
              <a:rPr lang="nl-NL" sz="933" u="none" baseline="0">
                <a:latin typeface="Arial" charset="0"/>
              </a:rPr>
            </a:br>
            <a:r>
              <a:rPr lang="nl-NL" sz="933" u="none" baseline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8466" indent="-8466">
              <a:tabLst/>
            </a:pPr>
            <a:endParaRPr lang="nl-NL" sz="933" u="none" baseline="0">
              <a:latin typeface="Arial" charset="0"/>
            </a:endParaRPr>
          </a:p>
          <a:p>
            <a:pPr marL="120648" indent="-120648">
              <a:tabLst/>
            </a:pPr>
            <a:r>
              <a:rPr lang="nl-NL" sz="933" b="1" baseline="0">
                <a:latin typeface="Arial" charset="0"/>
              </a:rPr>
              <a:t>Derde kleur toewijzen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het vlak dat een andere kleur moet</a:t>
            </a:r>
            <a:r>
              <a:rPr lang="nl-NL" sz="933">
                <a:latin typeface="Arial" charset="0"/>
              </a:rPr>
              <a:t> </a:t>
            </a:r>
            <a:r>
              <a:rPr lang="nl-NL" sz="933" baseline="0">
                <a:latin typeface="Arial" charset="0"/>
              </a:rPr>
              <a:t>krijgen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</a:t>
            </a:r>
            <a:r>
              <a:rPr lang="nl-NL" sz="933" u="sng" baseline="0">
                <a:latin typeface="Arial" charset="0"/>
              </a:rPr>
              <a:t>Opvullen van vorm</a:t>
            </a: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</a:t>
            </a:r>
            <a:r>
              <a:rPr lang="nl-NL" sz="933" baseline="0">
                <a:latin typeface="Arial" charset="0"/>
              </a:rPr>
              <a:t>lik op </a:t>
            </a:r>
            <a:r>
              <a:rPr lang="nl-NL" sz="933" u="sng" baseline="0">
                <a:latin typeface="Arial" charset="0"/>
              </a:rPr>
              <a:t>Meer opvulkleuren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>
                <a:latin typeface="Arial" charset="0"/>
              </a:rPr>
              <a:t>Kies tab </a:t>
            </a:r>
            <a:r>
              <a:rPr lang="nl-NL" sz="933" u="sng">
                <a:latin typeface="Arial" charset="0"/>
              </a:rPr>
              <a:t>Aangepast</a:t>
            </a: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Vul de RGB-waarde</a:t>
            </a:r>
            <a:r>
              <a:rPr lang="nl-NL" sz="933">
                <a:latin typeface="Arial" charset="0"/>
              </a:rPr>
              <a:t> in van een van de voorgestelde kleuren</a:t>
            </a:r>
            <a:r>
              <a:rPr lang="nl-NL" sz="933" baseline="0">
                <a:latin typeface="Arial" charset="0"/>
              </a:rPr>
              <a:t> op Tools en tips-pagina</a:t>
            </a:r>
            <a:endParaRPr lang="nl-NL" sz="933">
              <a:latin typeface="Arial" charset="0"/>
            </a:endParaRPr>
          </a:p>
          <a:p>
            <a:pPr marL="120648" indent="-120648">
              <a:buAutoNum type="arabicPeriod"/>
              <a:tabLst/>
            </a:pPr>
            <a:r>
              <a:rPr lang="nl-NL" sz="933" baseline="0">
                <a:latin typeface="Arial" charset="0"/>
              </a:rPr>
              <a:t>Klik op OK</a:t>
            </a:r>
          </a:p>
          <a:p>
            <a:pPr marL="8466" indent="-8466">
              <a:tabLst/>
            </a:pPr>
            <a:endParaRPr lang="nl-NL" sz="933" baseline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98" y="2896056"/>
            <a:ext cx="306827" cy="375011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-1584853" y="5637245"/>
            <a:ext cx="1500431" cy="749419"/>
            <a:chOff x="4782929" y="4335401"/>
            <a:chExt cx="1125323" cy="562064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9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7380" y="740833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7958051" y="740833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4362716" y="740833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767380" y="3092817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7958051" y="3092817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4362716" y="3092817"/>
            <a:ext cx="3465600" cy="2256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2267"/>
              </a:lnSpc>
              <a:buNone/>
              <a:defRPr sz="2133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768350" y="5925278"/>
            <a:ext cx="9840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10608499" y="5925278"/>
            <a:ext cx="815151" cy="5013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z="1600" smtClean="0"/>
              <a:pPr algn="r"/>
              <a:t>‹#›</a:t>
            </a:fld>
            <a:endParaRPr lang="nl-NL" sz="1600"/>
          </a:p>
        </p:txBody>
      </p:sp>
      <p:grpSp>
        <p:nvGrpSpPr>
          <p:cNvPr id="27" name="Groeperen 26"/>
          <p:cNvGrpSpPr/>
          <p:nvPr userDrawn="1"/>
        </p:nvGrpSpPr>
        <p:grpSpPr>
          <a:xfrm>
            <a:off x="-1584853" y="740834"/>
            <a:ext cx="1500431" cy="5645831"/>
            <a:chOff x="-1188640" y="555625"/>
            <a:chExt cx="1125323" cy="4234373"/>
          </a:xfrm>
        </p:grpSpPr>
        <p:sp>
          <p:nvSpPr>
            <p:cNvPr id="29" name="Tekstvak 28"/>
            <p:cNvSpPr txBox="1"/>
            <p:nvPr/>
          </p:nvSpPr>
          <p:spPr>
            <a:xfrm>
              <a:off x="-1188640" y="555625"/>
              <a:ext cx="1125323" cy="3985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0648" indent="-120648">
                <a:tabLst/>
              </a:pPr>
              <a:r>
                <a:rPr lang="nl-NL" sz="933" b="1" baseline="0">
                  <a:latin typeface="Arial" charset="0"/>
                </a:rPr>
                <a:t>Afbeelding wijzigen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Klik op de afbeelding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Rechtermuisknop</a:t>
              </a:r>
              <a:br>
                <a:rPr lang="nl-NL" sz="933" baseline="0">
                  <a:latin typeface="Arial" charset="0"/>
                </a:rPr>
              </a:br>
              <a:r>
                <a:rPr lang="nl-NL" sz="933" u="sng" baseline="0">
                  <a:latin typeface="Arial" charset="0"/>
                </a:rPr>
                <a:t>Afbeelding wijzigen…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Nieuw beeld toewijzen</a:t>
              </a:r>
              <a:br>
                <a:rPr lang="nl-NL" sz="933" baseline="0">
                  <a:latin typeface="Arial" charset="0"/>
                </a:rPr>
              </a:br>
              <a:endParaRPr lang="nl-NL" sz="933" baseline="0">
                <a:latin typeface="Arial" charset="0"/>
              </a:endParaRPr>
            </a:p>
            <a:p>
              <a:pPr marL="120648" indent="-120648">
                <a:tabLst/>
              </a:pPr>
              <a:r>
                <a:rPr lang="nl-NL" sz="933" b="1" baseline="0">
                  <a:latin typeface="Arial" charset="0"/>
                </a:rPr>
                <a:t>Positie in kader wijzigen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Ga op afbeelding staan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Rechtermuisknop</a:t>
              </a:r>
              <a:br>
                <a:rPr lang="nl-NL" sz="933" baseline="0">
                  <a:latin typeface="Arial" charset="0"/>
                </a:rPr>
              </a:br>
              <a:r>
                <a:rPr lang="nl-NL" sz="933" u="sng" baseline="0">
                  <a:latin typeface="Arial" charset="0"/>
                </a:rPr>
                <a:t>Afbeelding opmaken…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Klik op afbeelding</a:t>
              </a:r>
              <a:br>
                <a:rPr lang="nl-NL" sz="933" baseline="0">
                  <a:latin typeface="Arial" charset="0"/>
                </a:rPr>
              </a:br>
              <a:r>
                <a:rPr lang="nl-NL" sz="933" u="sng" baseline="0">
                  <a:latin typeface="Arial" charset="0"/>
                </a:rPr>
                <a:t>Bijsnijden</a:t>
              </a:r>
              <a:r>
                <a:rPr lang="nl-NL" sz="933" baseline="0">
                  <a:latin typeface="Arial" charset="0"/>
                </a:rPr>
                <a:t> &gt;</a:t>
              </a:r>
              <a:br>
                <a:rPr lang="nl-NL" sz="933" baseline="0">
                  <a:latin typeface="Arial" charset="0"/>
                </a:rPr>
              </a:br>
              <a:r>
                <a:rPr lang="nl-NL" sz="933" u="sng" baseline="0">
                  <a:latin typeface="Arial" charset="0"/>
                </a:rPr>
                <a:t>Afbeeldingspositie</a:t>
              </a:r>
              <a:br>
                <a:rPr lang="nl-NL" sz="933" baseline="0">
                  <a:latin typeface="Arial" charset="0"/>
                </a:rPr>
              </a:br>
              <a:r>
                <a:rPr lang="nl-NL" sz="933" u="sng" baseline="0">
                  <a:latin typeface="Arial" charset="0"/>
                </a:rPr>
                <a:t>Verschuiving X of Y</a:t>
              </a:r>
            </a:p>
            <a:p>
              <a:pPr marL="120648" indent="-120648">
                <a:buAutoNum type="arabicPeriod"/>
                <a:tabLst/>
              </a:pPr>
              <a:endParaRPr lang="nl-NL" sz="933" u="sng" baseline="0">
                <a:latin typeface="Arial" charset="0"/>
              </a:endParaRPr>
            </a:p>
            <a:p>
              <a:pPr marL="120648" indent="-120648">
                <a:tabLst/>
              </a:pPr>
              <a:r>
                <a:rPr lang="nl-NL" sz="933" b="1" baseline="0">
                  <a:latin typeface="Arial" charset="0"/>
                </a:rPr>
                <a:t>Schikken</a:t>
              </a:r>
              <a:endParaRPr lang="nl-NL" sz="933" b="0" u="sng" baseline="0">
                <a:latin typeface="Arial" charset="0"/>
              </a:endParaRPr>
            </a:p>
            <a:p>
              <a:pPr marL="8466" indent="-8466">
                <a:tabLst/>
              </a:pPr>
              <a:r>
                <a:rPr lang="nl-NL" sz="933" u="none" baseline="0">
                  <a:latin typeface="Arial" charset="0"/>
                </a:rPr>
                <a:t>Onder start vindt u </a:t>
              </a:r>
            </a:p>
            <a:p>
              <a:pPr marL="8466" indent="-8466">
                <a:tabLst/>
              </a:pPr>
              <a:r>
                <a:rPr lang="nl-NL" sz="933" u="none" baseline="0">
                  <a:latin typeface="Arial" charset="0"/>
                </a:rPr>
                <a:t>deze knop (ook </a:t>
              </a:r>
              <a:br>
                <a:rPr lang="nl-NL" sz="933" u="none" baseline="0">
                  <a:latin typeface="Arial" charset="0"/>
                </a:rPr>
              </a:br>
              <a:r>
                <a:rPr lang="nl-NL" sz="933" u="none" baseline="0">
                  <a:latin typeface="Arial" charset="0"/>
                </a:rPr>
                <a:t>onder het menu). U kunt hiermee objecten naar voren of naar achter plaatsen en/of eenvoudig uitlijnen.</a:t>
              </a:r>
            </a:p>
            <a:p>
              <a:pPr marL="8466" indent="-8466">
                <a:tabLst/>
              </a:pPr>
              <a:endParaRPr lang="nl-NL" sz="933" u="none" baseline="0">
                <a:latin typeface="Arial" charset="0"/>
              </a:endParaRPr>
            </a:p>
            <a:p>
              <a:pPr marL="120648" indent="-120648">
                <a:tabLst/>
              </a:pPr>
              <a:r>
                <a:rPr lang="nl-NL" sz="933" b="1" baseline="0">
                  <a:latin typeface="Arial" charset="0"/>
                </a:rPr>
                <a:t>Derde kleur toewijzen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Klik op het vlak dat een andere kleur moet</a:t>
              </a:r>
              <a:r>
                <a:rPr lang="nl-NL" sz="933">
                  <a:latin typeface="Arial" charset="0"/>
                </a:rPr>
                <a:t> </a:t>
              </a:r>
              <a:r>
                <a:rPr lang="nl-NL" sz="933" baseline="0">
                  <a:latin typeface="Arial" charset="0"/>
                </a:rPr>
                <a:t>krijgen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Klik op </a:t>
              </a:r>
              <a:r>
                <a:rPr lang="nl-NL" sz="933" u="sng" baseline="0">
                  <a:latin typeface="Arial" charset="0"/>
                </a:rPr>
                <a:t>Opvullen van vorm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>
                  <a:latin typeface="Arial" charset="0"/>
                </a:rPr>
                <a:t>K</a:t>
              </a:r>
              <a:r>
                <a:rPr lang="nl-NL" sz="933" baseline="0">
                  <a:latin typeface="Arial" charset="0"/>
                </a:rPr>
                <a:t>lik op </a:t>
              </a:r>
              <a:r>
                <a:rPr lang="nl-NL" sz="933" u="sng" baseline="0">
                  <a:latin typeface="Arial" charset="0"/>
                </a:rPr>
                <a:t>Meer opvulkleuren</a:t>
              </a:r>
              <a:endParaRPr lang="nl-NL" sz="933">
                <a:latin typeface="Arial" charset="0"/>
              </a:endParaRPr>
            </a:p>
            <a:p>
              <a:pPr marL="120648" indent="-120648">
                <a:buAutoNum type="arabicPeriod"/>
                <a:tabLst/>
              </a:pPr>
              <a:r>
                <a:rPr lang="nl-NL" sz="933">
                  <a:latin typeface="Arial" charset="0"/>
                </a:rPr>
                <a:t>Kies tab </a:t>
              </a:r>
              <a:r>
                <a:rPr lang="nl-NL" sz="933" u="sng">
                  <a:latin typeface="Arial" charset="0"/>
                </a:rPr>
                <a:t>Aangepast</a:t>
              </a: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Vul de RGB-waarde</a:t>
              </a:r>
              <a:r>
                <a:rPr lang="nl-NL" sz="933">
                  <a:latin typeface="Arial" charset="0"/>
                </a:rPr>
                <a:t> in van een van de voorgestelde kleuren</a:t>
              </a:r>
              <a:r>
                <a:rPr lang="nl-NL" sz="933" baseline="0">
                  <a:latin typeface="Arial" charset="0"/>
                </a:rPr>
                <a:t> op Tools en tips-pagina</a:t>
              </a:r>
              <a:endParaRPr lang="nl-NL" sz="933">
                <a:latin typeface="Arial" charset="0"/>
              </a:endParaRPr>
            </a:p>
            <a:p>
              <a:pPr marL="120648" indent="-120648">
                <a:buAutoNum type="arabicPeriod"/>
                <a:tabLst/>
              </a:pPr>
              <a:r>
                <a:rPr lang="nl-NL" sz="933" baseline="0">
                  <a:latin typeface="Arial" charset="0"/>
                </a:rPr>
                <a:t>Klik op OK</a:t>
              </a:r>
            </a:p>
            <a:p>
              <a:pPr marL="8466" indent="-8466">
                <a:tabLst/>
              </a:pPr>
              <a:endParaRPr lang="nl-NL" sz="933" baseline="0">
                <a:latin typeface="Arial" charset="0"/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73" y="2172042"/>
              <a:ext cx="230120" cy="281258"/>
            </a:xfrm>
            <a:prstGeom prst="rect">
              <a:avLst/>
            </a:prstGeom>
          </p:spPr>
        </p:pic>
        <p:grpSp>
          <p:nvGrpSpPr>
            <p:cNvPr id="39" name="Groeperen 38"/>
            <p:cNvGrpSpPr/>
            <p:nvPr/>
          </p:nvGrpSpPr>
          <p:grpSpPr>
            <a:xfrm>
              <a:off x="-1188640" y="4227934"/>
              <a:ext cx="1125323" cy="562064"/>
              <a:chOff x="4782929" y="4212406"/>
              <a:chExt cx="1125323" cy="562064"/>
            </a:xfrm>
          </p:grpSpPr>
          <p:pic>
            <p:nvPicPr>
              <p:cNvPr id="40" name="Afbeelding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9" t="21802" r="2900" b="-6396"/>
              <a:stretch/>
            </p:blipFill>
            <p:spPr>
              <a:xfrm>
                <a:off x="4782929" y="4324341"/>
                <a:ext cx="1125323" cy="450129"/>
              </a:xfrm>
              <a:prstGeom prst="rect">
                <a:avLst/>
              </a:prstGeom>
            </p:spPr>
          </p:pic>
          <p:cxnSp>
            <p:nvCxnSpPr>
              <p:cNvPr id="41" name="Rechte verbindingslijn 40"/>
              <p:cNvCxnSpPr/>
              <p:nvPr/>
            </p:nvCxnSpPr>
            <p:spPr>
              <a:xfrm flipV="1">
                <a:off x="5519530" y="4212406"/>
                <a:ext cx="0" cy="21602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kstvak 16"/>
          <p:cNvSpPr txBox="1"/>
          <p:nvPr userDrawn="1"/>
        </p:nvSpPr>
        <p:spPr>
          <a:xfrm>
            <a:off x="12261370" y="5349214"/>
            <a:ext cx="12274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120648" indent="-120648">
              <a:tabLst/>
            </a:pPr>
            <a:r>
              <a:rPr lang="nl-NL" sz="933" b="1" u="none" baseline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933" baseline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6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1" y="1892301"/>
            <a:ext cx="10655300" cy="3456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Klik om tekst toe te voegen</a:t>
            </a:r>
          </a:p>
          <a:p>
            <a:pPr lvl="2"/>
            <a:r>
              <a:rPr lang="nl-NL"/>
              <a:t>Klik om tekst toe te voegen</a:t>
            </a:r>
          </a:p>
          <a:p>
            <a:pPr lvl="3"/>
            <a:r>
              <a:rPr lang="nl-NL"/>
              <a:t>Klik om tekst toe te voegen</a:t>
            </a:r>
          </a:p>
          <a:p>
            <a:pPr lvl="4"/>
            <a:r>
              <a:rPr lang="nl-NL"/>
              <a:t>Klik om tekst toe te voegen</a:t>
            </a:r>
          </a:p>
        </p:txBody>
      </p:sp>
      <p:sp>
        <p:nvSpPr>
          <p:cNvPr id="4" name="Tijdelijke aanduiding voor titel 3"/>
          <p:cNvSpPr>
            <a:spLocks noGrp="1"/>
          </p:cNvSpPr>
          <p:nvPr>
            <p:ph type="title"/>
          </p:nvPr>
        </p:nvSpPr>
        <p:spPr>
          <a:xfrm>
            <a:off x="768351" y="740833"/>
            <a:ext cx="10655299" cy="11514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titel van de dia toe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768350" y="5925278"/>
            <a:ext cx="10655300" cy="366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n-NO"/>
              <a:t>Useable data - Rail Data Forum - June 2024 - Gerben Schut - ProRail 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79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180000" marR="0" indent="-18256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60363" indent="-179388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536575" indent="-176213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714375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892175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2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3840">
          <p15:clr>
            <a:srgbClr val="F26B43"/>
          </p15:clr>
        </p15:guide>
        <p15:guide id="12" pos="484">
          <p15:clr>
            <a:srgbClr val="F26B43"/>
          </p15:clr>
        </p15:guide>
        <p15:guide id="13" pos="7196">
          <p15:clr>
            <a:srgbClr val="F26B43"/>
          </p15:clr>
        </p15:guide>
        <p15:guide id="14" orient="horz" pos="467">
          <p15:clr>
            <a:srgbClr val="F26B43"/>
          </p15:clr>
        </p15:guide>
        <p15:guide id="15" orient="horz" pos="1192">
          <p15:clr>
            <a:srgbClr val="F26B43"/>
          </p15:clr>
        </p15:guide>
        <p15:guide id="16" orient="horz" pos="1919">
          <p15:clr>
            <a:srgbClr val="F26B43"/>
          </p15:clr>
        </p15:guide>
        <p15:guide id="17" orient="horz" pos="2644">
          <p15:clr>
            <a:srgbClr val="F26B43"/>
          </p15:clr>
        </p15:guide>
        <p15:guide id="18" orient="horz" pos="3369">
          <p15:clr>
            <a:srgbClr val="F26B43"/>
          </p15:clr>
        </p15:guide>
        <p15:guide id="19" orient="horz" pos="3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68351" y="4195823"/>
            <a:ext cx="10655300" cy="673339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err="1"/>
              <a:t>Principles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Useable</a:t>
            </a:r>
            <a:r>
              <a:rPr lang="nl-NL"/>
              <a:t> Data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68351" y="5157193"/>
            <a:ext cx="10655300" cy="545481"/>
          </a:xfrm>
        </p:spPr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Rail Data Forum – </a:t>
            </a:r>
            <a:r>
              <a:rPr lang="nl-NL" sz="2400" dirty="0" err="1"/>
              <a:t>June</a:t>
            </a:r>
            <a:r>
              <a:rPr lang="nl-NL" sz="2400" dirty="0"/>
              <a:t> 2024 – Gerben Schut – ProRail NL</a:t>
            </a:r>
          </a:p>
        </p:txBody>
      </p:sp>
      <p:sp>
        <p:nvSpPr>
          <p:cNvPr id="7" name="Rechthoek 6"/>
          <p:cNvSpPr/>
          <p:nvPr/>
        </p:nvSpPr>
        <p:spPr>
          <a:xfrm>
            <a:off x="11423652" y="1"/>
            <a:ext cx="768349" cy="42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t="18016" b="26814"/>
          <a:stretch/>
        </p:blipFill>
        <p:spPr bwMode="auto">
          <a:xfrm>
            <a:off x="0" y="0"/>
            <a:ext cx="11423651" cy="42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F6CD19CC-3917-3A14-4F25-799477C50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39" t="6399" r="13426" b="7611"/>
          <a:stretch/>
        </p:blipFill>
        <p:spPr>
          <a:xfrm>
            <a:off x="3215680" y="1092510"/>
            <a:ext cx="6144683" cy="485628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AF6AD5-4C48-3625-E638-EB7143F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575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Thank you / Questions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DFD7A-D005-B064-9853-8A6D3C68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  <p:pic>
        <p:nvPicPr>
          <p:cNvPr id="6" name="Afbeelding 5" descr="Afbeelding met Lettertype, Graphics, grafische vormgeving, tekst&#10;&#10;Automatisch gegenereerde beschrijving">
            <a:extLst>
              <a:ext uri="{FF2B5EF4-FFF2-40B4-BE49-F238E27FC236}">
                <a16:creationId xmlns:a16="http://schemas.microsoft.com/office/drawing/2014/main" id="{89739C91-A496-807E-0863-F169F0ED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27" y="733075"/>
            <a:ext cx="1857180" cy="3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768352"/>
          </a:xfrm>
        </p:spPr>
        <p:txBody>
          <a:bodyPr anchor="t"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Introduction – About 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8351" y="1892300"/>
            <a:ext cx="5999724" cy="3456517"/>
          </a:xfrm>
        </p:spPr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Gerben Schut – Information Architect – ProRail NL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17 years of railways experience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Started development of IMX / </a:t>
            </a:r>
            <a:r>
              <a:rPr lang="en-US" sz="2133" err="1"/>
              <a:t>IMSpoor</a:t>
            </a:r>
            <a:endParaRPr lang="en-US" sz="2133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Infrastructure data: RINF, </a:t>
            </a:r>
            <a:r>
              <a:rPr lang="en-US" sz="2133" err="1"/>
              <a:t>TENtec</a:t>
            </a:r>
            <a:r>
              <a:rPr lang="en-US" sz="2133"/>
              <a:t>, RNE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Infrastructure data structures: OTL, IMX, ERA vocabulary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33"/>
              <a:t>People first: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1867"/>
              <a:t>when people communicate, systems will communicate</a:t>
            </a:r>
          </a:p>
        </p:txBody>
      </p:sp>
      <p:pic>
        <p:nvPicPr>
          <p:cNvPr id="6" name="Afbeelding 5" descr="Afbeelding met persoon, buitenshuis, boom, Menselijk gezicht&#10;&#10;Automatisch gegenereerde beschrijving">
            <a:extLst>
              <a:ext uri="{FF2B5EF4-FFF2-40B4-BE49-F238E27FC236}">
                <a16:creationId xmlns:a16="http://schemas.microsoft.com/office/drawing/2014/main" id="{56FCDEA5-5264-4F82-7DDC-21F18924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5" r="8089" b="13492"/>
          <a:stretch/>
        </p:blipFill>
        <p:spPr>
          <a:xfrm>
            <a:off x="7920203" y="1892300"/>
            <a:ext cx="3350213" cy="2741189"/>
          </a:xfrm>
          <a:prstGeom prst="rect">
            <a:avLst/>
          </a:prstGeom>
          <a:noFill/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768350" y="5925278"/>
            <a:ext cx="9840151" cy="501341"/>
          </a:xfrm>
        </p:spPr>
        <p:txBody>
          <a:bodyPr anchor="t">
            <a:normAutofit fontScale="92500"/>
          </a:bodyPr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</p:spTree>
    <p:extLst>
      <p:ext uri="{BB962C8B-B14F-4D97-AF65-F5344CB8AC3E}">
        <p14:creationId xmlns:p14="http://schemas.microsoft.com/office/powerpoint/2010/main" val="3050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diagram, clipart, schermopname, tekenfilm&#10;&#10;Automatisch gegenereerde beschrijving">
            <a:extLst>
              <a:ext uri="{FF2B5EF4-FFF2-40B4-BE49-F238E27FC236}">
                <a16:creationId xmlns:a16="http://schemas.microsoft.com/office/drawing/2014/main" id="{E47154D9-F4A4-1B16-B18C-9742E208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4" t="8524" r="19809" b="19826"/>
          <a:stretch/>
        </p:blipFill>
        <p:spPr>
          <a:xfrm>
            <a:off x="7056107" y="2831089"/>
            <a:ext cx="4224469" cy="33448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144254-E102-237F-4513-634725B5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2"/>
            <a:ext cx="10655300" cy="671945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What is Useable Data?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21FB4-9797-3497-A94F-07E8FAC3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Google: </a:t>
            </a:r>
          </a:p>
          <a:p>
            <a:pPr marL="0" indent="0">
              <a:buNone/>
            </a:pP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Put simply, data usability refers to </a:t>
            </a:r>
            <a:r>
              <a:rPr lang="en-US" b="0" i="0">
                <a:solidFill>
                  <a:srgbClr val="040C28"/>
                </a:solidFill>
                <a:effectLst/>
                <a:latin typeface="Google Sans"/>
              </a:rPr>
              <a:t>the ease with which data can be accessed, understood, and used to inform business decisions</a:t>
            </a:r>
            <a:r>
              <a:rPr lang="en-US" b="0" i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en-US">
              <a:solidFill>
                <a:srgbClr val="1F1F1F"/>
              </a:solidFill>
              <a:latin typeface="Google Sans"/>
            </a:endParaRPr>
          </a:p>
          <a:p>
            <a:r>
              <a:rPr lang="en-US">
                <a:solidFill>
                  <a:srgbClr val="1F1F1F"/>
                </a:solidFill>
                <a:latin typeface="Google Sans"/>
              </a:rPr>
              <a:t>People (users!) </a:t>
            </a:r>
            <a:r>
              <a:rPr lang="en-US" i="1">
                <a:solidFill>
                  <a:srgbClr val="1F1F1F"/>
                </a:solidFill>
                <a:latin typeface="Google Sans"/>
              </a:rPr>
              <a:t>wants</a:t>
            </a:r>
            <a:r>
              <a:rPr lang="en-US">
                <a:solidFill>
                  <a:srgbClr val="1F1F1F"/>
                </a:solidFill>
                <a:latin typeface="Google Sans"/>
              </a:rPr>
              <a:t> your data</a:t>
            </a:r>
          </a:p>
          <a:p>
            <a:pPr lvl="1"/>
            <a:r>
              <a:rPr lang="en-US">
                <a:solidFill>
                  <a:srgbClr val="1F1F1F"/>
                </a:solidFill>
                <a:latin typeface="Google Sans"/>
              </a:rPr>
              <a:t>Trust</a:t>
            </a:r>
          </a:p>
          <a:p>
            <a:pPr lvl="1"/>
            <a:r>
              <a:rPr lang="en-US">
                <a:solidFill>
                  <a:srgbClr val="1F1F1F"/>
                </a:solidFill>
                <a:latin typeface="Google Sans"/>
              </a:rPr>
              <a:t>Common knowledge / documentation</a:t>
            </a:r>
          </a:p>
          <a:p>
            <a:pPr lvl="1"/>
            <a:r>
              <a:rPr lang="en-US">
                <a:solidFill>
                  <a:srgbClr val="1F1F1F"/>
                </a:solidFill>
                <a:latin typeface="Google Sans"/>
              </a:rPr>
              <a:t>Use common principles</a:t>
            </a:r>
          </a:p>
          <a:p>
            <a:pPr lvl="1"/>
            <a:r>
              <a:rPr lang="en-US">
                <a:solidFill>
                  <a:srgbClr val="1F1F1F"/>
                </a:solidFill>
                <a:latin typeface="Google Sans"/>
              </a:rPr>
              <a:t>Knowing the users</a:t>
            </a:r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B37A2D-3717-6E67-7699-86BFC7C79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</p:spTree>
    <p:extLst>
      <p:ext uri="{BB962C8B-B14F-4D97-AF65-F5344CB8AC3E}">
        <p14:creationId xmlns:p14="http://schemas.microsoft.com/office/powerpoint/2010/main" val="41426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toel&#10;&#10;Automatisch gegenereerde beschrijving">
            <a:extLst>
              <a:ext uri="{FF2B5EF4-FFF2-40B4-BE49-F238E27FC236}">
                <a16:creationId xmlns:a16="http://schemas.microsoft.com/office/drawing/2014/main" id="{664F1397-ECA1-BA88-E5E7-205B3CAD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075" y="336265"/>
            <a:ext cx="4034779" cy="57332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EBBF36-88B6-0705-C77A-3EA004DA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Principles for making useable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0BE21-DD10-3929-A51B-CC194584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508788"/>
            <a:ext cx="4271532" cy="3840032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Definitions</a:t>
            </a:r>
          </a:p>
          <a:p>
            <a:r>
              <a:rPr lang="en-US"/>
              <a:t>Identification</a:t>
            </a:r>
          </a:p>
          <a:p>
            <a:r>
              <a:rPr lang="en-US"/>
              <a:t>Context</a:t>
            </a:r>
          </a:p>
          <a:p>
            <a:r>
              <a:rPr lang="en-US"/>
              <a:t>Locations: use stable reference systems</a:t>
            </a:r>
          </a:p>
          <a:p>
            <a:r>
              <a:rPr lang="en-US"/>
              <a:t>Quality</a:t>
            </a:r>
          </a:p>
          <a:p>
            <a:r>
              <a:rPr lang="en-US"/>
              <a:t>It is not about the model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D60A4E-5B26-8E5B-1512-B71E997CA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</p:spTree>
    <p:extLst>
      <p:ext uri="{BB962C8B-B14F-4D97-AF65-F5344CB8AC3E}">
        <p14:creationId xmlns:p14="http://schemas.microsoft.com/office/powerpoint/2010/main" val="228259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BBF36-88B6-0705-C77A-3EA004DA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479924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Definitions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0BE21-DD10-3929-A51B-CC194584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508788"/>
            <a:ext cx="5470663" cy="3840032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 of common definitions</a:t>
            </a:r>
          </a:p>
          <a:p>
            <a:r>
              <a:rPr lang="en-US"/>
              <a:t>Structure: relations, properties -&gt; OTL / Ontology</a:t>
            </a:r>
          </a:p>
          <a:p>
            <a:r>
              <a:rPr lang="en-US"/>
              <a:t>Making definitions vs using definitions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D60A4E-5B26-8E5B-1512-B71E997CA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5680F-2A53-5C5B-C951-5A27EB83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06" y="402907"/>
            <a:ext cx="3458997" cy="2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de illustratie met vrouwelijk model | Premium Vector">
            <a:extLst>
              <a:ext uri="{FF2B5EF4-FFF2-40B4-BE49-F238E27FC236}">
                <a16:creationId xmlns:a16="http://schemas.microsoft.com/office/drawing/2014/main" id="{1CD9EB53-BE94-26A7-401A-CC8979E4B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3119669" y="3140969"/>
            <a:ext cx="2660915" cy="24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D1A306-C56B-9C65-2835-F4513126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53" y="3428804"/>
            <a:ext cx="2324359" cy="18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BC7251-3FA9-7497-6899-49E7B3AA83F9}"/>
              </a:ext>
            </a:extLst>
          </p:cNvPr>
          <p:cNvSpPr txBox="1"/>
          <p:nvPr/>
        </p:nvSpPr>
        <p:spPr>
          <a:xfrm>
            <a:off x="5480395" y="4183541"/>
            <a:ext cx="18620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model</a:t>
            </a:r>
          </a:p>
        </p:txBody>
      </p:sp>
    </p:spTree>
    <p:extLst>
      <p:ext uri="{BB962C8B-B14F-4D97-AF65-F5344CB8AC3E}">
        <p14:creationId xmlns:p14="http://schemas.microsoft.com/office/powerpoint/2010/main" val="84854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6AD5-4C48-3625-E638-EB7143F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575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Identification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34FC3-204D-C706-CEDC-74DAF44C6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2" y="1892301"/>
            <a:ext cx="4175521" cy="3456519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Human identification vs M2M identification</a:t>
            </a:r>
          </a:p>
          <a:p>
            <a:r>
              <a:rPr lang="en-US"/>
              <a:t>Context is everything</a:t>
            </a:r>
          </a:p>
          <a:p>
            <a:r>
              <a:rPr lang="en-US"/>
              <a:t>Stability </a:t>
            </a:r>
          </a:p>
          <a:p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DFD7A-D005-B064-9853-8A6D3C68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52" name="Picture 4" descr="r/UsefulCharts - Grandpa Grandpa Grandma Uncle Max Dad Mom (imaginary) -- -- - Calvin Hobbes">
            <a:extLst>
              <a:ext uri="{FF2B5EF4-FFF2-40B4-BE49-F238E27FC236}">
                <a16:creationId xmlns:a16="http://schemas.microsoft.com/office/drawing/2014/main" id="{11640B1D-82C0-9454-62C2-B4660431F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13600" r="10400" b="15001"/>
          <a:stretch/>
        </p:blipFill>
        <p:spPr bwMode="auto">
          <a:xfrm>
            <a:off x="5423926" y="245488"/>
            <a:ext cx="6240693" cy="558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78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8F57F8CD-4EB6-DD84-A477-96920ABA7DA4}"/>
              </a:ext>
            </a:extLst>
          </p:cNvPr>
          <p:cNvGraphicFramePr>
            <a:graphicFrameLocks noGrp="1"/>
          </p:cNvGraphicFramePr>
          <p:nvPr/>
        </p:nvGraphicFramePr>
        <p:xfrm>
          <a:off x="683848" y="2852936"/>
          <a:ext cx="8128000" cy="2472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66693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52413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240221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17330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91041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252820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21067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713776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818992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45511539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1039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591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5091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13309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758750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9AF6AD5-4C48-3625-E638-EB7143F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575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Location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34FC3-204D-C706-CEDC-74DAF44C6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700809"/>
            <a:ext cx="10655300" cy="3648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used referencing system makes the useability</a:t>
            </a:r>
          </a:p>
          <a:p>
            <a:r>
              <a:rPr lang="en-US"/>
              <a:t>Universal vs “own” referencing systems</a:t>
            </a:r>
          </a:p>
          <a:p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DFD7A-D005-B064-9853-8A6D3C68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6327DA8-49A1-A162-3133-DCDCD3A6020C}"/>
              </a:ext>
            </a:extLst>
          </p:cNvPr>
          <p:cNvSpPr/>
          <p:nvPr/>
        </p:nvSpPr>
        <p:spPr>
          <a:xfrm>
            <a:off x="1103446" y="2852936"/>
            <a:ext cx="192021" cy="1920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EA5A36-1FEB-6D3D-3155-6874218392C1}"/>
              </a:ext>
            </a:extLst>
          </p:cNvPr>
          <p:cNvSpPr txBox="1"/>
          <p:nvPr/>
        </p:nvSpPr>
        <p:spPr>
          <a:xfrm>
            <a:off x="1340217" y="2748892"/>
            <a:ext cx="187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OP: Amsterdam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41A7C08-D5A7-216C-79D9-E35C771DD610}"/>
              </a:ext>
            </a:extLst>
          </p:cNvPr>
          <p:cNvSpPr/>
          <p:nvPr/>
        </p:nvSpPr>
        <p:spPr>
          <a:xfrm>
            <a:off x="5231904" y="4677139"/>
            <a:ext cx="192021" cy="1920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6BF000E-1B09-2337-54C1-E1CA2185850B}"/>
              </a:ext>
            </a:extLst>
          </p:cNvPr>
          <p:cNvSpPr txBox="1"/>
          <p:nvPr/>
        </p:nvSpPr>
        <p:spPr>
          <a:xfrm>
            <a:off x="5459568" y="4573095"/>
            <a:ext cx="145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OP: Utrecht</a:t>
            </a:r>
          </a:p>
        </p:txBody>
      </p: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B2AE7F9B-7457-833C-2EA9-E68BE9DC7E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03295" y="1837221"/>
            <a:ext cx="1688424" cy="3992680"/>
          </a:xfrm>
          <a:prstGeom prst="curvedConnector3">
            <a:avLst>
              <a:gd name="adj1" fmla="val 50000"/>
            </a:avLst>
          </a:prstGeom>
          <a:ln w="25400">
            <a:solidFill>
              <a:srgbClr val="008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955C705B-A613-B9FF-297E-FBF2BC4D8BF5}"/>
              </a:ext>
            </a:extLst>
          </p:cNvPr>
          <p:cNvSpPr/>
          <p:nvPr/>
        </p:nvSpPr>
        <p:spPr>
          <a:xfrm>
            <a:off x="3023154" y="3750574"/>
            <a:ext cx="192021" cy="1920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Graphic 14" descr="Vraagteken met effen opvulling">
            <a:extLst>
              <a:ext uri="{FF2B5EF4-FFF2-40B4-BE49-F238E27FC236}">
                <a16:creationId xmlns:a16="http://schemas.microsoft.com/office/drawing/2014/main" id="{00DC462F-1348-FEDA-3FCA-EADFAE5EF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096" y="3236984"/>
            <a:ext cx="609600" cy="6096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62F4914-8A3C-DCF3-16BD-E2E3F4778A62}"/>
              </a:ext>
            </a:extLst>
          </p:cNvPr>
          <p:cNvSpPr txBox="1"/>
          <p:nvPr/>
        </p:nvSpPr>
        <p:spPr>
          <a:xfrm>
            <a:off x="4506065" y="3750574"/>
            <a:ext cx="186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82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SOL: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srgbClr val="0082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82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srgbClr val="0082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Utr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82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7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6AD5-4C48-3625-E638-EB7143F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575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Quality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34FC3-204D-C706-CEDC-74DAF44C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Can I use it for …. ?</a:t>
            </a:r>
          </a:p>
          <a:p>
            <a:r>
              <a:rPr lang="en-US"/>
              <a:t>Validation framework – open for users</a:t>
            </a:r>
          </a:p>
          <a:p>
            <a:r>
              <a:rPr lang="en-US"/>
              <a:t>Metadata</a:t>
            </a:r>
          </a:p>
          <a:p>
            <a:r>
              <a:rPr lang="en-US"/>
              <a:t>Documentation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DFD7A-D005-B064-9853-8A6D3C68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  <p:pic>
        <p:nvPicPr>
          <p:cNvPr id="6" name="Afbeelding 5" descr="Afbeelding met logo, symbool, Lettertype, Handelsmerk&#10;&#10;Automatisch gegenereerde beschrijving">
            <a:extLst>
              <a:ext uri="{FF2B5EF4-FFF2-40B4-BE49-F238E27FC236}">
                <a16:creationId xmlns:a16="http://schemas.microsoft.com/office/drawing/2014/main" id="{5526CF16-E829-8C88-714B-A89D0741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30" y="740831"/>
            <a:ext cx="3901993" cy="36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6AD5-4C48-3625-E638-EB7143F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740831"/>
            <a:ext cx="10655300" cy="575011"/>
          </a:xfrm>
        </p:spPr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Its not about the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34FC3-204D-C706-CEDC-74DAF44C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good model will help, but:</a:t>
            </a:r>
          </a:p>
          <a:p>
            <a:r>
              <a:rPr lang="en-US"/>
              <a:t>Models won’t solve issues with:</a:t>
            </a:r>
          </a:p>
          <a:p>
            <a:pPr lvl="1"/>
            <a:r>
              <a:rPr lang="en-US"/>
              <a:t>Data governance</a:t>
            </a:r>
          </a:p>
          <a:p>
            <a:pPr lvl="1"/>
            <a:r>
              <a:rPr lang="en-US"/>
              <a:t>Mismanagement</a:t>
            </a:r>
          </a:p>
          <a:p>
            <a:pPr lvl="1"/>
            <a:r>
              <a:rPr lang="en-US"/>
              <a:t>Organizational issues</a:t>
            </a:r>
          </a:p>
          <a:p>
            <a:pPr lvl="1"/>
            <a:r>
              <a:rPr lang="en-US"/>
              <a:t>Data quality</a:t>
            </a:r>
          </a:p>
          <a:p>
            <a:pPr lvl="1"/>
            <a:r>
              <a:rPr lang="en-US"/>
              <a:t>Etc.</a:t>
            </a:r>
          </a:p>
          <a:p>
            <a:pPr lvl="1"/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DFD7A-D005-B064-9853-8A6D3C68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nl-NL"/>
            </a:defPPr>
            <a:lvl1pPr marL="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Useable data - Rail Data Forum - June 2024 - Gerben Schut - ProRail NL</a:t>
            </a:r>
          </a:p>
        </p:txBody>
      </p:sp>
      <p:pic>
        <p:nvPicPr>
          <p:cNvPr id="6" name="Afbeelding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0634FB1-5B9B-F102-44B5-7D325483B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075" y="740831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463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_ProRail">
  <a:themeElements>
    <a:clrScheme name="Aangepast 11">
      <a:dk1>
        <a:srgbClr val="494949"/>
      </a:dk1>
      <a:lt1>
        <a:srgbClr val="FFFFFF"/>
      </a:lt1>
      <a:dk2>
        <a:srgbClr val="BF1238"/>
      </a:dk2>
      <a:lt2>
        <a:srgbClr val="E8DD11"/>
      </a:lt2>
      <a:accent1>
        <a:srgbClr val="E8DD11"/>
      </a:accent1>
      <a:accent2>
        <a:srgbClr val="FFFFAF"/>
      </a:accent2>
      <a:accent3>
        <a:srgbClr val="BF1238"/>
      </a:accent3>
      <a:accent4>
        <a:srgbClr val="9FDAF7"/>
      </a:accent4>
      <a:accent5>
        <a:srgbClr val="008FD7"/>
      </a:accent5>
      <a:accent6>
        <a:srgbClr val="711185"/>
      </a:accent6>
      <a:hlink>
        <a:srgbClr val="E60015"/>
      </a:hlink>
      <a:folHlink>
        <a:srgbClr val="E600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6081C4B-A6C1-4F8A-BF2A-F6D67A9938EF}" vid="{ECC48070-1B37-4F0D-9C64-F45C1A557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Google Sans</vt:lpstr>
      <vt:lpstr>Thema_ProRail</vt:lpstr>
      <vt:lpstr>Principles for Useable Data</vt:lpstr>
      <vt:lpstr>Introduction – About me</vt:lpstr>
      <vt:lpstr>What is Useable Data?</vt:lpstr>
      <vt:lpstr>Principles for making useable data</vt:lpstr>
      <vt:lpstr>Definitions</vt:lpstr>
      <vt:lpstr>Identification</vt:lpstr>
      <vt:lpstr>Location</vt:lpstr>
      <vt:lpstr>Quality</vt:lpstr>
      <vt:lpstr>Its not about the model</vt:lpstr>
      <vt:lpstr>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2024-06-19T08:34:42Z</dcterms:created>
  <dcterms:modified xsi:type="dcterms:W3CDTF">2024-06-19T08:34:59Z</dcterms:modified>
</cp:coreProperties>
</file>