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147470501" r:id="rId2"/>
    <p:sldId id="2948" r:id="rId3"/>
    <p:sldId id="2953" r:id="rId4"/>
    <p:sldId id="2949" r:id="rId5"/>
    <p:sldId id="2950" r:id="rId6"/>
    <p:sldId id="2951" r:id="rId7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40"/>
  </p:normalViewPr>
  <p:slideViewPr>
    <p:cSldViewPr snapToGrid="0">
      <p:cViewPr varScale="1">
        <p:scale>
          <a:sx n="111" d="100"/>
          <a:sy n="111" d="100"/>
        </p:scale>
        <p:origin x="7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B6B3D-F8CD-A142-A6A3-788A9BEE17EF}" type="datetimeFigureOut">
              <a:rPr lang="en-BE" smtClean="0"/>
              <a:t>19/06/2024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E1798-639C-0F40-9071-096F99892C5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214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91591-B659-4A3F-BC1C-0E1F8FF4E507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6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91591-B659-4A3F-BC1C-0E1F8FF4E507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25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91591-B659-4A3F-BC1C-0E1F8FF4E507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357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91591-B659-4A3F-BC1C-0E1F8FF4E507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994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91591-B659-4A3F-BC1C-0E1F8FF4E507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369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91591-B659-4A3F-BC1C-0E1F8FF4E507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64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B98A1-C560-43E3-8ED6-66AE6135B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1A0358-52AC-4EE8-A8CF-A126F5F24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1C71F5-3125-432E-8F49-358F00400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CA8E-2C64-4AA4-89B0-36EE48FA3AF3}" type="datetimeFigureOut">
              <a:rPr lang="de-CH" smtClean="0"/>
              <a:t>19.06.24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AEF14D-4A57-4586-BDB2-76C0442C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21C5DC-E3EF-49BA-8B62-E5F318D8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C553-6C90-47E7-A7C3-367A18388EC0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A1BE742-8689-48F1-9FF9-F73CB402CC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7030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3B4C40D-F31F-4D74-8C7F-5D159B6BF1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36" y="1057809"/>
            <a:ext cx="7833128" cy="9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0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B20B2-6BE6-420A-BDC1-28915371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5A69441-0834-4442-9BE9-F11A1F12B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16267F-492F-4B83-9CD0-78189E8C0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CA8E-2C64-4AA4-89B0-36EE48FA3AF3}" type="datetimeFigureOut">
              <a:rPr lang="de-CH" smtClean="0"/>
              <a:t>19.06.24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DFCAED-A975-41FD-96C0-9A4CBCBC1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3B4E0D-F04B-449E-A995-6AE6329D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C553-6C90-47E7-A7C3-367A18388EC0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76686D1-6794-4D84-8ACF-8C7492DE84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7030" cy="6858000"/>
          </a:xfrm>
          <a:prstGeom prst="rect">
            <a:avLst/>
          </a:prstGeom>
        </p:spPr>
      </p:pic>
      <p:pic>
        <p:nvPicPr>
          <p:cNvPr id="8" name="Inhaltsplatzhalter 5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32099EF7-22F9-489F-965F-AEE982CC40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40" y="862319"/>
            <a:ext cx="1472257" cy="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7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DE7CF5-F51D-4706-88AB-53B6976E4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8F75E1E-AD51-4E05-BB78-3DEDBDF25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5BD48F-F917-4FC5-95A8-62F529F6F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CA8E-2C64-4AA4-89B0-36EE48FA3AF3}" type="datetimeFigureOut">
              <a:rPr lang="de-CH" smtClean="0"/>
              <a:t>19.06.24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F54C2B-DE2A-47E2-9934-91E5C4906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029EDA-F4CD-42D6-9948-702FEB96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C553-6C90-47E7-A7C3-367A18388EC0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631256F-CB6C-465E-98F6-1F0AE7166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7030" cy="6858000"/>
          </a:xfrm>
          <a:prstGeom prst="rect">
            <a:avLst/>
          </a:prstGeom>
        </p:spPr>
      </p:pic>
      <p:pic>
        <p:nvPicPr>
          <p:cNvPr id="8" name="Inhaltsplatzhalter 5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1F01C364-3335-418E-904F-BA574A6659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40" y="862319"/>
            <a:ext cx="1472257" cy="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9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F21F68-50C5-46BD-B47B-B1E6D4B5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F3E1D6-9D26-4409-8EF3-B25D664FC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FE08C7-182C-4C49-934A-BCF57250F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CA8E-2C64-4AA4-89B0-36EE48FA3AF3}" type="datetimeFigureOut">
              <a:rPr lang="de-CH" smtClean="0"/>
              <a:t>19.06.24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15F618-4144-4053-9E09-5318A8CE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2CC3E4-1AFB-4281-9804-F6B62777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C553-6C90-47E7-A7C3-367A18388EC0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9EF12D2-118E-4712-90EC-39136912DB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7030" cy="6858000"/>
          </a:xfrm>
          <a:prstGeom prst="rect">
            <a:avLst/>
          </a:prstGeom>
        </p:spPr>
      </p:pic>
      <p:pic>
        <p:nvPicPr>
          <p:cNvPr id="9" name="Inhaltsplatzhalter 5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B3753DF5-A57A-4016-94F5-785A57112C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40" y="862319"/>
            <a:ext cx="1472257" cy="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8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D7D78-D52C-4826-AD57-E2C6A3CFC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95CC6B-42B1-4FC1-A358-E2B48F76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804472-4186-4E2F-84C0-05876420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CA8E-2C64-4AA4-89B0-36EE48FA3AF3}" type="datetimeFigureOut">
              <a:rPr lang="de-CH" smtClean="0"/>
              <a:t>19.06.24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554058-5F8E-441A-B5AF-D48676D2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56388B-7AC4-4054-8DA8-BAEBF3E5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C553-6C90-47E7-A7C3-367A18388EC0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293326D-13A6-44E5-95B7-CA02CA56BC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7030" cy="6858000"/>
          </a:xfrm>
          <a:prstGeom prst="rect">
            <a:avLst/>
          </a:prstGeom>
        </p:spPr>
      </p:pic>
      <p:pic>
        <p:nvPicPr>
          <p:cNvPr id="9" name="Inhaltsplatzhalter 5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F1FA7934-615F-41E2-B638-12D2F461B8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40" y="862319"/>
            <a:ext cx="1472257" cy="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1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54CD2-FA7E-4415-96FB-2101F638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7481A8-0DE5-4A90-AC7C-BAE3CA8D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94106C4-C6E6-4B42-9DA8-0CC3C4A32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10C138-AD02-49FC-BECA-27F29DEF5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CA8E-2C64-4AA4-89B0-36EE48FA3AF3}" type="datetimeFigureOut">
              <a:rPr lang="de-CH" smtClean="0"/>
              <a:t>19.06.24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9B678D-3659-41FE-B323-620FF2029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42807B-CD38-4C5E-BB1A-C0D3D58B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C553-6C90-47E7-A7C3-367A18388EC0}" type="slidenum">
              <a:rPr lang="de-CH" smtClean="0"/>
              <a:t>‹#›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7B124BA-8105-42C5-9D4E-1937B4430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7030" cy="6858000"/>
          </a:xfrm>
          <a:prstGeom prst="rect">
            <a:avLst/>
          </a:prstGeom>
        </p:spPr>
      </p:pic>
      <p:pic>
        <p:nvPicPr>
          <p:cNvPr id="9" name="Inhaltsplatzhalter 5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77D47DC6-79D2-434D-AFD4-6C63A5AE8D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40" y="862319"/>
            <a:ext cx="1472257" cy="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9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3FED3-68B3-4EE8-9876-8BAD9195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021813-9FE0-4150-BA4C-456302BBF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5170AD-3656-473F-8C09-B8E1C5FEE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CF8A010-9816-4ED5-A259-A941BA72F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1F9B814-0E64-4BE6-8E0B-97EC3D2CE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1CADE04-E59C-4AD9-A194-E26DF97A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CA8E-2C64-4AA4-89B0-36EE48FA3AF3}" type="datetimeFigureOut">
              <a:rPr lang="de-CH" smtClean="0"/>
              <a:t>19.06.24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732CC53-0466-4761-8974-1250DDB9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E3CA5CE-924A-4E8D-B179-43D9A384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C553-6C90-47E7-A7C3-367A18388EC0}" type="slidenum">
              <a:rPr lang="de-CH" smtClean="0"/>
              <a:t>‹#›</a:t>
            </a:fld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5BB33B5-68EA-495B-84B1-FAC9919439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7030" cy="6858000"/>
          </a:xfrm>
          <a:prstGeom prst="rect">
            <a:avLst/>
          </a:prstGeom>
        </p:spPr>
      </p:pic>
      <p:pic>
        <p:nvPicPr>
          <p:cNvPr id="11" name="Inhaltsplatzhalter 5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F5B9A91E-BC3B-413B-A1BA-2ECE0F0135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40" y="862319"/>
            <a:ext cx="1472257" cy="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3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0B9D0-21B8-48E9-AAE9-8536C607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DC51A6-C5D1-47A2-99FC-2E47717C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CA8E-2C64-4AA4-89B0-36EE48FA3AF3}" type="datetimeFigureOut">
              <a:rPr lang="de-CH" smtClean="0"/>
              <a:t>19.06.24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409023-4F44-4B83-82C5-0BA0B468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E567A5-CEDD-4F4E-B6EB-924DB66AC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C553-6C90-47E7-A7C3-367A18388EC0}" type="slidenum">
              <a:rPr lang="de-CH" smtClean="0"/>
              <a:t>‹#›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EB033C-AE33-4BED-9196-8B4208EBB8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7030" cy="6858000"/>
          </a:xfrm>
          <a:prstGeom prst="rect">
            <a:avLst/>
          </a:prstGeom>
        </p:spPr>
      </p:pic>
      <p:pic>
        <p:nvPicPr>
          <p:cNvPr id="7" name="Inhaltsplatzhalter 5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EB50FBF2-0D8C-4BE2-AC7C-29C22BF3AB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40" y="862319"/>
            <a:ext cx="1472257" cy="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3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C7312FD-739A-4FAF-9F00-F22E154F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CA8E-2C64-4AA4-89B0-36EE48FA3AF3}" type="datetimeFigureOut">
              <a:rPr lang="de-CH" smtClean="0"/>
              <a:t>19.06.24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205FCB-F871-4890-BAE6-7FE4AD17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25B54C-D754-4F11-9495-7422A0806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C553-6C90-47E7-A7C3-367A18388EC0}" type="slidenum">
              <a:rPr lang="de-CH" smtClean="0"/>
              <a:t>‹#›</a:t>
            </a:fld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ED5AFDE-8DB0-4928-ACB3-2317BD7EA3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7030" cy="6858000"/>
          </a:xfrm>
          <a:prstGeom prst="rect">
            <a:avLst/>
          </a:prstGeom>
        </p:spPr>
      </p:pic>
      <p:pic>
        <p:nvPicPr>
          <p:cNvPr id="6" name="Inhaltsplatzhalter 5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2CFEBDE9-5D11-44F0-AD28-DB72618D70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40" y="862319"/>
            <a:ext cx="1472257" cy="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2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506FD-109C-440C-A53D-1235FC06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76965C-75B6-43FB-8C4C-A001256CC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5393BE-BB98-4D5F-AF24-CB1B7D9B5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233011-CBE0-43B4-BDFB-E9F48EF52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CA8E-2C64-4AA4-89B0-36EE48FA3AF3}" type="datetimeFigureOut">
              <a:rPr lang="de-CH" smtClean="0"/>
              <a:t>19.06.24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31DDD8-BBCF-4FB2-8571-9C8F4524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A0ACD0-D9DE-4AAD-955B-A707B9F3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C553-6C90-47E7-A7C3-367A18388EC0}" type="slidenum">
              <a:rPr lang="de-CH" smtClean="0"/>
              <a:t>‹#›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B2B7DF3-93DA-419A-A28C-7C811A4FE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7030" cy="6858000"/>
          </a:xfrm>
          <a:prstGeom prst="rect">
            <a:avLst/>
          </a:prstGeom>
        </p:spPr>
      </p:pic>
      <p:pic>
        <p:nvPicPr>
          <p:cNvPr id="9" name="Inhaltsplatzhalter 5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752FA7A2-C64F-4FE8-A1E2-BF0B625530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40" y="862319"/>
            <a:ext cx="1472257" cy="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3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747BC-F620-4FBA-ABD7-B6E1EEEE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CCB29CF-2071-48A6-B534-6CDEA97CF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6029AD-E4D3-4440-BC42-D1F02B0C5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A5BCF0-4394-4C76-AFD4-F8F3F96C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CA8E-2C64-4AA4-89B0-36EE48FA3AF3}" type="datetimeFigureOut">
              <a:rPr lang="de-CH" smtClean="0"/>
              <a:t>19.06.24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B963A1-E62B-4282-BEE5-85EF7A5C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0060C9-589F-49CA-94C2-65EAC329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C553-6C90-47E7-A7C3-367A18388EC0}" type="slidenum">
              <a:rPr lang="de-CH" smtClean="0"/>
              <a:t>‹#›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3C9EF18-6C57-4431-AEBC-87E9813C9C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7030" cy="6858000"/>
          </a:xfrm>
          <a:prstGeom prst="rect">
            <a:avLst/>
          </a:prstGeom>
        </p:spPr>
      </p:pic>
      <p:pic>
        <p:nvPicPr>
          <p:cNvPr id="9" name="Inhaltsplatzhalter 5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05514C57-197D-4984-8147-4840033D2B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40" y="862319"/>
            <a:ext cx="1472257" cy="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9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9C933CE-7B88-479D-86AD-1F69FBBB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1E419F-B630-41C8-ACC8-8687A6A90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9763FC-13BC-46FC-9CB9-EFED539BD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3CA8E-2C64-4AA4-89B0-36EE48FA3AF3}" type="datetimeFigureOut">
              <a:rPr lang="de-CH" smtClean="0"/>
              <a:t>19.06.24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0EE8B9-538E-441C-99BA-479D5E52E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6D1D57-0ABE-4E26-B80D-DE5AD6105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CC553-6C90-47E7-A7C3-367A18388EC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817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B046B4-F260-4AB8-B24A-FCBC391D0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5769" y="5074722"/>
            <a:ext cx="6314209" cy="864277"/>
          </a:xfrm>
        </p:spPr>
        <p:txBody>
          <a:bodyPr>
            <a:normAutofit/>
          </a:bodyPr>
          <a:lstStyle/>
          <a:p>
            <a:r>
              <a:rPr lang="fr-CH" sz="3200" b="1" dirty="0">
                <a:latin typeface="+mn-lt"/>
              </a:rPr>
              <a:t>David Fontaine</a:t>
            </a:r>
            <a:endParaRPr lang="de-CH" sz="3200" b="1" dirty="0">
              <a:latin typeface="+mn-lt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EA4887-10C1-4C61-9A48-8C3394AB3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873" y="3375160"/>
            <a:ext cx="9144000" cy="20224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CH" sz="4400" b="1" dirty="0"/>
              <a:t>Rail Data Forum</a:t>
            </a:r>
          </a:p>
          <a:p>
            <a:r>
              <a:rPr lang="fr-CH" sz="4400" b="1" dirty="0" err="1"/>
              <a:t>Verona</a:t>
            </a:r>
            <a:r>
              <a:rPr lang="fr-CH" sz="4400" b="1" dirty="0"/>
              <a:t> 18 – 19 Juin 2024</a:t>
            </a:r>
          </a:p>
        </p:txBody>
      </p:sp>
    </p:spTree>
    <p:extLst>
      <p:ext uri="{BB962C8B-B14F-4D97-AF65-F5344CB8AC3E}">
        <p14:creationId xmlns:p14="http://schemas.microsoft.com/office/powerpoint/2010/main" val="367199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04ADF-E0AE-0C34-FA3E-4087EE5D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/>
              <a:t>Swiss</a:t>
            </a:r>
            <a:r>
              <a:rPr lang="fr-CH" b="1" dirty="0"/>
              <a:t> rail network</a:t>
            </a:r>
            <a:endParaRPr lang="de-CH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44FE32-BE3F-744F-97A1-C4C957699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Total network 5124 km</a:t>
            </a:r>
          </a:p>
          <a:p>
            <a:pPr lvl="1"/>
            <a:r>
              <a:rPr lang="en-US" dirty="0"/>
              <a:t>55 infrastructure manager</a:t>
            </a:r>
          </a:p>
          <a:p>
            <a:endParaRPr lang="en-US" dirty="0"/>
          </a:p>
          <a:p>
            <a:r>
              <a:rPr lang="en-US" dirty="0"/>
              <a:t>Interoperable network 3754 km</a:t>
            </a:r>
          </a:p>
          <a:p>
            <a:pPr lvl="1"/>
            <a:r>
              <a:rPr lang="en-US" dirty="0"/>
              <a:t>17 interoperable infrastructure manager</a:t>
            </a:r>
          </a:p>
          <a:p>
            <a:pPr lvl="2"/>
            <a:r>
              <a:rPr lang="en-US" dirty="0"/>
              <a:t>Biggest CFF/SBB/FFS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3011 km</a:t>
            </a:r>
          </a:p>
          <a:p>
            <a:pPr lvl="2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BLS 449 km</a:t>
            </a:r>
          </a:p>
          <a:p>
            <a:pPr lvl="2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SOB 123 km</a:t>
            </a:r>
          </a:p>
          <a:p>
            <a:pPr lvl="2"/>
            <a:r>
              <a:rPr lang="en-US" dirty="0"/>
              <a:t>Smallest </a:t>
            </a:r>
            <a:r>
              <a:rPr lang="en-US" dirty="0" err="1"/>
              <a:t>OeBB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4,1 km</a:t>
            </a:r>
            <a:endParaRPr lang="en-US" dirty="0"/>
          </a:p>
          <a:p>
            <a:endParaRPr lang="en-US" dirty="0"/>
          </a:p>
          <a:p>
            <a:r>
              <a:rPr lang="en-US" dirty="0"/>
              <a:t>Non interoperable network 1370 km</a:t>
            </a:r>
          </a:p>
          <a:p>
            <a:pPr lvl="1"/>
            <a:r>
              <a:rPr lang="en-US" dirty="0"/>
              <a:t>38 infrastructure manager</a:t>
            </a:r>
          </a:p>
          <a:p>
            <a:endParaRPr lang="en-US" dirty="0"/>
          </a:p>
          <a:p>
            <a:r>
              <a:rPr lang="en-US" dirty="0"/>
              <a:t>Backbone of the north-south freight corridors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028268-D5B7-1549-D2D6-36BD982BE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754" y="119795"/>
            <a:ext cx="6341568" cy="40391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8F27A89-D3A1-7B52-FD3F-CB6D14483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954" y="4252344"/>
            <a:ext cx="1966541" cy="24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0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79CBA-A903-7DB4-1124-03AF30CD9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RINF situation in Switzerland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7DA9F3-06F1-2E16-C9AE-D23337A3B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Own RINF-CH</a:t>
            </a:r>
          </a:p>
          <a:p>
            <a:r>
              <a:rPr lang="en-US" dirty="0"/>
              <a:t>Development through the ministry (NSA) (2015-2020)</a:t>
            </a:r>
          </a:p>
          <a:p>
            <a:r>
              <a:rPr lang="en-US" dirty="0"/>
              <a:t>Handover to TVS in 2021</a:t>
            </a:r>
          </a:p>
          <a:p>
            <a:r>
              <a:rPr lang="en-US" dirty="0"/>
              <a:t>Responsibilities TVS (NRE)</a:t>
            </a:r>
          </a:p>
          <a:p>
            <a:pPr lvl="1"/>
            <a:r>
              <a:rPr lang="en-US" dirty="0"/>
              <a:t>Data collection</a:t>
            </a:r>
          </a:p>
          <a:p>
            <a:pPr lvl="1"/>
            <a:r>
              <a:rPr lang="en-US" dirty="0"/>
              <a:t>Data transmission</a:t>
            </a:r>
          </a:p>
          <a:p>
            <a:pPr lvl="1"/>
            <a:r>
              <a:rPr lang="en-US" dirty="0"/>
              <a:t>Exploitation and continued development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937FE4-BA9B-68A6-CE36-BEAB3745F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768" y="4551977"/>
            <a:ext cx="5058615" cy="195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8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24200-D356-BFC4-BEC3-AD39806F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Data collection in </a:t>
            </a:r>
            <a:r>
              <a:rPr lang="fr-CH" b="1" dirty="0" err="1"/>
              <a:t>Switzerland</a:t>
            </a:r>
            <a:endParaRPr lang="de-CH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5BDE69-D7BA-522F-4D5F-507398AB8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3 biggest IMs provide monthly data according to the full delivery model.</a:t>
            </a:r>
          </a:p>
          <a:p>
            <a:pPr lvl="1"/>
            <a:r>
              <a:rPr lang="en-US" dirty="0"/>
              <a:t>Geometric network data quality not yet achieved.</a:t>
            </a:r>
          </a:p>
          <a:p>
            <a:pPr lvl="1"/>
            <a:r>
              <a:rPr lang="en-US" dirty="0"/>
              <a:t>Currently, around 100 parameters have been delivered out of the 189 requested under the current implementing regulations.</a:t>
            </a:r>
          </a:p>
          <a:p>
            <a:endParaRPr lang="en-US" dirty="0"/>
          </a:p>
          <a:p>
            <a:r>
              <a:rPr lang="en-US" dirty="0"/>
              <a:t>Other IMs have just delivered their geometric data and have now to edit manually the ERA parameters.</a:t>
            </a:r>
          </a:p>
          <a:p>
            <a:pPr lvl="1"/>
            <a:r>
              <a:rPr lang="en-US" dirty="0"/>
              <a:t>Parameter collection has just begun. Only about 10% of parameters have been completed.</a:t>
            </a:r>
          </a:p>
          <a:p>
            <a:pPr lvl="1"/>
            <a:r>
              <a:rPr lang="en-US" dirty="0"/>
              <a:t>Particular attention is focused on this parameter collection as a priority.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This quantity is clearly insufficient to meet the required quality standards.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Currently, we focus on the collection of data for the RCC.</a:t>
            </a:r>
          </a:p>
        </p:txBody>
      </p:sp>
    </p:spTree>
    <p:extLst>
      <p:ext uri="{BB962C8B-B14F-4D97-AF65-F5344CB8AC3E}">
        <p14:creationId xmlns:p14="http://schemas.microsoft.com/office/powerpoint/2010/main" val="336037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AB508-E457-E9F6-9186-AA57B7DF2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Difficulties encountered in data collection</a:t>
            </a:r>
            <a:endParaRPr lang="de-CH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0DE554-4D65-6C3E-EF6D-4D2EBAAEC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Handover from the ministry (NSA) to TVS (NRE).</a:t>
            </a:r>
          </a:p>
          <a:p>
            <a:pPr lvl="1"/>
            <a:r>
              <a:rPr lang="en-US" dirty="0"/>
              <a:t>Personnel turnover.</a:t>
            </a:r>
          </a:p>
          <a:p>
            <a:pPr lvl="1"/>
            <a:r>
              <a:rPr lang="en-US" dirty="0"/>
              <a:t>Loss of knowledge.</a:t>
            </a:r>
          </a:p>
          <a:p>
            <a:r>
              <a:rPr lang="en-US" dirty="0"/>
              <a:t>Biggest IMs didn't believe in the RINF project.</a:t>
            </a:r>
          </a:p>
          <a:p>
            <a:pPr lvl="1"/>
            <a:r>
              <a:rPr lang="en-US" dirty="0"/>
              <a:t>The focus was placed on them first.</a:t>
            </a:r>
          </a:p>
          <a:p>
            <a:pPr lvl="1"/>
            <a:r>
              <a:rPr lang="en-US" dirty="0"/>
              <a:t>Smaller IMs were sidelined.</a:t>
            </a:r>
          </a:p>
          <a:p>
            <a:r>
              <a:rPr lang="en-US" dirty="0"/>
              <a:t>Collecting data is an arduous task for IMs.</a:t>
            </a:r>
          </a:p>
          <a:p>
            <a:pPr lvl="1"/>
            <a:r>
              <a:rPr lang="en-US" dirty="0"/>
              <a:t>Not all data is digitalized.</a:t>
            </a:r>
          </a:p>
          <a:p>
            <a:pPr lvl="1"/>
            <a:r>
              <a:rPr lang="en-US" dirty="0"/>
              <a:t>Not all data exists.</a:t>
            </a:r>
          </a:p>
          <a:p>
            <a:r>
              <a:rPr lang="en-US" dirty="0"/>
              <a:t>Border point management difficulties with some neighboring states.</a:t>
            </a:r>
          </a:p>
          <a:p>
            <a:pPr lvl="1"/>
            <a:r>
              <a:rPr lang="en-US" dirty="0"/>
              <a:t>Impact on network continuity.</a:t>
            </a:r>
          </a:p>
        </p:txBody>
      </p:sp>
    </p:spTree>
    <p:extLst>
      <p:ext uri="{BB962C8B-B14F-4D97-AF65-F5344CB8AC3E}">
        <p14:creationId xmlns:p14="http://schemas.microsoft.com/office/powerpoint/2010/main" val="4680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C9155-85CA-2B7A-EC07-E9000739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Challenge for the coming months</a:t>
            </a:r>
            <a:endParaRPr lang="de-CH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8021AE-E164-D3F9-C136-BC69D3626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Specifications for the changes of the new EU regulations are not yet defined.</a:t>
            </a:r>
          </a:p>
          <a:p>
            <a:pPr lvl="1"/>
            <a:r>
              <a:rPr lang="en-US" dirty="0"/>
              <a:t>It's difficult to keep developers available and to respect the expected milestones.</a:t>
            </a:r>
          </a:p>
          <a:p>
            <a:r>
              <a:rPr lang="en-US" dirty="0"/>
              <a:t>Deadlines for delivery of new data are very (too) tight for IMs.</a:t>
            </a:r>
          </a:p>
          <a:p>
            <a:r>
              <a:rPr lang="en-US" dirty="0"/>
              <a:t>It's currently difficult to stay focused on ERA issues.</a:t>
            </a:r>
          </a:p>
          <a:p>
            <a:pPr lvl="1"/>
            <a:r>
              <a:rPr lang="en-US" dirty="0"/>
              <a:t>New EU regulation with all its innovations absorbs all resources.</a:t>
            </a:r>
          </a:p>
          <a:p>
            <a:pPr lvl="1"/>
            <a:r>
              <a:rPr lang="en-US" dirty="0"/>
              <a:t>Disjointed follow-up of the various topics.</a:t>
            </a:r>
            <a:endParaRPr lang="de-CH" dirty="0"/>
          </a:p>
          <a:p>
            <a:pPr lvl="2"/>
            <a:r>
              <a:rPr lang="de-CH" dirty="0"/>
              <a:t>RCC</a:t>
            </a:r>
          </a:p>
          <a:p>
            <a:pPr lvl="2"/>
            <a:r>
              <a:rPr lang="en-US" dirty="0"/>
              <a:t>New ERA platform</a:t>
            </a:r>
          </a:p>
          <a:p>
            <a:pPr lvl="2"/>
            <a:r>
              <a:rPr lang="en-US" dirty="0"/>
              <a:t>Accurate geometry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Things are moving very quickly despite a pronounced administrative slowness.</a:t>
            </a:r>
          </a:p>
        </p:txBody>
      </p:sp>
    </p:spTree>
    <p:extLst>
      <p:ext uri="{BB962C8B-B14F-4D97-AF65-F5344CB8AC3E}">
        <p14:creationId xmlns:p14="http://schemas.microsoft.com/office/powerpoint/2010/main" val="1316316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UE TVS Vorlage Beispiele" id="{640C7F8A-1B00-4BA3-8156-3CB678DD74C1}" vid="{9B9CBC10-F312-4D7F-8374-4EF98F0E04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Macintosh PowerPoint</Application>
  <PresentationFormat>Widescreen</PresentationFormat>
  <Paragraphs>67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Wingdings</vt:lpstr>
      <vt:lpstr>Office</vt:lpstr>
      <vt:lpstr>David Fontaine</vt:lpstr>
      <vt:lpstr>Swiss rail network</vt:lpstr>
      <vt:lpstr>RINF situation in Switzerland</vt:lpstr>
      <vt:lpstr>Data collection in Switzerland</vt:lpstr>
      <vt:lpstr>Difficulties encountered in data collection</vt:lpstr>
      <vt:lpstr>Challenge for the coming months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Giulia Rossi</dc:creator>
  <cp:lastModifiedBy>Giulia Rossi</cp:lastModifiedBy>
  <cp:revision>1</cp:revision>
  <dcterms:created xsi:type="dcterms:W3CDTF">2024-06-19T08:36:10Z</dcterms:created>
  <dcterms:modified xsi:type="dcterms:W3CDTF">2024-06-19T08:36:25Z</dcterms:modified>
</cp:coreProperties>
</file>