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147378478" r:id="rId2"/>
    <p:sldId id="341" r:id="rId3"/>
    <p:sldId id="645" r:id="rId4"/>
    <p:sldId id="412" r:id="rId5"/>
    <p:sldId id="646" r:id="rId6"/>
    <p:sldId id="648" r:id="rId7"/>
    <p:sldId id="671" r:id="rId8"/>
    <p:sldId id="649" r:id="rId9"/>
    <p:sldId id="670" r:id="rId10"/>
    <p:sldId id="669" r:id="rId11"/>
    <p:sldId id="430" r:id="rId12"/>
    <p:sldId id="650" r:id="rId13"/>
    <p:sldId id="672" r:id="rId14"/>
    <p:sldId id="680" r:id="rId15"/>
    <p:sldId id="651" r:id="rId16"/>
    <p:sldId id="675" r:id="rId17"/>
    <p:sldId id="676" r:id="rId18"/>
    <p:sldId id="678" r:id="rId19"/>
    <p:sldId id="679" r:id="rId20"/>
    <p:sldId id="681" r:id="rId21"/>
    <p:sldId id="6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BE28-E8A3-4EFB-97E0-344DCD39A3B2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ABF60-C613-4D82-A60A-F63402DB9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8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8931A-B34D-4D96-B7EA-02C1D012AD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148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5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033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9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business of Railway Undertakings is best service for clients,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e. freight customers or passengers. In order to design, plan and operate their services the Railway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Untertakings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needing a broad scale of data of the infrastructure on which they are operating or desire to operate for planning and operation (preparation, during operations, after operations),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04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941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99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02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Abschlussfolie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4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59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/</a:t>
            </a:r>
            <a:r>
              <a:rPr lang="de-DE" dirty="0" err="1"/>
              <a:t>basics</a:t>
            </a:r>
            <a:r>
              <a:rPr lang="de-DE" dirty="0"/>
              <a:t>; </a:t>
            </a:r>
            <a:r>
              <a:rPr lang="de-DE" dirty="0" err="1"/>
              <a:t>probabely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to </a:t>
            </a:r>
            <a:r>
              <a:rPr lang="de-DE" dirty="0" err="1"/>
              <a:t>anybody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 But just in </a:t>
            </a:r>
            <a:r>
              <a:rPr lang="de-DE" dirty="0" err="1"/>
              <a:t>case</a:t>
            </a:r>
            <a:r>
              <a:rPr lang="de-DE" dirty="0"/>
              <a:t> to </a:t>
            </a:r>
            <a:r>
              <a:rPr lang="de-DE" dirty="0" err="1"/>
              <a:t>recall</a:t>
            </a:r>
            <a:r>
              <a:rPr lang="de-DE" dirty="0"/>
              <a:t> it. As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enough</a:t>
            </a:r>
            <a:r>
              <a:rPr lang="de-DE" dirty="0"/>
              <a:t>. </a:t>
            </a:r>
            <a:r>
              <a:rPr lang="de-DE" dirty="0" err="1"/>
              <a:t>I‘m</a:t>
            </a:r>
            <a:r>
              <a:rPr lang="de-DE" dirty="0"/>
              <a:t> </a:t>
            </a:r>
            <a:r>
              <a:rPr lang="de-DE" dirty="0" err="1"/>
              <a:t>cncentrating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characters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data.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4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business of Railway Undertakings is best service for clients,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e. freight customers or passengers. In order to design, plan and operate their services the Railway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Untertakings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needing a broad scale of data of the infrastructure on which they are operating or desire to operate for planning and operation (preparation, during operations, after operations),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04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data has to be provided by the Infrastructure Managers in the detail and format necessary.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8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business of Railway Undertakings is best service for clients,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e. freight customers or passengers. In order to design, plan and operate their services the Railway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Untertakings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needing a broad scale of data of the infrastructure on which they are operating or desire to operate for planning and operation (preparation, during operations, after operations),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2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Challenges: </a:t>
            </a:r>
            <a:r>
              <a:rPr lang="de-DE" dirty="0" err="1"/>
              <a:t>correct</a:t>
            </a:r>
            <a:r>
              <a:rPr lang="de-DE" dirty="0"/>
              <a:t> data </a:t>
            </a:r>
            <a:r>
              <a:rPr lang="de-DE" dirty="0" err="1"/>
              <a:t>provision</a:t>
            </a:r>
            <a:r>
              <a:rPr lang="de-DE" dirty="0"/>
              <a:t>, </a:t>
            </a:r>
            <a:r>
              <a:rPr lang="de-DE" dirty="0" err="1"/>
              <a:t>identical</a:t>
            </a:r>
            <a:r>
              <a:rPr lang="de-DE" dirty="0"/>
              <a:t> </a:t>
            </a:r>
            <a:r>
              <a:rPr lang="de-DE" dirty="0" err="1"/>
              <a:t>interpretation</a:t>
            </a:r>
            <a:r>
              <a:rPr lang="de-DE" dirty="0"/>
              <a:t> RU/IM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55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Challenges: Different „data </a:t>
            </a:r>
            <a:r>
              <a:rPr lang="de-DE" dirty="0" err="1"/>
              <a:t>owners</a:t>
            </a:r>
            <a:r>
              <a:rPr lang="de-DE" dirty="0"/>
              <a:t>“ </a:t>
            </a:r>
            <a:r>
              <a:rPr lang="de-DE" dirty="0" err="1"/>
              <a:t>within</a:t>
            </a:r>
            <a:r>
              <a:rPr lang="de-DE" dirty="0"/>
              <a:t> IM;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provision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2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F470C-3670-49BE-9A4E-E4D8EED3D1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3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2" y="1484314"/>
            <a:ext cx="11137569" cy="1657350"/>
          </a:xfrm>
        </p:spPr>
        <p:txBody>
          <a:bodyPr tIns="36000" bIns="0" anchor="t" anchorCtr="0"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7051" y="3429571"/>
            <a:ext cx="11137900" cy="431229"/>
          </a:xfrm>
        </p:spPr>
        <p:txBody>
          <a:bodyPr t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39185" y="1412875"/>
            <a:ext cx="11713633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239185" y="3357563"/>
            <a:ext cx="117136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27051" y="4149082"/>
            <a:ext cx="11137900" cy="864095"/>
          </a:xfrm>
        </p:spPr>
        <p:txBody>
          <a:bodyPr/>
          <a:lstStyle>
            <a:lvl1pPr marL="0" indent="0">
              <a:spcBef>
                <a:spcPts val="0"/>
              </a:spcBef>
              <a:defRPr sz="1600" b="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>
              <a:spcBef>
                <a:spcPts val="0"/>
              </a:spcBef>
              <a:defRPr sz="1600"/>
            </a:lvl6pPr>
            <a:lvl7pPr>
              <a:spcBef>
                <a:spcPts val="0"/>
              </a:spcBef>
              <a:defRPr sz="1600"/>
            </a:lvl7pPr>
            <a:lvl8pPr>
              <a:spcBef>
                <a:spcPts val="0"/>
              </a:spcBef>
              <a:defRPr sz="1600"/>
            </a:lvl8pPr>
            <a:lvl9pPr>
              <a:spcBef>
                <a:spcPts val="0"/>
              </a:spcBef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pic>
        <p:nvPicPr>
          <p:cNvPr id="11" name="Grafik 10" descr="VDV_Verkehrsunternehmen_Color.bm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00" y="236584"/>
            <a:ext cx="2737603" cy="5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268414"/>
            <a:ext cx="5562600" cy="504090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539750" indent="-2651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268414"/>
            <a:ext cx="5562600" cy="504090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21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268414"/>
            <a:ext cx="11328400" cy="5040907"/>
          </a:xfrm>
        </p:spPr>
        <p:txBody>
          <a:bodyPr/>
          <a:lstStyle>
            <a:lvl2pPr>
              <a:buFont typeface="Calibri" pitchFamily="34" charset="0"/>
              <a:buChar char="—"/>
              <a:defRPr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9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alibri" pitchFamily="34" charset="0"/>
              <a:buChar char="—"/>
              <a:defRPr/>
            </a:lvl2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6020742"/>
            <a:ext cx="5568951" cy="216570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/>
              <a:t>Quellenangabe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63953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39185" y="1995487"/>
            <a:ext cx="11713633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239185" y="3501008"/>
            <a:ext cx="117136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060576"/>
            <a:ext cx="11137900" cy="1223963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051" y="3573016"/>
            <a:ext cx="11137900" cy="720080"/>
          </a:xfrm>
        </p:spPr>
        <p:txBody>
          <a:bodyPr tIns="36000" anchor="t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39185" y="4365104"/>
            <a:ext cx="117136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2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268414"/>
            <a:ext cx="5562600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539750" indent="-2651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268414"/>
            <a:ext cx="5562600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6020742"/>
            <a:ext cx="5568951" cy="216570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/>
              <a:t>Quellenangabe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26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268414"/>
            <a:ext cx="5562600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539750" indent="-2651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191251" y="1268413"/>
            <a:ext cx="5568949" cy="475297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020742"/>
            <a:ext cx="5568951" cy="216570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/>
              <a:t>Quellenangabe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62416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–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268414"/>
            <a:ext cx="11328400" cy="23764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539750" indent="-26511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31800" y="3789364"/>
            <a:ext cx="11328400" cy="223202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020742"/>
            <a:ext cx="5568951" cy="216570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/>
              <a:t>Quellenangabe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47120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7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2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9317" y="62849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57085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VDV_Verkehrsunternehmen_Colo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549" y="6350031"/>
            <a:ext cx="1976152" cy="39193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115888"/>
            <a:ext cx="11328400" cy="864840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679509" y="6525345"/>
            <a:ext cx="864096" cy="221109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39616" y="6525345"/>
            <a:ext cx="5280587" cy="221109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6287" y="6525345"/>
            <a:ext cx="383613" cy="2211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6EACCC5-E8F5-45DE-846E-D24B837BA6C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815413" y="6525345"/>
            <a:ext cx="864096" cy="221109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VDV 2024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431800" y="1052513"/>
            <a:ext cx="113284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31800" y="6381750"/>
            <a:ext cx="912058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638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26511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26511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12800" indent="-276225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09625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Ò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857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857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Ò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9537" y="1628800"/>
            <a:ext cx="8353177" cy="1512864"/>
          </a:xfrm>
        </p:spPr>
        <p:txBody>
          <a:bodyPr/>
          <a:lstStyle/>
          <a:p>
            <a:r>
              <a:rPr lang="en-US" dirty="0"/>
              <a:t>Data on infrastructure:</a:t>
            </a:r>
            <a:br>
              <a:rPr lang="en-US" dirty="0"/>
            </a:br>
            <a:r>
              <a:rPr lang="en-US" dirty="0"/>
              <a:t>An indispensable requisite of planning and operation of Railway Undertakings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47529" y="3573017"/>
            <a:ext cx="8353425" cy="431229"/>
          </a:xfrm>
        </p:spPr>
        <p:txBody>
          <a:bodyPr/>
          <a:lstStyle/>
          <a:p>
            <a:r>
              <a:rPr lang="de-DE" dirty="0"/>
              <a:t>ERA – Rail Data Forum</a:t>
            </a:r>
          </a:p>
          <a:p>
            <a:r>
              <a:rPr lang="en-US" dirty="0"/>
              <a:t>WS #2 Infrastructure data as the backbone of railway data </a:t>
            </a:r>
            <a:endParaRPr lang="de-DE" dirty="0"/>
          </a:p>
          <a:p>
            <a:r>
              <a:rPr lang="de-DE" dirty="0"/>
              <a:t>Verona</a:t>
            </a:r>
          </a:p>
          <a:p>
            <a:r>
              <a:rPr lang="de-DE" sz="1600" dirty="0"/>
              <a:t>19.06.2024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919288" y="5733256"/>
            <a:ext cx="8353425" cy="576064"/>
          </a:xfrm>
        </p:spPr>
        <p:txBody>
          <a:bodyPr/>
          <a:lstStyle/>
          <a:p>
            <a:r>
              <a:rPr lang="de-DE" dirty="0"/>
              <a:t>Götz Walther</a:t>
            </a:r>
          </a:p>
          <a:p>
            <a:r>
              <a:rPr lang="de-DE" dirty="0"/>
              <a:t>VDV – Berlin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static infrastructure data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use case: platform</a:t>
            </a:r>
            <a:br>
              <a:rPr lang="en-US" sz="2800" dirty="0"/>
            </a:br>
            <a:r>
              <a:rPr lang="de-DE" sz="2800" dirty="0"/>
              <a:t>RINF: 1.2.1.0.6.4  </a:t>
            </a:r>
            <a:r>
              <a:rPr lang="de-DE" sz="2800" dirty="0" err="1"/>
              <a:t>usable</a:t>
            </a:r>
            <a:r>
              <a:rPr lang="de-DE" sz="2800" dirty="0"/>
              <a:t> </a:t>
            </a:r>
            <a:r>
              <a:rPr lang="de-DE" sz="2800" dirty="0" err="1"/>
              <a:t>length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platform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47850" y="1268414"/>
            <a:ext cx="4171950" cy="2232594"/>
          </a:xfrm>
        </p:spPr>
        <p:txBody>
          <a:bodyPr/>
          <a:lstStyle/>
          <a:p>
            <a:r>
              <a:rPr lang="de-DE" dirty="0"/>
              <a:t>Bahnsteignutzlänge je Gleis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richtungsbezogen (falls </a:t>
            </a:r>
            <a:r>
              <a:rPr lang="de-DE" sz="1400" dirty="0" err="1"/>
              <a:t>unterschiedl</a:t>
            </a:r>
            <a:r>
              <a:rPr lang="de-DE" sz="1400" dirty="0"/>
              <a:t>.)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in Bezug auf die Halteposition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in Bezug auf den Fahrweg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 </a:t>
            </a:r>
            <a:r>
              <a:rPr lang="de-DE" sz="1400" b="1" dirty="0">
                <a:solidFill>
                  <a:srgbClr val="00B050"/>
                </a:solidFill>
              </a:rPr>
              <a:t>A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268414"/>
            <a:ext cx="4171950" cy="4646296"/>
          </a:xfrm>
        </p:spPr>
        <p:txBody>
          <a:bodyPr/>
          <a:lstStyle/>
          <a:p>
            <a:r>
              <a:rPr lang="en-US" dirty="0"/>
              <a:t>Platform length per track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 relation to direction of travel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 relation to stopping position/signals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 relation to route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pPr algn="r"/>
            <a:r>
              <a:rPr lang="de-DE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B </a:t>
            </a: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endParaRPr lang="de-DE" sz="1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r"/>
            <a:r>
              <a:rPr lang="de-DE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C </a:t>
            </a:r>
            <a:endParaRPr lang="de-DE" sz="1400" b="1" dirty="0">
              <a:solidFill>
                <a:srgbClr val="00B050"/>
              </a:solidFill>
            </a:endParaRPr>
          </a:p>
          <a:p>
            <a:pPr algn="r"/>
            <a:endParaRPr lang="de-DE" sz="1400" b="1" dirty="0">
              <a:solidFill>
                <a:srgbClr val="00B050"/>
              </a:solidFill>
            </a:endParaRPr>
          </a:p>
          <a:p>
            <a:endParaRPr lang="de-DE" sz="1400" dirty="0"/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2279576" y="3212976"/>
            <a:ext cx="7704856" cy="35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3575720" y="2674350"/>
            <a:ext cx="5904656" cy="43204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200 m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17809" y="2087680"/>
            <a:ext cx="830718" cy="126635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846337" y="3355222"/>
            <a:ext cx="1268078" cy="829128"/>
          </a:xfrm>
          <a:prstGeom prst="rect">
            <a:avLst/>
          </a:prstGeom>
        </p:spPr>
      </p:pic>
      <p:sp>
        <p:nvSpPr>
          <p:cNvPr id="14" name="Inhaltsplatzhalter 3"/>
          <p:cNvSpPr txBox="1">
            <a:spLocks/>
          </p:cNvSpPr>
          <p:nvPr/>
        </p:nvSpPr>
        <p:spPr>
          <a:xfrm>
            <a:off x="2495600" y="3394084"/>
            <a:ext cx="5328592" cy="2520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usable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length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direction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A  = 200 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usable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length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direction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B  = 180 m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but: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of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trains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with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loco+coaches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distance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platform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-signal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might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influence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usable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length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 B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usable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lenght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A  C /A  C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= 100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6267660" y="3248644"/>
            <a:ext cx="3572757" cy="2340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cxnSpLocks/>
          </p:cNvCxnSpPr>
          <p:nvPr/>
        </p:nvCxnSpPr>
        <p:spPr>
          <a:xfrm>
            <a:off x="2866344" y="3136216"/>
            <a:ext cx="0" cy="259704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</p:cNvCxnSpPr>
          <p:nvPr/>
        </p:nvCxnSpPr>
        <p:spPr>
          <a:xfrm>
            <a:off x="6173822" y="3212976"/>
            <a:ext cx="10314" cy="252028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>
          <a:xfrm>
            <a:off x="3503712" y="3106398"/>
            <a:ext cx="0" cy="269886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8825179" y="3159688"/>
            <a:ext cx="17130" cy="102466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9567534" y="3117403"/>
            <a:ext cx="17130" cy="102466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3575720" y="378904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3575720" y="4142065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2866344" y="46730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cxnSpLocks/>
          </p:cNvCxnSpPr>
          <p:nvPr/>
        </p:nvCxnSpPr>
        <p:spPr>
          <a:xfrm flipH="1">
            <a:off x="3503712" y="551723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3229209" y="4673093"/>
            <a:ext cx="296416" cy="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cxnSpLocks/>
          </p:cNvCxnSpPr>
          <p:nvPr/>
        </p:nvCxnSpPr>
        <p:spPr>
          <a:xfrm flipV="1">
            <a:off x="5512920" y="5513758"/>
            <a:ext cx="637368" cy="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6400810" y="4115609"/>
            <a:ext cx="2407238" cy="26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6418750" y="3801854"/>
            <a:ext cx="3148785" cy="26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 rot="5400000">
            <a:off x="7808279" y="4017419"/>
            <a:ext cx="369332" cy="4369954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VDV, source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EBA,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DB InfraGO AG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EEF886-6128-BF1A-1AFB-43C3FDDDF2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412" t="30301" b="59896"/>
          <a:stretch/>
        </p:blipFill>
        <p:spPr>
          <a:xfrm>
            <a:off x="3543533" y="3248468"/>
            <a:ext cx="2170947" cy="4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843716" y="404664"/>
            <a:ext cx="8572765" cy="864840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services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57DA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to freight customers or passengers</a:t>
            </a:r>
            <a:b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57DA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57DA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static infrastructure data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57DAA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Wingdings" panose="05000000000000000000" pitchFamily="2" charset="2"/>
              </a:rPr>
              <a:t> use case: access points for freight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057DAA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832304" y="627458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BSM in Monheim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Götz Walther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6AD0CA-51EE-6C95-647C-256CD6257CDE}"/>
              </a:ext>
            </a:extLst>
          </p:cNvPr>
          <p:cNvSpPr txBox="1">
            <a:spLocks noChangeArrowheads="1"/>
          </p:cNvSpPr>
          <p:nvPr/>
        </p:nvSpPr>
        <p:spPr>
          <a:xfrm>
            <a:off x="6459488" y="5162397"/>
            <a:ext cx="4172912" cy="936104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relevance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to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freight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customer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&amp;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planning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/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operations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34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115888"/>
            <a:ext cx="8784654" cy="86484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services</a:t>
            </a:r>
            <a:r>
              <a:rPr lang="en-GB" dirty="0"/>
              <a:t> to freight customers or passengers</a:t>
            </a:r>
            <a:br>
              <a:rPr lang="en-GB" dirty="0"/>
            </a:br>
            <a:r>
              <a:rPr lang="en-GB" b="1" dirty="0"/>
              <a:t>static infrastructure data </a:t>
            </a:r>
            <a:r>
              <a:rPr lang="en-GB" b="1" dirty="0">
                <a:sym typeface="Wingdings" panose="05000000000000000000" pitchFamily="2" charset="2"/>
              </a:rPr>
              <a:t> use case: access points for freight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3715" y="1268760"/>
            <a:ext cx="4108269" cy="5256584"/>
          </a:xfrm>
        </p:spPr>
        <p:txBody>
          <a:bodyPr/>
          <a:lstStyle/>
          <a:p>
            <a:pPr lvl="1"/>
            <a:r>
              <a:rPr lang="de-DE" sz="2200" b="1" dirty="0"/>
              <a:t>Freight </a:t>
            </a:r>
            <a:r>
              <a:rPr lang="de-DE" sz="2200" b="1" dirty="0" err="1"/>
              <a:t>services</a:t>
            </a:r>
            <a:r>
              <a:rPr lang="de-DE" sz="2200" dirty="0"/>
              <a:t>, e. g.</a:t>
            </a:r>
          </a:p>
          <a:p>
            <a:pPr lvl="3"/>
            <a:r>
              <a:rPr lang="de-DE" sz="2200" dirty="0"/>
              <a:t>operational </a:t>
            </a:r>
            <a:r>
              <a:rPr lang="de-DE" sz="2200" dirty="0" err="1"/>
              <a:t>points</a:t>
            </a:r>
            <a:r>
              <a:rPr lang="de-DE" sz="2200" dirty="0"/>
              <a:t> </a:t>
            </a:r>
          </a:p>
          <a:p>
            <a:pPr lvl="4"/>
            <a:r>
              <a:rPr lang="de-DE" sz="2200" dirty="0" err="1"/>
              <a:t>functions</a:t>
            </a:r>
            <a:endParaRPr lang="de-DE" sz="2200" dirty="0"/>
          </a:p>
          <a:p>
            <a:pPr lvl="6"/>
            <a:r>
              <a:rPr lang="de-DE" sz="2200" dirty="0" err="1"/>
              <a:t>tracks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loading</a:t>
            </a:r>
            <a:r>
              <a:rPr lang="de-DE" sz="2200" dirty="0"/>
              <a:t>/</a:t>
            </a:r>
            <a:r>
              <a:rPr lang="de-DE" sz="2200" dirty="0" err="1"/>
              <a:t>unloading</a:t>
            </a:r>
            <a:endParaRPr lang="de-DE" sz="2200" dirty="0"/>
          </a:p>
          <a:p>
            <a:pPr lvl="6"/>
            <a:r>
              <a:rPr lang="de-DE" sz="2200" dirty="0" err="1"/>
              <a:t>terminals</a:t>
            </a:r>
            <a:r>
              <a:rPr lang="de-DE" sz="2200" dirty="0"/>
              <a:t> / „</a:t>
            </a:r>
            <a:r>
              <a:rPr lang="de-DE" sz="2200" dirty="0" err="1"/>
              <a:t>rail</a:t>
            </a:r>
            <a:r>
              <a:rPr lang="de-DE" sz="2200" dirty="0"/>
              <a:t> </a:t>
            </a:r>
            <a:r>
              <a:rPr lang="de-DE" sz="2200" dirty="0" err="1"/>
              <a:t>ports</a:t>
            </a:r>
            <a:r>
              <a:rPr lang="de-DE" sz="2200" dirty="0"/>
              <a:t>“</a:t>
            </a:r>
          </a:p>
          <a:p>
            <a:pPr lvl="6"/>
            <a:r>
              <a:rPr lang="de-DE" sz="2200" dirty="0" err="1"/>
              <a:t>harbours</a:t>
            </a:r>
            <a:endParaRPr lang="de-DE" sz="2200" dirty="0"/>
          </a:p>
          <a:p>
            <a:pPr lvl="6"/>
            <a:r>
              <a:rPr lang="de-DE" sz="2200" dirty="0"/>
              <a:t>(</a:t>
            </a:r>
            <a:r>
              <a:rPr lang="de-DE" sz="2200" dirty="0" err="1"/>
              <a:t>industrial</a:t>
            </a:r>
            <a:r>
              <a:rPr lang="de-DE" sz="2200" dirty="0"/>
              <a:t>) </a:t>
            </a:r>
            <a:r>
              <a:rPr lang="de-DE" sz="2200" dirty="0" err="1"/>
              <a:t>sidings</a:t>
            </a:r>
            <a:endParaRPr lang="de-DE" sz="2200" dirty="0"/>
          </a:p>
          <a:p>
            <a:pPr lvl="4"/>
            <a:endParaRPr lang="de-DE" sz="2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FF4E3ED-0DE3-0CD7-9254-88DE8DD18CA7}"/>
              </a:ext>
            </a:extLst>
          </p:cNvPr>
          <p:cNvSpPr txBox="1">
            <a:spLocks/>
          </p:cNvSpPr>
          <p:nvPr/>
        </p:nvSpPr>
        <p:spPr>
          <a:xfrm>
            <a:off x="6528048" y="1268760"/>
            <a:ext cx="3923606" cy="5184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RINF 1.2 OPERATIONAL POINT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RINF 1.2.2 SIDING 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1.2.0.0.0.4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of operational point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of facility in relation to the dominating operational functions.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1.2.0.0.0.7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Schematic overview of the operational point in digital form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1.2.2.0.0.2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of siding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Unique siding identification or unique siding number within OP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F6AC8A88-C833-376A-6EF1-C9DAA2FF3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12" t="29382" b="59896"/>
          <a:stretch/>
        </p:blipFill>
        <p:spPr>
          <a:xfrm>
            <a:off x="3102632" y="4153036"/>
            <a:ext cx="1835696" cy="57404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0C3035D-89C1-69E8-6841-96B5DE770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951" t="29382" r="1507" b="59896"/>
          <a:stretch/>
        </p:blipFill>
        <p:spPr>
          <a:xfrm>
            <a:off x="1987571" y="4149081"/>
            <a:ext cx="1104965" cy="5774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C3E7F35-FD29-83FA-E8E4-AD3047169BBF}"/>
              </a:ext>
            </a:extLst>
          </p:cNvPr>
          <p:cNvSpPr txBox="1"/>
          <p:nvPr/>
        </p:nvSpPr>
        <p:spPr>
          <a:xfrm rot="5400000">
            <a:off x="5263261" y="4678269"/>
            <a:ext cx="369332" cy="400572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symbolic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DB InfraGO AG</a:t>
            </a:r>
          </a:p>
        </p:txBody>
      </p:sp>
    </p:spTree>
    <p:extLst>
      <p:ext uri="{BB962C8B-B14F-4D97-AF65-F5344CB8AC3E}">
        <p14:creationId xmlns:p14="http://schemas.microsoft.com/office/powerpoint/2010/main" val="212765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115888"/>
            <a:ext cx="8784654" cy="864840"/>
          </a:xfrm>
        </p:spPr>
        <p:txBody>
          <a:bodyPr/>
          <a:lstStyle/>
          <a:p>
            <a:r>
              <a:rPr lang="en-GB" b="1" dirty="0"/>
              <a:t>static infrastructure data </a:t>
            </a:r>
            <a:r>
              <a:rPr lang="en-GB" b="1" dirty="0">
                <a:sym typeface="Wingdings" panose="05000000000000000000" pitchFamily="2" charset="2"/>
              </a:rPr>
              <a:t> use case: access points for freight</a:t>
            </a:r>
            <a:br>
              <a:rPr lang="en-GB" b="1" dirty="0">
                <a:sym typeface="Wingdings" panose="05000000000000000000" pitchFamily="2" charset="2"/>
              </a:rPr>
            </a:b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challenges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3714" y="1268760"/>
            <a:ext cx="7852686" cy="5256584"/>
          </a:xfrm>
        </p:spPr>
        <p:txBody>
          <a:bodyPr/>
          <a:lstStyle/>
          <a:p>
            <a:pPr lvl="1"/>
            <a:r>
              <a:rPr lang="de-DE" sz="2200" dirty="0"/>
              <a:t>RU + IM:</a:t>
            </a:r>
          </a:p>
          <a:p>
            <a:pPr lvl="4"/>
            <a:r>
              <a:rPr lang="de-DE" sz="2200" dirty="0" err="1"/>
              <a:t>clear</a:t>
            </a:r>
            <a:r>
              <a:rPr lang="de-DE" sz="2200" dirty="0"/>
              <a:t> </a:t>
            </a:r>
            <a:r>
              <a:rPr lang="de-DE" sz="2200" dirty="0" err="1"/>
              <a:t>definition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functions</a:t>
            </a:r>
            <a:r>
              <a:rPr lang="de-DE" sz="2200" dirty="0"/>
              <a:t> &amp; </a:t>
            </a:r>
            <a:r>
              <a:rPr lang="de-DE" sz="2200" dirty="0" err="1"/>
              <a:t>features</a:t>
            </a:r>
            <a:endParaRPr lang="de-DE" sz="2200" dirty="0"/>
          </a:p>
          <a:p>
            <a:pPr lvl="4"/>
            <a:r>
              <a:rPr lang="de-DE" sz="2200" dirty="0" err="1"/>
              <a:t>structure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static</a:t>
            </a:r>
            <a:r>
              <a:rPr lang="de-DE" sz="2200" dirty="0"/>
              <a:t> data on </a:t>
            </a:r>
            <a:r>
              <a:rPr lang="de-DE" sz="2200" dirty="0" err="1"/>
              <a:t>infrastructur</a:t>
            </a:r>
            <a:endParaRPr lang="de-DE" sz="2200" dirty="0"/>
          </a:p>
          <a:p>
            <a:pPr lvl="4"/>
            <a:r>
              <a:rPr lang="de-DE" sz="2200" dirty="0" err="1"/>
              <a:t>structure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information</a:t>
            </a:r>
            <a:endParaRPr lang="de-DE" sz="2200" dirty="0"/>
          </a:p>
          <a:p>
            <a:pPr lvl="4"/>
            <a:endParaRPr lang="de-DE" sz="2200" dirty="0"/>
          </a:p>
          <a:p>
            <a:pPr lvl="1"/>
            <a:r>
              <a:rPr lang="de-DE" sz="2200" dirty="0" err="1"/>
              <a:t>owner</a:t>
            </a:r>
            <a:r>
              <a:rPr lang="de-DE" sz="2200" dirty="0"/>
              <a:t> / RU </a:t>
            </a:r>
          </a:p>
          <a:p>
            <a:pPr lvl="4"/>
            <a:r>
              <a:rPr lang="de-DE" sz="2200" dirty="0" err="1"/>
              <a:t>identification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infrastructure</a:t>
            </a:r>
            <a:r>
              <a:rPr lang="de-DE" sz="2200" dirty="0"/>
              <a:t> data </a:t>
            </a:r>
            <a:r>
              <a:rPr lang="de-DE" sz="2200" dirty="0" err="1"/>
              <a:t>for</a:t>
            </a:r>
            <a:r>
              <a:rPr lang="de-DE" sz="2200" dirty="0"/>
              <a:t> freight </a:t>
            </a:r>
            <a:r>
              <a:rPr lang="de-DE" sz="2200" dirty="0" err="1"/>
              <a:t>customers</a:t>
            </a:r>
            <a:endParaRPr lang="de-DE" sz="2200" dirty="0"/>
          </a:p>
          <a:p>
            <a:pPr lvl="4"/>
            <a:r>
              <a:rPr lang="de-DE" sz="2200" dirty="0"/>
              <a:t>form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publication</a:t>
            </a:r>
            <a:r>
              <a:rPr lang="de-DE" sz="2200" dirty="0"/>
              <a:t>?</a:t>
            </a:r>
          </a:p>
          <a:p>
            <a:pPr lvl="4"/>
            <a:endParaRPr lang="de-DE" sz="2200" dirty="0"/>
          </a:p>
          <a:p>
            <a:pPr lvl="1"/>
            <a:r>
              <a:rPr lang="de-DE" sz="2200" dirty="0"/>
              <a:t>IM </a:t>
            </a:r>
            <a:r>
              <a:rPr lang="de-DE" sz="2200" dirty="0">
                <a:sym typeface="Wingdings" panose="05000000000000000000" pitchFamily="2" charset="2"/>
              </a:rPr>
              <a:t>/ </a:t>
            </a:r>
            <a:r>
              <a:rPr lang="de-DE" sz="2200" dirty="0"/>
              <a:t>RU</a:t>
            </a:r>
          </a:p>
          <a:p>
            <a:pPr lvl="3"/>
            <a:r>
              <a:rPr lang="de-DE" sz="2200" dirty="0" err="1"/>
              <a:t>Identification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data: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planning</a:t>
            </a:r>
            <a:r>
              <a:rPr lang="de-DE" sz="2200" dirty="0"/>
              <a:t> /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operations</a:t>
            </a:r>
            <a:endParaRPr lang="de-DE" sz="2200" dirty="0"/>
          </a:p>
          <a:p>
            <a:pPr lvl="3"/>
            <a:r>
              <a:rPr lang="de-DE" sz="2200" dirty="0"/>
              <a:t>form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delivery</a:t>
            </a:r>
            <a:r>
              <a:rPr lang="de-DE" sz="2200" dirty="0"/>
              <a:t> to </a:t>
            </a:r>
            <a:r>
              <a:rPr lang="de-DE" sz="2200" dirty="0" err="1"/>
              <a:t>the</a:t>
            </a:r>
            <a:r>
              <a:rPr lang="de-DE" sz="2200" dirty="0"/>
              <a:t> relevant </a:t>
            </a:r>
            <a:r>
              <a:rPr lang="de-DE" sz="2200" dirty="0" err="1"/>
              <a:t>personnel</a:t>
            </a:r>
            <a:endParaRPr lang="de-DE" sz="2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2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Fenster, Im Haus, Person, Kleidung enthält.&#10;&#10;Automatisch generierte Beschreibung">
            <a:extLst>
              <a:ext uri="{FF2B5EF4-FFF2-40B4-BE49-F238E27FC236}">
                <a16:creationId xmlns:a16="http://schemas.microsoft.com/office/drawing/2014/main" id="{3B70B548-33AA-DF87-8647-74101659C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856" y="-531440"/>
            <a:ext cx="13681520" cy="912101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832304" y="6274585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Hans-Jürgen Schulz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3B776E-A95F-9B92-AB8D-3BDBF37A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115888"/>
            <a:ext cx="8784654" cy="86484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services</a:t>
            </a:r>
            <a:r>
              <a:rPr lang="en-GB" dirty="0"/>
              <a:t> to freight customers or passengers</a:t>
            </a:r>
            <a:br>
              <a:rPr lang="en-GB" dirty="0"/>
            </a:br>
            <a:r>
              <a:rPr lang="en-GB" b="1" dirty="0"/>
              <a:t>static infrastructure data</a:t>
            </a:r>
            <a:r>
              <a:rPr lang="en-GB" b="1" dirty="0">
                <a:sym typeface="Wingdings" panose="05000000000000000000" pitchFamily="2" charset="2"/>
              </a:rPr>
              <a:t>  use case: route knowledge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AA5DCE-6A3B-35E8-55D9-1C1E8D56553F}"/>
              </a:ext>
            </a:extLst>
          </p:cNvPr>
          <p:cNvSpPr txBox="1">
            <a:spLocks noChangeArrowheads="1"/>
          </p:cNvSpPr>
          <p:nvPr/>
        </p:nvSpPr>
        <p:spPr>
          <a:xfrm>
            <a:off x="1843716" y="1340025"/>
            <a:ext cx="8428749" cy="576808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relevance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for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planning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/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operations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56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9CCD711B-2617-DD34-116D-1D2D24530403}"/>
              </a:ext>
            </a:extLst>
          </p:cNvPr>
          <p:cNvSpPr/>
          <p:nvPr/>
        </p:nvSpPr>
        <p:spPr>
          <a:xfrm>
            <a:off x="1919537" y="5375826"/>
            <a:ext cx="8428750" cy="9793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RU‘s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115888"/>
            <a:ext cx="8784654" cy="86484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services</a:t>
            </a:r>
            <a:r>
              <a:rPr lang="en-GB" dirty="0"/>
              <a:t> to freight customers or passengers</a:t>
            </a:r>
            <a:br>
              <a:rPr lang="en-GB" dirty="0"/>
            </a:br>
            <a:r>
              <a:rPr lang="en-GB" b="1" dirty="0"/>
              <a:t>static infrastructure data</a:t>
            </a:r>
            <a:r>
              <a:rPr lang="en-GB" b="1" dirty="0">
                <a:sym typeface="Wingdings" panose="05000000000000000000" pitchFamily="2" charset="2"/>
              </a:rPr>
              <a:t>  use case: route knowledge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71111" y="1268760"/>
            <a:ext cx="4108269" cy="5256584"/>
          </a:xfrm>
        </p:spPr>
        <p:txBody>
          <a:bodyPr/>
          <a:lstStyle/>
          <a:p>
            <a:pPr marL="0" lvl="1" indent="0">
              <a:buNone/>
            </a:pPr>
            <a:r>
              <a:rPr lang="en-GB" sz="2200" b="1" dirty="0">
                <a:solidFill>
                  <a:srgbClr val="00B050"/>
                </a:solidFill>
              </a:rPr>
              <a:t>RU‘s task</a:t>
            </a:r>
          </a:p>
          <a:p>
            <a:pPr lvl="1"/>
            <a:r>
              <a:rPr lang="en-GB" sz="2200" b="1" dirty="0"/>
              <a:t>Safe operation of the railway</a:t>
            </a:r>
          </a:p>
          <a:p>
            <a:pPr lvl="1"/>
            <a:r>
              <a:rPr lang="en-GB" sz="2200" b="1" dirty="0"/>
              <a:t>SMS processes</a:t>
            </a:r>
          </a:p>
          <a:p>
            <a:pPr lvl="4"/>
            <a:r>
              <a:rPr lang="en-GB" sz="2200" dirty="0"/>
              <a:t>competence management</a:t>
            </a:r>
          </a:p>
          <a:p>
            <a:pPr lvl="4"/>
            <a:r>
              <a:rPr lang="en-GB" sz="2200" dirty="0"/>
              <a:t>staff rostering</a:t>
            </a:r>
          </a:p>
          <a:p>
            <a:pPr lvl="4"/>
            <a:r>
              <a:rPr lang="en-GB" sz="2200" dirty="0"/>
              <a:t>documentation for drivers (route book)</a:t>
            </a:r>
          </a:p>
          <a:p>
            <a:pPr lvl="4"/>
            <a:r>
              <a:rPr lang="en-GB" sz="2200" b="1" dirty="0"/>
              <a:t>route knowledge</a:t>
            </a:r>
            <a:endParaRPr lang="de-DE" sz="22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FF4E3ED-0DE3-0CD7-9254-88DE8DD18CA7}"/>
              </a:ext>
            </a:extLst>
          </p:cNvPr>
          <p:cNvSpPr txBox="1">
            <a:spLocks/>
          </p:cNvSpPr>
          <p:nvPr/>
        </p:nvSpPr>
        <p:spPr>
          <a:xfrm>
            <a:off x="1932230" y="1218913"/>
            <a:ext cx="3923606" cy="5184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relevant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RU‘s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</a:t>
            </a:r>
            <a:b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and/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e. g. 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characteristics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gradients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track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parameters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signalling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location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yards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etc.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feil: Chevron 4">
            <a:extLst>
              <a:ext uri="{FF2B5EF4-FFF2-40B4-BE49-F238E27FC236}">
                <a16:creationId xmlns:a16="http://schemas.microsoft.com/office/drawing/2014/main" id="{9A315AB1-4B30-7681-966A-0A87DAF79D5F}"/>
              </a:ext>
            </a:extLst>
          </p:cNvPr>
          <p:cNvSpPr/>
          <p:nvPr/>
        </p:nvSpPr>
        <p:spPr>
          <a:xfrm>
            <a:off x="5773873" y="1333260"/>
            <a:ext cx="720078" cy="50405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feil: Chevron 18">
            <a:extLst>
              <a:ext uri="{FF2B5EF4-FFF2-40B4-BE49-F238E27FC236}">
                <a16:creationId xmlns:a16="http://schemas.microsoft.com/office/drawing/2014/main" id="{B3772353-2DF4-7A09-F4A0-9CE778111C6B}"/>
              </a:ext>
            </a:extLst>
          </p:cNvPr>
          <p:cNvSpPr/>
          <p:nvPr/>
        </p:nvSpPr>
        <p:spPr>
          <a:xfrm rot="7017626">
            <a:off x="6521782" y="4688623"/>
            <a:ext cx="720078" cy="50405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EF8F67B-A4F5-6E2B-BA9C-180C685A8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12" t="29276" b="59896"/>
          <a:stretch/>
        </p:blipFill>
        <p:spPr>
          <a:xfrm>
            <a:off x="2717245" y="5805265"/>
            <a:ext cx="2730682" cy="64997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6AC8A88-C833-376A-6EF1-C9DAA2FF3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12" t="29382" b="59896"/>
          <a:stretch/>
        </p:blipFill>
        <p:spPr>
          <a:xfrm>
            <a:off x="7036865" y="5829445"/>
            <a:ext cx="1835696" cy="57404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0C3035D-89C1-69E8-6841-96B5DE770F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951" t="29382" r="1507" b="59896"/>
          <a:stretch/>
        </p:blipFill>
        <p:spPr>
          <a:xfrm>
            <a:off x="5878713" y="5829446"/>
            <a:ext cx="1104965" cy="5774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4DB3002-286F-5AF8-EDAE-D6C40ABDA525}"/>
              </a:ext>
            </a:extLst>
          </p:cNvPr>
          <p:cNvSpPr txBox="1"/>
          <p:nvPr/>
        </p:nvSpPr>
        <p:spPr>
          <a:xfrm rot="5400000">
            <a:off x="5263261" y="4678269"/>
            <a:ext cx="369332" cy="400572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symbolic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DB InfraGO AG</a:t>
            </a:r>
          </a:p>
        </p:txBody>
      </p:sp>
    </p:spTree>
    <p:extLst>
      <p:ext uri="{BB962C8B-B14F-4D97-AF65-F5344CB8AC3E}">
        <p14:creationId xmlns:p14="http://schemas.microsoft.com/office/powerpoint/2010/main" val="289282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static infrastructure data</a:t>
            </a:r>
            <a:r>
              <a:rPr lang="en-GB" b="1" dirty="0">
                <a:sym typeface="Wingdings" panose="05000000000000000000" pitchFamily="2" charset="2"/>
              </a:rPr>
              <a:t>  use case: route knowledge</a:t>
            </a:r>
            <a:br>
              <a:rPr lang="en-GB" b="1" dirty="0">
                <a:sym typeface="Wingdings" panose="05000000000000000000" pitchFamily="2" charset="2"/>
              </a:rPr>
            </a:br>
            <a:r>
              <a:rPr lang="en-GB" b="1" dirty="0">
                <a:sym typeface="Wingdings" panose="05000000000000000000" pitchFamily="2" charset="2"/>
              </a:rPr>
              <a:t>SMS-process: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5265" y="1124745"/>
            <a:ext cx="8832735" cy="5040907"/>
          </a:xfrm>
        </p:spPr>
        <p:txBody>
          <a:bodyPr/>
          <a:lstStyle/>
          <a:p>
            <a:pPr lvl="1"/>
            <a:r>
              <a:rPr lang="de-DE" sz="2200" dirty="0" err="1"/>
              <a:t>definition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route </a:t>
            </a:r>
            <a:r>
              <a:rPr lang="de-DE" sz="2200" dirty="0" err="1"/>
              <a:t>knowledge</a:t>
            </a:r>
            <a:r>
              <a:rPr lang="de-DE" sz="2200" dirty="0"/>
              <a:t> (VDV </a:t>
            </a:r>
            <a:r>
              <a:rPr lang="de-DE" sz="2200" dirty="0" err="1"/>
              <a:t>standard</a:t>
            </a:r>
            <a:r>
              <a:rPr lang="de-DE" sz="2200" dirty="0"/>
              <a:t> 755 (2016))</a:t>
            </a:r>
          </a:p>
          <a:p>
            <a:pPr lvl="4"/>
            <a:r>
              <a:rPr lang="en-US" sz="2200" i="1" dirty="0"/>
              <a:t>“ ‘Route knowledge’ is the knowledge of such </a:t>
            </a:r>
            <a:r>
              <a:rPr lang="en-US" sz="2200" b="1" i="1" dirty="0"/>
              <a:t>special features of the route </a:t>
            </a:r>
            <a:r>
              <a:rPr lang="en-US" sz="2200" i="1" dirty="0"/>
              <a:t>acquired by observing the route and consulting the operational documents, which the driver needs </a:t>
            </a:r>
            <a:r>
              <a:rPr lang="en-US" sz="2200" b="1" i="1" dirty="0"/>
              <a:t>as a supplement to signals and timetable documents</a:t>
            </a:r>
            <a:r>
              <a:rPr lang="en-US" sz="2200" i="1" dirty="0"/>
              <a:t> in order to be able to drive on the route safely and according to schedule on his own responsibility.”</a:t>
            </a:r>
          </a:p>
          <a:p>
            <a:pPr marL="0" lvl="1" indent="0">
              <a:buNone/>
            </a:pPr>
            <a:endParaRPr lang="en-US" sz="2200" dirty="0"/>
          </a:p>
          <a:p>
            <a:pPr marL="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… “Data on infrastructure: An indispensable requisite of planning and operation” … ?</a:t>
            </a:r>
          </a:p>
          <a:p>
            <a:pPr lvl="2"/>
            <a:r>
              <a:rPr lang="en-US" sz="2200" dirty="0"/>
              <a:t>Background of route knowledges goes is based far in the history of the railway system.</a:t>
            </a:r>
          </a:p>
          <a:p>
            <a:pPr lvl="2"/>
            <a:r>
              <a:rPr lang="en-US" sz="2200" dirty="0"/>
              <a:t>In the last decades the railways have invested a lot in modern systems.</a:t>
            </a:r>
          </a:p>
          <a:p>
            <a:pPr lvl="2"/>
            <a:r>
              <a:rPr lang="en-US" sz="2200" dirty="0"/>
              <a:t>Data is much better available in advance.</a:t>
            </a:r>
          </a:p>
          <a:p>
            <a:pPr lvl="2"/>
            <a:r>
              <a:rPr lang="en-US" sz="2200" dirty="0"/>
              <a:t>Influence availability of data may have on the process of route knowledge.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8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 </a:t>
            </a:r>
            <a:r>
              <a:rPr lang="de-DE" dirty="0" err="1"/>
              <a:t>knowledge</a:t>
            </a:r>
            <a:r>
              <a:rPr lang="de-DE" dirty="0"/>
              <a:t> – </a:t>
            </a:r>
            <a:r>
              <a:rPr lang="de-DE" dirty="0" err="1"/>
              <a:t>revision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VDV-Standard 755 (2023/24)</a:t>
            </a:r>
            <a:br>
              <a:rPr lang="de-DE" dirty="0"/>
            </a:b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: </a:t>
            </a:r>
            <a:r>
              <a:rPr lang="de-DE" dirty="0" err="1"/>
              <a:t>clearer</a:t>
            </a:r>
            <a:r>
              <a:rPr lang="de-DE" dirty="0"/>
              <a:t> </a:t>
            </a:r>
            <a:r>
              <a:rPr lang="de-DE" dirty="0" err="1"/>
              <a:t>idetification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5265" y="1124745"/>
            <a:ext cx="8712646" cy="5040907"/>
          </a:xfrm>
        </p:spPr>
        <p:txBody>
          <a:bodyPr/>
          <a:lstStyle/>
          <a:p>
            <a:pPr lvl="1"/>
            <a:r>
              <a:rPr lang="de-DE" sz="2200" dirty="0" err="1"/>
              <a:t>Draft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revised</a:t>
            </a:r>
            <a:r>
              <a:rPr lang="de-DE" sz="2200" dirty="0"/>
              <a:t> Definition </a:t>
            </a:r>
            <a:r>
              <a:rPr lang="de-DE" sz="2200" dirty="0" err="1"/>
              <a:t>of</a:t>
            </a:r>
            <a:r>
              <a:rPr lang="de-DE" sz="2200" dirty="0"/>
              <a:t> route </a:t>
            </a:r>
            <a:r>
              <a:rPr lang="de-DE" sz="2200" dirty="0" err="1"/>
              <a:t>knowledge</a:t>
            </a:r>
            <a:r>
              <a:rPr lang="de-DE" sz="2200" dirty="0"/>
              <a:t> (2023)</a:t>
            </a:r>
          </a:p>
          <a:p>
            <a:pPr lvl="1"/>
            <a:r>
              <a:rPr lang="en-US" sz="2200" i="1" dirty="0"/>
              <a:t>“ ‘Route knowledge’ is a competence of the locomotive driver for the safe driving of a route with knowledge </a:t>
            </a:r>
            <a:r>
              <a:rPr lang="en-US" sz="2200" b="1" i="1" dirty="0"/>
              <a:t>of location-related features </a:t>
            </a:r>
            <a:r>
              <a:rPr lang="en-US" sz="2200" i="1" dirty="0"/>
              <a:t>- </a:t>
            </a:r>
            <a:r>
              <a:rPr lang="en-US" sz="2200" b="1" i="1" dirty="0"/>
              <a:t>as a supplement to </a:t>
            </a:r>
            <a:r>
              <a:rPr lang="en-US" sz="2200" i="1" dirty="0"/>
              <a:t>driver's cab displays, signals, orientation signs and the documents available to the locomotive driver (e.g. route book, …)”.</a:t>
            </a:r>
          </a:p>
          <a:p>
            <a:pPr lvl="1"/>
            <a:endParaRPr lang="en-US" sz="2200" i="1" dirty="0"/>
          </a:p>
          <a:p>
            <a:pPr lvl="1"/>
            <a:r>
              <a:rPr lang="en-US" sz="2200" dirty="0"/>
              <a:t>A generic identification of these ‘</a:t>
            </a:r>
            <a:r>
              <a:rPr lang="en-US" sz="2200" b="1" dirty="0"/>
              <a:t>features</a:t>
            </a:r>
            <a:r>
              <a:rPr lang="en-US" sz="2200" dirty="0"/>
              <a:t>’ </a:t>
            </a:r>
            <a:r>
              <a:rPr lang="en-US" sz="2200" b="1" dirty="0">
                <a:solidFill>
                  <a:srgbClr val="FF0000"/>
                </a:solidFill>
              </a:rPr>
              <a:t>which are supplementing the other above </a:t>
            </a:r>
            <a:r>
              <a:rPr lang="en-US" sz="2200" b="1" dirty="0" err="1">
                <a:solidFill>
                  <a:srgbClr val="FF0000"/>
                </a:solidFill>
              </a:rPr>
              <a:t>mentionted</a:t>
            </a:r>
            <a:r>
              <a:rPr lang="en-US" sz="2200" b="1" dirty="0">
                <a:solidFill>
                  <a:srgbClr val="FF0000"/>
                </a:solidFill>
              </a:rPr>
              <a:t> sources of information</a:t>
            </a:r>
            <a:r>
              <a:rPr lang="en-US" sz="2200" dirty="0"/>
              <a:t> has been publishes as Annex 1 of VDV-Standard 755 (draft 2023)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r>
              <a:rPr lang="en-US" sz="2200" dirty="0"/>
              <a:t>The draft 10/2023 analyses the features and, if fitting, names the relevant position in TSI OPE, Annex D2</a:t>
            </a:r>
          </a:p>
          <a:p>
            <a:pPr lvl="1"/>
            <a:r>
              <a:rPr lang="en-US" sz="2200" dirty="0"/>
              <a:t>Analysis in regard to RINF parameters still under way.</a:t>
            </a:r>
            <a:endParaRPr lang="de-DE" sz="1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6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VDV-Standard 755</a:t>
            </a:r>
            <a:br>
              <a:rPr lang="de-DE" sz="2800" dirty="0"/>
            </a:br>
            <a:r>
              <a:rPr lang="de-DE" sz="2800" dirty="0" err="1">
                <a:solidFill>
                  <a:srgbClr val="FF0000"/>
                </a:solidFill>
              </a:rPr>
              <a:t>example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D2 </a:t>
            </a:r>
            <a:r>
              <a:rPr lang="de-DE" sz="2800" dirty="0" err="1"/>
              <a:t>content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route </a:t>
            </a:r>
            <a:r>
              <a:rPr lang="de-DE" sz="2800" dirty="0" err="1"/>
              <a:t>knowledge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D2 2.2.3</a:t>
            </a:r>
          </a:p>
          <a:p>
            <a:r>
              <a:rPr lang="en-US" dirty="0"/>
              <a:t>Location, type and name of all fixed signals relevant for trains</a:t>
            </a:r>
            <a:endParaRPr lang="de-DE" dirty="0"/>
          </a:p>
          <a:p>
            <a:r>
              <a:rPr lang="en-US" dirty="0"/>
              <a:t>D2 2.3.3</a:t>
            </a:r>
          </a:p>
          <a:p>
            <a:r>
              <a:rPr lang="en-US" dirty="0"/>
              <a:t>Location, type and identification of fixed signals that protect danger points</a:t>
            </a:r>
          </a:p>
          <a:p>
            <a:r>
              <a:rPr lang="de-DE" dirty="0"/>
              <a:t>D2 3.2.7 </a:t>
            </a:r>
          </a:p>
          <a:p>
            <a:r>
              <a:rPr lang="en-US" dirty="0"/>
              <a:t>Type of </a:t>
            </a:r>
            <a:r>
              <a:rPr lang="en-US" dirty="0" err="1"/>
              <a:t>signalling</a:t>
            </a:r>
            <a:r>
              <a:rPr lang="en-US" dirty="0"/>
              <a:t> system and corresponding operational regime (double track, reversible working, left or right hand running, etc.)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268414"/>
            <a:ext cx="4171950" cy="3816770"/>
          </a:xfrm>
        </p:spPr>
        <p:txBody>
          <a:bodyPr/>
          <a:lstStyle/>
          <a:p>
            <a:r>
              <a:rPr lang="en-US" dirty="0"/>
              <a:t>Concerning location and </a:t>
            </a:r>
            <a:r>
              <a:rPr lang="en-US" dirty="0" err="1"/>
              <a:t>recognizability</a:t>
            </a:r>
            <a:r>
              <a:rPr lang="en-US" dirty="0"/>
              <a:t> of the signals, </a:t>
            </a:r>
            <a:r>
              <a:rPr lang="en-US" b="1" dirty="0"/>
              <a:t>special features </a:t>
            </a:r>
            <a:r>
              <a:rPr lang="en-US" dirty="0"/>
              <a:t>are:</a:t>
            </a:r>
          </a:p>
          <a:p>
            <a:pPr marL="285750" indent="-285750">
              <a:buFontTx/>
              <a:buChar char="-"/>
            </a:pPr>
            <a:r>
              <a:rPr lang="en-US" dirty="0"/>
              <a:t>Assignment to the track (if irregular),</a:t>
            </a:r>
          </a:p>
          <a:p>
            <a:pPr marL="285750" indent="-285750">
              <a:buFontTx/>
              <a:buChar char="-"/>
            </a:pPr>
            <a:r>
              <a:rPr lang="en-US" dirty="0"/>
              <a:t>Different signal locations for parallel lines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Possibilities of confusing signals</a:t>
            </a:r>
          </a:p>
          <a:p>
            <a:pPr marL="285750" indent="-285750">
              <a:buFontTx/>
              <a:buChar char="-"/>
            </a:pPr>
            <a:r>
              <a:rPr lang="en-US" dirty="0"/>
              <a:t>Permanently restricted visibility of signals (here: Compensation: speed of the train)</a:t>
            </a:r>
          </a:p>
          <a:p>
            <a:pPr marL="285750" indent="-285750">
              <a:buFontTx/>
              <a:buChar char="-"/>
            </a:pPr>
            <a:r>
              <a:rPr lang="en-US" dirty="0"/>
              <a:t>Exit signals without exit pre-signaling for group exit signals (including information on how the assignment to the track is made (e.g. light signal high/low; form signal high/low; verbal consent),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C335004-8FC2-FD7A-2135-A48E72C26DED}"/>
              </a:ext>
            </a:extLst>
          </p:cNvPr>
          <p:cNvSpPr txBox="1">
            <a:spLocks/>
          </p:cNvSpPr>
          <p:nvPr/>
        </p:nvSpPr>
        <p:spPr>
          <a:xfrm>
            <a:off x="1849047" y="4797152"/>
            <a:ext cx="8496300" cy="1512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Clear+unambigous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understanding of categories of RINF &amp; TSI OPE D2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„additional“ information can be provided by IM ? 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???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as data owner.</a:t>
            </a:r>
          </a:p>
        </p:txBody>
      </p:sp>
    </p:spTree>
    <p:extLst>
      <p:ext uri="{BB962C8B-B14F-4D97-AF65-F5344CB8AC3E}">
        <p14:creationId xmlns:p14="http://schemas.microsoft.com/office/powerpoint/2010/main" val="394528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10929938" cy="6858000"/>
          </a:xfrm>
          <a:prstGeom prst="rect">
            <a:avLst/>
          </a:prstGeom>
        </p:spPr>
      </p:pic>
      <p:sp>
        <p:nvSpPr>
          <p:cNvPr id="17411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—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3" panose="05040102010807070707" pitchFamily="18" charset="2"/>
              <a:buChar char="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—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 3" panose="05040102010807070707" pitchFamily="18" charset="2"/>
              <a:buChar char="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 3" panose="05040102010807070707" pitchFamily="18" charset="2"/>
              <a:buChar char="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 3" panose="05040102010807070707" pitchFamily="18" charset="2"/>
              <a:buChar char="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 3" panose="05040102010807070707" pitchFamily="18" charset="2"/>
              <a:buChar char="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 3" panose="05040102010807070707" pitchFamily="18" charset="2"/>
              <a:buChar char="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A69D76-76A6-4392-8B0D-47EAC7091B5F}" type="slidenum"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A0C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19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A0C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874" y="5624466"/>
            <a:ext cx="8352606" cy="509587"/>
          </a:xfrm>
        </p:spPr>
        <p:txBody>
          <a:bodyPr/>
          <a:lstStyle/>
          <a:p>
            <a:pPr eaLnBrk="1" hangingPunct="1"/>
            <a:r>
              <a:rPr lang="de-DE" altLang="de-DE" sz="3600" dirty="0" err="1">
                <a:solidFill>
                  <a:srgbClr val="FFFF00"/>
                </a:solidFill>
              </a:rPr>
              <a:t>Findings</a:t>
            </a:r>
            <a:r>
              <a:rPr lang="de-DE" altLang="de-DE" sz="3600" dirty="0">
                <a:solidFill>
                  <a:srgbClr val="FFFF00"/>
                </a:solidFill>
              </a:rPr>
              <a:t> ?</a:t>
            </a:r>
            <a:endParaRPr lang="de-DE" altLang="de-DE" sz="3600" i="1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5400000">
            <a:off x="9403722" y="5606513"/>
            <a:ext cx="369332" cy="1656184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Götz Walther</a:t>
            </a:r>
          </a:p>
        </p:txBody>
      </p:sp>
    </p:spTree>
    <p:extLst>
      <p:ext uri="{BB962C8B-B14F-4D97-AF65-F5344CB8AC3E}">
        <p14:creationId xmlns:p14="http://schemas.microsoft.com/office/powerpoint/2010/main" val="27010097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VDV and its members</a:t>
            </a:r>
          </a:p>
        </p:txBody>
      </p:sp>
      <p:sp>
        <p:nvSpPr>
          <p:cNvPr id="1028" name="Foliennummernplatzhalter 2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2AA74-BB9C-423E-AB96-FEEA5F428169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" name="Inhaltsplatzhalter 1"/>
          <p:cNvSpPr>
            <a:spLocks noGrp="1"/>
          </p:cNvSpPr>
          <p:nvPr>
            <p:ph idx="1"/>
          </p:nvPr>
        </p:nvSpPr>
        <p:spPr bwMode="auto">
          <a:xfrm>
            <a:off x="1919536" y="3789040"/>
            <a:ext cx="7200800" cy="202509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ts val="2817"/>
              </a:lnSpc>
              <a:tabLst>
                <a:tab pos="1162050" algn="l"/>
              </a:tabLst>
              <a:defRPr/>
            </a:pPr>
            <a:r>
              <a:rPr lang="de-DE" sz="2000" b="1" dirty="0" err="1"/>
              <a:t>Ordinary</a:t>
            </a:r>
            <a:r>
              <a:rPr lang="de-DE" sz="2000" b="1" dirty="0"/>
              <a:t> </a:t>
            </a:r>
            <a:r>
              <a:rPr lang="de-DE" sz="2000" b="1" dirty="0" err="1"/>
              <a:t>members</a:t>
            </a:r>
            <a:r>
              <a:rPr lang="de-DE" sz="2000" b="1" dirty="0"/>
              <a:t> by </a:t>
            </a:r>
            <a:r>
              <a:rPr lang="de-DE" sz="2000" b="1" dirty="0" err="1"/>
              <a:t>divisions</a:t>
            </a:r>
            <a:endParaRPr lang="de-DE" sz="2000" b="1" dirty="0"/>
          </a:p>
          <a:p>
            <a:pPr lvl="1">
              <a:lnSpc>
                <a:spcPts val="2817"/>
              </a:lnSpc>
              <a:tabLst>
                <a:tab pos="1162050" algn="l"/>
              </a:tabLst>
              <a:defRPr/>
            </a:pPr>
            <a:r>
              <a:rPr lang="de-DE" sz="2000" dirty="0"/>
              <a:t>BUS				&gt;300</a:t>
            </a:r>
          </a:p>
          <a:p>
            <a:pPr lvl="1">
              <a:lnSpc>
                <a:spcPts val="2817"/>
              </a:lnSpc>
              <a:tabLst>
                <a:tab pos="1162050" algn="l"/>
              </a:tabLst>
              <a:defRPr/>
            </a:pPr>
            <a:r>
              <a:rPr lang="de-DE" sz="2000" dirty="0"/>
              <a:t>TRAM				&gt;75</a:t>
            </a:r>
          </a:p>
          <a:p>
            <a:pPr lvl="1">
              <a:lnSpc>
                <a:spcPts val="2817"/>
              </a:lnSpc>
              <a:tabLst>
                <a:tab pos="1162050" algn="l"/>
              </a:tabLst>
              <a:defRPr/>
            </a:pPr>
            <a:r>
              <a:rPr lang="de-DE" sz="2000" dirty="0"/>
              <a:t>Passenger </a:t>
            </a:r>
            <a:r>
              <a:rPr lang="de-DE" sz="2000" dirty="0" err="1"/>
              <a:t>Rail</a:t>
            </a:r>
            <a:r>
              <a:rPr lang="de-DE" sz="2000" dirty="0"/>
              <a:t> Transport	&gt;80</a:t>
            </a:r>
          </a:p>
          <a:p>
            <a:pPr lvl="1">
              <a:lnSpc>
                <a:spcPts val="2817"/>
              </a:lnSpc>
              <a:tabLst>
                <a:tab pos="1162050" algn="l"/>
              </a:tabLst>
              <a:defRPr/>
            </a:pPr>
            <a:r>
              <a:rPr lang="de-DE" sz="2000" dirty="0" err="1"/>
              <a:t>Rail</a:t>
            </a:r>
            <a:r>
              <a:rPr lang="de-DE" sz="2000" dirty="0"/>
              <a:t> </a:t>
            </a:r>
            <a:r>
              <a:rPr lang="de-DE" sz="2000" dirty="0" err="1"/>
              <a:t>Freight</a:t>
            </a:r>
            <a:r>
              <a:rPr lang="de-DE" sz="2000" dirty="0"/>
              <a:t> </a:t>
            </a:r>
            <a:r>
              <a:rPr lang="de-DE" sz="2000" dirty="0" err="1"/>
              <a:t>Transpot</a:t>
            </a:r>
            <a:r>
              <a:rPr lang="de-DE" sz="2000" dirty="0"/>
              <a:t>		&gt;135</a:t>
            </a:r>
          </a:p>
          <a:p>
            <a:pPr lvl="1">
              <a:lnSpc>
                <a:spcPts val="2817"/>
              </a:lnSpc>
              <a:tabLst>
                <a:tab pos="1162050" algn="l"/>
              </a:tabLst>
              <a:defRPr/>
            </a:pPr>
            <a:r>
              <a:rPr lang="de-DE" sz="2000" dirty="0"/>
              <a:t>Transport </a:t>
            </a:r>
            <a:r>
              <a:rPr lang="de-DE" sz="2000" dirty="0" err="1"/>
              <a:t>Authorities</a:t>
            </a:r>
            <a:r>
              <a:rPr lang="de-DE" sz="2000" dirty="0"/>
              <a:t> (pass.)	&gt;50</a:t>
            </a:r>
          </a:p>
        </p:txBody>
      </p:sp>
      <p:sp>
        <p:nvSpPr>
          <p:cNvPr id="10" name="Rechteck 9"/>
          <p:cNvSpPr/>
          <p:nvPr/>
        </p:nvSpPr>
        <p:spPr>
          <a:xfrm>
            <a:off x="1847850" y="1304765"/>
            <a:ext cx="49682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marR="0" lvl="1" indent="-27305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sector association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VDV represents the interests of about 700 member companies active in the fields of public passenger transport (rail and road) and rail freight traffic in Germany.</a:t>
            </a:r>
          </a:p>
          <a:p>
            <a:pPr marL="273050" marR="0" lvl="1" indent="-27305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rail sector Railway Undertakings (RU) as well as Infrastructure Managers (IM) are members of VDV.</a:t>
            </a:r>
          </a:p>
          <a:p>
            <a:pPr marL="0" marR="0" lvl="0" indent="0" algn="l" defTabSz="1102041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pic>
        <p:nvPicPr>
          <p:cNvPr id="8" name="Grafik 9" descr="IMG_05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0"/>
            <a:ext cx="3779912" cy="252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IMG_454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8088" y="2060848"/>
            <a:ext cx="3779912" cy="2588704"/>
          </a:xfrm>
          <a:prstGeom prst="rect">
            <a:avLst/>
          </a:prstGeom>
        </p:spPr>
      </p:pic>
      <p:pic>
        <p:nvPicPr>
          <p:cNvPr id="9" name="Grafik 8" descr="IMG_24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8" y="4293096"/>
            <a:ext cx="3779912" cy="283493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300034" y="149818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Götz Walther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007768" y="530397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IMs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5159896" y="5256309"/>
            <a:ext cx="360040" cy="47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159896" y="5622193"/>
            <a:ext cx="360040" cy="2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static infrastructure data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findings of the workshop on Rail Data Forum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5265" y="1124745"/>
            <a:ext cx="8832735" cy="5040907"/>
          </a:xfrm>
        </p:spPr>
        <p:txBody>
          <a:bodyPr/>
          <a:lstStyle/>
          <a:p>
            <a:pPr lvl="1"/>
            <a:endParaRPr lang="en-US" sz="2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5FC722F-1B4B-EF31-A3DD-2A211749749E}"/>
              </a:ext>
            </a:extLst>
          </p:cNvPr>
          <p:cNvSpPr/>
          <p:nvPr/>
        </p:nvSpPr>
        <p:spPr>
          <a:xfrm rot="2109660">
            <a:off x="3973276" y="2967335"/>
            <a:ext cx="4245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F1E82"/>
                </a:solidFill>
                <a:effectLst>
                  <a:outerShdw blurRad="12700" dist="38100" dir="2700000" algn="tl" rotWithShape="0">
                    <a:srgbClr val="5F1E8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It‘s</a:t>
            </a: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F1E82"/>
                </a:solidFill>
                <a:effectLst>
                  <a:outerShdw blurRad="12700" dist="38100" dir="2700000" algn="tl" rotWithShape="0">
                    <a:srgbClr val="5F1E8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F1E82"/>
                </a:solidFill>
                <a:effectLst>
                  <a:outerShdw blurRad="12700" dist="38100" dir="2700000" algn="tl" rotWithShape="0">
                    <a:srgbClr val="5F1E8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your</a:t>
            </a: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F1E82"/>
                </a:solidFill>
                <a:effectLst>
                  <a:outerShdw blurRad="12700" dist="38100" dir="2700000" algn="tl" rotWithShape="0">
                    <a:srgbClr val="5F1E8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F1E82"/>
                </a:solidFill>
                <a:effectLst>
                  <a:outerShdw blurRad="12700" dist="38100" dir="2700000" algn="tl" rotWithShape="0">
                    <a:srgbClr val="5F1E8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task</a:t>
            </a: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F1E82"/>
                </a:solidFill>
                <a:effectLst>
                  <a:outerShdw blurRad="12700" dist="38100" dir="2700000" algn="tl" rotWithShape="0">
                    <a:srgbClr val="5F1E8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02959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2000250" y="1420814"/>
            <a:ext cx="4171950" cy="5040906"/>
          </a:xfrm>
        </p:spPr>
        <p:txBody>
          <a:bodyPr/>
          <a:lstStyle/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r>
              <a:rPr lang="de-DE" dirty="0"/>
              <a:t>Götz Walther</a:t>
            </a:r>
            <a:br>
              <a:rPr lang="de-DE" dirty="0"/>
            </a:br>
            <a:r>
              <a:rPr lang="de-DE" dirty="0"/>
              <a:t>Fachbereichsleiter Eisenbahnbetrieb</a:t>
            </a:r>
            <a:br>
              <a:rPr lang="de-DE" dirty="0"/>
            </a:br>
            <a:r>
              <a:rPr lang="de-DE" i="1" dirty="0"/>
              <a:t>Head </a:t>
            </a:r>
            <a:r>
              <a:rPr lang="de-DE" i="1" dirty="0" err="1"/>
              <a:t>of</a:t>
            </a:r>
            <a:r>
              <a:rPr lang="de-DE" i="1" dirty="0"/>
              <a:t> Railway </a:t>
            </a:r>
            <a:r>
              <a:rPr lang="de-DE" i="1" dirty="0" err="1"/>
              <a:t>Operations</a:t>
            </a:r>
            <a:endParaRPr lang="de-DE" i="1" dirty="0"/>
          </a:p>
          <a:p>
            <a:pPr marL="0" lvl="1" indent="0">
              <a:buNone/>
            </a:pPr>
            <a:r>
              <a:rPr lang="de-DE" dirty="0"/>
              <a:t>Leipziger Platz 8</a:t>
            </a:r>
            <a:br>
              <a:rPr lang="de-DE" dirty="0"/>
            </a:br>
            <a:r>
              <a:rPr lang="de-DE" dirty="0"/>
              <a:t>D- 10117 Berlin</a:t>
            </a:r>
          </a:p>
          <a:p>
            <a:pPr marL="0" lvl="1" indent="0">
              <a:buNone/>
            </a:pPr>
            <a:r>
              <a:rPr lang="de-DE" dirty="0"/>
              <a:t>Tel. +49 30 399932-13</a:t>
            </a:r>
          </a:p>
          <a:p>
            <a:pPr marL="0" lvl="1" indent="0">
              <a:buNone/>
            </a:pPr>
            <a:r>
              <a:rPr lang="de-DE" dirty="0"/>
              <a:t>mobil: +49 163 5797979</a:t>
            </a:r>
          </a:p>
          <a:p>
            <a:pPr marL="0" lvl="1" indent="0">
              <a:buNone/>
            </a:pPr>
            <a:r>
              <a:rPr lang="de-DE" dirty="0"/>
              <a:t>walther@vdv.de </a:t>
            </a:r>
          </a:p>
          <a:p>
            <a:pPr marL="0" lvl="1" indent="0">
              <a:buNone/>
            </a:pPr>
            <a:r>
              <a:rPr lang="de-DE" dirty="0"/>
              <a:t>www.vdv.de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1006" y="933496"/>
            <a:ext cx="6143800" cy="4607849"/>
          </a:xfrm>
        </p:spPr>
      </p:pic>
      <p:sp>
        <p:nvSpPr>
          <p:cNvPr id="3" name="Rechteck 2"/>
          <p:cNvSpPr/>
          <p:nvPr/>
        </p:nvSpPr>
        <p:spPr>
          <a:xfrm>
            <a:off x="6744073" y="6415483"/>
            <a:ext cx="1951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photo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Götz Walther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8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Gras, Himmel, Windmühle enthält.&#10;&#10;Automatisch generierte Beschreibung">
            <a:extLst>
              <a:ext uri="{FF2B5EF4-FFF2-40B4-BE49-F238E27FC236}">
                <a16:creationId xmlns:a16="http://schemas.microsoft.com/office/drawing/2014/main" id="{79EF25DF-4446-69E4-72D6-A0E4186C0E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33200"/>
          <a:stretch/>
        </p:blipFill>
        <p:spPr>
          <a:xfrm>
            <a:off x="1526758" y="0"/>
            <a:ext cx="9144000" cy="3537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3715" y="1095974"/>
            <a:ext cx="8784654" cy="86484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services</a:t>
            </a:r>
            <a:r>
              <a:rPr lang="en-US" dirty="0"/>
              <a:t> to freight customers … 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501D5E3-EFC5-CD3E-7995-75054EB64FF0}"/>
              </a:ext>
            </a:extLst>
          </p:cNvPr>
          <p:cNvSpPr txBox="1">
            <a:spLocks/>
          </p:cNvSpPr>
          <p:nvPr/>
        </p:nvSpPr>
        <p:spPr>
          <a:xfrm>
            <a:off x="1843715" y="1124744"/>
            <a:ext cx="8504570" cy="3960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fik 11" descr="Ein Bild, das Gras, draußen, Himmel, Pflanze enthält.&#10;&#10;Automatisch generierte Beschreibung">
            <a:extLst>
              <a:ext uri="{FF2B5EF4-FFF2-40B4-BE49-F238E27FC236}">
                <a16:creationId xmlns:a16="http://schemas.microsoft.com/office/drawing/2014/main" id="{F1AA397E-2EB6-321C-FB94-98F83D5DA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38450"/>
          <a:stretch/>
        </p:blipFill>
        <p:spPr>
          <a:xfrm>
            <a:off x="1524000" y="3681400"/>
            <a:ext cx="9144000" cy="259228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F638C6F5-7F67-FE13-EEFE-0FD3484B2F45}"/>
              </a:ext>
            </a:extLst>
          </p:cNvPr>
          <p:cNvSpPr txBox="1">
            <a:spLocks/>
          </p:cNvSpPr>
          <p:nvPr/>
        </p:nvSpPr>
        <p:spPr>
          <a:xfrm>
            <a:off x="3215680" y="6417704"/>
            <a:ext cx="8784654" cy="440296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57DA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Prerequisite: data on infrastructure</a:t>
            </a:r>
            <a:endParaRPr kumimoji="0" lang="de-DE" sz="2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4305977-F8E1-DAFD-7884-BD2F9824305E}"/>
              </a:ext>
            </a:extLst>
          </p:cNvPr>
          <p:cNvSpPr txBox="1">
            <a:spLocks/>
          </p:cNvSpPr>
          <p:nvPr/>
        </p:nvSpPr>
        <p:spPr>
          <a:xfrm>
            <a:off x="2131425" y="3446444"/>
            <a:ext cx="8784654" cy="864840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57DA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… or passengers</a:t>
            </a:r>
            <a:endParaRPr kumimoji="0" lang="de-DE" sz="2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70991BA-4169-95D6-C1DA-10D9F2519301}"/>
              </a:ext>
            </a:extLst>
          </p:cNvPr>
          <p:cNvSpPr txBox="1">
            <a:spLocks/>
          </p:cNvSpPr>
          <p:nvPr/>
        </p:nvSpPr>
        <p:spPr>
          <a:xfrm>
            <a:off x="2131425" y="237150"/>
            <a:ext cx="8784654" cy="440296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57DA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Task of “the railway” – RUs &amp; IMs ?</a:t>
            </a:r>
            <a:endParaRPr kumimoji="0" lang="de-DE" sz="2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CD8BB2A-0152-97B1-64E9-04F5D9C7E45E}"/>
              </a:ext>
            </a:extLst>
          </p:cNvPr>
          <p:cNvSpPr txBox="1"/>
          <p:nvPr/>
        </p:nvSpPr>
        <p:spPr>
          <a:xfrm>
            <a:off x="9120336" y="5922950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Götz Walther</a:t>
            </a:r>
          </a:p>
        </p:txBody>
      </p:sp>
    </p:spTree>
    <p:extLst>
      <p:ext uri="{BB962C8B-B14F-4D97-AF65-F5344CB8AC3E}">
        <p14:creationId xmlns:p14="http://schemas.microsoft.com/office/powerpoint/2010/main" val="250285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115888"/>
            <a:ext cx="8784654" cy="864840"/>
          </a:xfrm>
        </p:spPr>
        <p:txBody>
          <a:bodyPr/>
          <a:lstStyle/>
          <a:p>
            <a:r>
              <a:rPr lang="en-US" sz="2800" dirty="0"/>
              <a:t>Infrastructure data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character of data</a:t>
            </a:r>
            <a:endParaRPr lang="de-DE" sz="2800" i="1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501D5E3-EFC5-CD3E-7995-75054EB64FF0}"/>
              </a:ext>
            </a:extLst>
          </p:cNvPr>
          <p:cNvSpPr txBox="1">
            <a:spLocks/>
          </p:cNvSpPr>
          <p:nvPr/>
        </p:nvSpPr>
        <p:spPr>
          <a:xfrm>
            <a:off x="1843715" y="1124744"/>
            <a:ext cx="8504570" cy="36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static infrastructure data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e. g.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 g. data stored in RINF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/ information as result of static data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e. g.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as result of RINF data 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combination with procedures or with RU-data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dynamic data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e.g.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/timings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 position/real time position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commercial data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e.g.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prices/infrastructure fees</a:t>
            </a:r>
          </a:p>
          <a:p>
            <a:pPr marL="539750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opening times/service times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6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9CCD711B-2617-DD34-116D-1D2D24530403}"/>
              </a:ext>
            </a:extLst>
          </p:cNvPr>
          <p:cNvSpPr/>
          <p:nvPr/>
        </p:nvSpPr>
        <p:spPr>
          <a:xfrm>
            <a:off x="1919537" y="5375826"/>
            <a:ext cx="8428750" cy="9793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RU: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115888"/>
            <a:ext cx="8784654" cy="864840"/>
          </a:xfrm>
        </p:spPr>
        <p:txBody>
          <a:bodyPr/>
          <a:lstStyle/>
          <a:p>
            <a:r>
              <a:rPr lang="en-GB" sz="2800" dirty="0">
                <a:solidFill>
                  <a:srgbClr val="00B050"/>
                </a:solidFill>
              </a:rPr>
              <a:t>services</a:t>
            </a:r>
            <a:r>
              <a:rPr lang="en-GB" sz="2800" dirty="0"/>
              <a:t> to freight customers or passengers</a:t>
            </a:r>
            <a:br>
              <a:rPr lang="en-GB" sz="2800" dirty="0"/>
            </a:br>
            <a:r>
              <a:rPr lang="en-GB" sz="2800" dirty="0"/>
              <a:t>static infrastructure data</a:t>
            </a:r>
            <a:endParaRPr lang="en-GB" sz="2800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3715" y="1268760"/>
            <a:ext cx="4108269" cy="5256584"/>
          </a:xfrm>
        </p:spPr>
        <p:txBody>
          <a:bodyPr/>
          <a:lstStyle/>
          <a:p>
            <a:pPr marL="0" lvl="1" indent="0">
              <a:buNone/>
            </a:pPr>
            <a:r>
              <a:rPr lang="en-GB" sz="2200" b="1" dirty="0">
                <a:solidFill>
                  <a:srgbClr val="00B050"/>
                </a:solidFill>
              </a:rPr>
              <a:t>Data directly relevant for the client</a:t>
            </a:r>
          </a:p>
          <a:p>
            <a:pPr lvl="1"/>
            <a:r>
              <a:rPr lang="en-GB" sz="2200" b="1" dirty="0"/>
              <a:t>Passenger services</a:t>
            </a:r>
            <a:r>
              <a:rPr lang="en-GB" sz="2200" dirty="0"/>
              <a:t>, e. g.</a:t>
            </a:r>
          </a:p>
          <a:p>
            <a:pPr lvl="4"/>
            <a:r>
              <a:rPr lang="en-GB" sz="2200" dirty="0"/>
              <a:t>operational points / „stations“</a:t>
            </a:r>
          </a:p>
          <a:p>
            <a:pPr lvl="4"/>
            <a:r>
              <a:rPr lang="en-GB" sz="2200" dirty="0"/>
              <a:t>platforms </a:t>
            </a:r>
          </a:p>
          <a:p>
            <a:pPr lvl="1"/>
            <a:r>
              <a:rPr lang="en-GB" sz="2200" b="1" dirty="0"/>
              <a:t>Freight services</a:t>
            </a:r>
            <a:r>
              <a:rPr lang="en-GB" sz="2200" dirty="0"/>
              <a:t>, e. g.</a:t>
            </a:r>
          </a:p>
          <a:p>
            <a:pPr lvl="4"/>
            <a:r>
              <a:rPr lang="en-GB" sz="2200" dirty="0"/>
              <a:t>operational points </a:t>
            </a:r>
          </a:p>
          <a:p>
            <a:pPr lvl="4"/>
            <a:r>
              <a:rPr lang="en-GB" sz="2200" dirty="0"/>
              <a:t>tracks for loading/unloading</a:t>
            </a:r>
          </a:p>
          <a:p>
            <a:pPr lvl="4"/>
            <a:r>
              <a:rPr lang="en-GB" sz="2200" dirty="0"/>
              <a:t>terminals / „rail ports“</a:t>
            </a:r>
          </a:p>
          <a:p>
            <a:pPr lvl="4"/>
            <a:r>
              <a:rPr lang="en-GB" sz="2200" dirty="0"/>
              <a:t>harbours</a:t>
            </a:r>
          </a:p>
          <a:p>
            <a:pPr lvl="4"/>
            <a:r>
              <a:rPr lang="en-GB" sz="2200" dirty="0"/>
              <a:t>(industrial) sidings</a:t>
            </a:r>
          </a:p>
          <a:p>
            <a:pPr lvl="4"/>
            <a:endParaRPr lang="de-DE" sz="2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FF4E3ED-0DE3-0CD7-9254-88DE8DD18CA7}"/>
              </a:ext>
            </a:extLst>
          </p:cNvPr>
          <p:cNvSpPr txBox="1">
            <a:spLocks/>
          </p:cNvSpPr>
          <p:nvPr/>
        </p:nvSpPr>
        <p:spPr>
          <a:xfrm>
            <a:off x="6528048" y="1268760"/>
            <a:ext cx="3923606" cy="5184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relevant for RU‘s </a:t>
            </a: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 and/or operations, e. g. 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 characteristics (distances, gradients)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of track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parameters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signalling system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location of signals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 of stations, yards etc.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feil: Chevron 4">
            <a:extLst>
              <a:ext uri="{FF2B5EF4-FFF2-40B4-BE49-F238E27FC236}">
                <a16:creationId xmlns:a16="http://schemas.microsoft.com/office/drawing/2014/main" id="{9A315AB1-4B30-7681-966A-0A87DAF79D5F}"/>
              </a:ext>
            </a:extLst>
          </p:cNvPr>
          <p:cNvSpPr/>
          <p:nvPr/>
        </p:nvSpPr>
        <p:spPr>
          <a:xfrm rot="5400000">
            <a:off x="5819128" y="1884641"/>
            <a:ext cx="720078" cy="50405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feil: Chevron 17">
            <a:extLst>
              <a:ext uri="{FF2B5EF4-FFF2-40B4-BE49-F238E27FC236}">
                <a16:creationId xmlns:a16="http://schemas.microsoft.com/office/drawing/2014/main" id="{36D414A1-600C-9644-F207-6EC8AC1FA395}"/>
              </a:ext>
            </a:extLst>
          </p:cNvPr>
          <p:cNvSpPr/>
          <p:nvPr/>
        </p:nvSpPr>
        <p:spPr>
          <a:xfrm rot="5400000">
            <a:off x="5823014" y="3028021"/>
            <a:ext cx="720078" cy="50405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feil: Chevron 18">
            <a:extLst>
              <a:ext uri="{FF2B5EF4-FFF2-40B4-BE49-F238E27FC236}">
                <a16:creationId xmlns:a16="http://schemas.microsoft.com/office/drawing/2014/main" id="{B3772353-2DF4-7A09-F4A0-9CE778111C6B}"/>
              </a:ext>
            </a:extLst>
          </p:cNvPr>
          <p:cNvSpPr/>
          <p:nvPr/>
        </p:nvSpPr>
        <p:spPr>
          <a:xfrm rot="5400000">
            <a:off x="5826900" y="2476496"/>
            <a:ext cx="720078" cy="50405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F6618BE2-77D1-75C0-6D68-D15E35C09687}"/>
              </a:ext>
            </a:extLst>
          </p:cNvPr>
          <p:cNvSpPr/>
          <p:nvPr/>
        </p:nvSpPr>
        <p:spPr>
          <a:xfrm rot="5400000">
            <a:off x="5823014" y="4175901"/>
            <a:ext cx="720078" cy="50405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977AE7AC-9C54-B8A7-3E8B-27A5274297AD}"/>
              </a:ext>
            </a:extLst>
          </p:cNvPr>
          <p:cNvSpPr/>
          <p:nvPr/>
        </p:nvSpPr>
        <p:spPr>
          <a:xfrm rot="5400000">
            <a:off x="5826900" y="3609302"/>
            <a:ext cx="720078" cy="50405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E022230A-7C32-398C-7C53-D9472CEE4658}"/>
              </a:ext>
            </a:extLst>
          </p:cNvPr>
          <p:cNvSpPr/>
          <p:nvPr/>
        </p:nvSpPr>
        <p:spPr>
          <a:xfrm rot="5400000">
            <a:off x="5819128" y="4763758"/>
            <a:ext cx="720078" cy="50405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1D5DE26-E36D-4B0B-2675-960B55FEEB87}"/>
              </a:ext>
            </a:extLst>
          </p:cNvPr>
          <p:cNvSpPr/>
          <p:nvPr/>
        </p:nvSpPr>
        <p:spPr>
          <a:xfrm rot="5400000">
            <a:off x="4098707" y="3307905"/>
            <a:ext cx="4176464" cy="575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IM‘s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EF8F67B-A4F5-6E2B-BA9C-180C685A8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12" t="29276" b="59896"/>
          <a:stretch/>
        </p:blipFill>
        <p:spPr>
          <a:xfrm>
            <a:off x="2717245" y="5805265"/>
            <a:ext cx="2730682" cy="64997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6AC8A88-C833-376A-6EF1-C9DAA2FF3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12" t="29382" b="59896"/>
          <a:stretch/>
        </p:blipFill>
        <p:spPr>
          <a:xfrm>
            <a:off x="7036865" y="5829445"/>
            <a:ext cx="1835696" cy="57404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0C3035D-89C1-69E8-6841-96B5DE770F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951" t="29382" r="1507" b="59896"/>
          <a:stretch/>
        </p:blipFill>
        <p:spPr>
          <a:xfrm>
            <a:off x="5878713" y="5829446"/>
            <a:ext cx="1104965" cy="577421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3A5D0F28-7059-19F8-B43F-411A9C1E5751}"/>
              </a:ext>
            </a:extLst>
          </p:cNvPr>
          <p:cNvSpPr txBox="1"/>
          <p:nvPr/>
        </p:nvSpPr>
        <p:spPr>
          <a:xfrm rot="5400000">
            <a:off x="5263261" y="4678269"/>
            <a:ext cx="369332" cy="400572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symbolic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DB InfraGO AG</a:t>
            </a:r>
          </a:p>
        </p:txBody>
      </p:sp>
    </p:spTree>
    <p:extLst>
      <p:ext uri="{BB962C8B-B14F-4D97-AF65-F5344CB8AC3E}">
        <p14:creationId xmlns:p14="http://schemas.microsoft.com/office/powerpoint/2010/main" val="146222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115888"/>
            <a:ext cx="8784654" cy="864840"/>
          </a:xfrm>
        </p:spPr>
        <p:txBody>
          <a:bodyPr/>
          <a:lstStyle/>
          <a:p>
            <a:r>
              <a:rPr lang="de-DE" sz="2800" dirty="0" err="1"/>
              <a:t>static</a:t>
            </a:r>
            <a:r>
              <a:rPr lang="de-DE" sz="2800" dirty="0"/>
              <a:t> </a:t>
            </a:r>
            <a:r>
              <a:rPr lang="de-DE" sz="2800" dirty="0" err="1"/>
              <a:t>infrastructure</a:t>
            </a:r>
            <a:r>
              <a:rPr lang="de-DE" sz="2800" dirty="0"/>
              <a:t> data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needs and expectations        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challenges </a:t>
            </a:r>
            <a:endParaRPr lang="de-DE" sz="2800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3715" y="1221503"/>
            <a:ext cx="4108269" cy="5256584"/>
          </a:xfrm>
        </p:spPr>
        <p:txBody>
          <a:bodyPr/>
          <a:lstStyle/>
          <a:p>
            <a:pPr lvl="1"/>
            <a:r>
              <a:rPr lang="en-GB" sz="2200" dirty="0"/>
              <a:t>availability of data</a:t>
            </a:r>
          </a:p>
          <a:p>
            <a:pPr lvl="1"/>
            <a:r>
              <a:rPr lang="en-GB" sz="2200" dirty="0"/>
              <a:t>content of data</a:t>
            </a:r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r>
              <a:rPr lang="en-GB" sz="2200" dirty="0"/>
              <a:t>form of data provision &amp; usability</a:t>
            </a:r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r>
              <a:rPr lang="en-GB" sz="2200" dirty="0"/>
              <a:t>quality/reliability/accuracy</a:t>
            </a:r>
          </a:p>
          <a:p>
            <a:pPr lvl="1"/>
            <a:r>
              <a:rPr lang="en-GB" sz="2200" dirty="0"/>
              <a:t>version management</a:t>
            </a:r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r>
              <a:rPr lang="en-GB" sz="2200" dirty="0"/>
              <a:t>process for clarifications </a:t>
            </a:r>
            <a:r>
              <a:rPr lang="en-GB" dirty="0"/>
              <a:t>(feedback)</a:t>
            </a:r>
            <a:endParaRPr lang="en-GB" sz="2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FF4E3ED-0DE3-0CD7-9254-88DE8DD18CA7}"/>
              </a:ext>
            </a:extLst>
          </p:cNvPr>
          <p:cNvSpPr txBox="1">
            <a:spLocks/>
          </p:cNvSpPr>
          <p:nvPr/>
        </p:nvSpPr>
        <p:spPr>
          <a:xfrm>
            <a:off x="5951984" y="1196752"/>
            <a:ext cx="4499671" cy="5184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existence of data (!) 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 to needs/expectations?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granularity of data?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/ other content needed?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directly/on request 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paper/pdf/maps/tables 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API/App/IT-tool 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routing function 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relevance ?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 situation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 changes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ex-post</a:t>
            </a:r>
          </a:p>
          <a:p>
            <a:pPr marL="274638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Wingdings 3" pitchFamily="18" charset="2"/>
              <a:buChar char="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friendly approach?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87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52520" cy="693939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775520" y="6400800"/>
            <a:ext cx="19050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A958E-AE39-4DD0-9996-F13452D4551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591" y="332656"/>
            <a:ext cx="8415338" cy="936104"/>
          </a:xfrm>
        </p:spPr>
        <p:txBody>
          <a:bodyPr/>
          <a:lstStyle/>
          <a:p>
            <a:r>
              <a:rPr lang="en-US" sz="2800" dirty="0"/>
              <a:t>static infrastructure data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use case: platform</a:t>
            </a:r>
            <a:br>
              <a:rPr lang="en-US" sz="2800" dirty="0"/>
            </a:br>
            <a:r>
              <a:rPr lang="de-DE" sz="2800" dirty="0"/>
              <a:t>RINF: 1.2.1.0.6.4 + 1.2.1.0.6.5</a:t>
            </a:r>
          </a:p>
        </p:txBody>
      </p:sp>
      <p:sp>
        <p:nvSpPr>
          <p:cNvPr id="7" name="Textfeld 6"/>
          <p:cNvSpPr txBox="1"/>
          <p:nvPr/>
        </p:nvSpPr>
        <p:spPr>
          <a:xfrm rot="10800000">
            <a:off x="9984432" y="3068960"/>
            <a:ext cx="369332" cy="316835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Götz Walther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3D0760-4450-01ED-FD89-45433ED9B7EF}"/>
              </a:ext>
            </a:extLst>
          </p:cNvPr>
          <p:cNvSpPr txBox="1">
            <a:spLocks noChangeArrowheads="1"/>
          </p:cNvSpPr>
          <p:nvPr/>
        </p:nvSpPr>
        <p:spPr>
          <a:xfrm>
            <a:off x="3215680" y="1675077"/>
            <a:ext cx="5256584" cy="936104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relevance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to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passenger &amp;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planning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/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operations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0929854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115888"/>
            <a:ext cx="8784654" cy="86484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services</a:t>
            </a:r>
            <a:r>
              <a:rPr lang="en-GB" dirty="0"/>
              <a:t> to freight customers or passengers</a:t>
            </a:r>
            <a:br>
              <a:rPr lang="en-GB" dirty="0"/>
            </a:br>
            <a:r>
              <a:rPr lang="en-GB" sz="2800" dirty="0"/>
              <a:t>static infrastructure data </a:t>
            </a:r>
            <a:r>
              <a:rPr lang="en-GB" sz="2800" dirty="0">
                <a:sym typeface="Wingdings" panose="05000000000000000000" pitchFamily="2" charset="2"/>
              </a:rPr>
              <a:t> use case: platform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2571" y="1268760"/>
            <a:ext cx="4108269" cy="1656184"/>
          </a:xfrm>
        </p:spPr>
        <p:txBody>
          <a:bodyPr/>
          <a:lstStyle/>
          <a:p>
            <a:pPr marL="0" lvl="1" indent="0">
              <a:buNone/>
            </a:pPr>
            <a:r>
              <a:rPr lang="de-DE" sz="2200" b="1" dirty="0" err="1">
                <a:solidFill>
                  <a:srgbClr val="00B050"/>
                </a:solidFill>
              </a:rPr>
              <a:t>Example</a:t>
            </a:r>
            <a:r>
              <a:rPr lang="de-DE" sz="2200" b="1" dirty="0">
                <a:solidFill>
                  <a:srgbClr val="00B050"/>
                </a:solidFill>
              </a:rPr>
              <a:t> </a:t>
            </a:r>
            <a:r>
              <a:rPr lang="de-DE" sz="2200" b="1" dirty="0"/>
              <a:t>Passenger </a:t>
            </a:r>
            <a:r>
              <a:rPr lang="de-DE" sz="2200" b="1" dirty="0" err="1"/>
              <a:t>services</a:t>
            </a:r>
            <a:r>
              <a:rPr lang="de-DE" sz="2200" dirty="0"/>
              <a:t>, e. g.</a:t>
            </a:r>
          </a:p>
          <a:p>
            <a:pPr lvl="4"/>
            <a:r>
              <a:rPr lang="de-DE" sz="2200" b="1" dirty="0" err="1"/>
              <a:t>platform</a:t>
            </a:r>
            <a:endParaRPr lang="de-DE" sz="2200" b="1" dirty="0"/>
          </a:p>
          <a:p>
            <a:pPr lvl="4"/>
            <a:endParaRPr lang="de-DE" sz="2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FF4E3ED-0DE3-0CD7-9254-88DE8DD18CA7}"/>
              </a:ext>
            </a:extLst>
          </p:cNvPr>
          <p:cNvSpPr txBox="1">
            <a:spLocks/>
          </p:cNvSpPr>
          <p:nvPr/>
        </p:nvSpPr>
        <p:spPr>
          <a:xfrm>
            <a:off x="6528048" y="1268760"/>
            <a:ext cx="3923606" cy="5184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638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2651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RINF 1.2.1.0.6 PLATFORM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Char char="—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57DAA"/>
              </a:buClr>
              <a:buSzPct val="90000"/>
              <a:buFont typeface="Calibri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B4E226-DE12-F685-34D4-D85D8FA97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0"/>
          <a:stretch/>
        </p:blipFill>
        <p:spPr>
          <a:xfrm>
            <a:off x="6431194" y="1665756"/>
            <a:ext cx="3425780" cy="4464496"/>
          </a:xfrm>
          <a:prstGeom prst="rect">
            <a:avLst/>
          </a:prstGeom>
        </p:spPr>
      </p:pic>
      <p:pic>
        <p:nvPicPr>
          <p:cNvPr id="11" name="Grafik 3">
            <a:extLst>
              <a:ext uri="{FF2B5EF4-FFF2-40B4-BE49-F238E27FC236}">
                <a16:creationId xmlns:a16="http://schemas.microsoft.com/office/drawing/2014/main" id="{5E93A0F0-9BAC-A8A9-CF19-C786A87BB4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/>
          <a:stretch/>
        </p:blipFill>
        <p:spPr bwMode="auto">
          <a:xfrm>
            <a:off x="2335027" y="2096852"/>
            <a:ext cx="3028471" cy="41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1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static infrastructure data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use case: platform</a:t>
            </a:r>
            <a:br>
              <a:rPr lang="en-US" sz="2800" dirty="0"/>
            </a:br>
            <a:r>
              <a:rPr lang="de-DE" sz="2800" dirty="0"/>
              <a:t>RINF: 1.2.1.0.6.4 + 1.2.1.0.6.5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Bahnsteiglänge &amp; Bezeichnung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400" dirty="0"/>
              <a:t>Bahnsteig mit optionaler Kombi-Bezeichnung</a:t>
            </a:r>
          </a:p>
          <a:p>
            <a:endParaRPr lang="de-DE" dirty="0"/>
          </a:p>
          <a:p>
            <a:r>
              <a:rPr lang="de-DE" dirty="0"/>
              <a:t>Bahnsteighöhe &amp; Bezeichnung</a:t>
            </a:r>
          </a:p>
          <a:p>
            <a:r>
              <a:rPr lang="de-DE" sz="1400" dirty="0"/>
              <a:t>Bahnsteige mit </a:t>
            </a:r>
            <a:r>
              <a:rPr lang="de-DE" sz="1400" dirty="0" err="1"/>
              <a:t>unterschiedl</a:t>
            </a:r>
            <a:r>
              <a:rPr lang="de-DE" sz="1400" dirty="0"/>
              <a:t>. Systemhöhen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+ Informationen über Besonderheiten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268414"/>
            <a:ext cx="4388296" cy="5040906"/>
          </a:xfrm>
        </p:spPr>
        <p:txBody>
          <a:bodyPr/>
          <a:lstStyle/>
          <a:p>
            <a:r>
              <a:rPr lang="en-US" dirty="0"/>
              <a:t>Platform length &amp; identification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optional combined identification</a:t>
            </a:r>
          </a:p>
          <a:p>
            <a:endParaRPr lang="en-US" dirty="0"/>
          </a:p>
          <a:p>
            <a:r>
              <a:rPr lang="en-US" dirty="0"/>
              <a:t>Platform height &amp; </a:t>
            </a:r>
            <a:r>
              <a:rPr lang="en-US" dirty="0" err="1"/>
              <a:t>Bezeichnung</a:t>
            </a:r>
            <a:endParaRPr lang="en-US" dirty="0"/>
          </a:p>
          <a:p>
            <a:r>
              <a:rPr lang="de-DE" sz="1400" dirty="0"/>
              <a:t>Special </a:t>
            </a:r>
            <a:r>
              <a:rPr lang="de-DE" sz="1400" dirty="0" err="1"/>
              <a:t>cases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different </a:t>
            </a:r>
            <a:r>
              <a:rPr lang="de-DE" sz="1400" dirty="0" err="1"/>
              <a:t>heights</a:t>
            </a:r>
            <a:r>
              <a:rPr lang="de-DE" sz="1400" dirty="0"/>
              <a:t> per </a:t>
            </a:r>
            <a:r>
              <a:rPr lang="de-DE" sz="1400" dirty="0" err="1"/>
              <a:t>platform</a:t>
            </a:r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+ </a:t>
            </a:r>
            <a:r>
              <a:rPr lang="de-DE" sz="1400" dirty="0" err="1"/>
              <a:t>information</a:t>
            </a:r>
            <a:r>
              <a:rPr lang="de-DE" sz="1400" dirty="0"/>
              <a:t> on </a:t>
            </a:r>
            <a:r>
              <a:rPr lang="de-DE" sz="1400" dirty="0" err="1"/>
              <a:t>special</a:t>
            </a:r>
            <a:r>
              <a:rPr lang="de-DE" sz="1400" dirty="0"/>
              <a:t> </a:t>
            </a:r>
            <a:r>
              <a:rPr lang="de-DE" sz="1400" dirty="0" err="1"/>
              <a:t>situations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ACCC5-E8F5-45DE-846E-D24B837BA6C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3458779"/>
            <a:ext cx="6876256" cy="2485209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92806648-8A86-4016-A637-6B39425BE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1584" y="1628800"/>
          <a:ext cx="645688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75241" imgH="901435" progId="Word.Document.12">
                  <p:embed/>
                </p:oleObj>
              </mc:Choice>
              <mc:Fallback>
                <p:oleObj name="Document" r:id="rId4" imgW="5775241" imgH="901435" progId="Word.Document.12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92806648-8A86-4016-A637-6B39425BE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1628800"/>
                        <a:ext cx="6456886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5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DV_Die_Verkehrsunternehmen_4_3">
  <a:themeElements>
    <a:clrScheme name="VDV Farben">
      <a:dk1>
        <a:sysClr val="windowText" lastClr="000000"/>
      </a:dk1>
      <a:lt1>
        <a:sysClr val="window" lastClr="FFFFFF"/>
      </a:lt1>
      <a:dk2>
        <a:srgbClr val="057DAA"/>
      </a:dk2>
      <a:lt2>
        <a:srgbClr val="FFFFFF"/>
      </a:lt2>
      <a:accent1>
        <a:srgbClr val="00508C"/>
      </a:accent1>
      <a:accent2>
        <a:srgbClr val="E65053"/>
      </a:accent2>
      <a:accent3>
        <a:srgbClr val="FAAA00"/>
      </a:accent3>
      <a:accent4>
        <a:srgbClr val="5EB464"/>
      </a:accent4>
      <a:accent5>
        <a:srgbClr val="5F1E82"/>
      </a:accent5>
      <a:accent6>
        <a:srgbClr val="782828"/>
      </a:accent6>
      <a:hlink>
        <a:srgbClr val="0000FF"/>
      </a:hlink>
      <a:folHlink>
        <a:srgbClr val="800080"/>
      </a:folHlink>
    </a:clrScheme>
    <a:fontScheme name="VDV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20</Value>
      <Value>3</Value>
      <Value>2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3db0b660-ec3e-4248-9c07-10ade8cec6c2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82b6b5ea-7a5a-4365-bc33-974854071a59</TermId>
        </TermInfo>
      </Terms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692695f4-c854-40e4-945b-ea8d7906ec8d</TermId>
        </TermInfo>
      </Terms>
    </h70713ed90ce4adeabe454f2aabfa4ef>
    <_dlc_DocId xmlns="49592fe1-76b3-425e-9982-488f19897f48">INTID-2107188391-120</_dlc_DocId>
    <_dlc_DocIdUrl xmlns="49592fe1-76b3-425e-9982-488f19897f48">
      <Url>https://eraeuropaeu.sharepoint.com/sites/OPD/_layouts/15/DocIdRedir.aspx?ID=INTID-2107188391-120</Url>
      <Description>INTID-2107188391-120</Description>
    </_dlc_DocIdUrl>
  </documentManagement>
</p:properties>
</file>

<file path=customXml/itemProps1.xml><?xml version="1.0" encoding="utf-8"?>
<ds:datastoreItem xmlns:ds="http://schemas.openxmlformats.org/officeDocument/2006/customXml" ds:itemID="{FE6CA42E-1452-4B48-8C51-E0BE2782E1AA}"/>
</file>

<file path=customXml/itemProps2.xml><?xml version="1.0" encoding="utf-8"?>
<ds:datastoreItem xmlns:ds="http://schemas.openxmlformats.org/officeDocument/2006/customXml" ds:itemID="{D6E8C79C-6882-42CF-9F50-7B5D5AF7B2F4}"/>
</file>

<file path=customXml/itemProps3.xml><?xml version="1.0" encoding="utf-8"?>
<ds:datastoreItem xmlns:ds="http://schemas.openxmlformats.org/officeDocument/2006/customXml" ds:itemID="{8FC39AE7-D98A-4A24-A10D-82C53E0CEA61}"/>
</file>

<file path=customXml/itemProps4.xml><?xml version="1.0" encoding="utf-8"?>
<ds:datastoreItem xmlns:ds="http://schemas.openxmlformats.org/officeDocument/2006/customXml" ds:itemID="{78EA9A0A-04A5-4FAB-A03B-C45E432BBFF0}"/>
</file>

<file path=customXml/itemProps5.xml><?xml version="1.0" encoding="utf-8"?>
<ds:datastoreItem xmlns:ds="http://schemas.openxmlformats.org/officeDocument/2006/customXml" ds:itemID="{00227381-5132-4D63-9541-4261CEEBC13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1895</Words>
  <Application>Microsoft Office PowerPoint</Application>
  <PresentationFormat>Widescreen</PresentationFormat>
  <Paragraphs>321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Verdana</vt:lpstr>
      <vt:lpstr>Wingdings 3</vt:lpstr>
      <vt:lpstr>VDV_Die_Verkehrsunternehmen_4_3</vt:lpstr>
      <vt:lpstr>Document</vt:lpstr>
      <vt:lpstr>Data on infrastructure: An indispensable requisite of planning and operation of Railway Undertakings </vt:lpstr>
      <vt:lpstr>VDV and its members</vt:lpstr>
      <vt:lpstr>services to freight customers … </vt:lpstr>
      <vt:lpstr>Infrastructure data character of data</vt:lpstr>
      <vt:lpstr>services to freight customers or passengers static infrastructure data</vt:lpstr>
      <vt:lpstr>static infrastructure data needs and expectations          challenges </vt:lpstr>
      <vt:lpstr>static infrastructure data  use case: platform RINF: 1.2.1.0.6.4 + 1.2.1.0.6.5</vt:lpstr>
      <vt:lpstr>services to freight customers or passengers static infrastructure data  use case: platform</vt:lpstr>
      <vt:lpstr>static infrastructure data  use case: platform RINF: 1.2.1.0.6.4 + 1.2.1.0.6.5</vt:lpstr>
      <vt:lpstr>static infrastructure data  use case: platform RINF: 1.2.1.0.6.4  usable length of platform</vt:lpstr>
      <vt:lpstr>PowerPoint Presentation</vt:lpstr>
      <vt:lpstr>services to freight customers or passengers static infrastructure data  use case: access points for freight</vt:lpstr>
      <vt:lpstr>static infrastructure data  use case: access points for freight challenges</vt:lpstr>
      <vt:lpstr>services to freight customers or passengers static infrastructure data  use case: route knowledge</vt:lpstr>
      <vt:lpstr>services to freight customers or passengers static infrastructure data  use case: route knowledge</vt:lpstr>
      <vt:lpstr>static infrastructure data  use case: route knowledge SMS-process: </vt:lpstr>
      <vt:lpstr>Route knowledge – revision of VDV-Standard 755 (2023/24) one of the tasks: clearer idetification of content </vt:lpstr>
      <vt:lpstr>VDV-Standard 755 example of analysis of D2 content and route knowledge</vt:lpstr>
      <vt:lpstr>Findings ?</vt:lpstr>
      <vt:lpstr>static infrastructure data findings of the workshop on Rail Data Forum 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on infrastructure: An indispensable requisite of planning and operation of Railway Undertakings </dc:title>
  <dc:creator>ATEMEZING Ghislain</dc:creator>
  <cp:lastModifiedBy>ATEMEZING Ghislain</cp:lastModifiedBy>
  <cp:revision>1</cp:revision>
  <dcterms:created xsi:type="dcterms:W3CDTF">2024-06-25T09:26:18Z</dcterms:created>
  <dcterms:modified xsi:type="dcterms:W3CDTF">2024-06-25T09:27:32Z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_dlc_DocIdItemGuid">
    <vt:lpwstr>bdeae3e7-0182-4fe1-b1b8-e1779a7bba5d</vt:lpwstr>
  </property>
  <property fmtid="{D5CDD505-2E9C-101B-9397-08002B2CF9AE}" pid="4" name="Origin-Author">
    <vt:lpwstr>20;#External|3db0b660-ec3e-4248-9c07-10ade8cec6c2</vt:lpwstr>
  </property>
  <property fmtid="{D5CDD505-2E9C-101B-9397-08002B2CF9AE}" pid="5" name="Document type">
    <vt:lpwstr>2;#Document|692695f4-c854-40e4-945b-ea8d7906ec8d</vt:lpwstr>
  </property>
  <property fmtid="{D5CDD505-2E9C-101B-9397-08002B2CF9AE}" pid="6" name="Process">
    <vt:lpwstr>3;#Not Applicable|82b6b5ea-7a5a-4365-bc33-974854071a59</vt:lpwstr>
  </property>
</Properties>
</file>