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147470474" r:id="rId2"/>
    <p:sldId id="3866" r:id="rId3"/>
    <p:sldId id="3865" r:id="rId4"/>
    <p:sldId id="3864" r:id="rId5"/>
    <p:sldId id="3858" r:id="rId6"/>
    <p:sldId id="3862" r:id="rId7"/>
    <p:sldId id="3867" r:id="rId8"/>
    <p:sldId id="3868" r:id="rId9"/>
    <p:sldId id="3872" r:id="rId10"/>
    <p:sldId id="3871" r:id="rId11"/>
    <p:sldId id="3870" r:id="rId12"/>
    <p:sldId id="3811" r:id="rId13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0"/>
  </p:normalViewPr>
  <p:slideViewPr>
    <p:cSldViewPr snapToGrid="0">
      <p:cViewPr varScale="1">
        <p:scale>
          <a:sx n="111" d="100"/>
          <a:sy n="111" d="100"/>
        </p:scale>
        <p:origin x="7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9D342-9377-E14D-92A5-3CDCCCB689C6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5B0A1-F2D9-1742-83F8-650200A8682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9387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7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b="1"/>
              <a:t>Energy</a:t>
            </a:r>
          </a:p>
          <a:p>
            <a:pPr lvl="2"/>
            <a:r>
              <a:rPr lang="en-US" sz="1200"/>
              <a:t>Environment</a:t>
            </a:r>
          </a:p>
          <a:p>
            <a:pPr lvl="2"/>
            <a:r>
              <a:rPr lang="en-US" sz="1200"/>
              <a:t>Building</a:t>
            </a:r>
          </a:p>
          <a:p>
            <a:pPr lvl="2"/>
            <a:r>
              <a:rPr lang="en-US" sz="1200"/>
              <a:t>Smart Cities</a:t>
            </a:r>
          </a:p>
          <a:p>
            <a:pPr lvl="2"/>
            <a:r>
              <a:rPr lang="en-US" sz="1200"/>
              <a:t>Industry and Manufacturing</a:t>
            </a:r>
          </a:p>
          <a:p>
            <a:pPr lvl="2"/>
            <a:r>
              <a:rPr lang="en-US" sz="1200"/>
              <a:t>Smart Agriculture and Food Chain</a:t>
            </a:r>
          </a:p>
          <a:p>
            <a:pPr lvl="2"/>
            <a:r>
              <a:rPr lang="en-US" sz="1200"/>
              <a:t>Automotive</a:t>
            </a:r>
          </a:p>
          <a:p>
            <a:pPr lvl="2"/>
            <a:r>
              <a:rPr lang="en-US" sz="1200"/>
              <a:t>eHealth/Ageing-well</a:t>
            </a:r>
          </a:p>
          <a:p>
            <a:pPr lvl="2"/>
            <a:r>
              <a:rPr lang="en-US" sz="1200"/>
              <a:t>Wearables</a:t>
            </a:r>
          </a:p>
          <a:p>
            <a:pPr lvl="2"/>
            <a:r>
              <a:rPr lang="en-US" sz="1200"/>
              <a:t>Water</a:t>
            </a:r>
          </a:p>
          <a:p>
            <a:pPr lvl="2"/>
            <a:r>
              <a:rPr lang="en-US" sz="1200"/>
              <a:t>Lift</a:t>
            </a:r>
          </a:p>
          <a:p>
            <a:pPr lvl="2"/>
            <a:r>
              <a:rPr lang="en-US" sz="1200"/>
              <a:t>Smart Grid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9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4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5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49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2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BBD9-243F-39D4-DB54-70FC55F33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42476-3A85-A696-D3F5-F0F666E99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BDD5F-DD42-8A7D-A7CC-6BA5D033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04576-8056-0E65-B8D9-6CB7A5F7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1CD4A-2C5C-BD36-EEEA-52950345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6628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D448-C9A6-005C-37C3-AB42150E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58C89-5C62-A4DC-9A07-E98E0A147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57165-9838-236A-D149-8D57005F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D1654-4FE1-E2AA-FCFC-F24E4250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D6653-3C9E-4B81-7B7C-8113D0EB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456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67DC8-D11A-0F76-42F4-1AE7BF56B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0FFB0-1859-37CA-14FF-FB426B538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A7EB0-2ACE-0CD5-FDA6-25566A3B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E376F-9A2F-02EC-4ECC-A2A40B78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A965C-3B2D-D7FB-0171-4EE78446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186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edia placeholder 43" descr="ETSI logo with tagline “The Standards People”.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2"/>
            <a:ext cx="12192000" cy="685799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Media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991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latin typeface="Arial" panose="020B0604020202020204" pitchFamily="34" charset="0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EF8DF-C14E-4DC9-B66E-B5B778B44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662328-0E74-41B2-B6D1-377560E99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9467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1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2AD5F1-6DF1-4476-8EA9-5B5CF43D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20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FB8F75-9CB5-4FD1-903F-2F0A8B1B7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BB55-2B91-67BC-2EB7-8F149AB7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69411-6384-B235-AC10-A16D899AB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5B5C6-9C3E-D789-4A1B-28562D17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56185-25E7-2628-F40C-DDFCD737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EA791-3097-7487-633A-74AB0BE7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080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2F6A-CF37-DBF6-266F-12B27A24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889DC-D5B0-1258-C1DB-F36F1B831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B51EC-A272-F217-B5AA-DE93BB0A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9695B-7072-23B8-F18D-AAAD2D67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4C436-276D-A755-3E58-8ACC4095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950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547F-8144-0331-6AE8-F5D5A3B9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B159C-AD88-1522-1B1E-01815CDC1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E85E4-989F-DA1E-1940-38BDD5A1C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45E54-A9BE-89E4-36C5-1DC6D801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75FE2-4308-E35C-3801-FF749167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2720E-C9A3-9554-0A54-573A3FEA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8029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7CAD-BBC6-A7D4-7D74-A32C1BA8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93877-4901-3611-CB28-E0F30410F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E674C-C65A-0CE7-34AB-E94F16600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DE23D-700F-C645-F93B-B2F6CE7EF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B8C16-F884-F6E2-26F1-4B017BD28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044AA-A386-CFBC-9CA1-214BF98A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5A552-04CE-336D-D788-5B70BA7B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4DA2E-6F12-4572-E026-FB0FA8A7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969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F3A2-C788-911F-E978-7FF8924A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AC73B-0523-16CC-74C9-C6BFCA26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004A4-6C42-5C0B-045F-D6251833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71C2E-36EF-08F4-30E9-538A27AA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5718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CB736D-B3D3-DCC3-F1C3-21CEA776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B4681-50A2-8A54-79D7-CF6B598B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EA52A-B044-AC7D-8A9B-CF261A99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8284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3710-AC9F-620E-2B05-93E1A153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43B6D-362C-7682-973F-B1A115C89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01D6A-E329-9B4B-76F3-6FF704B1B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66F7C-34D6-F9EE-3799-B0D240DB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7D923-07E8-87BF-BA30-C8F43D08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8F3F1-C9A0-1311-9A5C-B340452B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578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5D75-4DA9-42A6-BB75-B7BA404A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892D2-0202-45F2-5E96-639539FFA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0ABF5-2887-8E8B-FCB4-7F22A1059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85F4C-2F9B-1DC2-FA94-D60AD85B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0C87F-AEF6-15F9-2419-756FE11C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6DD8-43D4-1524-20C4-95AE90FD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1082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1419F-7874-F879-9569-D43E43E3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D3A67-4FB3-2D0B-658D-4287E03EE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27052-3E39-9F2A-6593-7F23FB85C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F52FBC-F1D4-DC41-BA58-EA4EE99CE80B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DA4DD-2DB1-5723-D0FE-BD9ED3DF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46A5F-20D1-01BD-2FD6-D027EE43A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5E115A-AFC5-0642-B9FD-D16ECB004A4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1327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microsoft.com/office/2017/04/relationships/track" Target="../media/track1.vtt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rnelis.bouter@tno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hyperlink" Target="mailto:laura.daniele@tno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aref.etsi.org/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ogc.org/standard/om/" TargetMode="External"/><Relationship Id="rId4" Type="http://schemas.openxmlformats.org/officeDocument/2006/relationships/hyperlink" Target="https://www.w3.org/TR/vocab-ss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ogc.org/standard/om/" TargetMode="External"/><Relationship Id="rId4" Type="http://schemas.openxmlformats.org/officeDocument/2006/relationships/hyperlink" Target="https://www.w3.org/TR/vocab-ss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https://interconnectproject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es.jrc.ec.europa.eu/development-of-policy-proposals-for-energy-smart-appliance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tsi-v2.mp4">
            <a:hlinkClick r:id="" action="ppaction://media"/>
            <a:extLst>
              <a:ext uri="{FF2B5EF4-FFF2-40B4-BE49-F238E27FC236}">
                <a16:creationId xmlns:a16="http://schemas.microsoft.com/office/drawing/2014/main" id="{BDFF2AF2-081D-1B43-BCBD-525B1978D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DCF7822F-6B7E-41C9-8391-3475C570D3D0}" label="video1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F76F4BD7-6F55-B144-8089-DDF66A444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4266" y="-13860"/>
            <a:ext cx="4485234" cy="6871860"/>
          </a:xfrm>
          <a:custGeom>
            <a:avLst/>
            <a:gdLst>
              <a:gd name="connsiteX0" fmla="*/ 306259 w 4485234"/>
              <a:gd name="connsiteY0" fmla="*/ 5120743 h 6858003"/>
              <a:gd name="connsiteX1" fmla="*/ 489628 w 4485234"/>
              <a:gd name="connsiteY1" fmla="*/ 5625224 h 6858003"/>
              <a:gd name="connsiteX2" fmla="*/ 474508 w 4485234"/>
              <a:gd name="connsiteY2" fmla="*/ 5583197 h 6858003"/>
              <a:gd name="connsiteX3" fmla="*/ 464667 w 4485234"/>
              <a:gd name="connsiteY3" fmla="*/ 5553947 h 6858003"/>
              <a:gd name="connsiteX4" fmla="*/ 460401 w 4485234"/>
              <a:gd name="connsiteY4" fmla="*/ 5540507 h 6858003"/>
              <a:gd name="connsiteX5" fmla="*/ 467040 w 4485234"/>
              <a:gd name="connsiteY5" fmla="*/ 5555228 h 6858003"/>
              <a:gd name="connsiteX6" fmla="*/ 482391 w 4485234"/>
              <a:gd name="connsiteY6" fmla="*/ 5587044 h 6858003"/>
              <a:gd name="connsiteX7" fmla="*/ 505360 w 4485234"/>
              <a:gd name="connsiteY7" fmla="*/ 5632895 h 6858003"/>
              <a:gd name="connsiteX8" fmla="*/ 490590 w 4485234"/>
              <a:gd name="connsiteY8" fmla="*/ 5582600 h 6858003"/>
              <a:gd name="connsiteX9" fmla="*/ 476799 w 4485234"/>
              <a:gd name="connsiteY9" fmla="*/ 5531918 h 6858003"/>
              <a:gd name="connsiteX10" fmla="*/ 536576 w 4485234"/>
              <a:gd name="connsiteY10" fmla="*/ 5655822 h 6858003"/>
              <a:gd name="connsiteX11" fmla="*/ 566416 w 4485234"/>
              <a:gd name="connsiteY11" fmla="*/ 5713489 h 6858003"/>
              <a:gd name="connsiteX12" fmla="*/ 597367 w 4485234"/>
              <a:gd name="connsiteY12" fmla="*/ 5769940 h 6858003"/>
              <a:gd name="connsiteX13" fmla="*/ 569436 w 4485234"/>
              <a:gd name="connsiteY13" fmla="*/ 5711631 h 6858003"/>
              <a:gd name="connsiteX14" fmla="*/ 558650 w 4485234"/>
              <a:gd name="connsiteY14" fmla="*/ 5672872 h 6858003"/>
              <a:gd name="connsiteX15" fmla="*/ 573304 w 4485234"/>
              <a:gd name="connsiteY15" fmla="*/ 5683106 h 6858003"/>
              <a:gd name="connsiteX16" fmla="*/ 677907 w 4485234"/>
              <a:gd name="connsiteY16" fmla="*/ 5853676 h 6858003"/>
              <a:gd name="connsiteX17" fmla="*/ 653212 w 4485234"/>
              <a:gd name="connsiteY17" fmla="*/ 5784639 h 6858003"/>
              <a:gd name="connsiteX18" fmla="*/ 737818 w 4485234"/>
              <a:gd name="connsiteY18" fmla="*/ 5956640 h 6858003"/>
              <a:gd name="connsiteX19" fmla="*/ 822456 w 4485234"/>
              <a:gd name="connsiteY19" fmla="*/ 6115093 h 6858003"/>
              <a:gd name="connsiteX20" fmla="*/ 843766 w 4485234"/>
              <a:gd name="connsiteY20" fmla="*/ 6122763 h 6858003"/>
              <a:gd name="connsiteX21" fmla="*/ 884111 w 4485234"/>
              <a:gd name="connsiteY21" fmla="*/ 6176008 h 6858003"/>
              <a:gd name="connsiteX22" fmla="*/ 962410 w 4485234"/>
              <a:gd name="connsiteY22" fmla="*/ 6261966 h 6858003"/>
              <a:gd name="connsiteX23" fmla="*/ 923244 w 4485234"/>
              <a:gd name="connsiteY23" fmla="*/ 6204873 h 6858003"/>
              <a:gd name="connsiteX24" fmla="*/ 972284 w 4485234"/>
              <a:gd name="connsiteY24" fmla="*/ 6255876 h 6858003"/>
              <a:gd name="connsiteX25" fmla="*/ 1006821 w 4485234"/>
              <a:gd name="connsiteY25" fmla="*/ 6289465 h 6858003"/>
              <a:gd name="connsiteX26" fmla="*/ 1008198 w 4485234"/>
              <a:gd name="connsiteY26" fmla="*/ 6290853 h 6858003"/>
              <a:gd name="connsiteX27" fmla="*/ 441566 w 4485234"/>
              <a:gd name="connsiteY27" fmla="*/ 5336865 h 6858003"/>
              <a:gd name="connsiteX28" fmla="*/ 370253 w 4485234"/>
              <a:gd name="connsiteY28" fmla="*/ 5202576 h 6858003"/>
              <a:gd name="connsiteX29" fmla="*/ 393238 w 4485234"/>
              <a:gd name="connsiteY29" fmla="*/ 5289793 h 6858003"/>
              <a:gd name="connsiteX30" fmla="*/ 444934 w 4485234"/>
              <a:gd name="connsiteY30" fmla="*/ 5400407 h 6858003"/>
              <a:gd name="connsiteX31" fmla="*/ 479787 w 4485234"/>
              <a:gd name="connsiteY31" fmla="*/ 5437179 h 6858003"/>
              <a:gd name="connsiteX32" fmla="*/ 512065 w 4485234"/>
              <a:gd name="connsiteY32" fmla="*/ 5530207 h 6858003"/>
              <a:gd name="connsiteX33" fmla="*/ 553904 w 4485234"/>
              <a:gd name="connsiteY33" fmla="*/ 5605141 h 6858003"/>
              <a:gd name="connsiteX34" fmla="*/ 495818 w 4485234"/>
              <a:gd name="connsiteY34" fmla="*/ 5524013 h 6858003"/>
              <a:gd name="connsiteX35" fmla="*/ 429948 w 4485234"/>
              <a:gd name="connsiteY35" fmla="*/ 5397182 h 6858003"/>
              <a:gd name="connsiteX36" fmla="*/ 306259 w 4485234"/>
              <a:gd name="connsiteY36" fmla="*/ 5120743 h 6858003"/>
              <a:gd name="connsiteX37" fmla="*/ 111324 w 4485234"/>
              <a:gd name="connsiteY37" fmla="*/ 4051887 h 6858003"/>
              <a:gd name="connsiteX38" fmla="*/ 112172 w 4485234"/>
              <a:gd name="connsiteY38" fmla="*/ 4096074 h 6858003"/>
              <a:gd name="connsiteX39" fmla="*/ 117714 w 4485234"/>
              <a:gd name="connsiteY39" fmla="*/ 4106928 h 6858003"/>
              <a:gd name="connsiteX40" fmla="*/ 111324 w 4485234"/>
              <a:gd name="connsiteY40" fmla="*/ 4051887 h 6858003"/>
              <a:gd name="connsiteX41" fmla="*/ 1562947 w 4485234"/>
              <a:gd name="connsiteY41" fmla="*/ 0 h 6858003"/>
              <a:gd name="connsiteX42" fmla="*/ 1635985 w 4485234"/>
              <a:gd name="connsiteY42" fmla="*/ 0 h 6858003"/>
              <a:gd name="connsiteX43" fmla="*/ 1623505 w 4485234"/>
              <a:gd name="connsiteY43" fmla="*/ 10582 h 6858003"/>
              <a:gd name="connsiteX44" fmla="*/ 1526751 w 4485234"/>
              <a:gd name="connsiteY44" fmla="*/ 72780 h 6858003"/>
              <a:gd name="connsiteX45" fmla="*/ 1475554 w 4485234"/>
              <a:gd name="connsiteY45" fmla="*/ 87930 h 6858003"/>
              <a:gd name="connsiteX46" fmla="*/ 1403942 w 4485234"/>
              <a:gd name="connsiteY46" fmla="*/ 152839 h 6858003"/>
              <a:gd name="connsiteX47" fmla="*/ 1386649 w 4485234"/>
              <a:gd name="connsiteY47" fmla="*/ 192090 h 6858003"/>
              <a:gd name="connsiteX48" fmla="*/ 1441084 w 4485234"/>
              <a:gd name="connsiteY48" fmla="*/ 160789 h 6858003"/>
              <a:gd name="connsiteX49" fmla="*/ 1469114 w 4485234"/>
              <a:gd name="connsiteY49" fmla="*/ 155916 h 6858003"/>
              <a:gd name="connsiteX50" fmla="*/ 1613249 w 4485234"/>
              <a:gd name="connsiteY50" fmla="*/ 36159 h 6858003"/>
              <a:gd name="connsiteX51" fmla="*/ 1459720 w 4485234"/>
              <a:gd name="connsiteY51" fmla="*/ 165659 h 6858003"/>
              <a:gd name="connsiteX52" fmla="*/ 1411742 w 4485234"/>
              <a:gd name="connsiteY52" fmla="*/ 231981 h 6858003"/>
              <a:gd name="connsiteX53" fmla="*/ 1402896 w 4485234"/>
              <a:gd name="connsiteY53" fmla="*/ 270484 h 6858003"/>
              <a:gd name="connsiteX54" fmla="*/ 1422297 w 4485234"/>
              <a:gd name="connsiteY54" fmla="*/ 280204 h 6858003"/>
              <a:gd name="connsiteX55" fmla="*/ 1459091 w 4485234"/>
              <a:gd name="connsiteY55" fmla="*/ 249031 h 6858003"/>
              <a:gd name="connsiteX56" fmla="*/ 1488000 w 4485234"/>
              <a:gd name="connsiteY56" fmla="*/ 183693 h 6858003"/>
              <a:gd name="connsiteX57" fmla="*/ 1601515 w 4485234"/>
              <a:gd name="connsiteY57" fmla="*/ 69276 h 6858003"/>
              <a:gd name="connsiteX58" fmla="*/ 1671002 w 4485234"/>
              <a:gd name="connsiteY58" fmla="*/ 10561 h 6858003"/>
              <a:gd name="connsiteX59" fmla="*/ 1684021 w 4485234"/>
              <a:gd name="connsiteY59" fmla="*/ 0 h 6858003"/>
              <a:gd name="connsiteX60" fmla="*/ 4485234 w 4485234"/>
              <a:gd name="connsiteY60" fmla="*/ 0 h 6858003"/>
              <a:gd name="connsiteX61" fmla="*/ 4485234 w 4485234"/>
              <a:gd name="connsiteY61" fmla="*/ 6858003 h 6858003"/>
              <a:gd name="connsiteX62" fmla="*/ 4336478 w 4485234"/>
              <a:gd name="connsiteY62" fmla="*/ 6858003 h 6858003"/>
              <a:gd name="connsiteX63" fmla="*/ 1730880 w 4485234"/>
              <a:gd name="connsiteY63" fmla="*/ 6858003 h 6858003"/>
              <a:gd name="connsiteX64" fmla="*/ 1535714 w 4485234"/>
              <a:gd name="connsiteY64" fmla="*/ 6858003 h 6858003"/>
              <a:gd name="connsiteX65" fmla="*/ 1473096 w 4485234"/>
              <a:gd name="connsiteY65" fmla="*/ 6856507 h 6858003"/>
              <a:gd name="connsiteX66" fmla="*/ 1476898 w 4485234"/>
              <a:gd name="connsiteY66" fmla="*/ 6858003 h 6858003"/>
              <a:gd name="connsiteX67" fmla="*/ 1423226 w 4485234"/>
              <a:gd name="connsiteY67" fmla="*/ 6858003 h 6858003"/>
              <a:gd name="connsiteX68" fmla="*/ 1419758 w 4485234"/>
              <a:gd name="connsiteY68" fmla="*/ 6854990 h 6858003"/>
              <a:gd name="connsiteX69" fmla="*/ 1359531 w 4485234"/>
              <a:gd name="connsiteY69" fmla="*/ 6805612 h 6858003"/>
              <a:gd name="connsiteX70" fmla="*/ 1345292 w 4485234"/>
              <a:gd name="connsiteY70" fmla="*/ 6815912 h 6858003"/>
              <a:gd name="connsiteX71" fmla="*/ 1278113 w 4485234"/>
              <a:gd name="connsiteY71" fmla="*/ 6742175 h 6858003"/>
              <a:gd name="connsiteX72" fmla="*/ 1193291 w 4485234"/>
              <a:gd name="connsiteY72" fmla="*/ 6652500 h 6858003"/>
              <a:gd name="connsiteX73" fmla="*/ 1190586 w 4485234"/>
              <a:gd name="connsiteY73" fmla="*/ 6635857 h 6858003"/>
              <a:gd name="connsiteX74" fmla="*/ 1181374 w 4485234"/>
              <a:gd name="connsiteY74" fmla="*/ 6626540 h 6858003"/>
              <a:gd name="connsiteX75" fmla="*/ 1195150 w 4485234"/>
              <a:gd name="connsiteY75" fmla="*/ 6635963 h 6858003"/>
              <a:gd name="connsiteX76" fmla="*/ 1210701 w 4485234"/>
              <a:gd name="connsiteY76" fmla="*/ 6646731 h 6858003"/>
              <a:gd name="connsiteX77" fmla="*/ 1240042 w 4485234"/>
              <a:gd name="connsiteY77" fmla="*/ 6638057 h 6858003"/>
              <a:gd name="connsiteX78" fmla="*/ 1300814 w 4485234"/>
              <a:gd name="connsiteY78" fmla="*/ 6698567 h 6858003"/>
              <a:gd name="connsiteX79" fmla="*/ 1361324 w 4485234"/>
              <a:gd name="connsiteY79" fmla="*/ 6754611 h 6858003"/>
              <a:gd name="connsiteX80" fmla="*/ 1408291 w 4485234"/>
              <a:gd name="connsiteY80" fmla="*/ 6792794 h 6858003"/>
              <a:gd name="connsiteX81" fmla="*/ 1430363 w 4485234"/>
              <a:gd name="connsiteY81" fmla="*/ 6795996 h 6858003"/>
              <a:gd name="connsiteX82" fmla="*/ 1363929 w 4485234"/>
              <a:gd name="connsiteY82" fmla="*/ 6712027 h 6858003"/>
              <a:gd name="connsiteX83" fmla="*/ 1440370 w 4485234"/>
              <a:gd name="connsiteY83" fmla="*/ 6776510 h 6858003"/>
              <a:gd name="connsiteX84" fmla="*/ 1503368 w 4485234"/>
              <a:gd name="connsiteY84" fmla="*/ 6819585 h 6858003"/>
              <a:gd name="connsiteX85" fmla="*/ 1559429 w 4485234"/>
              <a:gd name="connsiteY85" fmla="*/ 6857981 h 6858003"/>
              <a:gd name="connsiteX86" fmla="*/ 1600802 w 4485234"/>
              <a:gd name="connsiteY86" fmla="*/ 6857981 h 6858003"/>
              <a:gd name="connsiteX87" fmla="*/ 1028577 w 4485234"/>
              <a:gd name="connsiteY87" fmla="*/ 6315316 h 6858003"/>
              <a:gd name="connsiteX88" fmla="*/ 1049837 w 4485234"/>
              <a:gd name="connsiteY88" fmla="*/ 6405335 h 6858003"/>
              <a:gd name="connsiteX89" fmla="*/ 1286825 w 4485234"/>
              <a:gd name="connsiteY89" fmla="*/ 6615237 h 6858003"/>
              <a:gd name="connsiteX90" fmla="*/ 1194984 w 4485234"/>
              <a:gd name="connsiteY90" fmla="*/ 6556352 h 6858003"/>
              <a:gd name="connsiteX91" fmla="*/ 1078083 w 4485234"/>
              <a:gd name="connsiteY91" fmla="*/ 6441422 h 6858003"/>
              <a:gd name="connsiteX92" fmla="*/ 1120501 w 4485234"/>
              <a:gd name="connsiteY92" fmla="*/ 6501931 h 6858003"/>
              <a:gd name="connsiteX93" fmla="*/ 1084788 w 4485234"/>
              <a:gd name="connsiteY93" fmla="*/ 6470630 h 6858003"/>
              <a:gd name="connsiteX94" fmla="*/ 1059994 w 4485234"/>
              <a:gd name="connsiteY94" fmla="*/ 6445139 h 6858003"/>
              <a:gd name="connsiteX95" fmla="*/ 1033622 w 4485234"/>
              <a:gd name="connsiteY95" fmla="*/ 6414307 h 6858003"/>
              <a:gd name="connsiteX96" fmla="*/ 934097 w 4485234"/>
              <a:gd name="connsiteY96" fmla="*/ 6289078 h 6858003"/>
              <a:gd name="connsiteX97" fmla="*/ 968949 w 4485234"/>
              <a:gd name="connsiteY97" fmla="*/ 6318010 h 6858003"/>
              <a:gd name="connsiteX98" fmla="*/ 949183 w 4485234"/>
              <a:gd name="connsiteY98" fmla="*/ 6287968 h 6858003"/>
              <a:gd name="connsiteX99" fmla="*/ 873141 w 4485234"/>
              <a:gd name="connsiteY99" fmla="*/ 6169407 h 6858003"/>
              <a:gd name="connsiteX100" fmla="*/ 838223 w 4485234"/>
              <a:gd name="connsiteY100" fmla="*/ 6169149 h 6858003"/>
              <a:gd name="connsiteX101" fmla="*/ 902682 w 4485234"/>
              <a:gd name="connsiteY101" fmla="*/ 6256581 h 6858003"/>
              <a:gd name="connsiteX102" fmla="*/ 977744 w 4485234"/>
              <a:gd name="connsiteY102" fmla="*/ 6361875 h 6858003"/>
              <a:gd name="connsiteX103" fmla="*/ 879763 w 4485234"/>
              <a:gd name="connsiteY103" fmla="*/ 6243613 h 6858003"/>
              <a:gd name="connsiteX104" fmla="*/ 809976 w 4485234"/>
              <a:gd name="connsiteY104" fmla="*/ 6179960 h 6858003"/>
              <a:gd name="connsiteX105" fmla="*/ 746332 w 4485234"/>
              <a:gd name="connsiteY105" fmla="*/ 6117358 h 6858003"/>
              <a:gd name="connsiteX106" fmla="*/ 709871 w 4485234"/>
              <a:gd name="connsiteY106" fmla="*/ 6070032 h 6858003"/>
              <a:gd name="connsiteX107" fmla="*/ 669410 w 4485234"/>
              <a:gd name="connsiteY107" fmla="*/ 6000548 h 6858003"/>
              <a:gd name="connsiteX108" fmla="*/ 665560 w 4485234"/>
              <a:gd name="connsiteY108" fmla="*/ 5932067 h 6858003"/>
              <a:gd name="connsiteX109" fmla="*/ 639406 w 4485234"/>
              <a:gd name="connsiteY109" fmla="*/ 5892668 h 6858003"/>
              <a:gd name="connsiteX110" fmla="*/ 609664 w 4485234"/>
              <a:gd name="connsiteY110" fmla="*/ 5844018 h 6858003"/>
              <a:gd name="connsiteX111" fmla="*/ 557206 w 4485234"/>
              <a:gd name="connsiteY111" fmla="*/ 5761094 h 6858003"/>
              <a:gd name="connsiteX112" fmla="*/ 558284 w 4485234"/>
              <a:gd name="connsiteY112" fmla="*/ 5812802 h 6858003"/>
              <a:gd name="connsiteX113" fmla="*/ 489195 w 4485234"/>
              <a:gd name="connsiteY113" fmla="*/ 5650950 h 6858003"/>
              <a:gd name="connsiteX114" fmla="*/ 459721 w 4485234"/>
              <a:gd name="connsiteY114" fmla="*/ 5571126 h 6858003"/>
              <a:gd name="connsiteX115" fmla="*/ 410530 w 4485234"/>
              <a:gd name="connsiteY115" fmla="*/ 5476877 h 6858003"/>
              <a:gd name="connsiteX116" fmla="*/ 452818 w 4485234"/>
              <a:gd name="connsiteY116" fmla="*/ 5589223 h 6858003"/>
              <a:gd name="connsiteX117" fmla="*/ 352247 w 4485234"/>
              <a:gd name="connsiteY117" fmla="*/ 5336628 h 6858003"/>
              <a:gd name="connsiteX118" fmla="*/ 324051 w 4485234"/>
              <a:gd name="connsiteY118" fmla="*/ 5220182 h 6858003"/>
              <a:gd name="connsiteX119" fmla="*/ 292585 w 4485234"/>
              <a:gd name="connsiteY119" fmla="*/ 5083459 h 6858003"/>
              <a:gd name="connsiteX120" fmla="*/ 273383 w 4485234"/>
              <a:gd name="connsiteY120" fmla="*/ 5073821 h 6858003"/>
              <a:gd name="connsiteX121" fmla="*/ 236639 w 4485234"/>
              <a:gd name="connsiteY121" fmla="*/ 5021988 h 6858003"/>
              <a:gd name="connsiteX122" fmla="*/ 279973 w 4485234"/>
              <a:gd name="connsiteY122" fmla="*/ 5055511 h 6858003"/>
              <a:gd name="connsiteX123" fmla="*/ 208343 w 4485234"/>
              <a:gd name="connsiteY123" fmla="*/ 4855800 h 6858003"/>
              <a:gd name="connsiteX124" fmla="*/ 201606 w 4485234"/>
              <a:gd name="connsiteY124" fmla="*/ 4882464 h 6858003"/>
              <a:gd name="connsiteX125" fmla="*/ 160366 w 4485234"/>
              <a:gd name="connsiteY125" fmla="*/ 4783197 h 6858003"/>
              <a:gd name="connsiteX126" fmla="*/ 194553 w 4485234"/>
              <a:gd name="connsiteY126" fmla="*/ 4843642 h 6858003"/>
              <a:gd name="connsiteX127" fmla="*/ 154956 w 4485234"/>
              <a:gd name="connsiteY127" fmla="*/ 4679741 h 6858003"/>
              <a:gd name="connsiteX128" fmla="*/ 202968 w 4485234"/>
              <a:gd name="connsiteY128" fmla="*/ 4764842 h 6858003"/>
              <a:gd name="connsiteX129" fmla="*/ 236308 w 4485234"/>
              <a:gd name="connsiteY129" fmla="*/ 4849092 h 6858003"/>
              <a:gd name="connsiteX130" fmla="*/ 268305 w 4485234"/>
              <a:gd name="connsiteY130" fmla="*/ 4933018 h 6858003"/>
              <a:gd name="connsiteX131" fmla="*/ 248606 w 4485234"/>
              <a:gd name="connsiteY131" fmla="*/ 4860565 h 6858003"/>
              <a:gd name="connsiteX132" fmla="*/ 290892 w 4485234"/>
              <a:gd name="connsiteY132" fmla="*/ 4988315 h 6858003"/>
              <a:gd name="connsiteX133" fmla="*/ 291257 w 4485234"/>
              <a:gd name="connsiteY133" fmla="*/ 4922848 h 6858003"/>
              <a:gd name="connsiteX134" fmla="*/ 216841 w 4485234"/>
              <a:gd name="connsiteY134" fmla="*/ 4652583 h 6858003"/>
              <a:gd name="connsiteX135" fmla="*/ 180629 w 4485234"/>
              <a:gd name="connsiteY135" fmla="*/ 4572009 h 6858003"/>
              <a:gd name="connsiteX136" fmla="*/ 161394 w 4485234"/>
              <a:gd name="connsiteY136" fmla="*/ 4528530 h 6858003"/>
              <a:gd name="connsiteX137" fmla="*/ 175485 w 4485234"/>
              <a:gd name="connsiteY137" fmla="*/ 4577610 h 6858003"/>
              <a:gd name="connsiteX138" fmla="*/ 207748 w 4485234"/>
              <a:gd name="connsiteY138" fmla="*/ 4658181 h 6858003"/>
              <a:gd name="connsiteX139" fmla="*/ 235312 w 4485234"/>
              <a:gd name="connsiteY139" fmla="*/ 4781040 h 6858003"/>
              <a:gd name="connsiteX140" fmla="*/ 136019 w 4485234"/>
              <a:gd name="connsiteY140" fmla="*/ 4589189 h 6858003"/>
              <a:gd name="connsiteX141" fmla="*/ 145446 w 4485234"/>
              <a:gd name="connsiteY141" fmla="*/ 4629508 h 6858003"/>
              <a:gd name="connsiteX142" fmla="*/ 122511 w 4485234"/>
              <a:gd name="connsiteY142" fmla="*/ 4565773 h 6858003"/>
              <a:gd name="connsiteX143" fmla="*/ 130809 w 4485234"/>
              <a:gd name="connsiteY143" fmla="*/ 4533210 h 6858003"/>
              <a:gd name="connsiteX144" fmla="*/ 102713 w 4485234"/>
              <a:gd name="connsiteY144" fmla="*/ 4436099 h 6858003"/>
              <a:gd name="connsiteX145" fmla="*/ 76457 w 4485234"/>
              <a:gd name="connsiteY145" fmla="*/ 4337812 h 6858003"/>
              <a:gd name="connsiteX146" fmla="*/ 97684 w 4485234"/>
              <a:gd name="connsiteY146" fmla="*/ 4372149 h 6858003"/>
              <a:gd name="connsiteX147" fmla="*/ 128451 w 4485234"/>
              <a:gd name="connsiteY147" fmla="*/ 4450565 h 6858003"/>
              <a:gd name="connsiteX148" fmla="*/ 150574 w 4485234"/>
              <a:gd name="connsiteY148" fmla="*/ 4503574 h 6858003"/>
              <a:gd name="connsiteX149" fmla="*/ 160597 w 4485234"/>
              <a:gd name="connsiteY149" fmla="*/ 4526265 h 6858003"/>
              <a:gd name="connsiteX150" fmla="*/ 132568 w 4485234"/>
              <a:gd name="connsiteY150" fmla="*/ 4368923 h 6858003"/>
              <a:gd name="connsiteX151" fmla="*/ 124601 w 4485234"/>
              <a:gd name="connsiteY151" fmla="*/ 4231345 h 6858003"/>
              <a:gd name="connsiteX152" fmla="*/ 104737 w 4485234"/>
              <a:gd name="connsiteY152" fmla="*/ 4207650 h 6858003"/>
              <a:gd name="connsiteX153" fmla="*/ 91758 w 4485234"/>
              <a:gd name="connsiteY153" fmla="*/ 4058405 h 6858003"/>
              <a:gd name="connsiteX154" fmla="*/ 110910 w 4485234"/>
              <a:gd name="connsiteY154" fmla="*/ 4047829 h 6858003"/>
              <a:gd name="connsiteX155" fmla="*/ 108271 w 4485234"/>
              <a:gd name="connsiteY155" fmla="*/ 4023513 h 6858003"/>
              <a:gd name="connsiteX156" fmla="*/ 100487 w 4485234"/>
              <a:gd name="connsiteY156" fmla="*/ 3969029 h 6858003"/>
              <a:gd name="connsiteX157" fmla="*/ 91608 w 4485234"/>
              <a:gd name="connsiteY157" fmla="*/ 3908521 h 6858003"/>
              <a:gd name="connsiteX158" fmla="*/ 101152 w 4485234"/>
              <a:gd name="connsiteY158" fmla="*/ 3950653 h 6858003"/>
              <a:gd name="connsiteX159" fmla="*/ 80573 w 4485234"/>
              <a:gd name="connsiteY159" fmla="*/ 3498541 h 6858003"/>
              <a:gd name="connsiteX160" fmla="*/ 97468 w 4485234"/>
              <a:gd name="connsiteY160" fmla="*/ 3087943 h 6858003"/>
              <a:gd name="connsiteX161" fmla="*/ 83261 w 4485234"/>
              <a:gd name="connsiteY161" fmla="*/ 3008012 h 6858003"/>
              <a:gd name="connsiteX162" fmla="*/ 65803 w 4485234"/>
              <a:gd name="connsiteY162" fmla="*/ 3094930 h 6858003"/>
              <a:gd name="connsiteX163" fmla="*/ 53953 w 4485234"/>
              <a:gd name="connsiteY163" fmla="*/ 3077964 h 6858003"/>
              <a:gd name="connsiteX164" fmla="*/ 57173 w 4485234"/>
              <a:gd name="connsiteY164" fmla="*/ 3030894 h 6858003"/>
              <a:gd name="connsiteX165" fmla="*/ 42402 w 4485234"/>
              <a:gd name="connsiteY165" fmla="*/ 3062923 h 6858003"/>
              <a:gd name="connsiteX166" fmla="*/ 40179 w 4485234"/>
              <a:gd name="connsiteY166" fmla="*/ 3183750 h 6858003"/>
              <a:gd name="connsiteX167" fmla="*/ 40062 w 4485234"/>
              <a:gd name="connsiteY167" fmla="*/ 3296287 h 6858003"/>
              <a:gd name="connsiteX168" fmla="*/ 58783 w 4485234"/>
              <a:gd name="connsiteY168" fmla="*/ 3457155 h 6858003"/>
              <a:gd name="connsiteX169" fmla="*/ 58518 w 4485234"/>
              <a:gd name="connsiteY169" fmla="*/ 3318101 h 6858003"/>
              <a:gd name="connsiteX170" fmla="*/ 67628 w 4485234"/>
              <a:gd name="connsiteY170" fmla="*/ 3455638 h 6858003"/>
              <a:gd name="connsiteX171" fmla="*/ 70282 w 4485234"/>
              <a:gd name="connsiteY171" fmla="*/ 3632723 h 6858003"/>
              <a:gd name="connsiteX172" fmla="*/ 57571 w 4485234"/>
              <a:gd name="connsiteY172" fmla="*/ 3677080 h 6858003"/>
              <a:gd name="connsiteX173" fmla="*/ 59761 w 4485234"/>
              <a:gd name="connsiteY173" fmla="*/ 3697976 h 6858003"/>
              <a:gd name="connsiteX174" fmla="*/ 64973 w 4485234"/>
              <a:gd name="connsiteY174" fmla="*/ 3743785 h 6858003"/>
              <a:gd name="connsiteX175" fmla="*/ 72589 w 4485234"/>
              <a:gd name="connsiteY175" fmla="*/ 3810257 h 6858003"/>
              <a:gd name="connsiteX176" fmla="*/ 55944 w 4485234"/>
              <a:gd name="connsiteY176" fmla="*/ 3761968 h 6858003"/>
              <a:gd name="connsiteX177" fmla="*/ 47314 w 4485234"/>
              <a:gd name="connsiteY177" fmla="*/ 3726115 h 6858003"/>
              <a:gd name="connsiteX178" fmla="*/ 40179 w 4485234"/>
              <a:gd name="connsiteY178" fmla="*/ 3649109 h 6858003"/>
              <a:gd name="connsiteX179" fmla="*/ 50884 w 4485234"/>
              <a:gd name="connsiteY179" fmla="*/ 3875893 h 6858003"/>
              <a:gd name="connsiteX180" fmla="*/ 61637 w 4485234"/>
              <a:gd name="connsiteY180" fmla="*/ 3896789 h 6858003"/>
              <a:gd name="connsiteX181" fmla="*/ 72757 w 4485234"/>
              <a:gd name="connsiteY181" fmla="*/ 3917451 h 6858003"/>
              <a:gd name="connsiteX182" fmla="*/ 50734 w 4485234"/>
              <a:gd name="connsiteY182" fmla="*/ 3957598 h 6858003"/>
              <a:gd name="connsiteX183" fmla="*/ 45174 w 4485234"/>
              <a:gd name="connsiteY183" fmla="*/ 3924544 h 6858003"/>
              <a:gd name="connsiteX184" fmla="*/ 39481 w 4485234"/>
              <a:gd name="connsiteY184" fmla="*/ 3890614 h 6858003"/>
              <a:gd name="connsiteX185" fmla="*/ 34304 w 4485234"/>
              <a:gd name="connsiteY185" fmla="*/ 3851472 h 6858003"/>
              <a:gd name="connsiteX186" fmla="*/ 20562 w 4485234"/>
              <a:gd name="connsiteY186" fmla="*/ 3744555 h 6858003"/>
              <a:gd name="connsiteX187" fmla="*/ 11815 w 4485234"/>
              <a:gd name="connsiteY187" fmla="*/ 3805747 h 6858003"/>
              <a:gd name="connsiteX188" fmla="*/ 4696 w 4485234"/>
              <a:gd name="connsiteY188" fmla="*/ 3714385 h 6858003"/>
              <a:gd name="connsiteX189" fmla="*/ 1112 w 4485234"/>
              <a:gd name="connsiteY189" fmla="*/ 3651483 h 6858003"/>
              <a:gd name="connsiteX190" fmla="*/ 0 w 4485234"/>
              <a:gd name="connsiteY190" fmla="*/ 3622829 h 6858003"/>
              <a:gd name="connsiteX191" fmla="*/ 10224 w 4485234"/>
              <a:gd name="connsiteY191" fmla="*/ 3665562 h 6858003"/>
              <a:gd name="connsiteX192" fmla="*/ 24944 w 4485234"/>
              <a:gd name="connsiteY192" fmla="*/ 3283895 h 6858003"/>
              <a:gd name="connsiteX193" fmla="*/ 13758 w 4485234"/>
              <a:gd name="connsiteY193" fmla="*/ 3129224 h 6858003"/>
              <a:gd name="connsiteX194" fmla="*/ 33507 w 4485234"/>
              <a:gd name="connsiteY194" fmla="*/ 2910069 h 6858003"/>
              <a:gd name="connsiteX195" fmla="*/ 55215 w 4485234"/>
              <a:gd name="connsiteY195" fmla="*/ 2977072 h 6858003"/>
              <a:gd name="connsiteX196" fmla="*/ 67446 w 4485234"/>
              <a:gd name="connsiteY196" fmla="*/ 2728901 h 6858003"/>
              <a:gd name="connsiteX197" fmla="*/ 78166 w 4485234"/>
              <a:gd name="connsiteY197" fmla="*/ 2793386 h 6858003"/>
              <a:gd name="connsiteX198" fmla="*/ 122775 w 4485234"/>
              <a:gd name="connsiteY198" fmla="*/ 2634868 h 6858003"/>
              <a:gd name="connsiteX199" fmla="*/ 151769 w 4485234"/>
              <a:gd name="connsiteY199" fmla="*/ 2415991 h 6858003"/>
              <a:gd name="connsiteX200" fmla="*/ 158557 w 4485234"/>
              <a:gd name="connsiteY200" fmla="*/ 2272151 h 6858003"/>
              <a:gd name="connsiteX201" fmla="*/ 179567 w 4485234"/>
              <a:gd name="connsiteY201" fmla="*/ 2118784 h 6858003"/>
              <a:gd name="connsiteX202" fmla="*/ 208792 w 4485234"/>
              <a:gd name="connsiteY202" fmla="*/ 2013384 h 6858003"/>
              <a:gd name="connsiteX203" fmla="*/ 259011 w 4485234"/>
              <a:gd name="connsiteY203" fmla="*/ 1876875 h 6858003"/>
              <a:gd name="connsiteX204" fmla="*/ 262712 w 4485234"/>
              <a:gd name="connsiteY204" fmla="*/ 1897791 h 6858003"/>
              <a:gd name="connsiteX205" fmla="*/ 322390 w 4485234"/>
              <a:gd name="connsiteY205" fmla="*/ 1712096 h 6858003"/>
              <a:gd name="connsiteX206" fmla="*/ 384178 w 4485234"/>
              <a:gd name="connsiteY206" fmla="*/ 1555501 h 6858003"/>
              <a:gd name="connsiteX207" fmla="*/ 450628 w 4485234"/>
              <a:gd name="connsiteY207" fmla="*/ 1406836 h 6858003"/>
              <a:gd name="connsiteX208" fmla="*/ 487005 w 4485234"/>
              <a:gd name="connsiteY208" fmla="*/ 1328976 h 6858003"/>
              <a:gd name="connsiteX209" fmla="*/ 526270 w 4485234"/>
              <a:gd name="connsiteY209" fmla="*/ 1245091 h 6858003"/>
              <a:gd name="connsiteX210" fmla="*/ 543695 w 4485234"/>
              <a:gd name="connsiteY210" fmla="*/ 1219728 h 6858003"/>
              <a:gd name="connsiteX211" fmla="*/ 583875 w 4485234"/>
              <a:gd name="connsiteY211" fmla="*/ 1165949 h 6858003"/>
              <a:gd name="connsiteX212" fmla="*/ 642326 w 4485234"/>
              <a:gd name="connsiteY212" fmla="*/ 1088604 h 6858003"/>
              <a:gd name="connsiteX213" fmla="*/ 619108 w 4485234"/>
              <a:gd name="connsiteY213" fmla="*/ 1209108 h 6858003"/>
              <a:gd name="connsiteX214" fmla="*/ 534436 w 4485234"/>
              <a:gd name="connsiteY214" fmla="*/ 1326626 h 6858003"/>
              <a:gd name="connsiteX215" fmla="*/ 496847 w 4485234"/>
              <a:gd name="connsiteY215" fmla="*/ 1393010 h 6858003"/>
              <a:gd name="connsiteX216" fmla="*/ 458262 w 4485234"/>
              <a:gd name="connsiteY216" fmla="*/ 1460186 h 6858003"/>
              <a:gd name="connsiteX217" fmla="*/ 492597 w 4485234"/>
              <a:gd name="connsiteY217" fmla="*/ 1424012 h 6858003"/>
              <a:gd name="connsiteX218" fmla="*/ 413469 w 4485234"/>
              <a:gd name="connsiteY218" fmla="*/ 1583727 h 6858003"/>
              <a:gd name="connsiteX219" fmla="*/ 436919 w 4485234"/>
              <a:gd name="connsiteY219" fmla="*/ 1568216 h 6858003"/>
              <a:gd name="connsiteX220" fmla="*/ 427657 w 4485234"/>
              <a:gd name="connsiteY220" fmla="*/ 1583085 h 6858003"/>
              <a:gd name="connsiteX221" fmla="*/ 408175 w 4485234"/>
              <a:gd name="connsiteY221" fmla="*/ 1616525 h 6858003"/>
              <a:gd name="connsiteX222" fmla="*/ 379763 w 4485234"/>
              <a:gd name="connsiteY222" fmla="*/ 1665432 h 6858003"/>
              <a:gd name="connsiteX223" fmla="*/ 358403 w 4485234"/>
              <a:gd name="connsiteY223" fmla="*/ 1744829 h 6858003"/>
              <a:gd name="connsiteX224" fmla="*/ 356180 w 4485234"/>
              <a:gd name="connsiteY224" fmla="*/ 1788095 h 6858003"/>
              <a:gd name="connsiteX225" fmla="*/ 319121 w 4485234"/>
              <a:gd name="connsiteY225" fmla="*/ 1924414 h 6858003"/>
              <a:gd name="connsiteX226" fmla="*/ 341957 w 4485234"/>
              <a:gd name="connsiteY226" fmla="*/ 1740130 h 6858003"/>
              <a:gd name="connsiteX227" fmla="*/ 341493 w 4485234"/>
              <a:gd name="connsiteY227" fmla="*/ 1722695 h 6858003"/>
              <a:gd name="connsiteX228" fmla="*/ 339469 w 4485234"/>
              <a:gd name="connsiteY228" fmla="*/ 1697844 h 6858003"/>
              <a:gd name="connsiteX229" fmla="*/ 319984 w 4485234"/>
              <a:gd name="connsiteY229" fmla="*/ 1779721 h 6858003"/>
              <a:gd name="connsiteX230" fmla="*/ 297381 w 4485234"/>
              <a:gd name="connsiteY230" fmla="*/ 1850251 h 6858003"/>
              <a:gd name="connsiteX231" fmla="*/ 271508 w 4485234"/>
              <a:gd name="connsiteY231" fmla="*/ 1927341 h 6858003"/>
              <a:gd name="connsiteX232" fmla="*/ 245752 w 4485234"/>
              <a:gd name="connsiteY232" fmla="*/ 2030049 h 6858003"/>
              <a:gd name="connsiteX233" fmla="*/ 256722 w 4485234"/>
              <a:gd name="connsiteY233" fmla="*/ 1964946 h 6858003"/>
              <a:gd name="connsiteX234" fmla="*/ 218119 w 4485234"/>
              <a:gd name="connsiteY234" fmla="*/ 2075560 h 6858003"/>
              <a:gd name="connsiteX235" fmla="*/ 193807 w 4485234"/>
              <a:gd name="connsiteY235" fmla="*/ 2152885 h 6858003"/>
              <a:gd name="connsiteX236" fmla="*/ 183053 w 4485234"/>
              <a:gd name="connsiteY236" fmla="*/ 2188225 h 6858003"/>
              <a:gd name="connsiteX237" fmla="*/ 177459 w 4485234"/>
              <a:gd name="connsiteY237" fmla="*/ 2264502 h 6858003"/>
              <a:gd name="connsiteX238" fmla="*/ 172364 w 4485234"/>
              <a:gd name="connsiteY238" fmla="*/ 2369327 h 6858003"/>
              <a:gd name="connsiteX239" fmla="*/ 191731 w 4485234"/>
              <a:gd name="connsiteY239" fmla="*/ 2291424 h 6858003"/>
              <a:gd name="connsiteX240" fmla="*/ 207066 w 4485234"/>
              <a:gd name="connsiteY240" fmla="*/ 2235872 h 6858003"/>
              <a:gd name="connsiteX241" fmla="*/ 227098 w 4485234"/>
              <a:gd name="connsiteY241" fmla="*/ 2158035 h 6858003"/>
              <a:gd name="connsiteX242" fmla="*/ 300384 w 4485234"/>
              <a:gd name="connsiteY242" fmla="*/ 1927276 h 6858003"/>
              <a:gd name="connsiteX243" fmla="*/ 276935 w 4485234"/>
              <a:gd name="connsiteY243" fmla="*/ 2056500 h 6858003"/>
              <a:gd name="connsiteX244" fmla="*/ 271076 w 4485234"/>
              <a:gd name="connsiteY244" fmla="*/ 2117652 h 6858003"/>
              <a:gd name="connsiteX245" fmla="*/ 270711 w 4485234"/>
              <a:gd name="connsiteY245" fmla="*/ 2143120 h 6858003"/>
              <a:gd name="connsiteX246" fmla="*/ 584671 w 4485234"/>
              <a:gd name="connsiteY246" fmla="*/ 1355449 h 6858003"/>
              <a:gd name="connsiteX247" fmla="*/ 623672 w 4485234"/>
              <a:gd name="connsiteY247" fmla="*/ 1258957 h 6858003"/>
              <a:gd name="connsiteX248" fmla="*/ 667966 w 4485234"/>
              <a:gd name="connsiteY248" fmla="*/ 1157104 h 6858003"/>
              <a:gd name="connsiteX249" fmla="*/ 625681 w 4485234"/>
              <a:gd name="connsiteY249" fmla="*/ 1216717 h 6858003"/>
              <a:gd name="connsiteX250" fmla="*/ 675867 w 4485234"/>
              <a:gd name="connsiteY250" fmla="*/ 1126742 h 6858003"/>
              <a:gd name="connsiteX251" fmla="*/ 742997 w 4485234"/>
              <a:gd name="connsiteY251" fmla="*/ 1025400 h 6858003"/>
              <a:gd name="connsiteX252" fmla="*/ 775773 w 4485234"/>
              <a:gd name="connsiteY252" fmla="*/ 945063 h 6858003"/>
              <a:gd name="connsiteX253" fmla="*/ 690720 w 4485234"/>
              <a:gd name="connsiteY253" fmla="*/ 1071488 h 6858003"/>
              <a:gd name="connsiteX254" fmla="*/ 652499 w 4485234"/>
              <a:gd name="connsiteY254" fmla="*/ 1128366 h 6858003"/>
              <a:gd name="connsiteX255" fmla="*/ 636334 w 4485234"/>
              <a:gd name="connsiteY255" fmla="*/ 1124519 h 6858003"/>
              <a:gd name="connsiteX256" fmla="*/ 737851 w 4485234"/>
              <a:gd name="connsiteY256" fmla="*/ 972882 h 6858003"/>
              <a:gd name="connsiteX257" fmla="*/ 801464 w 4485234"/>
              <a:gd name="connsiteY257" fmla="*/ 887566 h 6858003"/>
              <a:gd name="connsiteX258" fmla="*/ 846522 w 4485234"/>
              <a:gd name="connsiteY258" fmla="*/ 801117 h 6858003"/>
              <a:gd name="connsiteX259" fmla="*/ 846090 w 4485234"/>
              <a:gd name="connsiteY259" fmla="*/ 808447 h 6858003"/>
              <a:gd name="connsiteX260" fmla="*/ 944005 w 4485234"/>
              <a:gd name="connsiteY260" fmla="*/ 662643 h 6858003"/>
              <a:gd name="connsiteX261" fmla="*/ 993162 w 4485234"/>
              <a:gd name="connsiteY261" fmla="*/ 569827 h 6858003"/>
              <a:gd name="connsiteX262" fmla="*/ 990489 w 4485234"/>
              <a:gd name="connsiteY262" fmla="*/ 572283 h 6858003"/>
              <a:gd name="connsiteX263" fmla="*/ 997958 w 4485234"/>
              <a:gd name="connsiteY263" fmla="*/ 560960 h 6858003"/>
              <a:gd name="connsiteX264" fmla="*/ 993809 w 4485234"/>
              <a:gd name="connsiteY264" fmla="*/ 568994 h 6858003"/>
              <a:gd name="connsiteX265" fmla="*/ 1066964 w 4485234"/>
              <a:gd name="connsiteY265" fmla="*/ 483655 h 6858003"/>
              <a:gd name="connsiteX266" fmla="*/ 1140516 w 4485234"/>
              <a:gd name="connsiteY266" fmla="*/ 390369 h 6858003"/>
              <a:gd name="connsiteX267" fmla="*/ 1145014 w 4485234"/>
              <a:gd name="connsiteY267" fmla="*/ 400328 h 6858003"/>
              <a:gd name="connsiteX268" fmla="*/ 1155170 w 4485234"/>
              <a:gd name="connsiteY268" fmla="*/ 388019 h 6858003"/>
              <a:gd name="connsiteX269" fmla="*/ 1178057 w 4485234"/>
              <a:gd name="connsiteY269" fmla="*/ 361719 h 6858003"/>
              <a:gd name="connsiteX270" fmla="*/ 1211962 w 4485234"/>
              <a:gd name="connsiteY270" fmla="*/ 324325 h 6858003"/>
              <a:gd name="connsiteX271" fmla="*/ 1155154 w 4485234"/>
              <a:gd name="connsiteY271" fmla="*/ 393062 h 6858003"/>
              <a:gd name="connsiteX272" fmla="*/ 1074299 w 4485234"/>
              <a:gd name="connsiteY272" fmla="*/ 476091 h 6858003"/>
              <a:gd name="connsiteX273" fmla="*/ 1092290 w 4485234"/>
              <a:gd name="connsiteY273" fmla="*/ 483741 h 6858003"/>
              <a:gd name="connsiteX274" fmla="*/ 1007633 w 4485234"/>
              <a:gd name="connsiteY274" fmla="*/ 583436 h 6858003"/>
              <a:gd name="connsiteX275" fmla="*/ 953696 w 4485234"/>
              <a:gd name="connsiteY275" fmla="*/ 695566 h 6858003"/>
              <a:gd name="connsiteX276" fmla="*/ 1010538 w 4485234"/>
              <a:gd name="connsiteY276" fmla="*/ 613222 h 6858003"/>
              <a:gd name="connsiteX277" fmla="*/ 1077536 w 4485234"/>
              <a:gd name="connsiteY277" fmla="*/ 528910 h 6858003"/>
              <a:gd name="connsiteX278" fmla="*/ 1156996 w 4485234"/>
              <a:gd name="connsiteY278" fmla="*/ 405221 h 6858003"/>
              <a:gd name="connsiteX279" fmla="*/ 1165908 w 4485234"/>
              <a:gd name="connsiteY279" fmla="*/ 399685 h 6858003"/>
              <a:gd name="connsiteX280" fmla="*/ 1185757 w 4485234"/>
              <a:gd name="connsiteY280" fmla="*/ 388019 h 6858003"/>
              <a:gd name="connsiteX281" fmla="*/ 1214999 w 4485234"/>
              <a:gd name="connsiteY281" fmla="*/ 371866 h 6858003"/>
              <a:gd name="connsiteX282" fmla="*/ 1234316 w 4485234"/>
              <a:gd name="connsiteY282" fmla="*/ 342573 h 6858003"/>
              <a:gd name="connsiteX283" fmla="*/ 1187300 w 4485234"/>
              <a:gd name="connsiteY283" fmla="*/ 449620 h 6858003"/>
              <a:gd name="connsiteX284" fmla="*/ 1167369 w 4485234"/>
              <a:gd name="connsiteY284" fmla="*/ 455559 h 6858003"/>
              <a:gd name="connsiteX285" fmla="*/ 1125082 w 4485234"/>
              <a:gd name="connsiteY285" fmla="*/ 523525 h 6858003"/>
              <a:gd name="connsiteX286" fmla="*/ 1092870 w 4485234"/>
              <a:gd name="connsiteY286" fmla="*/ 566644 h 6858003"/>
              <a:gd name="connsiteX287" fmla="*/ 1047099 w 4485234"/>
              <a:gd name="connsiteY287" fmla="*/ 622622 h 6858003"/>
              <a:gd name="connsiteX288" fmla="*/ 1079146 w 4485234"/>
              <a:gd name="connsiteY288" fmla="*/ 567988 h 6858003"/>
              <a:gd name="connsiteX289" fmla="*/ 1015234 w 4485234"/>
              <a:gd name="connsiteY289" fmla="*/ 647388 h 6858003"/>
              <a:gd name="connsiteX290" fmla="*/ 986491 w 4485234"/>
              <a:gd name="connsiteY290" fmla="*/ 685227 h 6858003"/>
              <a:gd name="connsiteX291" fmla="*/ 961679 w 4485234"/>
              <a:gd name="connsiteY291" fmla="*/ 722446 h 6858003"/>
              <a:gd name="connsiteX292" fmla="*/ 900390 w 4485234"/>
              <a:gd name="connsiteY292" fmla="*/ 836650 h 6858003"/>
              <a:gd name="connsiteX293" fmla="*/ 884659 w 4485234"/>
              <a:gd name="connsiteY293" fmla="*/ 835005 h 6858003"/>
              <a:gd name="connsiteX294" fmla="*/ 817214 w 4485234"/>
              <a:gd name="connsiteY294" fmla="*/ 874704 h 6858003"/>
              <a:gd name="connsiteX295" fmla="*/ 774279 w 4485234"/>
              <a:gd name="connsiteY295" fmla="*/ 1028864 h 6858003"/>
              <a:gd name="connsiteX296" fmla="*/ 805164 w 4485234"/>
              <a:gd name="connsiteY296" fmla="*/ 981813 h 6858003"/>
              <a:gd name="connsiteX297" fmla="*/ 805844 w 4485234"/>
              <a:gd name="connsiteY297" fmla="*/ 979762 h 6858003"/>
              <a:gd name="connsiteX298" fmla="*/ 806310 w 4485234"/>
              <a:gd name="connsiteY298" fmla="*/ 980082 h 6858003"/>
              <a:gd name="connsiteX299" fmla="*/ 904905 w 4485234"/>
              <a:gd name="connsiteY299" fmla="*/ 839706 h 6858003"/>
              <a:gd name="connsiteX300" fmla="*/ 900640 w 4485234"/>
              <a:gd name="connsiteY300" fmla="*/ 836693 h 6858003"/>
              <a:gd name="connsiteX301" fmla="*/ 1280800 w 4485234"/>
              <a:gd name="connsiteY301" fmla="*/ 397080 h 6858003"/>
              <a:gd name="connsiteX302" fmla="*/ 1311486 w 4485234"/>
              <a:gd name="connsiteY302" fmla="*/ 290033 h 6858003"/>
              <a:gd name="connsiteX303" fmla="*/ 1332066 w 4485234"/>
              <a:gd name="connsiteY303" fmla="*/ 200231 h 6858003"/>
              <a:gd name="connsiteX304" fmla="*/ 1541570 w 4485234"/>
              <a:gd name="connsiteY304" fmla="*/ 143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4485234" h="6858003">
                <a:moveTo>
                  <a:pt x="306259" y="5120743"/>
                </a:moveTo>
                <a:cubicBezTo>
                  <a:pt x="317794" y="5233835"/>
                  <a:pt x="400938" y="5450213"/>
                  <a:pt x="489628" y="5625224"/>
                </a:cubicBezTo>
                <a:cubicBezTo>
                  <a:pt x="489628" y="5625224"/>
                  <a:pt x="482060" y="5604201"/>
                  <a:pt x="474508" y="5583197"/>
                </a:cubicBezTo>
                <a:cubicBezTo>
                  <a:pt x="470592" y="5572792"/>
                  <a:pt x="467156" y="5562065"/>
                  <a:pt x="464667" y="5553947"/>
                </a:cubicBezTo>
                <a:cubicBezTo>
                  <a:pt x="462112" y="5545892"/>
                  <a:pt x="460401" y="5540507"/>
                  <a:pt x="460401" y="5540507"/>
                </a:cubicBezTo>
                <a:cubicBezTo>
                  <a:pt x="460401" y="5540507"/>
                  <a:pt x="463074" y="5546383"/>
                  <a:pt x="467040" y="5555228"/>
                </a:cubicBezTo>
                <a:cubicBezTo>
                  <a:pt x="470907" y="5564160"/>
                  <a:pt x="476598" y="5575634"/>
                  <a:pt x="482391" y="5587044"/>
                </a:cubicBezTo>
                <a:cubicBezTo>
                  <a:pt x="493875" y="5609948"/>
                  <a:pt x="505360" y="5632895"/>
                  <a:pt x="505360" y="5632895"/>
                </a:cubicBezTo>
                <a:cubicBezTo>
                  <a:pt x="505360" y="5632895"/>
                  <a:pt x="497975" y="5607746"/>
                  <a:pt x="490590" y="5582600"/>
                </a:cubicBezTo>
                <a:cubicBezTo>
                  <a:pt x="482923" y="5557792"/>
                  <a:pt x="476799" y="5531918"/>
                  <a:pt x="476799" y="5531918"/>
                </a:cubicBezTo>
                <a:cubicBezTo>
                  <a:pt x="495337" y="5577514"/>
                  <a:pt x="516861" y="5616700"/>
                  <a:pt x="536576" y="5655822"/>
                </a:cubicBezTo>
                <a:cubicBezTo>
                  <a:pt x="546618" y="5675222"/>
                  <a:pt x="556524" y="5694347"/>
                  <a:pt x="566416" y="5713489"/>
                </a:cubicBezTo>
                <a:cubicBezTo>
                  <a:pt x="576706" y="5732248"/>
                  <a:pt x="586979" y="5750988"/>
                  <a:pt x="597367" y="5769940"/>
                </a:cubicBezTo>
                <a:cubicBezTo>
                  <a:pt x="585137" y="5747804"/>
                  <a:pt x="575693" y="5728233"/>
                  <a:pt x="569436" y="5711631"/>
                </a:cubicBezTo>
                <a:cubicBezTo>
                  <a:pt x="563430" y="5694836"/>
                  <a:pt x="559961" y="5681589"/>
                  <a:pt x="558650" y="5672872"/>
                </a:cubicBezTo>
                <a:cubicBezTo>
                  <a:pt x="556027" y="5655459"/>
                  <a:pt x="561953" y="5656164"/>
                  <a:pt x="573304" y="5683106"/>
                </a:cubicBezTo>
                <a:cubicBezTo>
                  <a:pt x="612835" y="5794254"/>
                  <a:pt x="637811" y="5778188"/>
                  <a:pt x="677907" y="5853676"/>
                </a:cubicBezTo>
                <a:cubicBezTo>
                  <a:pt x="656066" y="5810983"/>
                  <a:pt x="626460" y="5756778"/>
                  <a:pt x="653212" y="5784639"/>
                </a:cubicBezTo>
                <a:cubicBezTo>
                  <a:pt x="685077" y="5866217"/>
                  <a:pt x="713141" y="5911192"/>
                  <a:pt x="737818" y="5956640"/>
                </a:cubicBezTo>
                <a:cubicBezTo>
                  <a:pt x="762362" y="6002384"/>
                  <a:pt x="788236" y="6043856"/>
                  <a:pt x="822456" y="6115093"/>
                </a:cubicBezTo>
                <a:cubicBezTo>
                  <a:pt x="824929" y="6105478"/>
                  <a:pt x="832846" y="6110243"/>
                  <a:pt x="843766" y="6122763"/>
                </a:cubicBezTo>
                <a:cubicBezTo>
                  <a:pt x="854604" y="6135454"/>
                  <a:pt x="868561" y="6155689"/>
                  <a:pt x="884111" y="6176008"/>
                </a:cubicBezTo>
                <a:cubicBezTo>
                  <a:pt x="914696" y="6217267"/>
                  <a:pt x="947972" y="6263096"/>
                  <a:pt x="962410" y="6261966"/>
                </a:cubicBezTo>
                <a:lnTo>
                  <a:pt x="923244" y="6204873"/>
                </a:lnTo>
                <a:cubicBezTo>
                  <a:pt x="923244" y="6204873"/>
                  <a:pt x="947756" y="6230387"/>
                  <a:pt x="972284" y="6255876"/>
                </a:cubicBezTo>
                <a:cubicBezTo>
                  <a:pt x="984299" y="6268802"/>
                  <a:pt x="997394" y="6280318"/>
                  <a:pt x="1006821" y="6289465"/>
                </a:cubicBezTo>
                <a:cubicBezTo>
                  <a:pt x="1007335" y="6289934"/>
                  <a:pt x="1007732" y="6290320"/>
                  <a:pt x="1008198" y="6290853"/>
                </a:cubicBezTo>
                <a:cubicBezTo>
                  <a:pt x="783008" y="6013880"/>
                  <a:pt x="591260" y="5692188"/>
                  <a:pt x="441566" y="5336865"/>
                </a:cubicBezTo>
                <a:cubicBezTo>
                  <a:pt x="422547" y="5304964"/>
                  <a:pt x="400225" y="5264132"/>
                  <a:pt x="370253" y="5202576"/>
                </a:cubicBezTo>
                <a:cubicBezTo>
                  <a:pt x="365192" y="5212703"/>
                  <a:pt x="376875" y="5249261"/>
                  <a:pt x="393238" y="5289793"/>
                </a:cubicBezTo>
                <a:cubicBezTo>
                  <a:pt x="409868" y="5330176"/>
                  <a:pt x="429898" y="5375303"/>
                  <a:pt x="444934" y="5400407"/>
                </a:cubicBezTo>
                <a:lnTo>
                  <a:pt x="479787" y="5437179"/>
                </a:lnTo>
                <a:cubicBezTo>
                  <a:pt x="479139" y="5467307"/>
                  <a:pt x="495070" y="5500230"/>
                  <a:pt x="512065" y="5530207"/>
                </a:cubicBezTo>
                <a:cubicBezTo>
                  <a:pt x="529856" y="5559630"/>
                  <a:pt x="549239" y="5585740"/>
                  <a:pt x="553904" y="5605141"/>
                </a:cubicBezTo>
                <a:cubicBezTo>
                  <a:pt x="537423" y="5588325"/>
                  <a:pt x="516480" y="5560591"/>
                  <a:pt x="495818" y="5524013"/>
                </a:cubicBezTo>
                <a:cubicBezTo>
                  <a:pt x="475206" y="5487368"/>
                  <a:pt x="452868" y="5443462"/>
                  <a:pt x="429948" y="5397182"/>
                </a:cubicBezTo>
                <a:cubicBezTo>
                  <a:pt x="386368" y="5302997"/>
                  <a:pt x="341725" y="5198539"/>
                  <a:pt x="306259" y="5120743"/>
                </a:cubicBezTo>
                <a:close/>
                <a:moveTo>
                  <a:pt x="111324" y="4051887"/>
                </a:moveTo>
                <a:cubicBezTo>
                  <a:pt x="107740" y="4057978"/>
                  <a:pt x="109399" y="4072528"/>
                  <a:pt x="112172" y="4096074"/>
                </a:cubicBezTo>
                <a:cubicBezTo>
                  <a:pt x="114179" y="4098233"/>
                  <a:pt x="115972" y="4102248"/>
                  <a:pt x="117714" y="4106928"/>
                </a:cubicBezTo>
                <a:cubicBezTo>
                  <a:pt x="115475" y="4088638"/>
                  <a:pt x="113382" y="4070263"/>
                  <a:pt x="111324" y="4051887"/>
                </a:cubicBezTo>
                <a:close/>
                <a:moveTo>
                  <a:pt x="1562947" y="0"/>
                </a:moveTo>
                <a:lnTo>
                  <a:pt x="1635985" y="0"/>
                </a:lnTo>
                <a:lnTo>
                  <a:pt x="1623505" y="10582"/>
                </a:lnTo>
                <a:cubicBezTo>
                  <a:pt x="1583227" y="45281"/>
                  <a:pt x="1546053" y="72822"/>
                  <a:pt x="1526751" y="72780"/>
                </a:cubicBezTo>
                <a:cubicBezTo>
                  <a:pt x="1497875" y="102543"/>
                  <a:pt x="1580971" y="2890"/>
                  <a:pt x="1475554" y="87930"/>
                </a:cubicBezTo>
                <a:cubicBezTo>
                  <a:pt x="1438229" y="112414"/>
                  <a:pt x="1416356" y="134551"/>
                  <a:pt x="1403942" y="152839"/>
                </a:cubicBezTo>
                <a:cubicBezTo>
                  <a:pt x="1391727" y="171578"/>
                  <a:pt x="1388276" y="185316"/>
                  <a:pt x="1386649" y="192090"/>
                </a:cubicBezTo>
                <a:cubicBezTo>
                  <a:pt x="1388789" y="197582"/>
                  <a:pt x="1416340" y="175359"/>
                  <a:pt x="1441084" y="160789"/>
                </a:cubicBezTo>
                <a:cubicBezTo>
                  <a:pt x="1465496" y="145533"/>
                  <a:pt x="1485312" y="134465"/>
                  <a:pt x="1469114" y="155916"/>
                </a:cubicBezTo>
                <a:cubicBezTo>
                  <a:pt x="1522470" y="110599"/>
                  <a:pt x="1537372" y="78550"/>
                  <a:pt x="1613249" y="36159"/>
                </a:cubicBezTo>
                <a:cubicBezTo>
                  <a:pt x="1557669" y="76604"/>
                  <a:pt x="1495617" y="157112"/>
                  <a:pt x="1459720" y="165659"/>
                </a:cubicBezTo>
                <a:cubicBezTo>
                  <a:pt x="1435324" y="191428"/>
                  <a:pt x="1420339" y="214162"/>
                  <a:pt x="1411742" y="231981"/>
                </a:cubicBezTo>
                <a:cubicBezTo>
                  <a:pt x="1403096" y="249693"/>
                  <a:pt x="1400772" y="262449"/>
                  <a:pt x="1402896" y="270484"/>
                </a:cubicBezTo>
                <a:cubicBezTo>
                  <a:pt x="1405154" y="279031"/>
                  <a:pt x="1412406" y="282106"/>
                  <a:pt x="1422297" y="280204"/>
                </a:cubicBezTo>
                <a:cubicBezTo>
                  <a:pt x="1434529" y="269757"/>
                  <a:pt x="1446726" y="259266"/>
                  <a:pt x="1459091" y="249031"/>
                </a:cubicBezTo>
                <a:cubicBezTo>
                  <a:pt x="1490870" y="208990"/>
                  <a:pt x="1609549" y="105086"/>
                  <a:pt x="1488000" y="183693"/>
                </a:cubicBezTo>
                <a:cubicBezTo>
                  <a:pt x="1514569" y="149892"/>
                  <a:pt x="1555097" y="107072"/>
                  <a:pt x="1601515" y="69276"/>
                </a:cubicBezTo>
                <a:cubicBezTo>
                  <a:pt x="1624519" y="49832"/>
                  <a:pt x="1648100" y="29896"/>
                  <a:pt x="1671002" y="10561"/>
                </a:cubicBezTo>
                <a:lnTo>
                  <a:pt x="1684021" y="0"/>
                </a:lnTo>
                <a:lnTo>
                  <a:pt x="4485234" y="0"/>
                </a:lnTo>
                <a:lnTo>
                  <a:pt x="4485234" y="6858003"/>
                </a:lnTo>
                <a:lnTo>
                  <a:pt x="4336478" y="6858003"/>
                </a:lnTo>
                <a:lnTo>
                  <a:pt x="1730880" y="6858003"/>
                </a:lnTo>
                <a:lnTo>
                  <a:pt x="1535714" y="6858003"/>
                </a:lnTo>
                <a:cubicBezTo>
                  <a:pt x="1467570" y="6817983"/>
                  <a:pt x="1408074" y="6785401"/>
                  <a:pt x="1473096" y="6856507"/>
                </a:cubicBezTo>
                <a:cubicBezTo>
                  <a:pt x="1473096" y="6856507"/>
                  <a:pt x="1474541" y="6857064"/>
                  <a:pt x="1476898" y="6858003"/>
                </a:cubicBezTo>
                <a:lnTo>
                  <a:pt x="1423226" y="6858003"/>
                </a:lnTo>
                <a:cubicBezTo>
                  <a:pt x="1422098" y="6857019"/>
                  <a:pt x="1420886" y="6855952"/>
                  <a:pt x="1419758" y="6854990"/>
                </a:cubicBezTo>
                <a:cubicBezTo>
                  <a:pt x="1394648" y="6834244"/>
                  <a:pt x="1373454" y="6814630"/>
                  <a:pt x="1359531" y="6805612"/>
                </a:cubicBezTo>
                <a:cubicBezTo>
                  <a:pt x="1345641" y="6796596"/>
                  <a:pt x="1339219" y="6797706"/>
                  <a:pt x="1345292" y="6815912"/>
                </a:cubicBezTo>
                <a:cubicBezTo>
                  <a:pt x="1323767" y="6796039"/>
                  <a:pt x="1302592" y="6770057"/>
                  <a:pt x="1278113" y="6742175"/>
                </a:cubicBezTo>
                <a:cubicBezTo>
                  <a:pt x="1253600" y="6714377"/>
                  <a:pt x="1227494" y="6681880"/>
                  <a:pt x="1193291" y="6652500"/>
                </a:cubicBezTo>
                <a:cubicBezTo>
                  <a:pt x="1188910" y="6642117"/>
                  <a:pt x="1188561" y="6637395"/>
                  <a:pt x="1190586" y="6635857"/>
                </a:cubicBezTo>
                <a:lnTo>
                  <a:pt x="1181374" y="6626540"/>
                </a:lnTo>
                <a:cubicBezTo>
                  <a:pt x="1185973" y="6629660"/>
                  <a:pt x="1190419" y="6632758"/>
                  <a:pt x="1195150" y="6635963"/>
                </a:cubicBezTo>
                <a:cubicBezTo>
                  <a:pt x="1199000" y="6637715"/>
                  <a:pt x="1203945" y="6640898"/>
                  <a:pt x="1210701" y="6646731"/>
                </a:cubicBezTo>
                <a:cubicBezTo>
                  <a:pt x="1250995" y="6674870"/>
                  <a:pt x="1283224" y="6695596"/>
                  <a:pt x="1240042" y="6638057"/>
                </a:cubicBezTo>
                <a:cubicBezTo>
                  <a:pt x="1259443" y="6656538"/>
                  <a:pt x="1279590" y="6678910"/>
                  <a:pt x="1300814" y="6698567"/>
                </a:cubicBezTo>
                <a:cubicBezTo>
                  <a:pt x="1321942" y="6718438"/>
                  <a:pt x="1342771" y="6738009"/>
                  <a:pt x="1361324" y="6754611"/>
                </a:cubicBezTo>
                <a:cubicBezTo>
                  <a:pt x="1379895" y="6771213"/>
                  <a:pt x="1396191" y="6784866"/>
                  <a:pt x="1408291" y="6792794"/>
                </a:cubicBezTo>
                <a:cubicBezTo>
                  <a:pt x="1420504" y="6800505"/>
                  <a:pt x="1428720" y="6802001"/>
                  <a:pt x="1430363" y="6795996"/>
                </a:cubicBezTo>
                <a:cubicBezTo>
                  <a:pt x="1414563" y="6774331"/>
                  <a:pt x="1397154" y="6745913"/>
                  <a:pt x="1363929" y="6712027"/>
                </a:cubicBezTo>
                <a:cubicBezTo>
                  <a:pt x="1393354" y="6738586"/>
                  <a:pt x="1417450" y="6760314"/>
                  <a:pt x="1440370" y="6776510"/>
                </a:cubicBezTo>
                <a:cubicBezTo>
                  <a:pt x="1463189" y="6792879"/>
                  <a:pt x="1483437" y="6806316"/>
                  <a:pt x="1503368" y="6819585"/>
                </a:cubicBezTo>
                <a:cubicBezTo>
                  <a:pt x="1521739" y="6831679"/>
                  <a:pt x="1539663" y="6844243"/>
                  <a:pt x="1559429" y="6857981"/>
                </a:cubicBezTo>
                <a:lnTo>
                  <a:pt x="1600802" y="6857981"/>
                </a:lnTo>
                <a:cubicBezTo>
                  <a:pt x="1393403" y="6706364"/>
                  <a:pt x="1201356" y="6523939"/>
                  <a:pt x="1028577" y="6315316"/>
                </a:cubicBezTo>
                <a:cubicBezTo>
                  <a:pt x="1081152" y="6415419"/>
                  <a:pt x="936455" y="6239382"/>
                  <a:pt x="1049837" y="6405335"/>
                </a:cubicBezTo>
                <a:cubicBezTo>
                  <a:pt x="1170107" y="6548211"/>
                  <a:pt x="1185441" y="6516376"/>
                  <a:pt x="1286825" y="6615237"/>
                </a:cubicBezTo>
                <a:cubicBezTo>
                  <a:pt x="1265466" y="6606756"/>
                  <a:pt x="1232673" y="6585772"/>
                  <a:pt x="1194984" y="6556352"/>
                </a:cubicBezTo>
                <a:cubicBezTo>
                  <a:pt x="1157825" y="6526140"/>
                  <a:pt x="1117265" y="6485201"/>
                  <a:pt x="1078083" y="6441422"/>
                </a:cubicBezTo>
                <a:lnTo>
                  <a:pt x="1120501" y="6501931"/>
                </a:lnTo>
                <a:cubicBezTo>
                  <a:pt x="1112701" y="6497166"/>
                  <a:pt x="1100122" y="6485863"/>
                  <a:pt x="1084788" y="6470630"/>
                </a:cubicBezTo>
                <a:cubicBezTo>
                  <a:pt x="1077120" y="6463003"/>
                  <a:pt x="1068756" y="6454413"/>
                  <a:pt x="1059994" y="6445139"/>
                </a:cubicBezTo>
                <a:cubicBezTo>
                  <a:pt x="1051364" y="6435675"/>
                  <a:pt x="1042666" y="6425033"/>
                  <a:pt x="1033622" y="6414307"/>
                </a:cubicBezTo>
                <a:cubicBezTo>
                  <a:pt x="997908" y="6370741"/>
                  <a:pt x="958295" y="6323351"/>
                  <a:pt x="934097" y="6289078"/>
                </a:cubicBezTo>
                <a:cubicBezTo>
                  <a:pt x="957663" y="6312880"/>
                  <a:pt x="968317" y="6319718"/>
                  <a:pt x="968949" y="6318010"/>
                </a:cubicBezTo>
                <a:cubicBezTo>
                  <a:pt x="969894" y="6315895"/>
                  <a:pt x="960883" y="6305126"/>
                  <a:pt x="949183" y="6287968"/>
                </a:cubicBezTo>
                <a:cubicBezTo>
                  <a:pt x="925368" y="6254209"/>
                  <a:pt x="886367" y="6200750"/>
                  <a:pt x="873141" y="6169407"/>
                </a:cubicBezTo>
                <a:cubicBezTo>
                  <a:pt x="854935" y="6173444"/>
                  <a:pt x="909053" y="6242970"/>
                  <a:pt x="838223" y="6169149"/>
                </a:cubicBezTo>
                <a:cubicBezTo>
                  <a:pt x="867333" y="6208635"/>
                  <a:pt x="884010" y="6231242"/>
                  <a:pt x="902682" y="6256581"/>
                </a:cubicBezTo>
                <a:cubicBezTo>
                  <a:pt x="921319" y="6281963"/>
                  <a:pt x="940337" y="6311963"/>
                  <a:pt x="977744" y="6361875"/>
                </a:cubicBezTo>
                <a:cubicBezTo>
                  <a:pt x="936205" y="6309378"/>
                  <a:pt x="906714" y="6270660"/>
                  <a:pt x="879763" y="6243613"/>
                </a:cubicBezTo>
                <a:cubicBezTo>
                  <a:pt x="853441" y="6215855"/>
                  <a:pt x="830355" y="6198827"/>
                  <a:pt x="809976" y="6179960"/>
                </a:cubicBezTo>
                <a:cubicBezTo>
                  <a:pt x="789198" y="6161585"/>
                  <a:pt x="769069" y="6143851"/>
                  <a:pt x="746332" y="6117358"/>
                </a:cubicBezTo>
                <a:cubicBezTo>
                  <a:pt x="734981" y="6104131"/>
                  <a:pt x="722931" y="6088726"/>
                  <a:pt x="709871" y="6070032"/>
                </a:cubicBezTo>
                <a:cubicBezTo>
                  <a:pt x="697358" y="6050758"/>
                  <a:pt x="684081" y="6027831"/>
                  <a:pt x="669410" y="6000548"/>
                </a:cubicBezTo>
                <a:cubicBezTo>
                  <a:pt x="733453" y="6090777"/>
                  <a:pt x="666389" y="5949183"/>
                  <a:pt x="665560" y="5932067"/>
                </a:cubicBezTo>
                <a:cubicBezTo>
                  <a:pt x="658374" y="5921213"/>
                  <a:pt x="649329" y="5907560"/>
                  <a:pt x="639406" y="5892668"/>
                </a:cubicBezTo>
                <a:cubicBezTo>
                  <a:pt x="629994" y="5877262"/>
                  <a:pt x="619738" y="5860512"/>
                  <a:pt x="609664" y="5844018"/>
                </a:cubicBezTo>
                <a:cubicBezTo>
                  <a:pt x="589418" y="5811049"/>
                  <a:pt x="569503" y="5779149"/>
                  <a:pt x="557206" y="5761094"/>
                </a:cubicBezTo>
                <a:lnTo>
                  <a:pt x="558284" y="5812802"/>
                </a:lnTo>
                <a:cubicBezTo>
                  <a:pt x="518802" y="5753957"/>
                  <a:pt x="505859" y="5702208"/>
                  <a:pt x="489195" y="5650950"/>
                </a:cubicBezTo>
                <a:cubicBezTo>
                  <a:pt x="481047" y="5625139"/>
                  <a:pt x="471987" y="5599307"/>
                  <a:pt x="459721" y="5571126"/>
                </a:cubicBezTo>
                <a:cubicBezTo>
                  <a:pt x="448054" y="5542408"/>
                  <a:pt x="432737" y="5511727"/>
                  <a:pt x="410530" y="5476877"/>
                </a:cubicBezTo>
                <a:cubicBezTo>
                  <a:pt x="389986" y="5465361"/>
                  <a:pt x="467123" y="5615567"/>
                  <a:pt x="452818" y="5589223"/>
                </a:cubicBezTo>
                <a:cubicBezTo>
                  <a:pt x="399362" y="5488479"/>
                  <a:pt x="370950" y="5413355"/>
                  <a:pt x="352247" y="5336628"/>
                </a:cubicBezTo>
                <a:cubicBezTo>
                  <a:pt x="342455" y="5298576"/>
                  <a:pt x="333544" y="5261056"/>
                  <a:pt x="324051" y="5220182"/>
                </a:cubicBezTo>
                <a:cubicBezTo>
                  <a:pt x="315487" y="5178774"/>
                  <a:pt x="305796" y="5134289"/>
                  <a:pt x="292585" y="5083459"/>
                </a:cubicBezTo>
                <a:cubicBezTo>
                  <a:pt x="287574" y="5079677"/>
                  <a:pt x="282030" y="5080211"/>
                  <a:pt x="273383" y="5073821"/>
                </a:cubicBezTo>
                <a:cubicBezTo>
                  <a:pt x="264738" y="5067391"/>
                  <a:pt x="252622" y="5054335"/>
                  <a:pt x="236639" y="5021988"/>
                </a:cubicBezTo>
                <a:cubicBezTo>
                  <a:pt x="256040" y="5037178"/>
                  <a:pt x="245752" y="4982672"/>
                  <a:pt x="279973" y="5055511"/>
                </a:cubicBezTo>
                <a:cubicBezTo>
                  <a:pt x="263791" y="4986798"/>
                  <a:pt x="230981" y="4912591"/>
                  <a:pt x="208343" y="4855800"/>
                </a:cubicBezTo>
                <a:cubicBezTo>
                  <a:pt x="225389" y="4927292"/>
                  <a:pt x="216925" y="4915220"/>
                  <a:pt x="201606" y="4882464"/>
                </a:cubicBezTo>
                <a:cubicBezTo>
                  <a:pt x="186687" y="4849603"/>
                  <a:pt x="167834" y="4794585"/>
                  <a:pt x="160366" y="4783197"/>
                </a:cubicBezTo>
                <a:cubicBezTo>
                  <a:pt x="143139" y="4708392"/>
                  <a:pt x="178987" y="4800290"/>
                  <a:pt x="194553" y="4843642"/>
                </a:cubicBezTo>
                <a:cubicBezTo>
                  <a:pt x="182271" y="4782875"/>
                  <a:pt x="182852" y="4705379"/>
                  <a:pt x="154956" y="4679741"/>
                </a:cubicBezTo>
                <a:cubicBezTo>
                  <a:pt x="161412" y="4675874"/>
                  <a:pt x="181044" y="4713500"/>
                  <a:pt x="202968" y="4764842"/>
                </a:cubicBezTo>
                <a:cubicBezTo>
                  <a:pt x="213937" y="4790590"/>
                  <a:pt x="225521" y="4819732"/>
                  <a:pt x="236308" y="4849092"/>
                </a:cubicBezTo>
                <a:cubicBezTo>
                  <a:pt x="248158" y="4877977"/>
                  <a:pt x="259360" y="4906951"/>
                  <a:pt x="268305" y="4933018"/>
                </a:cubicBezTo>
                <a:lnTo>
                  <a:pt x="248606" y="4860565"/>
                </a:lnTo>
                <a:cubicBezTo>
                  <a:pt x="270396" y="4906482"/>
                  <a:pt x="271226" y="4916481"/>
                  <a:pt x="290892" y="4988315"/>
                </a:cubicBezTo>
                <a:cubicBezTo>
                  <a:pt x="284653" y="4946350"/>
                  <a:pt x="286179" y="4928467"/>
                  <a:pt x="291257" y="4922848"/>
                </a:cubicBezTo>
                <a:cubicBezTo>
                  <a:pt x="263957" y="4834325"/>
                  <a:pt x="239096" y="4744181"/>
                  <a:pt x="216841" y="4652583"/>
                </a:cubicBezTo>
                <a:cubicBezTo>
                  <a:pt x="203101" y="4623354"/>
                  <a:pt x="190835" y="4594425"/>
                  <a:pt x="180629" y="4572009"/>
                </a:cubicBezTo>
                <a:cubicBezTo>
                  <a:pt x="170456" y="4549020"/>
                  <a:pt x="163237" y="4532696"/>
                  <a:pt x="161394" y="4528530"/>
                </a:cubicBezTo>
                <a:cubicBezTo>
                  <a:pt x="165693" y="4544064"/>
                  <a:pt x="169842" y="4559513"/>
                  <a:pt x="175485" y="4577610"/>
                </a:cubicBezTo>
                <a:cubicBezTo>
                  <a:pt x="186787" y="4603890"/>
                  <a:pt x="197939" y="4627456"/>
                  <a:pt x="207748" y="4658181"/>
                </a:cubicBezTo>
                <a:cubicBezTo>
                  <a:pt x="218583" y="4688521"/>
                  <a:pt x="228093" y="4725956"/>
                  <a:pt x="235312" y="4781040"/>
                </a:cubicBezTo>
                <a:cubicBezTo>
                  <a:pt x="174222" y="4619830"/>
                  <a:pt x="181741" y="4684890"/>
                  <a:pt x="136019" y="4589189"/>
                </a:cubicBezTo>
                <a:lnTo>
                  <a:pt x="145446" y="4629508"/>
                </a:lnTo>
                <a:cubicBezTo>
                  <a:pt x="145810" y="4650404"/>
                  <a:pt x="127074" y="4580514"/>
                  <a:pt x="122511" y="4565773"/>
                </a:cubicBezTo>
                <a:cubicBezTo>
                  <a:pt x="140684" y="4604424"/>
                  <a:pt x="117299" y="4509427"/>
                  <a:pt x="130809" y="4533210"/>
                </a:cubicBezTo>
                <a:cubicBezTo>
                  <a:pt x="130809" y="4533210"/>
                  <a:pt x="115126" y="4485392"/>
                  <a:pt x="102713" y="4436099"/>
                </a:cubicBezTo>
                <a:cubicBezTo>
                  <a:pt x="89584" y="4386957"/>
                  <a:pt x="76457" y="4337812"/>
                  <a:pt x="76457" y="4337812"/>
                </a:cubicBezTo>
                <a:lnTo>
                  <a:pt x="97684" y="4372149"/>
                </a:lnTo>
                <a:cubicBezTo>
                  <a:pt x="97684" y="4372149"/>
                  <a:pt x="113067" y="4411336"/>
                  <a:pt x="128451" y="4450565"/>
                </a:cubicBezTo>
                <a:cubicBezTo>
                  <a:pt x="135854" y="4470136"/>
                  <a:pt x="144086" y="4489301"/>
                  <a:pt x="150574" y="4503574"/>
                </a:cubicBezTo>
                <a:cubicBezTo>
                  <a:pt x="155868" y="4515561"/>
                  <a:pt x="159519" y="4523808"/>
                  <a:pt x="160597" y="4526265"/>
                </a:cubicBezTo>
                <a:cubicBezTo>
                  <a:pt x="142143" y="4462743"/>
                  <a:pt x="137115" y="4413558"/>
                  <a:pt x="132568" y="4368923"/>
                </a:cubicBezTo>
                <a:cubicBezTo>
                  <a:pt x="128800" y="4323755"/>
                  <a:pt x="126328" y="4282709"/>
                  <a:pt x="124601" y="4231345"/>
                </a:cubicBezTo>
                <a:lnTo>
                  <a:pt x="104737" y="4207650"/>
                </a:lnTo>
                <a:cubicBezTo>
                  <a:pt x="97831" y="4149041"/>
                  <a:pt x="90447" y="4092206"/>
                  <a:pt x="91758" y="4058405"/>
                </a:cubicBezTo>
                <a:cubicBezTo>
                  <a:pt x="92489" y="4025629"/>
                  <a:pt x="97799" y="4015778"/>
                  <a:pt x="110910" y="4047829"/>
                </a:cubicBezTo>
                <a:cubicBezTo>
                  <a:pt x="110013" y="4039731"/>
                  <a:pt x="109117" y="4031634"/>
                  <a:pt x="108271" y="4023513"/>
                </a:cubicBezTo>
                <a:cubicBezTo>
                  <a:pt x="105318" y="4002831"/>
                  <a:pt x="102695" y="3984477"/>
                  <a:pt x="100487" y="3969029"/>
                </a:cubicBezTo>
                <a:cubicBezTo>
                  <a:pt x="95244" y="3933261"/>
                  <a:pt x="92140" y="3912110"/>
                  <a:pt x="91608" y="3908521"/>
                </a:cubicBezTo>
                <a:cubicBezTo>
                  <a:pt x="95160" y="3925186"/>
                  <a:pt x="98297" y="3938924"/>
                  <a:pt x="101152" y="3950653"/>
                </a:cubicBezTo>
                <a:cubicBezTo>
                  <a:pt x="87709" y="3802329"/>
                  <a:pt x="80573" y="3651503"/>
                  <a:pt x="80573" y="3498541"/>
                </a:cubicBezTo>
                <a:cubicBezTo>
                  <a:pt x="80573" y="3359830"/>
                  <a:pt x="86398" y="3222872"/>
                  <a:pt x="97468" y="3087943"/>
                </a:cubicBezTo>
                <a:cubicBezTo>
                  <a:pt x="91990" y="3059397"/>
                  <a:pt x="86729" y="3029485"/>
                  <a:pt x="83261" y="3008012"/>
                </a:cubicBezTo>
                <a:cubicBezTo>
                  <a:pt x="72408" y="3082303"/>
                  <a:pt x="69521" y="3097409"/>
                  <a:pt x="65803" y="3094930"/>
                </a:cubicBezTo>
                <a:cubicBezTo>
                  <a:pt x="62301" y="3092493"/>
                  <a:pt x="59313" y="3072538"/>
                  <a:pt x="53953" y="3077964"/>
                </a:cubicBezTo>
                <a:cubicBezTo>
                  <a:pt x="55597" y="3062411"/>
                  <a:pt x="59081" y="3034485"/>
                  <a:pt x="57173" y="3030894"/>
                </a:cubicBezTo>
                <a:cubicBezTo>
                  <a:pt x="54683" y="3008631"/>
                  <a:pt x="48177" y="3059334"/>
                  <a:pt x="42402" y="3062923"/>
                </a:cubicBezTo>
                <a:cubicBezTo>
                  <a:pt x="41656" y="3103455"/>
                  <a:pt x="40910" y="3144287"/>
                  <a:pt x="40179" y="3183750"/>
                </a:cubicBezTo>
                <a:cubicBezTo>
                  <a:pt x="39879" y="3223234"/>
                  <a:pt x="38038" y="3261162"/>
                  <a:pt x="40062" y="3296287"/>
                </a:cubicBezTo>
                <a:cubicBezTo>
                  <a:pt x="42934" y="3366390"/>
                  <a:pt x="48045" y="3424420"/>
                  <a:pt x="58783" y="3457155"/>
                </a:cubicBezTo>
                <a:cubicBezTo>
                  <a:pt x="69951" y="3408204"/>
                  <a:pt x="50551" y="3373036"/>
                  <a:pt x="58518" y="3318101"/>
                </a:cubicBezTo>
                <a:cubicBezTo>
                  <a:pt x="65337" y="3358207"/>
                  <a:pt x="67512" y="3403609"/>
                  <a:pt x="67628" y="3455638"/>
                </a:cubicBezTo>
                <a:cubicBezTo>
                  <a:pt x="68424" y="3507642"/>
                  <a:pt x="69287" y="3566379"/>
                  <a:pt x="70282" y="3632723"/>
                </a:cubicBezTo>
                <a:lnTo>
                  <a:pt x="57571" y="3677080"/>
                </a:lnTo>
                <a:cubicBezTo>
                  <a:pt x="57571" y="3677080"/>
                  <a:pt x="58269" y="3685476"/>
                  <a:pt x="59761" y="3697976"/>
                </a:cubicBezTo>
                <a:cubicBezTo>
                  <a:pt x="61172" y="3710452"/>
                  <a:pt x="63081" y="3727118"/>
                  <a:pt x="64973" y="3743785"/>
                </a:cubicBezTo>
                <a:cubicBezTo>
                  <a:pt x="68790" y="3777029"/>
                  <a:pt x="72589" y="3810257"/>
                  <a:pt x="72589" y="3810257"/>
                </a:cubicBezTo>
                <a:cubicBezTo>
                  <a:pt x="67346" y="3782758"/>
                  <a:pt x="61686" y="3777692"/>
                  <a:pt x="55944" y="3761968"/>
                </a:cubicBezTo>
                <a:cubicBezTo>
                  <a:pt x="53056" y="3754105"/>
                  <a:pt x="50169" y="3743549"/>
                  <a:pt x="47314" y="3726115"/>
                </a:cubicBezTo>
                <a:cubicBezTo>
                  <a:pt x="44559" y="3708722"/>
                  <a:pt x="41157" y="3684471"/>
                  <a:pt x="40179" y="3649109"/>
                </a:cubicBezTo>
                <a:cubicBezTo>
                  <a:pt x="26156" y="3668085"/>
                  <a:pt x="50369" y="3789103"/>
                  <a:pt x="50884" y="3875893"/>
                </a:cubicBezTo>
                <a:cubicBezTo>
                  <a:pt x="50884" y="3875893"/>
                  <a:pt x="55911" y="3886406"/>
                  <a:pt x="61637" y="3896789"/>
                </a:cubicBezTo>
                <a:cubicBezTo>
                  <a:pt x="67196" y="3907109"/>
                  <a:pt x="72757" y="3917451"/>
                  <a:pt x="72757" y="3917451"/>
                </a:cubicBezTo>
                <a:cubicBezTo>
                  <a:pt x="61039" y="3901767"/>
                  <a:pt x="77270" y="4086374"/>
                  <a:pt x="50734" y="3957598"/>
                </a:cubicBezTo>
                <a:cubicBezTo>
                  <a:pt x="50734" y="3957598"/>
                  <a:pt x="48510" y="3944371"/>
                  <a:pt x="45174" y="3924544"/>
                </a:cubicBezTo>
                <a:cubicBezTo>
                  <a:pt x="43497" y="3914608"/>
                  <a:pt x="41556" y="3903006"/>
                  <a:pt x="39481" y="3890614"/>
                </a:cubicBezTo>
                <a:cubicBezTo>
                  <a:pt x="37822" y="3878093"/>
                  <a:pt x="36062" y="3864783"/>
                  <a:pt x="34304" y="3851472"/>
                </a:cubicBezTo>
                <a:cubicBezTo>
                  <a:pt x="27432" y="3798013"/>
                  <a:pt x="20562" y="3744555"/>
                  <a:pt x="20562" y="3744555"/>
                </a:cubicBezTo>
                <a:lnTo>
                  <a:pt x="11815" y="3805747"/>
                </a:lnTo>
                <a:cubicBezTo>
                  <a:pt x="11815" y="3805747"/>
                  <a:pt x="8265" y="3760067"/>
                  <a:pt x="4696" y="3714385"/>
                </a:cubicBezTo>
                <a:cubicBezTo>
                  <a:pt x="2623" y="3691565"/>
                  <a:pt x="1676" y="3668661"/>
                  <a:pt x="1112" y="3651483"/>
                </a:cubicBezTo>
                <a:cubicBezTo>
                  <a:pt x="431" y="3634261"/>
                  <a:pt x="0" y="3622829"/>
                  <a:pt x="0" y="3622829"/>
                </a:cubicBezTo>
                <a:lnTo>
                  <a:pt x="10224" y="3665562"/>
                </a:lnTo>
                <a:cubicBezTo>
                  <a:pt x="-7269" y="3371604"/>
                  <a:pt x="41340" y="3578728"/>
                  <a:pt x="24944" y="3283895"/>
                </a:cubicBezTo>
                <a:cubicBezTo>
                  <a:pt x="15599" y="3237143"/>
                  <a:pt x="13111" y="3188643"/>
                  <a:pt x="13758" y="3129224"/>
                </a:cubicBezTo>
                <a:cubicBezTo>
                  <a:pt x="13559" y="3069716"/>
                  <a:pt x="22006" y="2999806"/>
                  <a:pt x="33507" y="2910069"/>
                </a:cubicBezTo>
                <a:cubicBezTo>
                  <a:pt x="25458" y="3041342"/>
                  <a:pt x="47447" y="2926092"/>
                  <a:pt x="55215" y="2977072"/>
                </a:cubicBezTo>
                <a:cubicBezTo>
                  <a:pt x="76175" y="2846609"/>
                  <a:pt x="66798" y="2799519"/>
                  <a:pt x="67446" y="2728901"/>
                </a:cubicBezTo>
                <a:cubicBezTo>
                  <a:pt x="83511" y="2698112"/>
                  <a:pt x="96023" y="2676874"/>
                  <a:pt x="78166" y="2793386"/>
                </a:cubicBezTo>
                <a:cubicBezTo>
                  <a:pt x="100222" y="2813555"/>
                  <a:pt x="94547" y="2638351"/>
                  <a:pt x="122775" y="2634868"/>
                </a:cubicBezTo>
                <a:cubicBezTo>
                  <a:pt x="139704" y="2539596"/>
                  <a:pt x="145927" y="2471074"/>
                  <a:pt x="151769" y="2415991"/>
                </a:cubicBezTo>
                <a:cubicBezTo>
                  <a:pt x="156665" y="2360610"/>
                  <a:pt x="156565" y="2317236"/>
                  <a:pt x="158557" y="2272151"/>
                </a:cubicBezTo>
                <a:cubicBezTo>
                  <a:pt x="161727" y="2227539"/>
                  <a:pt x="166440" y="2180962"/>
                  <a:pt x="179567" y="2118784"/>
                </a:cubicBezTo>
                <a:cubicBezTo>
                  <a:pt x="185641" y="2087483"/>
                  <a:pt x="195698" y="2053147"/>
                  <a:pt x="208792" y="2013384"/>
                </a:cubicBezTo>
                <a:cubicBezTo>
                  <a:pt x="222153" y="1973792"/>
                  <a:pt x="237188" y="1927960"/>
                  <a:pt x="259011" y="1876875"/>
                </a:cubicBezTo>
                <a:lnTo>
                  <a:pt x="262712" y="1897791"/>
                </a:lnTo>
                <a:cubicBezTo>
                  <a:pt x="283424" y="1829290"/>
                  <a:pt x="302526" y="1768120"/>
                  <a:pt x="322390" y="1712096"/>
                </a:cubicBezTo>
                <a:cubicBezTo>
                  <a:pt x="343451" y="1656800"/>
                  <a:pt x="363848" y="1605777"/>
                  <a:pt x="384178" y="1555501"/>
                </a:cubicBezTo>
                <a:cubicBezTo>
                  <a:pt x="406133" y="1506382"/>
                  <a:pt x="427825" y="1457857"/>
                  <a:pt x="450628" y="1406836"/>
                </a:cubicBezTo>
                <a:cubicBezTo>
                  <a:pt x="461597" y="1380981"/>
                  <a:pt x="474309" y="1355662"/>
                  <a:pt x="487005" y="1328976"/>
                </a:cubicBezTo>
                <a:cubicBezTo>
                  <a:pt x="499569" y="1302138"/>
                  <a:pt x="512596" y="1274298"/>
                  <a:pt x="526270" y="1245091"/>
                </a:cubicBezTo>
                <a:cubicBezTo>
                  <a:pt x="526270" y="1245091"/>
                  <a:pt x="533240" y="1234942"/>
                  <a:pt x="543695" y="1219728"/>
                </a:cubicBezTo>
                <a:cubicBezTo>
                  <a:pt x="554418" y="1204772"/>
                  <a:pt x="569287" y="1185456"/>
                  <a:pt x="583875" y="1165949"/>
                </a:cubicBezTo>
                <a:cubicBezTo>
                  <a:pt x="613084" y="1127275"/>
                  <a:pt x="642326" y="1088604"/>
                  <a:pt x="642326" y="1088604"/>
                </a:cubicBezTo>
                <a:cubicBezTo>
                  <a:pt x="623822" y="1130631"/>
                  <a:pt x="582265" y="1248467"/>
                  <a:pt x="619108" y="1209108"/>
                </a:cubicBezTo>
                <a:cubicBezTo>
                  <a:pt x="584804" y="1240818"/>
                  <a:pt x="559413" y="1282973"/>
                  <a:pt x="534436" y="1326626"/>
                </a:cubicBezTo>
                <a:cubicBezTo>
                  <a:pt x="522005" y="1348567"/>
                  <a:pt x="509477" y="1370705"/>
                  <a:pt x="496847" y="1393010"/>
                </a:cubicBezTo>
                <a:cubicBezTo>
                  <a:pt x="484267" y="1415360"/>
                  <a:pt x="472218" y="1438372"/>
                  <a:pt x="458262" y="1460186"/>
                </a:cubicBezTo>
                <a:cubicBezTo>
                  <a:pt x="459672" y="1474373"/>
                  <a:pt x="481429" y="1438286"/>
                  <a:pt x="492597" y="1424012"/>
                </a:cubicBezTo>
                <a:cubicBezTo>
                  <a:pt x="466675" y="1481917"/>
                  <a:pt x="442844" y="1503304"/>
                  <a:pt x="413469" y="1583727"/>
                </a:cubicBezTo>
                <a:cubicBezTo>
                  <a:pt x="418880" y="1582488"/>
                  <a:pt x="462393" y="1503432"/>
                  <a:pt x="436919" y="1568216"/>
                </a:cubicBezTo>
                <a:cubicBezTo>
                  <a:pt x="436919" y="1568216"/>
                  <a:pt x="432951" y="1573961"/>
                  <a:pt x="427657" y="1583085"/>
                </a:cubicBezTo>
                <a:cubicBezTo>
                  <a:pt x="422348" y="1592209"/>
                  <a:pt x="415244" y="1604367"/>
                  <a:pt x="408175" y="1616525"/>
                </a:cubicBezTo>
                <a:cubicBezTo>
                  <a:pt x="393952" y="1640990"/>
                  <a:pt x="379763" y="1665432"/>
                  <a:pt x="379763" y="1665432"/>
                </a:cubicBezTo>
                <a:cubicBezTo>
                  <a:pt x="367183" y="1702460"/>
                  <a:pt x="361309" y="1726732"/>
                  <a:pt x="358403" y="1744829"/>
                </a:cubicBezTo>
                <a:cubicBezTo>
                  <a:pt x="355913" y="1763183"/>
                  <a:pt x="356478" y="1775448"/>
                  <a:pt x="356180" y="1788095"/>
                </a:cubicBezTo>
                <a:cubicBezTo>
                  <a:pt x="355666" y="1813500"/>
                  <a:pt x="352412" y="1840744"/>
                  <a:pt x="319121" y="1924414"/>
                </a:cubicBezTo>
                <a:cubicBezTo>
                  <a:pt x="317130" y="1885549"/>
                  <a:pt x="321346" y="1809184"/>
                  <a:pt x="341957" y="1740130"/>
                </a:cubicBezTo>
                <a:cubicBezTo>
                  <a:pt x="326821" y="1778929"/>
                  <a:pt x="333559" y="1751047"/>
                  <a:pt x="341493" y="1722695"/>
                </a:cubicBezTo>
                <a:cubicBezTo>
                  <a:pt x="349509" y="1694448"/>
                  <a:pt x="357342" y="1664812"/>
                  <a:pt x="339469" y="1697844"/>
                </a:cubicBezTo>
                <a:cubicBezTo>
                  <a:pt x="332713" y="1728591"/>
                  <a:pt x="326839" y="1755257"/>
                  <a:pt x="319984" y="1779721"/>
                </a:cubicBezTo>
                <a:cubicBezTo>
                  <a:pt x="313147" y="1804186"/>
                  <a:pt x="305579" y="1826684"/>
                  <a:pt x="297381" y="1850251"/>
                </a:cubicBezTo>
                <a:cubicBezTo>
                  <a:pt x="289382" y="1873926"/>
                  <a:pt x="279838" y="1898154"/>
                  <a:pt x="271508" y="1927341"/>
                </a:cubicBezTo>
                <a:cubicBezTo>
                  <a:pt x="263192" y="1956528"/>
                  <a:pt x="254514" y="1989818"/>
                  <a:pt x="245752" y="2030049"/>
                </a:cubicBezTo>
                <a:cubicBezTo>
                  <a:pt x="248571" y="2010500"/>
                  <a:pt x="246200" y="2003747"/>
                  <a:pt x="256722" y="1964946"/>
                </a:cubicBezTo>
                <a:cubicBezTo>
                  <a:pt x="256722" y="1964946"/>
                  <a:pt x="237420" y="2020244"/>
                  <a:pt x="218119" y="2075560"/>
                </a:cubicBezTo>
                <a:cubicBezTo>
                  <a:pt x="208295" y="2103164"/>
                  <a:pt x="200529" y="2131817"/>
                  <a:pt x="193807" y="2152885"/>
                </a:cubicBezTo>
                <a:cubicBezTo>
                  <a:pt x="187367" y="2174080"/>
                  <a:pt x="183053" y="2188225"/>
                  <a:pt x="183053" y="2188225"/>
                </a:cubicBezTo>
                <a:cubicBezTo>
                  <a:pt x="196362" y="2162351"/>
                  <a:pt x="187051" y="2211214"/>
                  <a:pt x="177459" y="2264502"/>
                </a:cubicBezTo>
                <a:cubicBezTo>
                  <a:pt x="168381" y="2318048"/>
                  <a:pt x="161511" y="2376996"/>
                  <a:pt x="172364" y="2369327"/>
                </a:cubicBezTo>
                <a:cubicBezTo>
                  <a:pt x="179949" y="2338879"/>
                  <a:pt x="186289" y="2313325"/>
                  <a:pt x="191731" y="2291424"/>
                </a:cubicBezTo>
                <a:cubicBezTo>
                  <a:pt x="197740" y="2269739"/>
                  <a:pt x="202718" y="2251662"/>
                  <a:pt x="207066" y="2235872"/>
                </a:cubicBezTo>
                <a:cubicBezTo>
                  <a:pt x="215581" y="2204228"/>
                  <a:pt x="221172" y="2181644"/>
                  <a:pt x="227098" y="2158035"/>
                </a:cubicBezTo>
                <a:cubicBezTo>
                  <a:pt x="238151" y="2110473"/>
                  <a:pt x="254082" y="2060134"/>
                  <a:pt x="300384" y="1927276"/>
                </a:cubicBezTo>
                <a:cubicBezTo>
                  <a:pt x="290494" y="1966634"/>
                  <a:pt x="282313" y="2013234"/>
                  <a:pt x="276935" y="2056500"/>
                </a:cubicBezTo>
                <a:cubicBezTo>
                  <a:pt x="274230" y="2078145"/>
                  <a:pt x="272237" y="2098956"/>
                  <a:pt x="271076" y="2117652"/>
                </a:cubicBezTo>
                <a:cubicBezTo>
                  <a:pt x="270745" y="2126668"/>
                  <a:pt x="270646" y="2135173"/>
                  <a:pt x="270711" y="2143120"/>
                </a:cubicBezTo>
                <a:cubicBezTo>
                  <a:pt x="352081" y="1863776"/>
                  <a:pt x="457796" y="1599772"/>
                  <a:pt x="584671" y="1355449"/>
                </a:cubicBezTo>
                <a:cubicBezTo>
                  <a:pt x="592904" y="1325727"/>
                  <a:pt x="607309" y="1291668"/>
                  <a:pt x="623672" y="1258957"/>
                </a:cubicBezTo>
                <a:cubicBezTo>
                  <a:pt x="641496" y="1223554"/>
                  <a:pt x="659321" y="1188212"/>
                  <a:pt x="667966" y="1157104"/>
                </a:cubicBezTo>
                <a:lnTo>
                  <a:pt x="625681" y="1216717"/>
                </a:lnTo>
                <a:cubicBezTo>
                  <a:pt x="649146" y="1151376"/>
                  <a:pt x="661444" y="1140139"/>
                  <a:pt x="675867" y="1126742"/>
                </a:cubicBezTo>
                <a:cubicBezTo>
                  <a:pt x="690005" y="1112918"/>
                  <a:pt x="707697" y="1098368"/>
                  <a:pt x="742997" y="1025400"/>
                </a:cubicBezTo>
                <a:cubicBezTo>
                  <a:pt x="698983" y="1060934"/>
                  <a:pt x="749154" y="1012005"/>
                  <a:pt x="775773" y="945063"/>
                </a:cubicBezTo>
                <a:cubicBezTo>
                  <a:pt x="756323" y="962691"/>
                  <a:pt x="721223" y="1023649"/>
                  <a:pt x="690720" y="1071488"/>
                </a:cubicBezTo>
                <a:cubicBezTo>
                  <a:pt x="675152" y="1095142"/>
                  <a:pt x="662257" y="1117041"/>
                  <a:pt x="652499" y="1128366"/>
                </a:cubicBezTo>
                <a:cubicBezTo>
                  <a:pt x="642790" y="1139713"/>
                  <a:pt x="636584" y="1140823"/>
                  <a:pt x="636334" y="1124519"/>
                </a:cubicBezTo>
                <a:cubicBezTo>
                  <a:pt x="650475" y="1081981"/>
                  <a:pt x="694751" y="1029739"/>
                  <a:pt x="737851" y="972882"/>
                </a:cubicBezTo>
                <a:cubicBezTo>
                  <a:pt x="759028" y="943996"/>
                  <a:pt x="782096" y="916176"/>
                  <a:pt x="801464" y="887566"/>
                </a:cubicBezTo>
                <a:cubicBezTo>
                  <a:pt x="820847" y="858979"/>
                  <a:pt x="836930" y="830028"/>
                  <a:pt x="846522" y="801117"/>
                </a:cubicBezTo>
                <a:lnTo>
                  <a:pt x="846090" y="808447"/>
                </a:lnTo>
                <a:cubicBezTo>
                  <a:pt x="893388" y="745416"/>
                  <a:pt x="923425" y="700590"/>
                  <a:pt x="944005" y="662643"/>
                </a:cubicBezTo>
                <a:cubicBezTo>
                  <a:pt x="964900" y="625421"/>
                  <a:pt x="978607" y="597817"/>
                  <a:pt x="993162" y="569827"/>
                </a:cubicBezTo>
                <a:cubicBezTo>
                  <a:pt x="992314" y="570596"/>
                  <a:pt x="991619" y="571237"/>
                  <a:pt x="990489" y="572283"/>
                </a:cubicBezTo>
                <a:lnTo>
                  <a:pt x="997958" y="560960"/>
                </a:lnTo>
                <a:cubicBezTo>
                  <a:pt x="996547" y="563674"/>
                  <a:pt x="995136" y="566431"/>
                  <a:pt x="993809" y="568994"/>
                </a:cubicBezTo>
                <a:cubicBezTo>
                  <a:pt x="1018420" y="547970"/>
                  <a:pt x="1041788" y="515299"/>
                  <a:pt x="1066964" y="483655"/>
                </a:cubicBezTo>
                <a:cubicBezTo>
                  <a:pt x="1092073" y="451584"/>
                  <a:pt x="1116868" y="417592"/>
                  <a:pt x="1140516" y="390369"/>
                </a:cubicBezTo>
                <a:lnTo>
                  <a:pt x="1145014" y="400328"/>
                </a:lnTo>
                <a:cubicBezTo>
                  <a:pt x="1145014" y="400328"/>
                  <a:pt x="1149064" y="395412"/>
                  <a:pt x="1155170" y="388019"/>
                </a:cubicBezTo>
                <a:cubicBezTo>
                  <a:pt x="1161162" y="380478"/>
                  <a:pt x="1169509" y="370927"/>
                  <a:pt x="1178057" y="361719"/>
                </a:cubicBezTo>
                <a:cubicBezTo>
                  <a:pt x="1195017" y="343023"/>
                  <a:pt x="1211962" y="324325"/>
                  <a:pt x="1211962" y="324325"/>
                </a:cubicBezTo>
                <a:cubicBezTo>
                  <a:pt x="1200444" y="349623"/>
                  <a:pt x="1179251" y="369217"/>
                  <a:pt x="1155154" y="393062"/>
                </a:cubicBezTo>
                <a:cubicBezTo>
                  <a:pt x="1131023" y="416822"/>
                  <a:pt x="1102478" y="442633"/>
                  <a:pt x="1074299" y="476091"/>
                </a:cubicBezTo>
                <a:lnTo>
                  <a:pt x="1092290" y="483741"/>
                </a:lnTo>
                <a:cubicBezTo>
                  <a:pt x="1052126" y="510791"/>
                  <a:pt x="1027946" y="547158"/>
                  <a:pt x="1007633" y="583436"/>
                </a:cubicBezTo>
                <a:cubicBezTo>
                  <a:pt x="987835" y="620443"/>
                  <a:pt x="971538" y="657108"/>
                  <a:pt x="953696" y="695566"/>
                </a:cubicBezTo>
                <a:cubicBezTo>
                  <a:pt x="967787" y="668966"/>
                  <a:pt x="988665" y="641702"/>
                  <a:pt x="1010538" y="613222"/>
                </a:cubicBezTo>
                <a:cubicBezTo>
                  <a:pt x="1032560" y="584954"/>
                  <a:pt x="1055828" y="555767"/>
                  <a:pt x="1077536" y="528910"/>
                </a:cubicBezTo>
                <a:cubicBezTo>
                  <a:pt x="1122179" y="476904"/>
                  <a:pt x="1158358" y="430796"/>
                  <a:pt x="1156996" y="405221"/>
                </a:cubicBezTo>
                <a:cubicBezTo>
                  <a:pt x="1156996" y="405221"/>
                  <a:pt x="1160547" y="402998"/>
                  <a:pt x="1165908" y="399685"/>
                </a:cubicBezTo>
                <a:cubicBezTo>
                  <a:pt x="1171202" y="396310"/>
                  <a:pt x="1178355" y="391952"/>
                  <a:pt x="1185757" y="388019"/>
                </a:cubicBezTo>
                <a:cubicBezTo>
                  <a:pt x="1200378" y="379943"/>
                  <a:pt x="1214999" y="371866"/>
                  <a:pt x="1214999" y="371866"/>
                </a:cubicBezTo>
                <a:lnTo>
                  <a:pt x="1234316" y="342573"/>
                </a:lnTo>
                <a:cubicBezTo>
                  <a:pt x="1278014" y="319242"/>
                  <a:pt x="1252372" y="374709"/>
                  <a:pt x="1187300" y="449620"/>
                </a:cubicBezTo>
                <a:cubicBezTo>
                  <a:pt x="1173160" y="458358"/>
                  <a:pt x="1166073" y="462782"/>
                  <a:pt x="1167369" y="455559"/>
                </a:cubicBezTo>
                <a:cubicBezTo>
                  <a:pt x="1154307" y="476284"/>
                  <a:pt x="1142807" y="497567"/>
                  <a:pt x="1125082" y="523525"/>
                </a:cubicBezTo>
                <a:cubicBezTo>
                  <a:pt x="1116253" y="536559"/>
                  <a:pt x="1105666" y="550511"/>
                  <a:pt x="1092870" y="566644"/>
                </a:cubicBezTo>
                <a:cubicBezTo>
                  <a:pt x="1080423" y="583266"/>
                  <a:pt x="1065487" y="601727"/>
                  <a:pt x="1047099" y="622622"/>
                </a:cubicBezTo>
                <a:lnTo>
                  <a:pt x="1079146" y="567988"/>
                </a:lnTo>
                <a:cubicBezTo>
                  <a:pt x="1056774" y="594868"/>
                  <a:pt x="1035233" y="621596"/>
                  <a:pt x="1015234" y="647388"/>
                </a:cubicBezTo>
                <a:cubicBezTo>
                  <a:pt x="1005359" y="660399"/>
                  <a:pt x="995752" y="673048"/>
                  <a:pt x="986491" y="685227"/>
                </a:cubicBezTo>
                <a:cubicBezTo>
                  <a:pt x="977579" y="697831"/>
                  <a:pt x="969479" y="710504"/>
                  <a:pt x="961679" y="722446"/>
                </a:cubicBezTo>
                <a:cubicBezTo>
                  <a:pt x="931061" y="770116"/>
                  <a:pt x="908988" y="810283"/>
                  <a:pt x="900390" y="836650"/>
                </a:cubicBezTo>
                <a:cubicBezTo>
                  <a:pt x="896176" y="834620"/>
                  <a:pt x="890882" y="834065"/>
                  <a:pt x="884659" y="835005"/>
                </a:cubicBezTo>
                <a:cubicBezTo>
                  <a:pt x="867532" y="837805"/>
                  <a:pt x="843500" y="851798"/>
                  <a:pt x="817214" y="874704"/>
                </a:cubicBezTo>
                <a:cubicBezTo>
                  <a:pt x="754730" y="1003330"/>
                  <a:pt x="787490" y="955938"/>
                  <a:pt x="774279" y="1028864"/>
                </a:cubicBezTo>
                <a:cubicBezTo>
                  <a:pt x="784485" y="1013073"/>
                  <a:pt x="794774" y="997390"/>
                  <a:pt x="805164" y="981813"/>
                </a:cubicBezTo>
                <a:cubicBezTo>
                  <a:pt x="805380" y="981150"/>
                  <a:pt x="805646" y="980381"/>
                  <a:pt x="805844" y="979762"/>
                </a:cubicBezTo>
                <a:cubicBezTo>
                  <a:pt x="805976" y="979935"/>
                  <a:pt x="806177" y="979935"/>
                  <a:pt x="806310" y="980082"/>
                </a:cubicBezTo>
                <a:cubicBezTo>
                  <a:pt x="838290" y="932265"/>
                  <a:pt x="871148" y="885452"/>
                  <a:pt x="904905" y="839706"/>
                </a:cubicBezTo>
                <a:cubicBezTo>
                  <a:pt x="903660" y="838467"/>
                  <a:pt x="902234" y="837483"/>
                  <a:pt x="900640" y="836693"/>
                </a:cubicBezTo>
                <a:cubicBezTo>
                  <a:pt x="1023747" y="675824"/>
                  <a:pt x="1151951" y="528035"/>
                  <a:pt x="1280800" y="397080"/>
                </a:cubicBezTo>
                <a:cubicBezTo>
                  <a:pt x="1288617" y="359281"/>
                  <a:pt x="1300682" y="322808"/>
                  <a:pt x="1311486" y="290033"/>
                </a:cubicBezTo>
                <a:cubicBezTo>
                  <a:pt x="1322556" y="257663"/>
                  <a:pt x="1331651" y="227664"/>
                  <a:pt x="1332066" y="200231"/>
                </a:cubicBezTo>
                <a:cubicBezTo>
                  <a:pt x="1390517" y="136980"/>
                  <a:pt x="1468646" y="67661"/>
                  <a:pt x="1541570" y="1434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1F2ED-C242-9C4D-BDA6-B75A592AF0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3400" y="2617173"/>
            <a:ext cx="3857467" cy="1812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Semantic Interoperability using the SAREF suite of ontologies</a:t>
            </a:r>
          </a:p>
        </p:txBody>
      </p:sp>
      <p:pic>
        <p:nvPicPr>
          <p:cNvPr id="15" name="Picture 14" descr="ETSI logo with tagline “The Standards People”.">
            <a:extLst>
              <a:ext uri="{FF2B5EF4-FFF2-40B4-BE49-F238E27FC236}">
                <a16:creationId xmlns:a16="http://schemas.microsoft.com/office/drawing/2014/main" id="{0DBDB75F-DC01-7549-AFEE-9352EB07EC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450622"/>
            <a:ext cx="3601631" cy="181250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CF370E-AC60-FC47-9C45-0FC1074064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Presented by: Cornelis </a:t>
            </a:r>
            <a:r>
              <a:rPr lang="en-GB" dirty="0" err="1"/>
              <a:t>Bouter</a:t>
            </a:r>
            <a:r>
              <a:rPr lang="en-GB" dirty="0"/>
              <a:t> (TNO)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D536BC-93E2-194A-9C43-1351FD919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351" y="5160191"/>
            <a:ext cx="3735547" cy="400110"/>
          </a:xfrm>
        </p:spPr>
        <p:txBody>
          <a:bodyPr/>
          <a:lstStyle/>
          <a:p>
            <a:r>
              <a:rPr lang="en-GB"/>
              <a:t>For: ERA Rail Data Forum 2024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5E41A34-39BF-E04F-8C4E-D87D2DBED6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400">
                <a:latin typeface="+mn-lt"/>
              </a:rPr>
              <a:t>DD/MM/YYYY</a:t>
            </a:r>
          </a:p>
        </p:txBody>
      </p:sp>
    </p:spTree>
    <p:extLst>
      <p:ext uri="{BB962C8B-B14F-4D97-AF65-F5344CB8AC3E}">
        <p14:creationId xmlns:p14="http://schemas.microsoft.com/office/powerpoint/2010/main" val="19594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9DE53D0-97A2-DF6F-942A-18F2FD52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84" y="1135880"/>
            <a:ext cx="4207131" cy="3185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AF6755-E6C4-D524-FAC6-51B775C0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Comparison to ERA Vocabulary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CCAA6-BF22-E874-8970-D8E14B667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RDF Vocabularies</a:t>
            </a:r>
          </a:p>
          <a:p>
            <a:r>
              <a:rPr lang="en-GB"/>
              <a:t>- Extensible &amp; reusable</a:t>
            </a:r>
          </a:p>
          <a:p>
            <a:r>
              <a:rPr lang="en-GB"/>
              <a:t>- Global identification</a:t>
            </a:r>
          </a:p>
          <a:p>
            <a:r>
              <a:rPr lang="en-GB"/>
              <a:t>- Standardisation &amp; governance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B3AA4-53AF-069D-E96C-230D37109E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Different scope:</a:t>
            </a:r>
          </a:p>
          <a:p>
            <a:r>
              <a:rPr lang="en-GB"/>
              <a:t>- SAREF: Device measurements and functions</a:t>
            </a:r>
          </a:p>
          <a:p>
            <a:r>
              <a:rPr lang="en-GB"/>
              <a:t>- ERA Vocabulary: railway infrastructure</a:t>
            </a:r>
          </a:p>
          <a:p>
            <a:r>
              <a:rPr lang="en-GB"/>
              <a:t>- ERA Vocabulary: railway vehicles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D6D01-1062-B9F1-A1F4-AB3DA3E1E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51090E6D-6D86-ECF3-B789-E848761587D0}"/>
              </a:ext>
            </a:extLst>
          </p:cNvPr>
          <p:cNvSpPr/>
          <p:nvPr/>
        </p:nvSpPr>
        <p:spPr>
          <a:xfrm>
            <a:off x="6996545" y="3989624"/>
            <a:ext cx="4665814" cy="1732496"/>
          </a:xfrm>
          <a:prstGeom prst="irregularSeal2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/>
              <a:t>Ontology alignment!</a:t>
            </a:r>
          </a:p>
        </p:txBody>
      </p:sp>
    </p:spTree>
    <p:extLst>
      <p:ext uri="{BB962C8B-B14F-4D97-AF65-F5344CB8AC3E}">
        <p14:creationId xmlns:p14="http://schemas.microsoft.com/office/powerpoint/2010/main" val="427988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6C9A-2CBC-E4BE-87E2-BE7FF95E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73978-0291-89C1-CA47-906219B663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/>
              <a:t>SAREF suite of ontologies:</a:t>
            </a:r>
          </a:p>
          <a:p>
            <a:r>
              <a:rPr lang="en-GB"/>
              <a:t>- Standardisation of devices and their measurements and functions</a:t>
            </a:r>
          </a:p>
          <a:p>
            <a:r>
              <a:rPr lang="en-GB"/>
              <a:t>- Governed by ETSI Technical Committee Smart M2M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7FCC4-B51B-EE1D-FF53-FE2AC0029A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/>
              <a:t>Complementary to ERA Vocabulary:</a:t>
            </a:r>
          </a:p>
          <a:p>
            <a:r>
              <a:rPr lang="en-GB"/>
              <a:t>- SAREF: Device measurements and functions</a:t>
            </a:r>
          </a:p>
          <a:p>
            <a:r>
              <a:rPr lang="en-GB"/>
              <a:t>- ERA Vocabulary: railway infrastructure</a:t>
            </a:r>
          </a:p>
          <a:p>
            <a:r>
              <a:rPr lang="en-GB"/>
              <a:t>- ERA Vocabulary: railway vehicles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A0E10-B857-D621-910A-A698F9628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3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/>
              <a:t>Any </a:t>
            </a:r>
            <a:r>
              <a:rPr lang="en-GB" b="1"/>
              <a:t>further</a:t>
            </a:r>
            <a:r>
              <a:rPr lang="en-GB" b="1" noProof="0"/>
              <a:t> questions?</a:t>
            </a:r>
            <a:br>
              <a:rPr lang="en-GB" b="1" noProof="0"/>
            </a:br>
            <a:endParaRPr lang="en-GB" b="1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Contact me:</a:t>
            </a:r>
          </a:p>
          <a:p>
            <a:r>
              <a:rPr lang="en-GB">
                <a:hlinkClick r:id="rId3"/>
              </a:rPr>
              <a:t>cornelis.bouter@tno.nl</a:t>
            </a:r>
            <a:endParaRPr lang="en-GB"/>
          </a:p>
          <a:p>
            <a:r>
              <a:rPr lang="en-GB">
                <a:latin typeface="+mj-lt"/>
                <a:hlinkClick r:id="rId4"/>
              </a:rPr>
              <a:t>laura.daniele@tno.nl</a:t>
            </a:r>
            <a:r>
              <a:rPr lang="en-GB">
                <a:latin typeface="+mj-lt"/>
              </a:rPr>
              <a:t> 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 b="27009"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C1E2-D56C-A62D-A771-CAF27CDD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SAREF?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4C343-3E0D-901B-6C6C-19A1579726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In the year 2013 the European Commission launched the first initiative to build a common ontology in close collaboration with the Smart Appliances industry, which resulted in the creation of the Smart Applications Reference (SAREF) ontology. </a:t>
            </a:r>
          </a:p>
          <a:p>
            <a:r>
              <a:rPr lang="en-GB"/>
              <a:t>Smart devices and their measurements are central in the existing SAREF core specification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2505A-BDD3-26C6-0817-2768EFA625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D5C1B-044C-E959-AE50-9C990226B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B2104-F3EA-CBF2-7CBC-9B1EFE587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286" y="3150468"/>
            <a:ext cx="3228867" cy="22719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BFF7B77-775B-1382-C812-F30694DCD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6" y="4332688"/>
            <a:ext cx="1676400" cy="1676400"/>
          </a:xfrm>
          <a:prstGeom prst="rect">
            <a:avLst/>
          </a:prstGeom>
        </p:spPr>
      </p:pic>
      <p:sp>
        <p:nvSpPr>
          <p:cNvPr id="12" name="Rechteck 13">
            <a:extLst>
              <a:ext uri="{FF2B5EF4-FFF2-40B4-BE49-F238E27FC236}">
                <a16:creationId xmlns:a16="http://schemas.microsoft.com/office/drawing/2014/main" id="{10A56DE4-4D5D-46C5-8197-4A11C637BDF0}"/>
              </a:ext>
            </a:extLst>
          </p:cNvPr>
          <p:cNvSpPr/>
          <p:nvPr/>
        </p:nvSpPr>
        <p:spPr>
          <a:xfrm>
            <a:off x="623016" y="4650886"/>
            <a:ext cx="9818704" cy="15917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46AD44-CC82-E85F-8F6D-11105CDE5399}"/>
              </a:ext>
            </a:extLst>
          </p:cNvPr>
          <p:cNvSpPr txBox="1">
            <a:spLocks/>
          </p:cNvSpPr>
          <p:nvPr/>
        </p:nvSpPr>
        <p:spPr>
          <a:xfrm>
            <a:off x="2604257" y="4776669"/>
            <a:ext cx="7538040" cy="1355882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800" b="0" i="0" kern="1200" baseline="0">
                <a:solidFill>
                  <a:schemeClr val="tx1"/>
                </a:solidFill>
                <a:latin typeface="+mj-lt"/>
                <a:ea typeface="+mn-ea"/>
                <a:cs typeface="Poppins Medium" pitchFamily="2" charset="77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5"/>
              </a:buBlip>
              <a:defRPr sz="1600" b="0" i="0" kern="1200" baseline="0">
                <a:solidFill>
                  <a:schemeClr val="tx1"/>
                </a:solidFill>
                <a:latin typeface="+mj-lt"/>
                <a:ea typeface="+mn-ea"/>
                <a:cs typeface="Poppins Medium" pitchFamily="2" charset="77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5"/>
              </a:buBlip>
              <a:defRPr sz="1400" b="0" i="0" kern="1200" baseline="0">
                <a:solidFill>
                  <a:schemeClr val="tx1"/>
                </a:solidFill>
                <a:latin typeface="+mj-lt"/>
                <a:ea typeface="+mn-ea"/>
                <a:cs typeface="Poppins Medium" pitchFamily="2" charset="77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5"/>
              </a:buBlip>
              <a:defRPr sz="1200" b="0" i="0" kern="1200" baseline="0">
                <a:solidFill>
                  <a:schemeClr val="tx1"/>
                </a:solidFill>
                <a:latin typeface="+mj-lt"/>
                <a:ea typeface="+mn-ea"/>
                <a:cs typeface="Poppins Medium" pitchFamily="2" charset="77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5"/>
              </a:buBlip>
              <a:defRPr sz="1100" b="0" i="0" kern="1200" baseline="0">
                <a:solidFill>
                  <a:schemeClr val="tx1"/>
                </a:solidFill>
                <a:latin typeface="+mj-lt"/>
                <a:ea typeface="+mn-ea"/>
                <a:cs typeface="Poppins Medium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SAREF is a commonly agreed and standardized ontology</a:t>
            </a:r>
            <a:br>
              <a:rPr lang="en-GB"/>
            </a:br>
            <a:r>
              <a:rPr lang="en-GB"/>
              <a:t>with currently 12 extension in different domains,</a:t>
            </a:r>
            <a:br>
              <a:rPr lang="en-GB"/>
            </a:br>
            <a:r>
              <a:rPr lang="en-US"/>
              <a:t>a shared model of consensus that facilitates the matching of existing assets in the smart applications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41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FF6C3D-061F-3FAD-2B05-EC233CAE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SAREF? (2)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993638-E3F8-2A69-FE70-AFA23B210A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R="26280" algn="l"/>
            <a:r>
              <a:rPr lang="en-US" sz="1800" b="0" i="0" u="none" strike="noStrike" baseline="0">
                <a:latin typeface="Poppins Medium" panose="00000600000000000000" pitchFamily="2" charset="0"/>
              </a:rPr>
              <a:t>All extensions have been developed under stimulus and continuous support of the EU Commission in collaboration with ETSI.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DDBE9C-ADDF-56A3-F511-AA06BE2981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AD4E1-23CE-17F4-BB9C-D72F9E4A7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 descr="SAREF and its extensions">
            <a:extLst>
              <a:ext uri="{FF2B5EF4-FFF2-40B4-BE49-F238E27FC236}">
                <a16:creationId xmlns:a16="http://schemas.microsoft.com/office/drawing/2014/main" id="{707D0EB3-11D2-805B-15C1-F2F1F803E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2" y="3672232"/>
            <a:ext cx="9470505" cy="240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9E6CFA-4780-5BB9-5BDC-2D6412A73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464" y="2284258"/>
            <a:ext cx="2847372" cy="18345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FF1890-B642-CBB0-B481-D7685A38D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628" y="3841663"/>
            <a:ext cx="2847372" cy="18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70" y="4850997"/>
            <a:ext cx="1676400" cy="1514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/>
              <a:t>What is SAREF? (3)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4</a:t>
            </a:fld>
            <a:endParaRPr lang="en-US" sz="140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67493" y="5349722"/>
            <a:ext cx="7538040" cy="628148"/>
          </a:xfrm>
        </p:spPr>
        <p:txBody>
          <a:bodyPr/>
          <a:lstStyle/>
          <a:p>
            <a:r>
              <a:rPr lang="en-GB"/>
              <a:t>SAREF provides a portal with user friendly documentation of the SAREF </a:t>
            </a:r>
            <a:r>
              <a:rPr lang="en-US"/>
              <a:t>suite of ontologies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074199"/>
            <a:ext cx="10079520" cy="644262"/>
          </a:xfrm>
        </p:spPr>
        <p:txBody>
          <a:bodyPr/>
          <a:lstStyle/>
          <a:p>
            <a:r>
              <a:rPr lang="en-US"/>
              <a:t>An public ETSI portal has been developed, open for the SAREF community and industry stakeholders, which provides the SAREF ontology documentation. </a:t>
            </a:r>
            <a:endParaRPr lang="en-GB"/>
          </a:p>
        </p:txBody>
      </p:sp>
      <p:sp>
        <p:nvSpPr>
          <p:cNvPr id="16" name="Rechteck 15"/>
          <p:cNvSpPr/>
          <p:nvPr/>
        </p:nvSpPr>
        <p:spPr>
          <a:xfrm>
            <a:off x="886252" y="5181600"/>
            <a:ext cx="9818704" cy="1041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85" y="1941668"/>
            <a:ext cx="4456216" cy="2618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9048" y="1820672"/>
            <a:ext cx="5688768" cy="3283920"/>
          </a:xfrm>
        </p:spPr>
        <p:txBody>
          <a:bodyPr/>
          <a:lstStyle/>
          <a:p>
            <a:pPr lvl="1"/>
            <a:r>
              <a:rPr lang="en-GB"/>
              <a:t>Technical specifications</a:t>
            </a:r>
          </a:p>
          <a:p>
            <a:pPr lvl="1"/>
            <a:r>
              <a:rPr lang="en-GB"/>
              <a:t>Documentation</a:t>
            </a:r>
          </a:p>
          <a:p>
            <a:pPr lvl="1"/>
            <a:r>
              <a:rPr lang="en-GB"/>
              <a:t>Ontological design guidance on top of documentation</a:t>
            </a:r>
          </a:p>
          <a:p>
            <a:pPr lvl="1"/>
            <a:r>
              <a:rPr lang="en-GB"/>
              <a:t>Version control</a:t>
            </a:r>
          </a:p>
          <a:p>
            <a:pPr lvl="1"/>
            <a:r>
              <a:rPr lang="en-GB"/>
              <a:t>Source code</a:t>
            </a:r>
          </a:p>
          <a:p>
            <a:pPr lvl="1"/>
            <a:r>
              <a:rPr lang="en-GB"/>
              <a:t>Requirements</a:t>
            </a:r>
          </a:p>
          <a:p>
            <a:pPr lvl="1"/>
            <a:r>
              <a:rPr lang="en-GB"/>
              <a:t>Tests</a:t>
            </a:r>
          </a:p>
          <a:p>
            <a:pPr lvl="1"/>
            <a:r>
              <a:rPr lang="en-GB"/>
              <a:t>Examples</a:t>
            </a:r>
          </a:p>
          <a:p>
            <a:pPr lvl="1"/>
            <a:r>
              <a:rPr lang="en-GB"/>
              <a:t>Issue tracker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86252" y="4559695"/>
            <a:ext cx="2153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hlinkClick r:id="rId5"/>
              </a:rPr>
              <a:t>https://saref.etsi.org/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14654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29" y="445156"/>
            <a:ext cx="6096000" cy="158096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767194"/>
            <a:ext cx="9858564" cy="4572651"/>
          </a:xfrm>
        </p:spPr>
        <p:txBody>
          <a:bodyPr/>
          <a:lstStyle/>
          <a:p>
            <a:pPr lvl="1"/>
            <a:r>
              <a:rPr lang="en-GB" b="1">
                <a:solidFill>
                  <a:srgbClr val="014176"/>
                </a:solidFill>
              </a:rPr>
              <a:t>Semantic interoperability </a:t>
            </a:r>
            <a:r>
              <a:rPr lang="en-GB"/>
              <a:t>is a key element of the digital transformation</a:t>
            </a:r>
          </a:p>
          <a:p>
            <a:pPr lvl="1"/>
            <a:r>
              <a:rPr lang="en-GB"/>
              <a:t>Cross-sector semantic interoperability is a key to assure the evolution of the IoT and the related services to industrial/commercial markets</a:t>
            </a:r>
          </a:p>
          <a:p>
            <a:pPr lvl="1"/>
            <a:r>
              <a:rPr lang="en-US"/>
              <a:t>Need for </a:t>
            </a:r>
            <a:r>
              <a:rPr lang="en-US" b="1">
                <a:solidFill>
                  <a:srgbClr val="014176"/>
                </a:solidFill>
              </a:rPr>
              <a:t>open and standardized interfaces </a:t>
            </a:r>
            <a:r>
              <a:rPr lang="en-US"/>
              <a:t>among networked devices (often from different vendors) constituting these IoT systems</a:t>
            </a:r>
          </a:p>
          <a:p>
            <a:pPr lvl="1"/>
            <a:r>
              <a:rPr lang="en-US"/>
              <a:t>Need to abstract from specific details of individual standards and create an abstraction layer based on a commonly agreed semantics with a high level model - a </a:t>
            </a:r>
            <a:r>
              <a:rPr lang="en-US" b="1">
                <a:solidFill>
                  <a:srgbClr val="014176"/>
                </a:solidFill>
              </a:rPr>
              <a:t>reference ontology</a:t>
            </a:r>
            <a:r>
              <a:rPr lang="en-US">
                <a:solidFill>
                  <a:srgbClr val="014176"/>
                </a:solidFill>
              </a:rPr>
              <a:t> </a:t>
            </a:r>
            <a:endParaRPr lang="en-GB">
              <a:solidFill>
                <a:srgbClr val="014176"/>
              </a:solidFill>
            </a:endParaRPr>
          </a:p>
          <a:p>
            <a:pPr lvl="1"/>
            <a:r>
              <a:rPr lang="en-GB" b="1">
                <a:solidFill>
                  <a:srgbClr val="014176"/>
                </a:solidFill>
              </a:rPr>
              <a:t>SAREF standardisation </a:t>
            </a:r>
            <a:r>
              <a:rPr lang="en-GB"/>
              <a:t>is crucial to provide a common methodology for the ontologies integration, that are a essential part of technologies applications (e.g. AI, Digital Twins)</a:t>
            </a:r>
          </a:p>
          <a:p>
            <a:pPr lvl="1"/>
            <a:r>
              <a:rPr lang="en-GB"/>
              <a:t>ETSI has already invested on the </a:t>
            </a:r>
            <a:r>
              <a:rPr lang="en-GB" b="1">
                <a:solidFill>
                  <a:srgbClr val="014176"/>
                </a:solidFill>
              </a:rPr>
              <a:t>SAREF open portal </a:t>
            </a:r>
            <a:r>
              <a:rPr lang="en-GB"/>
              <a:t>and to support an ontology expertise across European academy and industrial partners</a:t>
            </a:r>
          </a:p>
          <a:p>
            <a:pPr lvl="1"/>
            <a:r>
              <a:rPr lang="en-GB"/>
              <a:t>The ontologies have </a:t>
            </a:r>
            <a:r>
              <a:rPr lang="en-GB" b="1">
                <a:solidFill>
                  <a:srgbClr val="014176"/>
                </a:solidFill>
              </a:rPr>
              <a:t>dynamic structure </a:t>
            </a:r>
            <a:r>
              <a:rPr lang="en-GB"/>
              <a:t>so that standardisation support will need to be continued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/>
              <a:t>What drives SAREF standardisation?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5</a:t>
            </a:fld>
            <a:endParaRPr lang="en-US" sz="1400"/>
          </a:p>
        </p:txBody>
      </p:sp>
      <p:sp>
        <p:nvSpPr>
          <p:cNvPr id="8" name="Rechteck 7"/>
          <p:cNvSpPr/>
          <p:nvPr/>
        </p:nvSpPr>
        <p:spPr>
          <a:xfrm>
            <a:off x="932155" y="917108"/>
            <a:ext cx="9818704" cy="54227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932155" y="917108"/>
            <a:ext cx="9818704" cy="70133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75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DEA29E-ACFF-A441-F6D8-5E626B0B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SAREF Core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2B5238-350A-C104-35D5-F852FF6F3C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EBF8F8-03B3-8388-BA3F-683075BAD5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8E932-5276-DD8D-BDB3-2E06250A6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26" name="Picture 2" descr="SAREF Overview">
            <a:extLst>
              <a:ext uri="{FF2B5EF4-FFF2-40B4-BE49-F238E27FC236}">
                <a16:creationId xmlns:a16="http://schemas.microsoft.com/office/drawing/2014/main" id="{B07B07EA-1EF2-1088-DD9F-95C88C2B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30" y="1315361"/>
            <a:ext cx="103632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724926-126E-58D0-70D1-4F9FA85F2F21}"/>
              </a:ext>
            </a:extLst>
          </p:cNvPr>
          <p:cNvSpPr txBox="1"/>
          <p:nvPr/>
        </p:nvSpPr>
        <p:spPr>
          <a:xfrm>
            <a:off x="8217477" y="6125486"/>
            <a:ext cx="349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Note: SAREF core version 3.1.1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B41FA-8C5B-DD3A-B022-516C1D43E5DF}"/>
              </a:ext>
            </a:extLst>
          </p:cNvPr>
          <p:cNvSpPr txBox="1"/>
          <p:nvPr/>
        </p:nvSpPr>
        <p:spPr>
          <a:xfrm>
            <a:off x="5320145" y="4613564"/>
            <a:ext cx="6388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Based on:</a:t>
            </a:r>
          </a:p>
          <a:p>
            <a:r>
              <a:rPr lang="en-GB"/>
              <a:t>- </a:t>
            </a:r>
            <a:r>
              <a:rPr lang="en-GB">
                <a:hlinkClick r:id="rId4"/>
              </a:rPr>
              <a:t>Semantic Sensor Network/SOSA Ontology</a:t>
            </a:r>
            <a:endParaRPr lang="en-GB"/>
          </a:p>
          <a:p>
            <a:r>
              <a:rPr lang="en-GB"/>
              <a:t>- </a:t>
            </a:r>
            <a:r>
              <a:rPr lang="en-GB">
                <a:hlinkClick r:id="rId5"/>
              </a:rPr>
              <a:t>OGC Observations, Measurements, and Samples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5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DEA29E-ACFF-A441-F6D8-5E626B0B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SAREF core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A45C4E-87FB-0DEE-3155-86F90B18D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04F225-4276-CBA4-4130-B313369829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8E932-5276-DD8D-BDB3-2E06250A6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26" name="Picture 2" descr="SAREF Overview">
            <a:extLst>
              <a:ext uri="{FF2B5EF4-FFF2-40B4-BE49-F238E27FC236}">
                <a16:creationId xmlns:a16="http://schemas.microsoft.com/office/drawing/2014/main" id="{B07B07EA-1EF2-1088-DD9F-95C88C2B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30" y="1315361"/>
            <a:ext cx="103632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6C10B44-E4B7-FF42-D9BE-88388C1B6C0A}"/>
              </a:ext>
            </a:extLst>
          </p:cNvPr>
          <p:cNvSpPr/>
          <p:nvPr/>
        </p:nvSpPr>
        <p:spPr>
          <a:xfrm>
            <a:off x="3349375" y="2760212"/>
            <a:ext cx="1335641" cy="106576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357788-6829-0177-BA94-6AFDBA40764C}"/>
              </a:ext>
            </a:extLst>
          </p:cNvPr>
          <p:cNvSpPr/>
          <p:nvPr/>
        </p:nvSpPr>
        <p:spPr>
          <a:xfrm>
            <a:off x="5558319" y="1264104"/>
            <a:ext cx="2887038" cy="70314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D043FF-E645-FB78-70F5-ADEC7382F1CE}"/>
              </a:ext>
            </a:extLst>
          </p:cNvPr>
          <p:cNvSpPr/>
          <p:nvPr/>
        </p:nvSpPr>
        <p:spPr>
          <a:xfrm>
            <a:off x="9447521" y="1174751"/>
            <a:ext cx="1746606" cy="84738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F697EF-AA35-391D-3FEA-3119D70010CC}"/>
              </a:ext>
            </a:extLst>
          </p:cNvPr>
          <p:cNvSpPr/>
          <p:nvPr/>
        </p:nvSpPr>
        <p:spPr>
          <a:xfrm>
            <a:off x="7089169" y="3092521"/>
            <a:ext cx="1446502" cy="6791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49E2F-8FF1-3E99-4037-BF2317773B9E}"/>
              </a:ext>
            </a:extLst>
          </p:cNvPr>
          <p:cNvSpPr txBox="1"/>
          <p:nvPr/>
        </p:nvSpPr>
        <p:spPr>
          <a:xfrm>
            <a:off x="8217477" y="6125486"/>
            <a:ext cx="349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Note: SAREF core version 3.1.1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6B9C3-100F-4B7E-F58E-841D03452E61}"/>
              </a:ext>
            </a:extLst>
          </p:cNvPr>
          <p:cNvSpPr txBox="1"/>
          <p:nvPr/>
        </p:nvSpPr>
        <p:spPr>
          <a:xfrm>
            <a:off x="5320145" y="4613564"/>
            <a:ext cx="6388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Based on:</a:t>
            </a:r>
          </a:p>
          <a:p>
            <a:r>
              <a:rPr lang="en-GB"/>
              <a:t>- </a:t>
            </a:r>
            <a:r>
              <a:rPr lang="en-GB">
                <a:hlinkClick r:id="rId4"/>
              </a:rPr>
              <a:t>Semantic Sensor Network/SOSA Ontology</a:t>
            </a:r>
            <a:endParaRPr lang="en-GB"/>
          </a:p>
          <a:p>
            <a:r>
              <a:rPr lang="en-GB"/>
              <a:t>- </a:t>
            </a:r>
            <a:r>
              <a:rPr lang="en-GB">
                <a:hlinkClick r:id="rId5"/>
              </a:rPr>
              <a:t>OGC Observations, Measurements, and Samples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0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E438-9C81-9A4B-3D0D-A17B3E0E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Success story: H2020 Interconnect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245567-DA86-BE00-E52A-544260DCB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Semantic Interoperability for energy efficiency</a:t>
            </a:r>
          </a:p>
          <a:p>
            <a:r>
              <a:rPr lang="en-GB"/>
              <a:t>- Make domain standards interoperable with each other</a:t>
            </a:r>
          </a:p>
          <a:p>
            <a:r>
              <a:rPr lang="en-GB"/>
              <a:t>	EN 50631-1 (EEBUS SPINE/SPINE-IoT)</a:t>
            </a:r>
          </a:p>
          <a:p>
            <a:r>
              <a:rPr lang="en-GB"/>
              <a:t>	EN 50491-12-2 (S2)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6DE65-6927-BF87-3688-B81F0E2AC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2050" name="Picture 2" descr="Horizon 2020 beneficiary Interconnect project opens a call for proposals  aimed at developing Interoperable-by-design prototypes for smart homes and  grids – SIPAC | Scientific and Innovation Partnership">
            <a:extLst>
              <a:ext uri="{FF2B5EF4-FFF2-40B4-BE49-F238E27FC236}">
                <a16:creationId xmlns:a16="http://schemas.microsoft.com/office/drawing/2014/main" id="{72CA2518-BDF4-3A83-10BA-6E174BB9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26" y="720844"/>
            <a:ext cx="57245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70C2F3-5628-CD46-6279-FD00857EB1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2951" y="3922713"/>
            <a:ext cx="7803842" cy="20732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sz="2000"/>
              <a:t>H2020 Large </a:t>
            </a:r>
            <a:r>
              <a:rPr lang="nl-NL" sz="2000" err="1"/>
              <a:t>Scale</a:t>
            </a:r>
            <a:r>
              <a:rPr lang="nl-NL" sz="2000"/>
              <a:t> Pilot (2019-2024) </a:t>
            </a:r>
          </a:p>
          <a:p>
            <a:r>
              <a:rPr lang="nl-NL" sz="2000">
                <a:hlinkClick r:id="rId4"/>
              </a:rPr>
              <a:t>https://interconnectproject.eu/</a:t>
            </a:r>
            <a:r>
              <a:rPr lang="nl-NL" sz="2000"/>
              <a:t> </a:t>
            </a:r>
          </a:p>
          <a:p>
            <a:r>
              <a:rPr lang="en-US" sz="2000"/>
              <a:t>Interoperable solutions connecting smart homes, buildings and grids</a:t>
            </a:r>
          </a:p>
          <a:p>
            <a:r>
              <a:rPr lang="en-US" sz="2000"/>
              <a:t>Uses SAREF suite of ontologies as pillar for deploying semantic interoperability on a large scale</a:t>
            </a:r>
          </a:p>
          <a:p>
            <a:r>
              <a:rPr lang="en-US" sz="2000"/>
              <a:t>50 partners, 7 pilots in Europe</a:t>
            </a:r>
            <a:endParaRPr lang="nl-NL" sz="2000"/>
          </a:p>
          <a:p>
            <a:endParaRPr lang="nl-NL"/>
          </a:p>
        </p:txBody>
      </p:sp>
      <p:pic>
        <p:nvPicPr>
          <p:cNvPr id="9" name="Imagem 38" descr="Uma imagem com texto, mapa&#10;&#10;Descrição gerada automaticamente">
            <a:extLst>
              <a:ext uri="{FF2B5EF4-FFF2-40B4-BE49-F238E27FC236}">
                <a16:creationId xmlns:a16="http://schemas.microsoft.com/office/drawing/2014/main" id="{495E2125-85FA-24A4-AFC8-8B848D2441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1" t="7451" r="36577" b="2613"/>
          <a:stretch/>
        </p:blipFill>
        <p:spPr bwMode="auto">
          <a:xfrm>
            <a:off x="8546792" y="1938185"/>
            <a:ext cx="3609359" cy="4401659"/>
          </a:xfrm>
          <a:prstGeom prst="rect">
            <a:avLst/>
          </a:prstGeom>
        </p:spPr>
      </p:pic>
      <p:pic>
        <p:nvPicPr>
          <p:cNvPr id="1026" name="Picture 2" descr="The brand | TNO">
            <a:extLst>
              <a:ext uri="{FF2B5EF4-FFF2-40B4-BE49-F238E27FC236}">
                <a16:creationId xmlns:a16="http://schemas.microsoft.com/office/drawing/2014/main" id="{C600342D-4661-B674-E20A-CF7CFA8B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792" y="0"/>
            <a:ext cx="1678704" cy="9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0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E90F-B7F3-311A-64FA-B339FF59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Success story: JRC Code of Conduct for energy related management of Energy Smart Appliances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D4E11-AEC5-654F-FD1D-A5095B002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800000"/>
            <a:ext cx="6739095" cy="1872232"/>
          </a:xfrm>
        </p:spPr>
        <p:txBody>
          <a:bodyPr/>
          <a:lstStyle/>
          <a:p>
            <a:r>
              <a:rPr lang="en-GB"/>
              <a:t>Signed by ten appliance manufacturers and a HEMS manufacturer</a:t>
            </a:r>
          </a:p>
          <a:p>
            <a:r>
              <a:rPr lang="en-US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Two main challenges:</a:t>
            </a:r>
            <a:br>
              <a:rPr lang="en-US"/>
            </a:br>
            <a:r>
              <a:rPr lang="en-US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•    ”The definition of the principles for data sharing among appliances, home &amp; building automation systems, EV chargers, aggregators, DSOs”</a:t>
            </a:r>
            <a:br>
              <a:rPr lang="en-US"/>
            </a:br>
            <a:r>
              <a:rPr lang="en-US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•    ”The development of Interoperability requirements for ESA Stakeholders”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482F9-525D-F9EB-029A-4C7D054F48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2360" y="5643446"/>
            <a:ext cx="9858564" cy="352317"/>
          </a:xfrm>
        </p:spPr>
        <p:txBody>
          <a:bodyPr/>
          <a:lstStyle/>
          <a:p>
            <a:r>
              <a:rPr lang="nl-NL">
                <a:hlinkClick r:id="rId2"/>
              </a:rPr>
              <a:t>See: Code of </a:t>
            </a:r>
            <a:r>
              <a:rPr lang="nl-NL" err="1">
                <a:hlinkClick r:id="rId2"/>
              </a:rPr>
              <a:t>Conduct</a:t>
            </a:r>
            <a:r>
              <a:rPr lang="nl-NL">
                <a:hlinkClick r:id="rId2"/>
              </a:rPr>
              <a:t> for Energy Smart </a:t>
            </a:r>
            <a:r>
              <a:rPr lang="nl-NL" err="1">
                <a:hlinkClick r:id="rId2"/>
              </a:rPr>
              <a:t>Appliances</a:t>
            </a:r>
            <a:r>
              <a:rPr lang="nl-NL">
                <a:hlinkClick r:id="rId2"/>
              </a:rPr>
              <a:t> | JRC SES (europa.eu)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F112B-754A-25A0-2C68-4D9E4DC43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1E271-5E97-1760-1CA7-81EBE2FC2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60" y="1214553"/>
            <a:ext cx="4207416" cy="3744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509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Macintosh PowerPoint</Application>
  <PresentationFormat>Widescreen</PresentationFormat>
  <Paragraphs>109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Arial</vt:lpstr>
      <vt:lpstr>Calibri</vt:lpstr>
      <vt:lpstr>Poppins</vt:lpstr>
      <vt:lpstr>Poppins Medium</vt:lpstr>
      <vt:lpstr>Office Theme</vt:lpstr>
      <vt:lpstr>Semantic Interoperability using the SAREF suite of ontologies</vt:lpstr>
      <vt:lpstr>What is SAREF? (1)</vt:lpstr>
      <vt:lpstr>What is SAREF? (2)</vt:lpstr>
      <vt:lpstr>What is SAREF? (3)</vt:lpstr>
      <vt:lpstr>What drives SAREF standardisation?</vt:lpstr>
      <vt:lpstr>SAREF Core</vt:lpstr>
      <vt:lpstr>SAREF core</vt:lpstr>
      <vt:lpstr>Success story: H2020 Interconnect</vt:lpstr>
      <vt:lpstr>Success story: JRC Code of Conduct for energy related management of Energy Smart Appliances</vt:lpstr>
      <vt:lpstr>Comparison to ERA Vocabulary</vt:lpstr>
      <vt:lpstr>Conclusion</vt:lpstr>
      <vt:lpstr>Any further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Rossi</dc:creator>
  <cp:lastModifiedBy>Giulia Rossi</cp:lastModifiedBy>
  <cp:revision>1</cp:revision>
  <dcterms:created xsi:type="dcterms:W3CDTF">2024-06-19T08:14:21Z</dcterms:created>
  <dcterms:modified xsi:type="dcterms:W3CDTF">2024-06-19T08:14:38Z</dcterms:modified>
</cp:coreProperties>
</file>