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147470411" r:id="rId2"/>
    <p:sldId id="502" r:id="rId3"/>
    <p:sldId id="2147470476" r:id="rId4"/>
    <p:sldId id="2147470477" r:id="rId5"/>
    <p:sldId id="2147470478" r:id="rId6"/>
    <p:sldId id="2147470479" r:id="rId7"/>
    <p:sldId id="2147470480" r:id="rId8"/>
    <p:sldId id="2147470481" r:id="rId9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40"/>
  </p:normalViewPr>
  <p:slideViewPr>
    <p:cSldViewPr snapToGrid="0">
      <p:cViewPr varScale="1">
        <p:scale>
          <a:sx n="111" d="100"/>
          <a:sy n="111" d="100"/>
        </p:scale>
        <p:origin x="73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19.04.2017</a:t>
            </a:r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193A9-94DC-4644-AEDC-27CC41B7CC0E}" type="slidenum">
              <a:rPr lang="de-DE" smtClean="0"/>
              <a:t>‹#›</a:t>
            </a:fld>
            <a:endParaRPr lang="de-DE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6332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19.04.2017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193A9-94DC-4644-AEDC-27CC41B7CC0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8658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19.04.2017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193A9-94DC-4644-AEDC-27CC41B7CC0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5509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44802" y="6492875"/>
            <a:ext cx="27432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DE" b="1"/>
              <a:t>18 June 2024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sv-SE"/>
              <a:t>Adrien Decruyenaere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1597" y="6492875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fld id="{31548A16-CDEA-4952-B6D4-6192FEA223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7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1124744"/>
            <a:ext cx="109728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/>
              <a:t>Set a title….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988841"/>
            <a:ext cx="10972800" cy="3744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err="1"/>
              <a:t>Describe</a:t>
            </a:r>
            <a:r>
              <a:rPr lang="de-DE"/>
              <a:t> </a:t>
            </a:r>
            <a:r>
              <a:rPr lang="de-DE" err="1"/>
              <a:t>your</a:t>
            </a:r>
            <a:r>
              <a:rPr lang="de-DE"/>
              <a:t> </a:t>
            </a:r>
            <a:r>
              <a:rPr lang="de-DE" err="1"/>
              <a:t>aims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6228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19.04.2017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6228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6228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193A9-94DC-4644-AEDC-27CC41B7CC0E}" type="slidenum">
              <a:rPr lang="de-DE" smtClean="0"/>
              <a:t>‹#›</a:t>
            </a:fld>
            <a:endParaRPr lang="de-DE"/>
          </a:p>
        </p:txBody>
      </p:sp>
      <p:pic>
        <p:nvPicPr>
          <p:cNvPr id="1026" name="Picture 2" descr="D:\Users\JanChristianArms\Documents\21_JSG\01_JSG website\04_new homepage\neues JSG logo\JSG_Logo_simple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59" y="118754"/>
            <a:ext cx="1596504" cy="9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64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200" kern="1200" baseline="0">
          <a:solidFill>
            <a:schemeClr val="tx2">
              <a:lumMod val="60000"/>
              <a:lumOff val="40000"/>
            </a:schemeClr>
          </a:solidFill>
          <a:latin typeface="Calibri Ligh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800" kern="1200" baseline="0">
          <a:solidFill>
            <a:schemeClr val="bg1">
              <a:lumMod val="50000"/>
            </a:schemeClr>
          </a:solidFill>
          <a:latin typeface="Calibri Ligh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af-jsg.info/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12773" y="1843951"/>
            <a:ext cx="4115395" cy="3477875"/>
          </a:xfrm>
        </p:spPr>
        <p:txBody>
          <a:bodyPr wrap="square" anchor="t" anchorCtr="0">
            <a:spAutoFit/>
          </a:bodyPr>
          <a:lstStyle/>
          <a:p>
            <a:r>
              <a:rPr lang="en-US" b="1"/>
              <a:t>RU-IM communications</a:t>
            </a:r>
            <a:br>
              <a:rPr lang="en-US" b="1"/>
            </a:br>
            <a:br>
              <a:rPr lang="en-US" b="1"/>
            </a:br>
            <a:r>
              <a:rPr lang="en-US" sz="2000" b="1"/>
              <a:t>Session 2 – Data exchange standardization in Telematics TSI</a:t>
            </a:r>
            <a:br>
              <a:rPr lang="en-US" sz="2000" b="1"/>
            </a:br>
            <a:br>
              <a:rPr lang="en-US" sz="2000" b="1"/>
            </a:br>
            <a:r>
              <a:rPr lang="en-US" sz="2000" b="1"/>
              <a:t>18/06/2024</a:t>
            </a:r>
            <a:br>
              <a:rPr lang="en-US" sz="2000" b="1"/>
            </a:br>
            <a:br>
              <a:rPr lang="en-US" sz="2000" b="1"/>
            </a:br>
            <a:br>
              <a:rPr lang="en-US" sz="2000" b="1"/>
            </a:br>
            <a:br>
              <a:rPr lang="en-US" sz="2000" b="1"/>
            </a:br>
            <a:r>
              <a:rPr lang="en-US" sz="1600" b="1"/>
              <a:t>Christian Weber, SNCF, RU/IM Telematics JSG</a:t>
            </a:r>
            <a:endParaRPr lang="en-US" sz="2000" b="1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16" b="43357"/>
          <a:stretch/>
        </p:blipFill>
        <p:spPr bwMode="auto">
          <a:xfrm>
            <a:off x="467856" y="116632"/>
            <a:ext cx="4307372" cy="10762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06" b="34753"/>
          <a:stretch/>
        </p:blipFill>
        <p:spPr>
          <a:xfrm>
            <a:off x="6896822" y="116633"/>
            <a:ext cx="3328784" cy="937748"/>
          </a:xfrm>
          <a:prstGeom prst="rect">
            <a:avLst/>
          </a:prstGeom>
        </p:spPr>
      </p:pic>
      <p:grpSp>
        <p:nvGrpSpPr>
          <p:cNvPr id="9" name="Group 7">
            <a:extLst>
              <a:ext uri="{FF2B5EF4-FFF2-40B4-BE49-F238E27FC236}">
                <a16:creationId xmlns:a16="http://schemas.microsoft.com/office/drawing/2014/main" id="{27309D07-3CB6-4F68-ABEB-452FF437736F}"/>
              </a:ext>
            </a:extLst>
          </p:cNvPr>
          <p:cNvGrpSpPr/>
          <p:nvPr/>
        </p:nvGrpSpPr>
        <p:grpSpPr>
          <a:xfrm>
            <a:off x="1799419" y="6153051"/>
            <a:ext cx="8585005" cy="537983"/>
            <a:chOff x="765850" y="1935165"/>
            <a:chExt cx="8585005" cy="537983"/>
          </a:xfrm>
        </p:grpSpPr>
        <p:pic>
          <p:nvPicPr>
            <p:cNvPr id="10" name="Picture 2" descr="Image result for cit logo rail">
              <a:extLst>
                <a:ext uri="{FF2B5EF4-FFF2-40B4-BE49-F238E27FC236}">
                  <a16:creationId xmlns:a16="http://schemas.microsoft.com/office/drawing/2014/main" id="{9A6A2DEE-62B1-4214-AEC0-A0896B905F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6456" y="2104207"/>
              <a:ext cx="476890" cy="182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 4">
              <a:extLst>
                <a:ext uri="{FF2B5EF4-FFF2-40B4-BE49-F238E27FC236}">
                  <a16:creationId xmlns:a16="http://schemas.microsoft.com/office/drawing/2014/main" id="{EE3033CA-64B7-424E-8EC2-ACD59EDBD0F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202"/>
            <a:stretch/>
          </p:blipFill>
          <p:spPr bwMode="auto">
            <a:xfrm>
              <a:off x="765850" y="1935165"/>
              <a:ext cx="709782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 4">
              <a:extLst>
                <a:ext uri="{FF2B5EF4-FFF2-40B4-BE49-F238E27FC236}">
                  <a16:creationId xmlns:a16="http://schemas.microsoft.com/office/drawing/2014/main" id="{5E720049-264F-4844-999A-C515A9850A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02"/>
            <a:stretch/>
          </p:blipFill>
          <p:spPr bwMode="auto">
            <a:xfrm>
              <a:off x="1993346" y="1952448"/>
              <a:ext cx="7357509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4" descr="Rail Data Forum visual featured">
            <a:extLst>
              <a:ext uri="{FF2B5EF4-FFF2-40B4-BE49-F238E27FC236}">
                <a16:creationId xmlns:a16="http://schemas.microsoft.com/office/drawing/2014/main" id="{C893D0E3-0BA0-E400-0E06-059683113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834" y="1984029"/>
            <a:ext cx="4884985" cy="325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637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26797" y="139834"/>
            <a:ext cx="7184003" cy="869982"/>
          </a:xfrm>
        </p:spPr>
        <p:txBody>
          <a:bodyPr/>
          <a:lstStyle/>
          <a:p>
            <a:pPr algn="l"/>
            <a:r>
              <a:rPr lang="fr-BE" sz="2800" b="1"/>
              <a:t>RU-IM digital applications – </a:t>
            </a:r>
            <a:r>
              <a:rPr lang="fr-BE" sz="2800" b="1" err="1"/>
              <a:t>Overview</a:t>
            </a:r>
            <a:endParaRPr lang="en-GB" sz="2800" b="1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4400" y="6505417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193A9-94DC-4644-AEDC-27CC41B7CC0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ylindre 2">
            <a:extLst>
              <a:ext uri="{FF2B5EF4-FFF2-40B4-BE49-F238E27FC236}">
                <a16:creationId xmlns:a16="http://schemas.microsoft.com/office/drawing/2014/main" id="{921B66E9-E933-5C49-F197-EB66341F4661}"/>
              </a:ext>
            </a:extLst>
          </p:cNvPr>
          <p:cNvSpPr/>
          <p:nvPr/>
        </p:nvSpPr>
        <p:spPr>
          <a:xfrm>
            <a:off x="1873324" y="5589138"/>
            <a:ext cx="1839074" cy="1152581"/>
          </a:xfrm>
          <a:prstGeom prst="can">
            <a:avLst/>
          </a:prstGeom>
          <a:solidFill>
            <a:srgbClr val="358BF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Network description</a:t>
            </a:r>
          </a:p>
        </p:txBody>
      </p:sp>
      <p:sp>
        <p:nvSpPr>
          <p:cNvPr id="4" name="Cylindre 3">
            <a:extLst>
              <a:ext uri="{FF2B5EF4-FFF2-40B4-BE49-F238E27FC236}">
                <a16:creationId xmlns:a16="http://schemas.microsoft.com/office/drawing/2014/main" id="{08DE7E4F-188E-DD91-B71C-5EAAC886855B}"/>
              </a:ext>
            </a:extLst>
          </p:cNvPr>
          <p:cNvSpPr/>
          <p:nvPr/>
        </p:nvSpPr>
        <p:spPr>
          <a:xfrm>
            <a:off x="1873324" y="4303155"/>
            <a:ext cx="1839074" cy="1152581"/>
          </a:xfrm>
          <a:prstGeom prst="can">
            <a:avLst/>
          </a:prstGeom>
          <a:solidFill>
            <a:srgbClr val="358BF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Infrastructure </a:t>
            </a:r>
            <a:r>
              <a:rPr kumimoji="0" lang="fr-FR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capacity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&amp; </a:t>
            </a:r>
            <a:r>
              <a:rPr kumimoji="0" lang="fr-FR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availabity</a:t>
            </a: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ylindre 4">
            <a:extLst>
              <a:ext uri="{FF2B5EF4-FFF2-40B4-BE49-F238E27FC236}">
                <a16:creationId xmlns:a16="http://schemas.microsoft.com/office/drawing/2014/main" id="{6295E5CE-26B3-69BD-9FDC-20CF486761FC}"/>
              </a:ext>
            </a:extLst>
          </p:cNvPr>
          <p:cNvSpPr/>
          <p:nvPr/>
        </p:nvSpPr>
        <p:spPr>
          <a:xfrm>
            <a:off x="1873324" y="3017172"/>
            <a:ext cx="1839074" cy="1152581"/>
          </a:xfrm>
          <a:prstGeom prst="can">
            <a:avLst/>
          </a:prstGeom>
          <a:solidFill>
            <a:srgbClr val="358BF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Path design and allocation</a:t>
            </a:r>
          </a:p>
        </p:txBody>
      </p:sp>
      <p:sp>
        <p:nvSpPr>
          <p:cNvPr id="7" name="Cylindre 6">
            <a:extLst>
              <a:ext uri="{FF2B5EF4-FFF2-40B4-BE49-F238E27FC236}">
                <a16:creationId xmlns:a16="http://schemas.microsoft.com/office/drawing/2014/main" id="{1E1E8C83-5096-FB70-7E24-8F5E142DD49C}"/>
              </a:ext>
            </a:extLst>
          </p:cNvPr>
          <p:cNvSpPr/>
          <p:nvPr/>
        </p:nvSpPr>
        <p:spPr>
          <a:xfrm>
            <a:off x="1873324" y="1642603"/>
            <a:ext cx="1839074" cy="1152581"/>
          </a:xfrm>
          <a:prstGeom prst="can">
            <a:avLst/>
          </a:prstGeom>
          <a:solidFill>
            <a:srgbClr val="358BF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Train </a:t>
            </a:r>
            <a:r>
              <a:rPr kumimoji="0" lang="fr-FR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operation</a:t>
            </a: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ylindre 7">
            <a:extLst>
              <a:ext uri="{FF2B5EF4-FFF2-40B4-BE49-F238E27FC236}">
                <a16:creationId xmlns:a16="http://schemas.microsoft.com/office/drawing/2014/main" id="{6861C9AE-E73E-EEBE-8675-31BABBEBEA41}"/>
              </a:ext>
            </a:extLst>
          </p:cNvPr>
          <p:cNvSpPr/>
          <p:nvPr/>
        </p:nvSpPr>
        <p:spPr>
          <a:xfrm>
            <a:off x="5104545" y="5589138"/>
            <a:ext cx="1839074" cy="1152581"/>
          </a:xfrm>
          <a:prstGeom prst="can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Network description</a:t>
            </a:r>
          </a:p>
        </p:txBody>
      </p:sp>
      <p:sp>
        <p:nvSpPr>
          <p:cNvPr id="9" name="Cylindre 8">
            <a:extLst>
              <a:ext uri="{FF2B5EF4-FFF2-40B4-BE49-F238E27FC236}">
                <a16:creationId xmlns:a16="http://schemas.microsoft.com/office/drawing/2014/main" id="{6315CC0C-A35E-818A-AADD-AA9D6D630435}"/>
              </a:ext>
            </a:extLst>
          </p:cNvPr>
          <p:cNvSpPr/>
          <p:nvPr/>
        </p:nvSpPr>
        <p:spPr>
          <a:xfrm>
            <a:off x="5104545" y="4303155"/>
            <a:ext cx="1839074" cy="1152581"/>
          </a:xfrm>
          <a:prstGeom prst="can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Capacity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needs</a:t>
            </a: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ylindre 9">
            <a:extLst>
              <a:ext uri="{FF2B5EF4-FFF2-40B4-BE49-F238E27FC236}">
                <a16:creationId xmlns:a16="http://schemas.microsoft.com/office/drawing/2014/main" id="{8337B9A8-4304-7306-E187-33ADC6F7FCC3}"/>
              </a:ext>
            </a:extLst>
          </p:cNvPr>
          <p:cNvSpPr/>
          <p:nvPr/>
        </p:nvSpPr>
        <p:spPr>
          <a:xfrm>
            <a:off x="5104545" y="3017172"/>
            <a:ext cx="1839074" cy="1152581"/>
          </a:xfrm>
          <a:prstGeom prst="can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Path </a:t>
            </a:r>
            <a:r>
              <a:rPr kumimoji="0" lang="fr-FR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request</a:t>
            </a: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ylindre 10">
            <a:extLst>
              <a:ext uri="{FF2B5EF4-FFF2-40B4-BE49-F238E27FC236}">
                <a16:creationId xmlns:a16="http://schemas.microsoft.com/office/drawing/2014/main" id="{7872BAB9-9F26-AC57-6CCC-9473824AFA83}"/>
              </a:ext>
            </a:extLst>
          </p:cNvPr>
          <p:cNvSpPr/>
          <p:nvPr/>
        </p:nvSpPr>
        <p:spPr>
          <a:xfrm>
            <a:off x="5104545" y="1642603"/>
            <a:ext cx="1839074" cy="1152581"/>
          </a:xfrm>
          <a:prstGeom prst="can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Train </a:t>
            </a:r>
            <a:r>
              <a:rPr kumimoji="0" lang="fr-FR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operation</a:t>
            </a: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DFEAC0F9-2301-2685-DF39-0424F60650D6}"/>
              </a:ext>
            </a:extLst>
          </p:cNvPr>
          <p:cNvCxnSpPr/>
          <p:nvPr/>
        </p:nvCxnSpPr>
        <p:spPr>
          <a:xfrm>
            <a:off x="3887058" y="2285594"/>
            <a:ext cx="1078786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88ADD779-C0EF-7C35-D4F8-1A6DD44F0A6A}"/>
              </a:ext>
            </a:extLst>
          </p:cNvPr>
          <p:cNvSpPr txBox="1"/>
          <p:nvPr/>
        </p:nvSpPr>
        <p:spPr>
          <a:xfrm>
            <a:off x="3723528" y="1644215"/>
            <a:ext cx="1421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TAF/TAP Train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Preparation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&amp; Running messages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7F833C50-D34B-D55F-8E3D-1BFE5885B946}"/>
              </a:ext>
            </a:extLst>
          </p:cNvPr>
          <p:cNvCxnSpPr/>
          <p:nvPr/>
        </p:nvCxnSpPr>
        <p:spPr>
          <a:xfrm>
            <a:off x="3861373" y="3779009"/>
            <a:ext cx="1078786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15223216-32C5-8C30-254C-B5570F54A0DF}"/>
              </a:ext>
            </a:extLst>
          </p:cNvPr>
          <p:cNvSpPr txBox="1"/>
          <p:nvPr/>
        </p:nvSpPr>
        <p:spPr>
          <a:xfrm>
            <a:off x="3697843" y="3137630"/>
            <a:ext cx="1421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TAF/TAP Path Allocation dialogue messages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6C970638-7EA8-9EFE-FF5F-ED89C2BAC7B2}"/>
              </a:ext>
            </a:extLst>
          </p:cNvPr>
          <p:cNvCxnSpPr/>
          <p:nvPr/>
        </p:nvCxnSpPr>
        <p:spPr>
          <a:xfrm>
            <a:off x="3846817" y="5041591"/>
            <a:ext cx="1078786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9B416738-EF11-B55A-2428-6EE6C7CF653B}"/>
              </a:ext>
            </a:extLst>
          </p:cNvPr>
          <p:cNvSpPr txBox="1"/>
          <p:nvPr/>
        </p:nvSpPr>
        <p:spPr>
          <a:xfrm>
            <a:off x="3683287" y="4402535"/>
            <a:ext cx="1421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Capacity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Model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Capacity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Needs</a:t>
            </a:r>
            <a:b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Cap.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Supply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Plan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85C0E951-463B-1630-9869-3FA82B5F7422}"/>
              </a:ext>
            </a:extLst>
          </p:cNvPr>
          <p:cNvCxnSpPr/>
          <p:nvPr/>
        </p:nvCxnSpPr>
        <p:spPr>
          <a:xfrm>
            <a:off x="3846817" y="6327574"/>
            <a:ext cx="1078786" cy="0"/>
          </a:xfrm>
          <a:prstGeom prst="straightConnector1">
            <a:avLst/>
          </a:prstGeom>
          <a:ln w="381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634A6514-D7C3-75AE-785D-8E3B1CC206D1}"/>
              </a:ext>
            </a:extLst>
          </p:cNvPr>
          <p:cNvSpPr txBox="1"/>
          <p:nvPr/>
        </p:nvSpPr>
        <p:spPr>
          <a:xfrm>
            <a:off x="3683287" y="5799209"/>
            <a:ext cx="1421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Network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Statement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 Route Book</a:t>
            </a:r>
          </a:p>
        </p:txBody>
      </p:sp>
      <p:pic>
        <p:nvPicPr>
          <p:cNvPr id="21" name="Picture 12">
            <a:extLst>
              <a:ext uri="{FF2B5EF4-FFF2-40B4-BE49-F238E27FC236}">
                <a16:creationId xmlns:a16="http://schemas.microsoft.com/office/drawing/2014/main" id="{4DF77DF7-004F-5CF4-437A-58DBA4704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777" y="1681836"/>
            <a:ext cx="645647" cy="869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14">
            <a:extLst>
              <a:ext uri="{FF2B5EF4-FFF2-40B4-BE49-F238E27FC236}">
                <a16:creationId xmlns:a16="http://schemas.microsoft.com/office/drawing/2014/main" id="{F5A5BFF1-303A-5678-5005-722C90729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5776" y="3096728"/>
            <a:ext cx="645646" cy="8849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50">
            <a:extLst>
              <a:ext uri="{FF2B5EF4-FFF2-40B4-BE49-F238E27FC236}">
                <a16:creationId xmlns:a16="http://schemas.microsoft.com/office/drawing/2014/main" id="{06CB3E0D-41EF-1C23-1494-438D311BAE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5776" y="4447845"/>
            <a:ext cx="645646" cy="8985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Picture 11">
            <a:extLst>
              <a:ext uri="{FF2B5EF4-FFF2-40B4-BE49-F238E27FC236}">
                <a16:creationId xmlns:a16="http://schemas.microsoft.com/office/drawing/2014/main" id="{D2E29676-EB4C-30B8-2B61-842D78FCA7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5777" y="5701299"/>
            <a:ext cx="566725" cy="802238"/>
          </a:xfrm>
          <a:prstGeom prst="rect">
            <a:avLst/>
          </a:prstGeom>
        </p:spPr>
      </p:pic>
      <p:pic>
        <p:nvPicPr>
          <p:cNvPr id="25" name="Picture 8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18BF8ED9-8AD1-2FB5-633B-E8C6F299EA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005" y="4374376"/>
            <a:ext cx="822930" cy="107080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62B055D5-3797-7B75-8EA6-7BB9E2D5A8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0247" y="5636805"/>
            <a:ext cx="822930" cy="612941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DF3DE5ED-E648-7EE0-86ED-2C09BB35EA4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6237"/>
          <a:stretch/>
        </p:blipFill>
        <p:spPr>
          <a:xfrm>
            <a:off x="8811146" y="6463090"/>
            <a:ext cx="1440000" cy="269580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B9343D35-1E23-CC77-EAC3-07868A8138B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7658" r="43968" b="-1"/>
          <a:stretch/>
        </p:blipFill>
        <p:spPr>
          <a:xfrm>
            <a:off x="8820246" y="6316333"/>
            <a:ext cx="1440000" cy="194428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101AEF39-7B42-1DA0-E674-0C0512FA4610}"/>
              </a:ext>
            </a:extLst>
          </p:cNvPr>
          <p:cNvSpPr txBox="1"/>
          <p:nvPr/>
        </p:nvSpPr>
        <p:spPr>
          <a:xfrm>
            <a:off x="1623320" y="1157011"/>
            <a:ext cx="2455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none" strike="noStrike" kern="1200" cap="none" spc="0" normalizeH="0" baseline="0" noProof="0">
                <a:ln>
                  <a:noFill/>
                </a:ln>
                <a:solidFill>
                  <a:srgbClr val="358BF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 Production System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FBF4B621-617A-A4EC-AC06-952DA8F107F9}"/>
              </a:ext>
            </a:extLst>
          </p:cNvPr>
          <p:cNvSpPr txBox="1"/>
          <p:nvPr/>
        </p:nvSpPr>
        <p:spPr>
          <a:xfrm>
            <a:off x="4690873" y="1173322"/>
            <a:ext cx="256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 Production System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751EC3C0-AB99-4F74-A8F6-902B573CA635}"/>
              </a:ext>
            </a:extLst>
          </p:cNvPr>
          <p:cNvSpPr txBox="1"/>
          <p:nvPr/>
        </p:nvSpPr>
        <p:spPr>
          <a:xfrm>
            <a:off x="7696334" y="1173322"/>
            <a:ext cx="2563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Common (RNE, ERA)</a:t>
            </a:r>
          </a:p>
        </p:txBody>
      </p:sp>
    </p:spTree>
    <p:extLst>
      <p:ext uri="{BB962C8B-B14F-4D97-AF65-F5344CB8AC3E}">
        <p14:creationId xmlns:p14="http://schemas.microsoft.com/office/powerpoint/2010/main" val="297051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/>
      <p:bldP spid="16" grpId="0"/>
      <p:bldP spid="18" grpId="0"/>
      <p:bldP spid="20" grpId="0"/>
      <p:bldP spid="35" grpId="0"/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26797" y="139834"/>
            <a:ext cx="7184003" cy="869982"/>
          </a:xfrm>
        </p:spPr>
        <p:txBody>
          <a:bodyPr/>
          <a:lstStyle/>
          <a:p>
            <a:pPr algn="l"/>
            <a:r>
              <a:rPr lang="fr-BE" sz="2800" b="1" err="1"/>
              <a:t>Combined</a:t>
            </a:r>
            <a:r>
              <a:rPr lang="fr-BE" sz="2800" b="1"/>
              <a:t> Transport – </a:t>
            </a:r>
            <a:r>
              <a:rPr lang="fr-BE" sz="2800" b="1" err="1"/>
              <a:t>Overview</a:t>
            </a:r>
            <a:r>
              <a:rPr lang="fr-BE" sz="2800" b="1"/>
              <a:t> </a:t>
            </a:r>
            <a:r>
              <a:rPr lang="fr-BE" sz="2800" b="1" err="1"/>
              <a:t>from</a:t>
            </a:r>
            <a:r>
              <a:rPr lang="fr-BE" sz="2800" b="1"/>
              <a:t> RU</a:t>
            </a:r>
            <a:endParaRPr lang="en-GB" sz="2800" b="1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4400" y="6480524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193A9-94DC-4644-AEDC-27CC41B7CC0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120CFC6-1F6B-314B-D7A5-442D4F993943}"/>
              </a:ext>
            </a:extLst>
          </p:cNvPr>
          <p:cNvSpPr/>
          <p:nvPr/>
        </p:nvSpPr>
        <p:spPr>
          <a:xfrm>
            <a:off x="3018307" y="5541850"/>
            <a:ext cx="1565031" cy="78251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467AD7C1-1AD7-8962-9256-E8D045CC608F}"/>
              </a:ext>
            </a:extLst>
          </p:cNvPr>
          <p:cNvSpPr/>
          <p:nvPr/>
        </p:nvSpPr>
        <p:spPr>
          <a:xfrm>
            <a:off x="2813991" y="1967558"/>
            <a:ext cx="6314590" cy="33913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1">
            <a:extLst>
              <a:ext uri="{FF2B5EF4-FFF2-40B4-BE49-F238E27FC236}">
                <a16:creationId xmlns:a16="http://schemas.microsoft.com/office/drawing/2014/main" id="{6EDFE8C5-3261-A8E3-A2E4-432F21378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844" y="4294474"/>
            <a:ext cx="4476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8F54FD22-D1D4-A6C5-FF9B-A7071183A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819" y="4294474"/>
            <a:ext cx="4476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>
            <a:extLst>
              <a:ext uri="{FF2B5EF4-FFF2-40B4-BE49-F238E27FC236}">
                <a16:creationId xmlns:a16="http://schemas.microsoft.com/office/drawing/2014/main" id="{3552F873-486C-DCFA-3E7A-69BB594FE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169" y="4294474"/>
            <a:ext cx="4476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>
            <a:extLst>
              <a:ext uri="{FF2B5EF4-FFF2-40B4-BE49-F238E27FC236}">
                <a16:creationId xmlns:a16="http://schemas.microsoft.com/office/drawing/2014/main" id="{587FF02F-E8EB-644E-B8CF-06C53B84E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94" y="4294474"/>
            <a:ext cx="4476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feld 12">
            <a:extLst>
              <a:ext uri="{FF2B5EF4-FFF2-40B4-BE49-F238E27FC236}">
                <a16:creationId xmlns:a16="http://schemas.microsoft.com/office/drawing/2014/main" id="{3FF06361-7065-EEA5-3DE0-B5B2EC8AA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1043" y="3903770"/>
            <a:ext cx="10791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x-non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charset="0"/>
              </a:rPr>
              <a:t>Origin RU</a:t>
            </a:r>
          </a:p>
        </p:txBody>
      </p:sp>
      <p:sp>
        <p:nvSpPr>
          <p:cNvPr id="19" name="Textfeld 14">
            <a:extLst>
              <a:ext uri="{FF2B5EF4-FFF2-40B4-BE49-F238E27FC236}">
                <a16:creationId xmlns:a16="http://schemas.microsoft.com/office/drawing/2014/main" id="{EE8A9836-EF42-2299-9A85-718E91AA2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9556" y="3903770"/>
            <a:ext cx="1589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x-non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charset="0"/>
              </a:rPr>
              <a:t>Destination RU</a:t>
            </a:r>
          </a:p>
        </p:txBody>
      </p:sp>
      <p:sp>
        <p:nvSpPr>
          <p:cNvPr id="20" name="Textfeld 15">
            <a:extLst>
              <a:ext uri="{FF2B5EF4-FFF2-40B4-BE49-F238E27FC236}">
                <a16:creationId xmlns:a16="http://schemas.microsoft.com/office/drawing/2014/main" id="{B173CC7F-DB23-C4C3-5F35-36AF77C23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5369" y="3627327"/>
            <a:ext cx="11931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x-non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charset="0"/>
              </a:rPr>
              <a:t>Transit RU</a:t>
            </a:r>
            <a:r>
              <a:rPr kumimoji="0" lang="de-DE" altLang="x-none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charset="0"/>
              </a:rPr>
              <a:t>1</a:t>
            </a:r>
          </a:p>
        </p:txBody>
      </p:sp>
      <p:sp>
        <p:nvSpPr>
          <p:cNvPr id="21" name="Textfeld 16">
            <a:extLst>
              <a:ext uri="{FF2B5EF4-FFF2-40B4-BE49-F238E27FC236}">
                <a16:creationId xmlns:a16="http://schemas.microsoft.com/office/drawing/2014/main" id="{215B8B14-5DA2-4EF4-9075-7A4FA7E7B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9694" y="3903770"/>
            <a:ext cx="12027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x-non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charset="0"/>
              </a:rPr>
              <a:t>Transit RU</a:t>
            </a:r>
            <a:r>
              <a:rPr kumimoji="0" lang="de-DE" altLang="x-non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 charset="0"/>
              </a:rPr>
              <a:t>n</a:t>
            </a:r>
          </a:p>
        </p:txBody>
      </p:sp>
      <p:sp>
        <p:nvSpPr>
          <p:cNvPr id="22" name="Bogen 17">
            <a:extLst>
              <a:ext uri="{FF2B5EF4-FFF2-40B4-BE49-F238E27FC236}">
                <a16:creationId xmlns:a16="http://schemas.microsoft.com/office/drawing/2014/main" id="{BE7A472C-5DF8-6AAD-9C91-F0B16E7AAE86}"/>
              </a:ext>
            </a:extLst>
          </p:cNvPr>
          <p:cNvSpPr/>
          <p:nvPr/>
        </p:nvSpPr>
        <p:spPr>
          <a:xfrm rot="16200000">
            <a:off x="4154212" y="4006344"/>
            <a:ext cx="360363" cy="936625"/>
          </a:xfrm>
          <a:prstGeom prst="arc">
            <a:avLst>
              <a:gd name="adj1" fmla="val 16760950"/>
              <a:gd name="adj2" fmla="val 4919359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Bogen 18">
            <a:extLst>
              <a:ext uri="{FF2B5EF4-FFF2-40B4-BE49-F238E27FC236}">
                <a16:creationId xmlns:a16="http://schemas.microsoft.com/office/drawing/2014/main" id="{C632B2FE-8607-4C7F-1AD2-B411A892A36F}"/>
              </a:ext>
            </a:extLst>
          </p:cNvPr>
          <p:cNvSpPr/>
          <p:nvPr/>
        </p:nvSpPr>
        <p:spPr>
          <a:xfrm rot="16200000">
            <a:off x="5738537" y="4006344"/>
            <a:ext cx="360363" cy="936625"/>
          </a:xfrm>
          <a:prstGeom prst="arc">
            <a:avLst>
              <a:gd name="adj1" fmla="val 16760950"/>
              <a:gd name="adj2" fmla="val 4919359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Bogen 19">
            <a:extLst>
              <a:ext uri="{FF2B5EF4-FFF2-40B4-BE49-F238E27FC236}">
                <a16:creationId xmlns:a16="http://schemas.microsoft.com/office/drawing/2014/main" id="{DA80D540-A035-FD67-CBC4-CE0374BEDE1F}"/>
              </a:ext>
            </a:extLst>
          </p:cNvPr>
          <p:cNvSpPr/>
          <p:nvPr/>
        </p:nvSpPr>
        <p:spPr>
          <a:xfrm rot="16200000">
            <a:off x="7322862" y="4006344"/>
            <a:ext cx="360363" cy="936625"/>
          </a:xfrm>
          <a:prstGeom prst="arc">
            <a:avLst>
              <a:gd name="adj1" fmla="val 16760950"/>
              <a:gd name="adj2" fmla="val 4919359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Bogen 20">
            <a:extLst>
              <a:ext uri="{FF2B5EF4-FFF2-40B4-BE49-F238E27FC236}">
                <a16:creationId xmlns:a16="http://schemas.microsoft.com/office/drawing/2014/main" id="{39287A3B-51AA-1410-B3DE-2E11A1C601A9}"/>
              </a:ext>
            </a:extLst>
          </p:cNvPr>
          <p:cNvSpPr/>
          <p:nvPr/>
        </p:nvSpPr>
        <p:spPr>
          <a:xfrm rot="5400000">
            <a:off x="4154212" y="4222244"/>
            <a:ext cx="360363" cy="936625"/>
          </a:xfrm>
          <a:prstGeom prst="arc">
            <a:avLst>
              <a:gd name="adj1" fmla="val 16760950"/>
              <a:gd name="adj2" fmla="val 4919359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Bogen 21">
            <a:extLst>
              <a:ext uri="{FF2B5EF4-FFF2-40B4-BE49-F238E27FC236}">
                <a16:creationId xmlns:a16="http://schemas.microsoft.com/office/drawing/2014/main" id="{DD0FFC8A-4F9A-26F5-A3CB-08FCDDAC5DFF}"/>
              </a:ext>
            </a:extLst>
          </p:cNvPr>
          <p:cNvSpPr/>
          <p:nvPr/>
        </p:nvSpPr>
        <p:spPr>
          <a:xfrm rot="5400000">
            <a:off x="5738537" y="4222244"/>
            <a:ext cx="360363" cy="936625"/>
          </a:xfrm>
          <a:prstGeom prst="arc">
            <a:avLst>
              <a:gd name="adj1" fmla="val 16760950"/>
              <a:gd name="adj2" fmla="val 4919359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Bogen 22">
            <a:extLst>
              <a:ext uri="{FF2B5EF4-FFF2-40B4-BE49-F238E27FC236}">
                <a16:creationId xmlns:a16="http://schemas.microsoft.com/office/drawing/2014/main" id="{CA8AAFB7-92C7-B8E0-23B3-5B61A3DEE47B}"/>
              </a:ext>
            </a:extLst>
          </p:cNvPr>
          <p:cNvSpPr/>
          <p:nvPr/>
        </p:nvSpPr>
        <p:spPr>
          <a:xfrm rot="5400000">
            <a:off x="7322862" y="4222244"/>
            <a:ext cx="360363" cy="936625"/>
          </a:xfrm>
          <a:prstGeom prst="arc">
            <a:avLst>
              <a:gd name="adj1" fmla="val 16760950"/>
              <a:gd name="adj2" fmla="val 4919359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feld 30">
            <a:extLst>
              <a:ext uri="{FF2B5EF4-FFF2-40B4-BE49-F238E27FC236}">
                <a16:creationId xmlns:a16="http://schemas.microsoft.com/office/drawing/2014/main" id="{9E99F909-5729-2E3E-FFE1-0F68EC3E658C}"/>
              </a:ext>
            </a:extLst>
          </p:cNvPr>
          <p:cNvSpPr txBox="1"/>
          <p:nvPr/>
        </p:nvSpPr>
        <p:spPr>
          <a:xfrm>
            <a:off x="9360678" y="3672349"/>
            <a:ext cx="1015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Last </a:t>
            </a:r>
            <a:r>
              <a:rPr kumimoji="0" lang="de-DE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mile</a:t>
            </a: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feld 30">
            <a:extLst>
              <a:ext uri="{FF2B5EF4-FFF2-40B4-BE49-F238E27FC236}">
                <a16:creationId xmlns:a16="http://schemas.microsoft.com/office/drawing/2014/main" id="{3AF86479-06C1-1C92-6AEE-7B880B60099A}"/>
              </a:ext>
            </a:extLst>
          </p:cNvPr>
          <p:cNvSpPr txBox="1"/>
          <p:nvPr/>
        </p:nvSpPr>
        <p:spPr>
          <a:xfrm>
            <a:off x="1771846" y="3523946"/>
            <a:ext cx="1042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First </a:t>
            </a:r>
            <a:r>
              <a:rPr kumimoji="0" lang="de-DE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mile</a:t>
            </a: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6" name="Picture 5">
            <a:extLst>
              <a:ext uri="{FF2B5EF4-FFF2-40B4-BE49-F238E27FC236}">
                <a16:creationId xmlns:a16="http://schemas.microsoft.com/office/drawing/2014/main" id="{7DA5F703-DB51-4F85-53E9-D16C2D364B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895" y="5739239"/>
            <a:ext cx="988805" cy="413726"/>
          </a:xfrm>
          <a:prstGeom prst="rect">
            <a:avLst/>
          </a:prstGeom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B2F08BA4-E500-BDDF-8613-88B4EB0F2C65}"/>
              </a:ext>
            </a:extLst>
          </p:cNvPr>
          <p:cNvSpPr txBox="1"/>
          <p:nvPr/>
        </p:nvSpPr>
        <p:spPr>
          <a:xfrm>
            <a:off x="4637283" y="2075089"/>
            <a:ext cx="276722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 </a:t>
            </a:r>
            <a:r>
              <a:rPr kumimoji="0" lang="fr-FR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Contractual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Carrier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id="{1B2805FF-6E69-E9E9-80C9-F2CE3F673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7748" y="5496329"/>
            <a:ext cx="906515" cy="363451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6FC203FD-E588-AFFF-8DEF-F9C3359908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6641" y="5970831"/>
            <a:ext cx="1487529" cy="284433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C0F3B905-E862-8FDE-7484-2D07C95020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4135" y="6366314"/>
            <a:ext cx="788830" cy="284434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FFE0E89B-9D13-418E-4DCF-DE70080DE0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7259" y="5486836"/>
            <a:ext cx="1361119" cy="965332"/>
          </a:xfrm>
          <a:prstGeom prst="rect">
            <a:avLst/>
          </a:prstGeom>
        </p:spPr>
      </p:pic>
      <p:sp>
        <p:nvSpPr>
          <p:cNvPr id="54" name="ZoneTexte 53">
            <a:extLst>
              <a:ext uri="{FF2B5EF4-FFF2-40B4-BE49-F238E27FC236}">
                <a16:creationId xmlns:a16="http://schemas.microsoft.com/office/drawing/2014/main" id="{790F94A2-4EEC-76AA-0D7F-0A7DA3C2E565}"/>
              </a:ext>
            </a:extLst>
          </p:cNvPr>
          <p:cNvSpPr txBox="1"/>
          <p:nvPr/>
        </p:nvSpPr>
        <p:spPr>
          <a:xfrm>
            <a:off x="3005920" y="2737037"/>
            <a:ext cx="995864" cy="107721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Operator</a:t>
            </a: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Rail Service Facility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878BCE7B-BB01-C358-ABD0-6781F3D0A3D2}"/>
              </a:ext>
            </a:extLst>
          </p:cNvPr>
          <p:cNvSpPr txBox="1"/>
          <p:nvPr/>
        </p:nvSpPr>
        <p:spPr>
          <a:xfrm>
            <a:off x="4650618" y="2737037"/>
            <a:ext cx="995864" cy="107721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Operator</a:t>
            </a: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Rail Service Facility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C7EC3220-2456-31C2-11EB-73E4A32641DD}"/>
              </a:ext>
            </a:extLst>
          </p:cNvPr>
          <p:cNvSpPr txBox="1"/>
          <p:nvPr/>
        </p:nvSpPr>
        <p:spPr>
          <a:xfrm>
            <a:off x="6195122" y="2737037"/>
            <a:ext cx="995864" cy="107721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Operator</a:t>
            </a: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Rail Service Facility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CE1969FF-9B39-C729-3C6F-4BC3D263EEDE}"/>
              </a:ext>
            </a:extLst>
          </p:cNvPr>
          <p:cNvSpPr txBox="1"/>
          <p:nvPr/>
        </p:nvSpPr>
        <p:spPr>
          <a:xfrm>
            <a:off x="7767817" y="2737037"/>
            <a:ext cx="995864" cy="107721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Operator</a:t>
            </a: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Rail Service Facility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9" name="Image 58">
            <a:extLst>
              <a:ext uri="{FF2B5EF4-FFF2-40B4-BE49-F238E27FC236}">
                <a16:creationId xmlns:a16="http://schemas.microsoft.com/office/drawing/2014/main" id="{07FAE76B-9C59-E208-14B7-92BB66F4A0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7160" y="3140871"/>
            <a:ext cx="673876" cy="350175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CC8EFCB7-71AC-DA6D-3CB4-95DFB66EC1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98006" y="3236806"/>
            <a:ext cx="1016834" cy="36933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5485FDB-FF76-1FE5-CA21-2270A0B8BF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55377" y="3888278"/>
            <a:ext cx="1005406" cy="36933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8C4BA00-43A4-A13F-66A1-F0A685EA8E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98007" y="4051117"/>
            <a:ext cx="993721" cy="35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6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26797" y="139834"/>
            <a:ext cx="7184003" cy="869982"/>
          </a:xfrm>
        </p:spPr>
        <p:txBody>
          <a:bodyPr/>
          <a:lstStyle/>
          <a:p>
            <a:pPr algn="l"/>
            <a:r>
              <a:rPr lang="fr-BE" sz="2800" b="1"/>
              <a:t>Railway Infrastructure System (RIS)</a:t>
            </a:r>
            <a:endParaRPr lang="en-GB" sz="2800" b="1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4400" y="6480524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193A9-94DC-4644-AEDC-27CC41B7CC0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1" descr="A screenshot of a map&#10;&#10;Description automatically generated">
            <a:extLst>
              <a:ext uri="{FF2B5EF4-FFF2-40B4-BE49-F238E27FC236}">
                <a16:creationId xmlns:a16="http://schemas.microsoft.com/office/drawing/2014/main" id="{7A37FAAE-3ED9-FC73-FFEE-551375A743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8" t="9897" r="2557"/>
          <a:stretch/>
        </p:blipFill>
        <p:spPr bwMode="auto">
          <a:xfrm>
            <a:off x="1582220" y="1156405"/>
            <a:ext cx="7641982" cy="46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24670E8-E752-07E5-6266-C7D6A0D31654}"/>
              </a:ext>
            </a:extLst>
          </p:cNvPr>
          <p:cNvSpPr txBox="1"/>
          <p:nvPr/>
        </p:nvSpPr>
        <p:spPr>
          <a:xfrm>
            <a:off x="7431362" y="4812405"/>
            <a:ext cx="3178419" cy="1015663"/>
          </a:xfrm>
          <a:prstGeom prst="rect">
            <a:avLst/>
          </a:prstGeom>
          <a:solidFill>
            <a:srgbClr val="358BF3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 31/03/2024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61.011 </a:t>
            </a:r>
            <a:r>
              <a:rPr kumimoji="0" lang="fr-FR" sz="1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Primary</a:t>
            </a: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Locations (</a:t>
            </a:r>
            <a:r>
              <a:rPr kumimoji="0" lang="fr-FR" sz="1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PLCs</a:t>
            </a: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55.106 </a:t>
            </a:r>
            <a:r>
              <a:rPr kumimoji="0" lang="fr-FR" sz="1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Subsidiary</a:t>
            </a: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Locations (</a:t>
            </a:r>
            <a:r>
              <a:rPr kumimoji="0" lang="fr-FR" sz="1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SLCs</a:t>
            </a: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52.719 segments</a:t>
            </a:r>
          </a:p>
        </p:txBody>
      </p:sp>
    </p:spTree>
    <p:extLst>
      <p:ext uri="{BB962C8B-B14F-4D97-AF65-F5344CB8AC3E}">
        <p14:creationId xmlns:p14="http://schemas.microsoft.com/office/powerpoint/2010/main" val="285722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26798" y="130592"/>
            <a:ext cx="7184003" cy="869982"/>
          </a:xfrm>
        </p:spPr>
        <p:txBody>
          <a:bodyPr/>
          <a:lstStyle/>
          <a:p>
            <a:pPr algn="l"/>
            <a:r>
              <a:rPr lang="fr-BE" sz="2800" b="1"/>
              <a:t>Train Information System (TIS) – </a:t>
            </a:r>
            <a:r>
              <a:rPr lang="fr-BE" sz="2800" b="1" err="1"/>
              <a:t>Overview</a:t>
            </a:r>
            <a:r>
              <a:rPr lang="fr-BE" sz="2800" b="1"/>
              <a:t> </a:t>
            </a:r>
            <a:endParaRPr lang="en-GB" sz="2800" b="1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4400" y="6474907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193A9-94DC-4644-AEDC-27CC41B7CC0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2351F5-1B61-A437-6EE0-A57FE75C55CD}"/>
              </a:ext>
            </a:extLst>
          </p:cNvPr>
          <p:cNvSpPr txBox="1">
            <a:spLocks/>
          </p:cNvSpPr>
          <p:nvPr/>
        </p:nvSpPr>
        <p:spPr>
          <a:xfrm>
            <a:off x="10597243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9BB6B-2035-4745-9798-23A31AD4F0F8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540FF89-475C-B0C6-5DCF-DC42A7DE1F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8400" y="6356351"/>
            <a:ext cx="27432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 December 2020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084100C0-A281-C04D-4C82-226A0E90C9A9}"/>
              </a:ext>
            </a:extLst>
          </p:cNvPr>
          <p:cNvSpPr txBox="1"/>
          <p:nvPr/>
        </p:nvSpPr>
        <p:spPr>
          <a:xfrm>
            <a:off x="1553531" y="1360203"/>
            <a:ext cx="2880000" cy="1477328"/>
          </a:xfrm>
          <a:prstGeom prst="rect">
            <a:avLst/>
          </a:prstGeom>
          <a:solidFill>
            <a:srgbClr val="358BF3"/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International freight, passenger and national freight trains can be followed in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rain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nformation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ystem</a:t>
            </a:r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2B46DF82-F91B-4992-19DD-45F093452E79}"/>
              </a:ext>
            </a:extLst>
          </p:cNvPr>
          <p:cNvSpPr txBox="1"/>
          <p:nvPr/>
        </p:nvSpPr>
        <p:spPr>
          <a:xfrm>
            <a:off x="1553531" y="2871201"/>
            <a:ext cx="2880000" cy="923330"/>
          </a:xfrm>
          <a:prstGeom prst="rect">
            <a:avLst/>
          </a:prstGeom>
          <a:solidFill>
            <a:srgbClr val="358BF3"/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Nearly 30.000 trains can be identified daily in the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rain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nformation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ystem</a:t>
            </a: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4BD6BD2F-8A1B-B79E-1DEC-E2E2FAFE4496}"/>
              </a:ext>
            </a:extLst>
          </p:cNvPr>
          <p:cNvSpPr txBox="1"/>
          <p:nvPr/>
        </p:nvSpPr>
        <p:spPr>
          <a:xfrm>
            <a:off x="1553531" y="4105201"/>
            <a:ext cx="2880000" cy="1200329"/>
          </a:xfrm>
          <a:prstGeom prst="rect">
            <a:avLst/>
          </a:prstGeom>
          <a:solidFill>
            <a:srgbClr val="358BF3"/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5.000 users from 200 companies connect every month with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rain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nformation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ystem</a:t>
            </a:r>
          </a:p>
        </p:txBody>
      </p:sp>
      <p:sp>
        <p:nvSpPr>
          <p:cNvPr id="12" name="TextBox 18">
            <a:extLst>
              <a:ext uri="{FF2B5EF4-FFF2-40B4-BE49-F238E27FC236}">
                <a16:creationId xmlns:a16="http://schemas.microsoft.com/office/drawing/2014/main" id="{003B4957-30D0-926F-2D08-3F40FC70BD15}"/>
              </a:ext>
            </a:extLst>
          </p:cNvPr>
          <p:cNvSpPr txBox="1"/>
          <p:nvPr/>
        </p:nvSpPr>
        <p:spPr>
          <a:xfrm>
            <a:off x="1553531" y="5339200"/>
            <a:ext cx="2880000" cy="1200329"/>
          </a:xfrm>
          <a:prstGeom prst="rect">
            <a:avLst/>
          </a:prstGeom>
          <a:solidFill>
            <a:srgbClr val="358BF3"/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Approximately 5 million TAF/TAP TSI messages exchanged daily in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rain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nformation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ystem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B785C05E-481C-C7CC-E620-61578752E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532" y="1372128"/>
            <a:ext cx="6223595" cy="412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26798" y="130592"/>
            <a:ext cx="7184003" cy="869982"/>
          </a:xfrm>
        </p:spPr>
        <p:txBody>
          <a:bodyPr/>
          <a:lstStyle/>
          <a:p>
            <a:pPr algn="l"/>
            <a:r>
              <a:rPr lang="fr-BE" sz="2800" b="1"/>
              <a:t>Train Information System (</a:t>
            </a:r>
            <a:r>
              <a:rPr lang="fr-BE" sz="2800" b="1" err="1"/>
              <a:t>screenshot</a:t>
            </a:r>
            <a:r>
              <a:rPr lang="fr-BE" sz="2800" b="1"/>
              <a:t> 1)</a:t>
            </a:r>
            <a:endParaRPr lang="en-GB" sz="2800" b="1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4400" y="6474907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193A9-94DC-4644-AEDC-27CC41B7CC0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x_image_0">
            <a:extLst>
              <a:ext uri="{FF2B5EF4-FFF2-40B4-BE49-F238E27FC236}">
                <a16:creationId xmlns:a16="http://schemas.microsoft.com/office/drawing/2014/main" id="{F5F168D1-1DD8-5B75-357C-6EE5D8410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822" y="1416425"/>
            <a:ext cx="9082959" cy="428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09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26798" y="130592"/>
            <a:ext cx="7184003" cy="869982"/>
          </a:xfrm>
        </p:spPr>
        <p:txBody>
          <a:bodyPr/>
          <a:lstStyle/>
          <a:p>
            <a:pPr algn="l"/>
            <a:r>
              <a:rPr lang="fr-BE" sz="2800" b="1"/>
              <a:t>Train Information System (</a:t>
            </a:r>
            <a:r>
              <a:rPr lang="fr-BE" sz="2800" b="1" err="1"/>
              <a:t>screenshot</a:t>
            </a:r>
            <a:r>
              <a:rPr lang="fr-BE" sz="2800" b="1"/>
              <a:t> 2)</a:t>
            </a:r>
            <a:endParaRPr lang="en-GB" sz="2800" b="1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4400" y="6474907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193A9-94DC-4644-AEDC-27CC41B7CC0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1ED3B87-B274-83AE-80A3-C9FB2B2AC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022855"/>
            <a:ext cx="9143893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15480F5F-E9E3-ABB2-847E-56AE7F04D5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4" r="42748" b="2039"/>
          <a:stretch/>
        </p:blipFill>
        <p:spPr bwMode="auto">
          <a:xfrm>
            <a:off x="5982984" y="4277113"/>
            <a:ext cx="4685016" cy="256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1B4C6B4-FD86-38BA-92B9-21B13B0A68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5365136"/>
            <a:ext cx="4509321" cy="86100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C0B5C49-B831-A102-4686-EB0FED3395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1" t="11429" r="5598" b="77152"/>
          <a:stretch/>
        </p:blipFill>
        <p:spPr bwMode="auto">
          <a:xfrm>
            <a:off x="1524001" y="1237635"/>
            <a:ext cx="9143893" cy="5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81BFF3AD-AE33-17E9-68B3-64EEF01AFB39}"/>
              </a:ext>
            </a:extLst>
          </p:cNvPr>
          <p:cNvSpPr/>
          <p:nvPr/>
        </p:nvSpPr>
        <p:spPr>
          <a:xfrm>
            <a:off x="9045935" y="1237635"/>
            <a:ext cx="1621959" cy="5541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08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06.09.2017</a:t>
            </a: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193A9-94DC-4644-AEDC-27CC41B7CC0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767191" y="2735696"/>
            <a:ext cx="3906715" cy="1152525"/>
          </a:xfrm>
          <a:prstGeom prst="rect">
            <a:avLst/>
          </a:prstGeom>
        </p:spPr>
        <p:txBody>
          <a:bodyPr lIns="77925" tIns="38963" rIns="77925" bIns="38963"/>
          <a:lstStyle/>
          <a:p>
            <a:pPr marL="304396" marR="0" lvl="0" indent="-30439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GB" sz="8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Thanks!</a:t>
            </a:r>
          </a:p>
          <a:p>
            <a:pPr marL="154227" marR="0" lvl="0" indent="-154227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8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8AD1BB6-9600-6138-1937-0FE493F32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" name="Image 13" descr="Une image contenant plein air, neige, transport, ciel&#10;&#10;Description générée automatiquement">
            <a:extLst>
              <a:ext uri="{FF2B5EF4-FFF2-40B4-BE49-F238E27FC236}">
                <a16:creationId xmlns:a16="http://schemas.microsoft.com/office/drawing/2014/main" id="{23DCBD86-DF2C-5094-0710-4D1FAB9988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E8921DDA-E442-AFBF-A603-49A943E9A73A}"/>
              </a:ext>
            </a:extLst>
          </p:cNvPr>
          <p:cNvSpPr txBox="1"/>
          <p:nvPr/>
        </p:nvSpPr>
        <p:spPr>
          <a:xfrm>
            <a:off x="3270608" y="339048"/>
            <a:ext cx="42731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Thank</a:t>
            </a:r>
            <a:r>
              <a:rPr kumimoji="0" lang="fr-FR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4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</a:t>
            </a:r>
            <a:r>
              <a:rPr kumimoji="0" lang="fr-FR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Grazie mille !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E2B9F84-6759-EAE3-A869-E41DF9281D6A}"/>
              </a:ext>
            </a:extLst>
          </p:cNvPr>
          <p:cNvSpPr txBox="1"/>
          <p:nvPr/>
        </p:nvSpPr>
        <p:spPr>
          <a:xfrm>
            <a:off x="1524000" y="647613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 information on the RU/IM </a:t>
            </a:r>
            <a:r>
              <a:rPr kumimoji="0" lang="fr-FR" sz="1800" b="0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Telematics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Joint </a:t>
            </a:r>
            <a:r>
              <a:rPr kumimoji="0" lang="fr-FR" sz="1800" b="0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Sector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Group : 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http://taf-jsg.info/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3252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</Words>
  <Application>Microsoft Macintosh PowerPoint</Application>
  <PresentationFormat>Widescreen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Larissa</vt:lpstr>
      <vt:lpstr>RU-IM communications  Session 2 – Data exchange standardization in Telematics TSI  18/06/2024    Christian Weber, SNCF, RU/IM Telematics JSG</vt:lpstr>
      <vt:lpstr>RU-IM digital applications – Overview</vt:lpstr>
      <vt:lpstr>Combined Transport – Overview from RU</vt:lpstr>
      <vt:lpstr>Railway Infrastructure System (RIS)</vt:lpstr>
      <vt:lpstr>Train Information System (TIS) – Overview </vt:lpstr>
      <vt:lpstr>Train Information System (screenshot 1)</vt:lpstr>
      <vt:lpstr>Train Information System (screenshot 2)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Giulia Rossi</dc:creator>
  <cp:lastModifiedBy>Giulia Rossi</cp:lastModifiedBy>
  <cp:revision>1</cp:revision>
  <dcterms:created xsi:type="dcterms:W3CDTF">2024-06-19T08:25:20Z</dcterms:created>
  <dcterms:modified xsi:type="dcterms:W3CDTF">2024-06-19T08:25:36Z</dcterms:modified>
</cp:coreProperties>
</file>