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2"/>
  </p:notesMasterIdLst>
  <p:sldIdLst>
    <p:sldId id="2147470401" r:id="rId2"/>
    <p:sldId id="2147470402" r:id="rId3"/>
    <p:sldId id="2147470403" r:id="rId4"/>
    <p:sldId id="2147470404" r:id="rId5"/>
    <p:sldId id="2147470405" r:id="rId6"/>
    <p:sldId id="2147470406" r:id="rId7"/>
    <p:sldId id="2147470407" r:id="rId8"/>
    <p:sldId id="2147470408" r:id="rId9"/>
    <p:sldId id="2147470409" r:id="rId10"/>
    <p:sldId id="2147470410" r:id="rId1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40"/>
  </p:normalViewPr>
  <p:slideViewPr>
    <p:cSldViewPr snapToGrid="0">
      <p:cViewPr varScale="1">
        <p:scale>
          <a:sx n="111" d="100"/>
          <a:sy n="111" d="100"/>
        </p:scale>
        <p:origin x="73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3165D-E208-884F-8F6E-D5B41993F342}" type="datetimeFigureOut">
              <a:rPr lang="en-BE" smtClean="0"/>
              <a:t>19/06/2024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DE881-7C4E-E44E-A09E-F604E737CA0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7014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e271db68da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e271db68da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e292b22e8f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e292b22e8f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e271db68da_0_5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e271db68da_0_5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e271db68da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g2e271db68da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271db68da_0_8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e271db68da_0_8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e271db68da_0_8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e271db68da_0_18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e271db68da_0_18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2e271db68da_0_18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200"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e271db68da_0_1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e271db68da_0_1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e271db68da_0_1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e271db68da_0_1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e271db68da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e271db68da_0_15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2e271db68da_0_15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e292b22e8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2e292b22e8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(White)" type="title">
  <p:cSld name="Title Page (White)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1015200" y="992767"/>
            <a:ext cx="10761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5200"/>
              <a:buFont typeface="Lexend"/>
              <a:buNone/>
              <a:defRPr sz="6933">
                <a:solidFill>
                  <a:srgbClr val="FF5959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1015200" y="3778833"/>
            <a:ext cx="10761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sz="3733" i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ubTitle" idx="2"/>
          </p:nvPr>
        </p:nvSpPr>
        <p:spPr>
          <a:xfrm>
            <a:off x="1015200" y="5148000"/>
            <a:ext cx="10928800" cy="7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Montserrat"/>
              <a:buNone/>
              <a:defRPr sz="2133" i="1">
                <a:solidFill>
                  <a:srgbClr val="80808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14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 rotWithShape="1">
          <a:blip r:embed="rId2">
            <a:alphaModFix/>
          </a:blip>
          <a:srcRect l="18349" r="14265"/>
          <a:stretch/>
        </p:blipFill>
        <p:spPr>
          <a:xfrm>
            <a:off x="1" y="1"/>
            <a:ext cx="693349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7345400" y="593200"/>
            <a:ext cx="443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800"/>
              <a:buFont typeface="Montserrat"/>
              <a:buNone/>
              <a:defRPr sz="2400"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3733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7345400" y="1536467"/>
            <a:ext cx="443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300"/>
              <a:buFont typeface="Montserrat"/>
              <a:buChar char="●"/>
              <a:defRPr sz="1733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○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828754" lvl="2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■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2438339" lvl="3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●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3047924" lvl="4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○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3657509" lvl="5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■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4267093" lvl="6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●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4876678" lvl="7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○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5486263" lvl="8" indent="-3809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900"/>
              <a:buFont typeface="Montserrat"/>
              <a:buChar char="■"/>
              <a:defRPr sz="1200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699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sldNum" idx="12"/>
          </p:nvPr>
        </p:nvSpPr>
        <p:spPr>
          <a:xfrm>
            <a:off x="11429999" y="6232551"/>
            <a:ext cx="673200" cy="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467"/>
            </a:lvl1pPr>
            <a:lvl2pPr marL="0" lvl="1" indent="0" algn="r" rtl="0">
              <a:spcBef>
                <a:spcPts val="0"/>
              </a:spcBef>
              <a:buNone/>
              <a:defRPr sz="1467"/>
            </a:lvl2pPr>
            <a:lvl3pPr marL="0" lvl="2" indent="0" algn="r" rtl="0">
              <a:spcBef>
                <a:spcPts val="0"/>
              </a:spcBef>
              <a:buNone/>
              <a:defRPr sz="1467"/>
            </a:lvl3pPr>
            <a:lvl4pPr marL="0" lvl="3" indent="0" algn="r" rtl="0">
              <a:spcBef>
                <a:spcPts val="0"/>
              </a:spcBef>
              <a:buNone/>
              <a:defRPr sz="1467"/>
            </a:lvl4pPr>
            <a:lvl5pPr marL="0" lvl="4" indent="0" algn="r" rtl="0">
              <a:spcBef>
                <a:spcPts val="0"/>
              </a:spcBef>
              <a:buNone/>
              <a:defRPr sz="1467"/>
            </a:lvl5pPr>
            <a:lvl6pPr marL="0" lvl="5" indent="0" algn="r" rtl="0">
              <a:spcBef>
                <a:spcPts val="0"/>
              </a:spcBef>
              <a:buNone/>
              <a:defRPr sz="1467"/>
            </a:lvl6pPr>
            <a:lvl7pPr marL="0" lvl="6" indent="0" algn="r" rtl="0">
              <a:spcBef>
                <a:spcPts val="0"/>
              </a:spcBef>
              <a:buNone/>
              <a:defRPr sz="1467"/>
            </a:lvl7pPr>
            <a:lvl8pPr marL="0" lvl="7" indent="0" algn="r" rtl="0">
              <a:spcBef>
                <a:spcPts val="0"/>
              </a:spcBef>
              <a:buNone/>
              <a:defRPr sz="1467"/>
            </a:lvl8pPr>
            <a:lvl9pPr marL="0" lvl="8" indent="0" algn="r" rtl="0">
              <a:spcBef>
                <a:spcPts val="0"/>
              </a:spcBef>
              <a:buNone/>
              <a:defRPr sz="1467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657224" y="232115"/>
            <a:ext cx="10772800" cy="9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B7B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dt" idx="10"/>
          </p:nvPr>
        </p:nvSpPr>
        <p:spPr>
          <a:xfrm>
            <a:off x="4672011" y="6418172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067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pic>
        <p:nvPicPr>
          <p:cNvPr id="142" name="Google Shape;14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539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Tittel og innhold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1015327" y="775079"/>
            <a:ext cx="10161200" cy="6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1015327" y="2152651"/>
            <a:ext cx="10161200" cy="3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46" name="Google Shape;14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051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27"/>
          <p:cNvSpPr/>
          <p:nvPr/>
        </p:nvSpPr>
        <p:spPr>
          <a:xfrm>
            <a:off x="0" y="3779033"/>
            <a:ext cx="12192000" cy="3078800"/>
          </a:xfrm>
          <a:prstGeom prst="rect">
            <a:avLst/>
          </a:prstGeom>
          <a:solidFill>
            <a:srgbClr val="181C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67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1015200" y="4384400"/>
            <a:ext cx="812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100"/>
              <a:buFont typeface="Montserrat"/>
              <a:buNone/>
              <a:defRPr sz="3733" b="1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1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subTitle" idx="1"/>
          </p:nvPr>
        </p:nvSpPr>
        <p:spPr>
          <a:xfrm>
            <a:off x="1015200" y="5148000"/>
            <a:ext cx="8128800" cy="1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52" name="Google Shape;15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5358" y="6092699"/>
            <a:ext cx="704089" cy="216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451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OMS_tekstside2">
  <p:cSld name="1_OMS_tekstside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 cap="flat" cmpd="sng">
            <a:solidFill>
              <a:srgbClr val="00495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28"/>
          <p:cNvCxnSpPr/>
          <p:nvPr/>
        </p:nvCxnSpPr>
        <p:spPr>
          <a:xfrm>
            <a:off x="-609600" y="3429000"/>
            <a:ext cx="13411200" cy="0"/>
          </a:xfrm>
          <a:prstGeom prst="straightConnector1">
            <a:avLst/>
          </a:prstGeom>
          <a:noFill/>
          <a:ln w="190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28"/>
          <p:cNvSpPr txBox="1">
            <a:spLocks noGrp="1"/>
          </p:cNvSpPr>
          <p:nvPr>
            <p:ph type="title"/>
          </p:nvPr>
        </p:nvSpPr>
        <p:spPr>
          <a:xfrm>
            <a:off x="576943" y="462579"/>
            <a:ext cx="110444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62866" y="6112051"/>
            <a:ext cx="1999329" cy="588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808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MS_tekstside1">
  <p:cSld name="OMS_tekstside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0" cap="flat" cmpd="sng">
            <a:solidFill>
              <a:srgbClr val="589BA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0" name="Google Shape;160;p29"/>
          <p:cNvCxnSpPr/>
          <p:nvPr/>
        </p:nvCxnSpPr>
        <p:spPr>
          <a:xfrm>
            <a:off x="-609600" y="3429000"/>
            <a:ext cx="13411200" cy="0"/>
          </a:xfrm>
          <a:prstGeom prst="straightConnector1">
            <a:avLst/>
          </a:prstGeom>
          <a:noFill/>
          <a:ln w="1905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" name="Google Shape;161;p29"/>
          <p:cNvSpPr txBox="1">
            <a:spLocks noGrp="1"/>
          </p:cNvSpPr>
          <p:nvPr>
            <p:ph type="body" idx="1"/>
          </p:nvPr>
        </p:nvSpPr>
        <p:spPr>
          <a:xfrm>
            <a:off x="576943" y="1635491"/>
            <a:ext cx="11038400" cy="47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82588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sz="2800"/>
            </a:lvl1pPr>
            <a:lvl2pPr marL="1219170" lvl="1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867"/>
            </a:lvl3pPr>
            <a:lvl4pPr marL="2438339" lvl="3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576943" y="462579"/>
            <a:ext cx="9408800" cy="7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 rotWithShape="1">
          <a:blip r:embed="rId2">
            <a:alphaModFix/>
          </a:blip>
          <a:srcRect l="19" t="13496" r="29" b="31303"/>
          <a:stretch/>
        </p:blipFill>
        <p:spPr>
          <a:xfrm>
            <a:off x="9869463" y="498055"/>
            <a:ext cx="1999332" cy="5888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774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(Blue)">
  <p:cSld name="Title Page (Blue)">
    <p:bg>
      <p:bgPr>
        <a:solidFill>
          <a:srgbClr val="181C5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4299"/>
            <a:ext cx="704089" cy="216408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5"/>
          <p:cNvSpPr txBox="1">
            <a:spLocks noGrp="1"/>
          </p:cNvSpPr>
          <p:nvPr>
            <p:ph type="ctrTitle"/>
          </p:nvPr>
        </p:nvSpPr>
        <p:spPr>
          <a:xfrm>
            <a:off x="1015200" y="992767"/>
            <a:ext cx="10761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Lexend"/>
              <a:buNone/>
              <a:defRPr sz="6933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1"/>
          </p:nvPr>
        </p:nvSpPr>
        <p:spPr>
          <a:xfrm>
            <a:off x="1015200" y="3778833"/>
            <a:ext cx="10761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 i="1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2"/>
          </p:nvPr>
        </p:nvSpPr>
        <p:spPr>
          <a:xfrm>
            <a:off x="1015200" y="5148000"/>
            <a:ext cx="109288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1D3D3"/>
              </a:buClr>
              <a:buSzPts val="1600"/>
              <a:buFont typeface="Montserrat"/>
              <a:buNone/>
              <a:defRPr sz="2133" i="1">
                <a:solidFill>
                  <a:srgbClr val="D1D3D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8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age">
  <p:cSld name="Simple Pag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1076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1015200" y="1536467"/>
            <a:ext cx="10761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800"/>
              <a:buFont typeface="Roboto"/>
              <a:buChar char="●"/>
              <a:defRPr sz="2400"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56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Half-page">
  <p:cSld name="Impact Half-page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1015200" y="1536633"/>
            <a:ext cx="443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800"/>
              <a:buFont typeface="Roboto"/>
              <a:buChar char="●"/>
              <a:defRPr sz="2400"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40755" r="417" b="704"/>
          <a:stretch/>
        </p:blipFill>
        <p:spPr>
          <a:xfrm>
            <a:off x="6096001" y="1"/>
            <a:ext cx="6096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181C56">
              <a:alpha val="6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subTitle" idx="2"/>
          </p:nvPr>
        </p:nvSpPr>
        <p:spPr>
          <a:xfrm>
            <a:off x="6643900" y="3779833"/>
            <a:ext cx="5279600" cy="24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3400"/>
              <a:buFont typeface="Montserrat ExtraBold"/>
              <a:buNone/>
              <a:defRPr sz="4533" i="1">
                <a:solidFill>
                  <a:srgbClr val="FF5959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725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443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5094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Half-page">
  <p:cSld name="Simple Half-pag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1015200" y="1536633"/>
            <a:ext cx="443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800"/>
              <a:buFont typeface="Roboto"/>
              <a:buChar char="●"/>
              <a:defRPr sz="2400"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725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8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443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4108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iple Impact">
  <p:cSld name="Triple Impact">
    <p:bg>
      <p:bgPr>
        <a:solidFill>
          <a:srgbClr val="181C5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1076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 idx="2"/>
          </p:nvPr>
        </p:nvSpPr>
        <p:spPr>
          <a:xfrm>
            <a:off x="1015200" y="593367"/>
            <a:ext cx="1000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/>
          <p:nvPr/>
        </p:nvSpPr>
        <p:spPr>
          <a:xfrm>
            <a:off x="1015200" y="1716000"/>
            <a:ext cx="3086000" cy="69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4559067" y="1716000"/>
            <a:ext cx="3086000" cy="69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9"/>
          <p:cNvSpPr/>
          <p:nvPr/>
        </p:nvSpPr>
        <p:spPr>
          <a:xfrm>
            <a:off x="8102933" y="1716000"/>
            <a:ext cx="3086000" cy="69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1015200" y="1974033"/>
            <a:ext cx="30860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1400"/>
              <a:buFont typeface="Montserrat Light"/>
              <a:buNone/>
              <a:defRPr sz="1867" i="1">
                <a:solidFill>
                  <a:srgbClr val="FF595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3"/>
          </p:nvPr>
        </p:nvSpPr>
        <p:spPr>
          <a:xfrm>
            <a:off x="1015200" y="3078067"/>
            <a:ext cx="3086000" cy="2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733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4"/>
          </p:nvPr>
        </p:nvSpPr>
        <p:spPr>
          <a:xfrm>
            <a:off x="4553000" y="1974033"/>
            <a:ext cx="30860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1400"/>
              <a:buFont typeface="Montserrat Light"/>
              <a:buNone/>
              <a:defRPr sz="1867" i="1">
                <a:solidFill>
                  <a:srgbClr val="FF595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5"/>
          </p:nvPr>
        </p:nvSpPr>
        <p:spPr>
          <a:xfrm>
            <a:off x="4553000" y="3078067"/>
            <a:ext cx="3086000" cy="2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733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6"/>
          </p:nvPr>
        </p:nvSpPr>
        <p:spPr>
          <a:xfrm>
            <a:off x="8102933" y="1974033"/>
            <a:ext cx="3086000" cy="9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1400"/>
              <a:buFont typeface="Montserrat Light"/>
              <a:buNone/>
              <a:defRPr sz="1867" i="1">
                <a:solidFill>
                  <a:srgbClr val="FF5959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7"/>
          </p:nvPr>
        </p:nvSpPr>
        <p:spPr>
          <a:xfrm>
            <a:off x="8102933" y="3078067"/>
            <a:ext cx="3086000" cy="23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733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17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Freeform">
  <p:cSld name="Blank Freeform"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192773"/>
            <a:ext cx="704089" cy="219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80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eparator">
  <p:cSld name="Chapter Separator">
    <p:bg>
      <p:bgPr>
        <a:solidFill>
          <a:srgbClr val="181C56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37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ontserrat"/>
              <a:buNone/>
              <a:defRPr sz="9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subTitle" idx="1"/>
          </p:nvPr>
        </p:nvSpPr>
        <p:spPr>
          <a:xfrm>
            <a:off x="0" y="4789567"/>
            <a:ext cx="12192000" cy="20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3000"/>
              <a:buFont typeface="Montserrat ExtraLight"/>
              <a:buNone/>
              <a:defRPr sz="4000">
                <a:solidFill>
                  <a:srgbClr val="FF5959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55358" y="6092699"/>
            <a:ext cx="704089" cy="21640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/>
          <p:nvPr/>
        </p:nvSpPr>
        <p:spPr>
          <a:xfrm>
            <a:off x="5353600" y="3729600"/>
            <a:ext cx="1484800" cy="1420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394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>
            <a:off x="0" y="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3"/>
          <p:cNvSpPr/>
          <p:nvPr/>
        </p:nvSpPr>
        <p:spPr>
          <a:xfrm>
            <a:off x="0" y="3779033"/>
            <a:ext cx="12192000" cy="3078800"/>
          </a:xfrm>
          <a:prstGeom prst="rect">
            <a:avLst/>
          </a:prstGeom>
          <a:solidFill>
            <a:srgbClr val="181C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/>
          </p:nvPr>
        </p:nvSpPr>
        <p:spPr>
          <a:xfrm>
            <a:off x="1015200" y="4384400"/>
            <a:ext cx="812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5959"/>
              </a:buClr>
              <a:buSzPts val="2800"/>
              <a:buFont typeface="Montserrat"/>
              <a:buNone/>
              <a:defRPr sz="3733" b="1">
                <a:solidFill>
                  <a:srgbClr val="FF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2800"/>
              <a:buFont typeface="Montserrat"/>
              <a:buNone/>
              <a:defRPr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1" name="Google Shape;131;p23"/>
          <p:cNvSpPr txBox="1">
            <a:spLocks noGrp="1"/>
          </p:cNvSpPr>
          <p:nvPr>
            <p:ph type="subTitle" idx="1"/>
          </p:nvPr>
        </p:nvSpPr>
        <p:spPr>
          <a:xfrm>
            <a:off x="1015200" y="5148000"/>
            <a:ext cx="8128800" cy="11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55358" y="6092699"/>
            <a:ext cx="704089" cy="216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8930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1076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3000"/>
              <a:buFont typeface="Montserrat"/>
              <a:buNone/>
              <a:defRPr sz="3000" b="1">
                <a:solidFill>
                  <a:srgbClr val="181C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1015200" y="1536467"/>
            <a:ext cx="10761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800"/>
              <a:buFont typeface="Roboto"/>
              <a:buChar char="●"/>
              <a:defRPr sz="1800"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○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■"/>
              <a:defRPr>
                <a:solidFill>
                  <a:srgbClr val="181C5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-700533" y="0"/>
            <a:ext cx="130800" cy="59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-700533" y="593200"/>
            <a:ext cx="130800" cy="9436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0" y="-625600"/>
            <a:ext cx="1015200" cy="97200"/>
          </a:xfrm>
          <a:prstGeom prst="rect">
            <a:avLst/>
          </a:prstGeom>
          <a:solidFill>
            <a:srgbClr val="FF5959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0" y="-528400"/>
            <a:ext cx="2868800" cy="3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33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Festebredder for alignment</a:t>
            </a:r>
            <a:endParaRPr sz="933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-700533" y="1536800"/>
            <a:ext cx="130800" cy="21928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3"/>
          <p:cNvSpPr/>
          <p:nvPr/>
        </p:nvSpPr>
        <p:spPr>
          <a:xfrm rot="10800000">
            <a:off x="-700533" y="3779033"/>
            <a:ext cx="130800" cy="10084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3"/>
          <p:cNvSpPr/>
          <p:nvPr/>
        </p:nvSpPr>
        <p:spPr>
          <a:xfrm rot="10800000">
            <a:off x="-700533" y="5148000"/>
            <a:ext cx="130800" cy="1196000"/>
          </a:xfrm>
          <a:prstGeom prst="rect">
            <a:avLst/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0" y="-722800"/>
            <a:ext cx="3048000" cy="9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6096000" y="-722800"/>
            <a:ext cx="3048000" cy="9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3048000" y="-722800"/>
            <a:ext cx="3048000" cy="9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9144000" y="-722800"/>
            <a:ext cx="3048000" cy="9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-831167" y="0"/>
            <a:ext cx="130800" cy="1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-831167" y="1716000"/>
            <a:ext cx="130800" cy="1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-831167" y="3432000"/>
            <a:ext cx="130800" cy="1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-831167" y="5148000"/>
            <a:ext cx="130800" cy="1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22867" rIns="45700" bIns="22867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66451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brede.dammen@entur.org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7.png"/><Relationship Id="rId1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42.png"/><Relationship Id="rId15" Type="http://schemas.openxmlformats.org/officeDocument/2006/relationships/image" Target="../media/image30.png"/><Relationship Id="rId10" Type="http://schemas.openxmlformats.org/officeDocument/2006/relationships/image" Target="../media/image24.png"/><Relationship Id="rId19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19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1267" y="1"/>
            <a:ext cx="599073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0"/>
          <p:cNvSpPr txBox="1">
            <a:spLocks noGrp="1"/>
          </p:cNvSpPr>
          <p:nvPr>
            <p:ph type="ctrTitle"/>
          </p:nvPr>
        </p:nvSpPr>
        <p:spPr>
          <a:xfrm>
            <a:off x="1015200" y="992767"/>
            <a:ext cx="8083600" cy="1188056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spcAft>
                <a:spcPts val="0"/>
              </a:spcAft>
              <a:buSzPts val="990"/>
            </a:pPr>
            <a:r>
              <a:rPr lang="en" sz="320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Transmodel</a:t>
            </a:r>
            <a:r>
              <a:rPr lang="en" sz="320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based multimodal booking infrastructure</a:t>
            </a:r>
            <a:endParaRPr sz="3200" b="1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30"/>
          <p:cNvSpPr txBox="1">
            <a:spLocks noGrp="1"/>
          </p:cNvSpPr>
          <p:nvPr>
            <p:ph type="subTitle" idx="1"/>
          </p:nvPr>
        </p:nvSpPr>
        <p:spPr>
          <a:xfrm>
            <a:off x="1002465" y="2266851"/>
            <a:ext cx="7394560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bg2"/>
                </a:solidFill>
                <a:latin typeface="Montserrat"/>
              </a:rPr>
              <a:t>Implementation of national multimodal information and ticketing in Norway</a:t>
            </a:r>
            <a:endParaRPr sz="2000">
              <a:solidFill>
                <a:schemeClr val="bg2"/>
              </a:solidFill>
              <a:latin typeface="Montserrat"/>
            </a:endParaRPr>
          </a:p>
        </p:txBody>
      </p:sp>
      <p:sp>
        <p:nvSpPr>
          <p:cNvPr id="172" name="Google Shape;172;p30"/>
          <p:cNvSpPr txBox="1">
            <a:spLocks noGrp="1"/>
          </p:cNvSpPr>
          <p:nvPr>
            <p:ph type="subTitle" idx="2"/>
          </p:nvPr>
        </p:nvSpPr>
        <p:spPr>
          <a:xfrm>
            <a:off x="1015200" y="5554400"/>
            <a:ext cx="8717200" cy="918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nb-NO" sz="1600" i="0">
                <a:solidFill>
                  <a:schemeClr val="bg1"/>
                </a:solidFill>
                <a:latin typeface="Montserrat"/>
              </a:rPr>
              <a:t>Brede Dammen</a:t>
            </a:r>
          </a:p>
          <a:p>
            <a:pPr marL="0" indent="0"/>
            <a:r>
              <a:rPr lang="nb-NO" sz="1600" i="0">
                <a:solidFill>
                  <a:schemeClr val="bg1"/>
                </a:solidFill>
                <a:latin typeface="Montserrat"/>
              </a:rPr>
              <a:t>brede.dammen@entur.org</a:t>
            </a:r>
          </a:p>
          <a:p>
            <a:pPr marL="0" indent="0"/>
            <a:endParaRPr lang="nb-NO" sz="1600">
              <a:solidFill>
                <a:schemeClr val="bg1"/>
              </a:solidFill>
              <a:latin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bg1"/>
                </a:solidFill>
                <a:latin typeface="Montserrat"/>
              </a:rPr>
              <a:t>ERA Rail Data Forum, Verona, 18.-19. June 2024</a:t>
            </a:r>
            <a:endParaRPr sz="1600">
              <a:solidFill>
                <a:schemeClr val="bg1"/>
              </a:solidFill>
              <a:latin typeface="Montserrat"/>
            </a:endParaRPr>
          </a:p>
        </p:txBody>
      </p:sp>
      <p:pic>
        <p:nvPicPr>
          <p:cNvPr id="173" name="Google Shape;17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3268" y="5746000"/>
            <a:ext cx="1740397" cy="548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16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533" y="763600"/>
            <a:ext cx="3978000" cy="3978000"/>
          </a:xfrm>
          <a:prstGeom prst="rect">
            <a:avLst/>
          </a:prstGeom>
          <a:noFill/>
          <a:ln>
            <a:noFill/>
          </a:ln>
          <a:effectLst>
            <a:outerShdw blurRad="57150" dist="76200" dir="2160000" algn="bl" rotWithShape="0">
              <a:srgbClr val="000000">
                <a:alpha val="34000"/>
              </a:srgbClr>
            </a:outerShdw>
          </a:effectLst>
        </p:spPr>
      </p:pic>
      <p:grpSp>
        <p:nvGrpSpPr>
          <p:cNvPr id="453" name="Google Shape;453;p39"/>
          <p:cNvGrpSpPr/>
          <p:nvPr/>
        </p:nvGrpSpPr>
        <p:grpSpPr>
          <a:xfrm>
            <a:off x="7647167" y="4813567"/>
            <a:ext cx="3921541" cy="1021191"/>
            <a:chOff x="5963975" y="3762575"/>
            <a:chExt cx="2941156" cy="765893"/>
          </a:xfrm>
        </p:grpSpPr>
        <p:sp>
          <p:nvSpPr>
            <p:cNvPr id="454" name="Google Shape;454;p39"/>
            <p:cNvSpPr txBox="1"/>
            <p:nvPr/>
          </p:nvSpPr>
          <p:spPr>
            <a:xfrm>
              <a:off x="6346731" y="3789802"/>
              <a:ext cx="2558400" cy="3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brededammen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455" name="Google Shape;455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184975" y="3808468"/>
              <a:ext cx="720000" cy="72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6" name="Google Shape;456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963975" y="3762575"/>
              <a:ext cx="300150" cy="3001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FFF68F9-41F9-A7BE-45AE-8D52C7B23C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ct val="114999"/>
              </a:lnSpc>
            </a:pPr>
            <a:r>
              <a:rPr lang="en-US" sz="1400"/>
              <a:t>Journey Planner, Team Owner</a:t>
            </a:r>
            <a:endParaRPr lang="en-US"/>
          </a:p>
          <a:p>
            <a:pPr>
              <a:lnSpc>
                <a:spcPct val="114999"/>
              </a:lnSpc>
            </a:pPr>
            <a:r>
              <a:rPr lang="en-US" sz="1400"/>
              <a:t>+47 907 96 684   </a:t>
            </a:r>
            <a:endParaRPr lang="en-US"/>
          </a:p>
          <a:p>
            <a:pPr>
              <a:lnSpc>
                <a:spcPct val="114999"/>
              </a:lnSpc>
            </a:pPr>
            <a:r>
              <a:rPr lang="en-US" sz="1400">
                <a:hlinkClick r:id="rId6"/>
              </a:rPr>
              <a:t>brede.dammen@entur.org</a:t>
            </a:r>
            <a:endParaRPr lang="en-US"/>
          </a:p>
          <a:p>
            <a:pPr>
              <a:lnSpc>
                <a:spcPct val="114999"/>
              </a:lnSpc>
            </a:pP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531CD4-E92F-80B1-3BFD-90966C810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00"/>
              <a:t>Brede Dammen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65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31"/>
          <p:cNvGrpSpPr/>
          <p:nvPr/>
        </p:nvGrpSpPr>
        <p:grpSpPr>
          <a:xfrm>
            <a:off x="9144000" y="1424499"/>
            <a:ext cx="3048000" cy="5433340"/>
            <a:chOff x="6858000" y="1068400"/>
            <a:chExt cx="2286000" cy="3922800"/>
          </a:xfrm>
        </p:grpSpPr>
        <p:sp>
          <p:nvSpPr>
            <p:cNvPr id="179" name="Google Shape;179;p31"/>
            <p:cNvSpPr/>
            <p:nvPr/>
          </p:nvSpPr>
          <p:spPr>
            <a:xfrm>
              <a:off x="6858000" y="1068400"/>
              <a:ext cx="2286000" cy="3922800"/>
            </a:xfrm>
            <a:prstGeom prst="rect">
              <a:avLst/>
            </a:prstGeom>
            <a:solidFill>
              <a:srgbClr val="181C56"/>
            </a:solidFill>
            <a:ln>
              <a:noFill/>
            </a:ln>
            <a:effectLst>
              <a:outerShdw blurRad="142875" dist="47625" dir="2154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80" name="Google Shape;18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348350" y="2082997"/>
              <a:ext cx="1305298" cy="3958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31"/>
            <p:cNvSpPr txBox="1"/>
            <p:nvPr/>
          </p:nvSpPr>
          <p:spPr>
            <a:xfrm>
              <a:off x="6858000" y="3300809"/>
              <a:ext cx="22860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Entur AS</a:t>
              </a: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2" name="Google Shape;182;p31"/>
          <p:cNvGrpSpPr/>
          <p:nvPr/>
        </p:nvGrpSpPr>
        <p:grpSpPr>
          <a:xfrm>
            <a:off x="6096000" y="1424499"/>
            <a:ext cx="3048000" cy="5433340"/>
            <a:chOff x="4572000" y="1068400"/>
            <a:chExt cx="2286000" cy="3922800"/>
          </a:xfrm>
        </p:grpSpPr>
        <p:sp>
          <p:nvSpPr>
            <p:cNvPr id="183" name="Google Shape;183;p31"/>
            <p:cNvSpPr/>
            <p:nvPr/>
          </p:nvSpPr>
          <p:spPr>
            <a:xfrm>
              <a:off x="4572000" y="1068400"/>
              <a:ext cx="2286000" cy="3922800"/>
            </a:xfrm>
            <a:prstGeom prst="rect">
              <a:avLst/>
            </a:prstGeom>
            <a:solidFill>
              <a:srgbClr val="E7E6E6"/>
            </a:solidFill>
            <a:ln>
              <a:noFill/>
            </a:ln>
            <a:effectLst>
              <a:outerShdw blurRad="142875" dist="47625" dir="2154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84" name="Google Shape;184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762500" y="1982786"/>
              <a:ext cx="1904998" cy="596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31"/>
            <p:cNvSpPr txBox="1"/>
            <p:nvPr/>
          </p:nvSpPr>
          <p:spPr>
            <a:xfrm>
              <a:off x="4572000" y="3300809"/>
              <a:ext cx="22860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>
                  <a:ln>
                    <a:noFill/>
                  </a:ln>
                  <a:solidFill>
                    <a:srgbClr val="656C7E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Railway Directorate</a:t>
              </a: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656C7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86" name="Google Shape;186;p31"/>
          <p:cNvGrpSpPr/>
          <p:nvPr/>
        </p:nvGrpSpPr>
        <p:grpSpPr>
          <a:xfrm>
            <a:off x="3048000" y="1424499"/>
            <a:ext cx="3048000" cy="5433340"/>
            <a:chOff x="2286000" y="1068400"/>
            <a:chExt cx="2286000" cy="3922800"/>
          </a:xfrm>
        </p:grpSpPr>
        <p:sp>
          <p:nvSpPr>
            <p:cNvPr id="187" name="Google Shape;187;p31"/>
            <p:cNvSpPr/>
            <p:nvPr/>
          </p:nvSpPr>
          <p:spPr>
            <a:xfrm>
              <a:off x="2286000" y="1068400"/>
              <a:ext cx="2286000" cy="3922800"/>
            </a:xfrm>
            <a:prstGeom prst="rect">
              <a:avLst/>
            </a:prstGeom>
            <a:solidFill>
              <a:srgbClr val="002E5E"/>
            </a:solidFill>
            <a:ln>
              <a:noFill/>
            </a:ln>
            <a:effectLst>
              <a:outerShdw blurRad="142875" dist="47625" dir="2154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88" name="Google Shape;188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476500" y="1466860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9" name="Google Shape;189;p31"/>
            <p:cNvSpPr txBox="1"/>
            <p:nvPr/>
          </p:nvSpPr>
          <p:spPr>
            <a:xfrm>
              <a:off x="2286000" y="3300809"/>
              <a:ext cx="22860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Ministry of Transport</a:t>
              </a: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90" name="Google Shape;190;p31"/>
          <p:cNvGrpSpPr/>
          <p:nvPr/>
        </p:nvGrpSpPr>
        <p:grpSpPr>
          <a:xfrm>
            <a:off x="0" y="1424499"/>
            <a:ext cx="3048000" cy="5433340"/>
            <a:chOff x="0" y="1068400"/>
            <a:chExt cx="2286000" cy="3922800"/>
          </a:xfrm>
        </p:grpSpPr>
        <p:sp>
          <p:nvSpPr>
            <p:cNvPr id="191" name="Google Shape;191;p31"/>
            <p:cNvSpPr/>
            <p:nvPr/>
          </p:nvSpPr>
          <p:spPr>
            <a:xfrm>
              <a:off x="0" y="1068400"/>
              <a:ext cx="2286000" cy="3922800"/>
            </a:xfrm>
            <a:prstGeom prst="rect">
              <a:avLst/>
            </a:prstGeom>
            <a:solidFill>
              <a:srgbClr val="002E5E"/>
            </a:solidFill>
            <a:ln>
              <a:noFill/>
            </a:ln>
            <a:effectLst>
              <a:outerShdw blurRad="142875" dist="47625" dir="2154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2" name="Google Shape;192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90500" y="1328410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1"/>
            <p:cNvSpPr txBox="1"/>
            <p:nvPr/>
          </p:nvSpPr>
          <p:spPr>
            <a:xfrm>
              <a:off x="0" y="3300809"/>
              <a:ext cx="2286000" cy="1139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667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The Government</a:t>
              </a: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94" name="Google Shape;194;p31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10761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Governance</a:t>
            </a:r>
            <a:endParaRPr/>
          </a:p>
        </p:txBody>
      </p:sp>
      <p:sp>
        <p:nvSpPr>
          <p:cNvPr id="195" name="Google Shape;195;p31"/>
          <p:cNvSpPr/>
          <p:nvPr/>
        </p:nvSpPr>
        <p:spPr>
          <a:xfrm>
            <a:off x="-152033" y="1200933"/>
            <a:ext cx="12691200" cy="27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6" name="Google Shape;196;p31"/>
          <p:cNvGrpSpPr/>
          <p:nvPr/>
        </p:nvGrpSpPr>
        <p:grpSpPr>
          <a:xfrm>
            <a:off x="-249600" y="6094400"/>
            <a:ext cx="12691200" cy="763600"/>
            <a:chOff x="-82350" y="4622225"/>
            <a:chExt cx="9518400" cy="572700"/>
          </a:xfrm>
        </p:grpSpPr>
        <p:sp>
          <p:nvSpPr>
            <p:cNvPr id="197" name="Google Shape;197;p31"/>
            <p:cNvSpPr/>
            <p:nvPr/>
          </p:nvSpPr>
          <p:spPr>
            <a:xfrm>
              <a:off x="-82350" y="4622225"/>
              <a:ext cx="9518400" cy="572700"/>
            </a:xfrm>
            <a:prstGeom prst="rect">
              <a:avLst/>
            </a:prstGeom>
            <a:solidFill>
              <a:srgbClr val="CFE2F3"/>
            </a:solidFill>
            <a:ln>
              <a:noFill/>
            </a:ln>
            <a:effectLst>
              <a:outerShdw blurRad="57150" dist="38100" dir="14160000" algn="bl" rotWithShape="0">
                <a:srgbClr val="000000">
                  <a:alpha val="16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98" name="Google Shape;198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6693" y="4738075"/>
              <a:ext cx="511699" cy="34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31"/>
            <p:cNvSpPr txBox="1"/>
            <p:nvPr/>
          </p:nvSpPr>
          <p:spPr>
            <a:xfrm>
              <a:off x="906750" y="4680125"/>
              <a:ext cx="7823100" cy="45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267" b="0" i="0" u="none" strike="noStrike" kern="1200" cap="none" spc="0" normalizeH="0" baseline="0" noProof="0">
                  <a:ln>
                    <a:noFill/>
                  </a:ln>
                  <a:solidFill>
                    <a:srgbClr val="656C7E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MMTIS open data requirements</a:t>
              </a:r>
              <a:endParaRPr kumimoji="0" sz="2267" b="0" i="0" u="none" strike="noStrike" kern="1200" cap="none" spc="0" normalizeH="0" baseline="0" noProof="0">
                <a:ln>
                  <a:noFill/>
                </a:ln>
                <a:solidFill>
                  <a:srgbClr val="656C7E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72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2"/>
          <p:cNvSpPr txBox="1">
            <a:spLocks noGrp="1"/>
          </p:cNvSpPr>
          <p:nvPr>
            <p:ph type="title"/>
          </p:nvPr>
        </p:nvSpPr>
        <p:spPr>
          <a:xfrm>
            <a:off x="1015200" y="4384400"/>
            <a:ext cx="8128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>
                <a:solidFill>
                  <a:srgbClr val="FF5959"/>
                </a:solidFill>
              </a:rPr>
              <a:t>“</a:t>
            </a:r>
            <a:r>
              <a:rPr lang="en" sz="2800" b="1">
                <a:solidFill>
                  <a:srgbClr val="FF5959"/>
                </a:solidFill>
              </a:rPr>
              <a:t>Together we can go further</a:t>
            </a:r>
            <a:r>
              <a:rPr lang="en" sz="2800" b="1" i="1">
                <a:solidFill>
                  <a:srgbClr val="FF5959"/>
                </a:solidFill>
              </a:rPr>
              <a:t>”</a:t>
            </a:r>
            <a:endParaRPr lang="en-US" sz="2800" b="1">
              <a:solidFill>
                <a:srgbClr val="FF5959"/>
              </a:solidFill>
            </a:endParaRP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6972FD6-346E-CD16-D997-250E8DEA4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72" y="4950484"/>
            <a:ext cx="8525414" cy="134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3"/>
          <p:cNvGrpSpPr/>
          <p:nvPr/>
        </p:nvGrpSpPr>
        <p:grpSpPr>
          <a:xfrm>
            <a:off x="7573576" y="4263346"/>
            <a:ext cx="3961409" cy="1454255"/>
            <a:chOff x="7421175" y="4263346"/>
            <a:chExt cx="3961410" cy="1454254"/>
          </a:xfrm>
        </p:grpSpPr>
        <p:pic>
          <p:nvPicPr>
            <p:cNvPr id="212" name="Google Shape;212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595886" flipH="1">
              <a:off x="10124648" y="4458157"/>
              <a:ext cx="1063146" cy="1063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33"/>
            <p:cNvSpPr txBox="1"/>
            <p:nvPr/>
          </p:nvSpPr>
          <p:spPr>
            <a:xfrm>
              <a:off x="7421175" y="4732400"/>
              <a:ext cx="2565300" cy="985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33" tIns="91433" rIns="91433" bIns="91433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Reference </a:t>
              </a:r>
              <a:r>
                <a:rPr kumimoji="0" lang="en" sz="1733" b="1" i="0" u="none" strike="noStrike" kern="1200" cap="none" spc="0" normalizeH="0" baseline="0" noProof="0">
                  <a:ln>
                    <a:noFill/>
                  </a:ln>
                  <a:solidFill>
                    <a:srgbClr val="FF616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model</a:t>
              </a:r>
              <a:r>
                <a:rPr kumimoji="0" lang="en" sz="17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for information in the public transport sector</a:t>
              </a: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33"/>
          <p:cNvGrpSpPr/>
          <p:nvPr/>
        </p:nvGrpSpPr>
        <p:grpSpPr>
          <a:xfrm>
            <a:off x="7192571" y="1358426"/>
            <a:ext cx="4551212" cy="1559823"/>
            <a:chOff x="7040171" y="1510825"/>
            <a:chExt cx="4551212" cy="1559823"/>
          </a:xfrm>
        </p:grpSpPr>
        <p:pic>
          <p:nvPicPr>
            <p:cNvPr id="215" name="Google Shape;215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6706317" flipH="1">
              <a:off x="7199411" y="1848257"/>
              <a:ext cx="1063145" cy="1063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706317">
              <a:off x="10368998" y="1823482"/>
              <a:ext cx="1063145" cy="10631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33"/>
            <p:cNvSpPr txBox="1"/>
            <p:nvPr/>
          </p:nvSpPr>
          <p:spPr>
            <a:xfrm>
              <a:off x="8272075" y="1510825"/>
              <a:ext cx="2068200" cy="1251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33" tIns="91433" rIns="91433" bIns="91433" anchor="ctr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Technical </a:t>
              </a:r>
              <a:r>
                <a:rPr kumimoji="0" lang="en" sz="1733" b="1" i="0" u="none" strike="noStrike" kern="1200" cap="none" spc="0" normalizeH="0" baseline="0" noProof="0">
                  <a:ln>
                    <a:noFill/>
                  </a:ln>
                  <a:solidFill>
                    <a:srgbClr val="FF6161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data exchange</a:t>
              </a:r>
              <a:r>
                <a:rPr kumimoji="0" lang="en" sz="1733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formats</a:t>
              </a:r>
              <a:r>
                <a:rPr kumimoji="0" lang="en" sz="17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for public transport data exchange</a:t>
              </a: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33"/>
          <p:cNvSpPr txBox="1">
            <a:spLocks noGrp="1"/>
          </p:cNvSpPr>
          <p:nvPr>
            <p:ph type="title"/>
          </p:nvPr>
        </p:nvSpPr>
        <p:spPr>
          <a:xfrm>
            <a:off x="1015327" y="235329"/>
            <a:ext cx="10161200" cy="6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</a:t>
            </a:r>
            <a:r>
              <a:rPr lang="en">
                <a:solidFill>
                  <a:srgbClr val="FF6161"/>
                </a:solidFill>
              </a:rPr>
              <a:t>Open </a:t>
            </a:r>
            <a:r>
              <a:rPr lang="en"/>
              <a:t>Standards? </a:t>
            </a:r>
            <a:endParaRPr/>
          </a:p>
        </p:txBody>
      </p:sp>
      <p:sp>
        <p:nvSpPr>
          <p:cNvPr id="219" name="Google Shape;219;p33"/>
          <p:cNvSpPr txBox="1"/>
          <p:nvPr/>
        </p:nvSpPr>
        <p:spPr>
          <a:xfrm>
            <a:off x="1447367" y="3603768"/>
            <a:ext cx="5948000" cy="23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Because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open standards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Establishes common terminologies and concepts </a:t>
            </a:r>
            <a:b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→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speak the same “language”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Allows exchange their data at predictable ability &amp; cost  </a:t>
            </a:r>
            <a:b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→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All use a common exchange format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67"/>
              </a:spcBef>
              <a:spcAft>
                <a:spcPts val="1067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Prevents national, sector or provider-specific format lock-in </a:t>
            </a:r>
            <a:b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→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Increases interoperability and markets opportunities 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0" name="Google Shape;220;p33"/>
          <p:cNvGrpSpPr/>
          <p:nvPr/>
        </p:nvGrpSpPr>
        <p:grpSpPr>
          <a:xfrm>
            <a:off x="7115726" y="2817275"/>
            <a:ext cx="4685700" cy="1617600"/>
            <a:chOff x="6963325" y="2817275"/>
            <a:chExt cx="4685700" cy="1617600"/>
          </a:xfrm>
        </p:grpSpPr>
        <p:sp>
          <p:nvSpPr>
            <p:cNvPr id="221" name="Google Shape;221;p33"/>
            <p:cNvSpPr/>
            <p:nvPr/>
          </p:nvSpPr>
          <p:spPr>
            <a:xfrm>
              <a:off x="6963325" y="3664175"/>
              <a:ext cx="4685700" cy="7707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Transmodel </a:t>
              </a:r>
              <a:endParaRPr kumimoji="0" sz="1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(Conceptual data model)</a:t>
              </a: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6963325" y="2817275"/>
              <a:ext cx="2271600" cy="770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NeTEx</a:t>
              </a:r>
              <a:endParaRPr kumimoji="0" sz="1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(exchange format  static 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data - Timetables)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9377425" y="2817275"/>
              <a:ext cx="2271600" cy="7707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SIRI</a:t>
              </a:r>
              <a:endParaRPr kumimoji="0" sz="1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(exchange format dynamic 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data - real time data)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4" name="Google Shape;224;p33"/>
          <p:cNvSpPr txBox="1">
            <a:spLocks noGrp="1"/>
          </p:cNvSpPr>
          <p:nvPr>
            <p:ph type="body" idx="1"/>
          </p:nvPr>
        </p:nvSpPr>
        <p:spPr>
          <a:xfrm>
            <a:off x="1466625" y="1263425"/>
            <a:ext cx="5376800" cy="2037866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rPr lang="en" sz="1467"/>
              <a:t>How do you describe a </a:t>
            </a:r>
            <a:r>
              <a:rPr lang="en" sz="1467" b="1"/>
              <a:t>bus stop</a:t>
            </a:r>
            <a:r>
              <a:rPr lang="en" sz="1467"/>
              <a:t>?	</a:t>
            </a:r>
            <a:endParaRPr sz="1467"/>
          </a:p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rPr lang="en" sz="1467"/>
              <a:t>How do you describe a </a:t>
            </a:r>
            <a:r>
              <a:rPr lang="en" sz="1467" b="1"/>
              <a:t>rail service</a:t>
            </a:r>
            <a:r>
              <a:rPr lang="en" sz="1467"/>
              <a:t>?</a:t>
            </a:r>
            <a:endParaRPr sz="1467"/>
          </a:p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rPr lang="en" sz="1467"/>
              <a:t>How do you </a:t>
            </a:r>
            <a:r>
              <a:rPr lang="en" sz="1467" b="1"/>
              <a:t>update</a:t>
            </a:r>
            <a:r>
              <a:rPr lang="en" sz="1467"/>
              <a:t> a specific journey with </a:t>
            </a:r>
            <a:r>
              <a:rPr lang="en" sz="1467" b="1"/>
              <a:t>real time</a:t>
            </a:r>
            <a:r>
              <a:rPr lang="en" sz="1467"/>
              <a:t> </a:t>
            </a:r>
            <a:r>
              <a:rPr lang="en" sz="1467" b="1"/>
              <a:t>forecast</a:t>
            </a:r>
            <a:r>
              <a:rPr lang="en" sz="1467"/>
              <a:t>?</a:t>
            </a:r>
            <a:endParaRPr sz="1467"/>
          </a:p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r>
              <a:rPr lang="en" sz="1467"/>
              <a:t>How do you describe </a:t>
            </a:r>
            <a:r>
              <a:rPr lang="en" sz="1467" b="1"/>
              <a:t>seating arrangements</a:t>
            </a:r>
            <a:r>
              <a:rPr lang="en" sz="1467"/>
              <a:t>?</a:t>
            </a:r>
            <a:endParaRPr sz="1467"/>
          </a:p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rPr lang="en" sz="1467"/>
              <a:t>How do you describe </a:t>
            </a:r>
            <a:r>
              <a:rPr lang="en" sz="1467" b="1"/>
              <a:t>access rights</a:t>
            </a:r>
            <a:r>
              <a:rPr lang="en" sz="1467"/>
              <a:t> and </a:t>
            </a:r>
            <a:r>
              <a:rPr lang="en" sz="1467" b="1"/>
              <a:t>conditions</a:t>
            </a:r>
            <a:r>
              <a:rPr lang="en" sz="1467"/>
              <a:t>?</a:t>
            </a:r>
            <a:endParaRPr sz="1467"/>
          </a:p>
          <a:p>
            <a:pPr marL="0" lvl="0" indent="0" algn="l" rtl="0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ts val="300"/>
              <a:buNone/>
            </a:pPr>
            <a:r>
              <a:rPr lang="en" sz="1467"/>
              <a:t>How do you describe </a:t>
            </a:r>
            <a:r>
              <a:rPr lang="en" sz="1467" b="1"/>
              <a:t>static</a:t>
            </a:r>
            <a:r>
              <a:rPr lang="en" sz="1467"/>
              <a:t> and </a:t>
            </a:r>
            <a:r>
              <a:rPr lang="en" sz="1467" b="1"/>
              <a:t>dynamic</a:t>
            </a:r>
            <a:r>
              <a:rPr lang="en" sz="1467"/>
              <a:t> </a:t>
            </a:r>
            <a:r>
              <a:rPr lang="en" sz="1467" b="1"/>
              <a:t>pricing</a:t>
            </a:r>
            <a:r>
              <a:rPr lang="en" sz="1467"/>
              <a:t> rules?</a:t>
            </a:r>
            <a:endParaRPr sz="1467"/>
          </a:p>
        </p:txBody>
      </p:sp>
      <p:sp>
        <p:nvSpPr>
          <p:cNvPr id="225" name="Google Shape;225;p33"/>
          <p:cNvSpPr txBox="1"/>
          <p:nvPr/>
        </p:nvSpPr>
        <p:spPr>
          <a:xfrm>
            <a:off x="1083525" y="1184175"/>
            <a:ext cx="306800" cy="3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💁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6" name="Google Shape;226;p33"/>
          <p:cNvSpPr txBox="1"/>
          <p:nvPr/>
        </p:nvSpPr>
        <p:spPr>
          <a:xfrm>
            <a:off x="1015348" y="3930987"/>
            <a:ext cx="412800" cy="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✅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33"/>
          <p:cNvSpPr txBox="1"/>
          <p:nvPr/>
        </p:nvSpPr>
        <p:spPr>
          <a:xfrm>
            <a:off x="1083525" y="1519455"/>
            <a:ext cx="306800" cy="3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💁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8" name="Google Shape;228;p33"/>
          <p:cNvSpPr txBox="1"/>
          <p:nvPr/>
        </p:nvSpPr>
        <p:spPr>
          <a:xfrm>
            <a:off x="1083525" y="1854735"/>
            <a:ext cx="306800" cy="3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💁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1083525" y="2190015"/>
            <a:ext cx="306800" cy="3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💁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1083525" y="2525295"/>
            <a:ext cx="306800" cy="3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💁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33"/>
          <p:cNvSpPr txBox="1"/>
          <p:nvPr/>
        </p:nvSpPr>
        <p:spPr>
          <a:xfrm>
            <a:off x="1083525" y="2860575"/>
            <a:ext cx="306800" cy="370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💁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2" name="Google Shape;232;p33"/>
          <p:cNvSpPr txBox="1"/>
          <p:nvPr/>
        </p:nvSpPr>
        <p:spPr>
          <a:xfrm>
            <a:off x="1015348" y="4616787"/>
            <a:ext cx="412800" cy="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✅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1015348" y="5302587"/>
            <a:ext cx="412800" cy="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✅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00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4"/>
          <p:cNvSpPr txBox="1">
            <a:spLocks noGrp="1"/>
          </p:cNvSpPr>
          <p:nvPr>
            <p:ph type="title"/>
          </p:nvPr>
        </p:nvSpPr>
        <p:spPr>
          <a:xfrm>
            <a:off x="585800" y="351433"/>
            <a:ext cx="10590800" cy="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</a:pPr>
            <a:r>
              <a:rPr lang="en"/>
              <a:t>NeTEx and SIRI profiles</a:t>
            </a:r>
            <a:endParaRPr/>
          </a:p>
        </p:txBody>
      </p:sp>
      <p:sp>
        <p:nvSpPr>
          <p:cNvPr id="240" name="Google Shape;240;p34"/>
          <p:cNvSpPr txBox="1">
            <a:spLocks noGrp="1"/>
          </p:cNvSpPr>
          <p:nvPr>
            <p:ph type="body" idx="1"/>
          </p:nvPr>
        </p:nvSpPr>
        <p:spPr>
          <a:xfrm>
            <a:off x="585800" y="1531000"/>
            <a:ext cx="6448000" cy="4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33"/>
              <a:t>NeTEx and SIRI is </a:t>
            </a:r>
            <a:r>
              <a:rPr lang="en" sz="2133" b="1"/>
              <a:t>highly flexible</a:t>
            </a:r>
            <a:endParaRPr sz="2133" b="1"/>
          </a:p>
          <a:p>
            <a:pPr marL="609585" lvl="0" indent="-40639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Multi-purpose</a:t>
            </a:r>
            <a:endParaRPr sz="1733"/>
          </a:p>
          <a:p>
            <a:pPr marL="609585" lvl="0" indent="-4063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Most aspects of public transport</a:t>
            </a:r>
            <a:endParaRPr sz="1733"/>
          </a:p>
          <a:p>
            <a:pPr marL="609585" lvl="0" indent="-4063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Many options for structuring (similar) data</a:t>
            </a:r>
            <a:endParaRPr sz="1733"/>
          </a:p>
          <a:p>
            <a:pPr marL="609585" lvl="0" indent="-40639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NeTEx for planned and SIRI for real-time </a:t>
            </a:r>
            <a:endParaRPr sz="1733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733"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2133"/>
              <a:t>Scope and usage is specified / limited by a </a:t>
            </a:r>
            <a:r>
              <a:rPr lang="en" sz="2133" b="1" i="1"/>
              <a:t>Profile</a:t>
            </a:r>
            <a:endParaRPr sz="2133"/>
          </a:p>
          <a:p>
            <a:pPr marL="609585" lvl="0" indent="-40639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Textual but technical description</a:t>
            </a:r>
            <a:endParaRPr sz="1733"/>
          </a:p>
          <a:p>
            <a: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Data content restrictions (e.g. </a:t>
            </a:r>
            <a:r>
              <a:rPr lang="en" sz="1733" i="1"/>
              <a:t>cardinality</a:t>
            </a:r>
            <a:r>
              <a:rPr lang="en" sz="1733"/>
              <a:t>)</a:t>
            </a:r>
            <a:endParaRPr sz="1733"/>
          </a:p>
          <a:p>
            <a: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Conventions (e.g. ID structures, versioning, data overriding)</a:t>
            </a:r>
            <a:endParaRPr sz="1733"/>
          </a:p>
          <a:p>
            <a: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EU profile for minimum requirements for trip planning and fares (under development)</a:t>
            </a:r>
            <a:endParaRPr sz="1733"/>
          </a:p>
          <a:p>
            <a:pPr marL="609585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733"/>
              <a:t>National profiles for extra usage as operations, extra data one country need, and more use cases supported</a:t>
            </a:r>
            <a:endParaRPr sz="1733"/>
          </a:p>
        </p:txBody>
      </p:sp>
      <p:grpSp>
        <p:nvGrpSpPr>
          <p:cNvPr id="241" name="Google Shape;241;p34"/>
          <p:cNvGrpSpPr/>
          <p:nvPr/>
        </p:nvGrpSpPr>
        <p:grpSpPr>
          <a:xfrm>
            <a:off x="6772363" y="906399"/>
            <a:ext cx="5232000" cy="5232000"/>
            <a:chOff x="5079272" y="679799"/>
            <a:chExt cx="3924000" cy="3924000"/>
          </a:xfrm>
        </p:grpSpPr>
        <p:sp>
          <p:nvSpPr>
            <p:cNvPr id="242" name="Google Shape;242;p34"/>
            <p:cNvSpPr/>
            <p:nvPr/>
          </p:nvSpPr>
          <p:spPr>
            <a:xfrm>
              <a:off x="5079272" y="679799"/>
              <a:ext cx="3924000" cy="3924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4"/>
            <p:cNvSpPr txBox="1"/>
            <p:nvPr/>
          </p:nvSpPr>
          <p:spPr>
            <a:xfrm>
              <a:off x="6355537" y="875996"/>
              <a:ext cx="1371300" cy="58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99567" bIns="995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NeTEx and SIRI Standard</a:t>
              </a: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4" name="Google Shape;244;p34"/>
          <p:cNvGrpSpPr/>
          <p:nvPr/>
        </p:nvGrpSpPr>
        <p:grpSpPr>
          <a:xfrm>
            <a:off x="7426355" y="2214383"/>
            <a:ext cx="3924000" cy="3924000"/>
            <a:chOff x="5569766" y="1660787"/>
            <a:chExt cx="2943000" cy="2943000"/>
          </a:xfrm>
        </p:grpSpPr>
        <p:sp>
          <p:nvSpPr>
            <p:cNvPr id="245" name="Google Shape;245;p34"/>
            <p:cNvSpPr/>
            <p:nvPr/>
          </p:nvSpPr>
          <p:spPr>
            <a:xfrm>
              <a:off x="5569766" y="1660786"/>
              <a:ext cx="2943000" cy="2943000"/>
            </a:xfrm>
            <a:prstGeom prst="ellipse">
              <a:avLst/>
            </a:prstGeom>
            <a:solidFill>
              <a:srgbClr val="6F77B4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4"/>
            <p:cNvSpPr txBox="1"/>
            <p:nvPr/>
          </p:nvSpPr>
          <p:spPr>
            <a:xfrm>
              <a:off x="6355537" y="1844722"/>
              <a:ext cx="1371300" cy="55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99567" bIns="995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Nordic</a:t>
              </a: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NeTEx and SIRI Profiles</a:t>
              </a:r>
              <a:endParaRPr kumimoji="0" sz="1467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34"/>
          <p:cNvGrpSpPr/>
          <p:nvPr/>
        </p:nvGrpSpPr>
        <p:grpSpPr>
          <a:xfrm>
            <a:off x="8080347" y="3522365"/>
            <a:ext cx="2616000" cy="2616000"/>
            <a:chOff x="6060260" y="2641775"/>
            <a:chExt cx="1962000" cy="1962000"/>
          </a:xfrm>
        </p:grpSpPr>
        <p:sp>
          <p:nvSpPr>
            <p:cNvPr id="248" name="Google Shape;248;p34"/>
            <p:cNvSpPr/>
            <p:nvPr/>
          </p:nvSpPr>
          <p:spPr>
            <a:xfrm>
              <a:off x="6060260" y="2641774"/>
              <a:ext cx="1962000" cy="1962000"/>
            </a:xfrm>
            <a:prstGeom prst="ellipse">
              <a:avLst/>
            </a:prstGeom>
            <a:solidFill>
              <a:srgbClr val="535689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4"/>
            <p:cNvSpPr txBox="1"/>
            <p:nvPr/>
          </p:nvSpPr>
          <p:spPr>
            <a:xfrm>
              <a:off x="6347584" y="3132268"/>
              <a:ext cx="1387500" cy="98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9567" tIns="99567" rIns="99567" bIns="99567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EU profiles</a:t>
              </a: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533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(NeTE</a:t>
              </a: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x: </a:t>
              </a: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stops, network, timetable, fares</a:t>
              </a: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and</a:t>
              </a:r>
              <a:r>
                <a:rPr kumimoji="0" lang="en" sz="1467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SIRI)</a:t>
              </a:r>
              <a:endParaRPr kumimoji="0" sz="14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583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35"/>
          <p:cNvGrpSpPr/>
          <p:nvPr/>
        </p:nvGrpSpPr>
        <p:grpSpPr>
          <a:xfrm>
            <a:off x="1189300" y="571034"/>
            <a:ext cx="9206000" cy="3229133"/>
            <a:chOff x="891975" y="428275"/>
            <a:chExt cx="6904500" cy="2421850"/>
          </a:xfrm>
        </p:grpSpPr>
        <p:cxnSp>
          <p:nvCxnSpPr>
            <p:cNvPr id="255" name="Google Shape;255;p35"/>
            <p:cNvCxnSpPr>
              <a:stCxn id="256" idx="1"/>
              <a:endCxn id="257" idx="0"/>
            </p:cNvCxnSpPr>
            <p:nvPr/>
          </p:nvCxnSpPr>
          <p:spPr>
            <a:xfrm rot="10800000">
              <a:off x="2561175" y="1017750"/>
              <a:ext cx="5235300" cy="169200"/>
            </a:xfrm>
            <a:prstGeom prst="curvedConnector4">
              <a:avLst>
                <a:gd name="adj1" fmla="val 46666"/>
                <a:gd name="adj2" fmla="val 240824"/>
              </a:avLst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med" len="med"/>
            </a:ln>
          </p:spPr>
        </p:cxnSp>
        <p:cxnSp>
          <p:nvCxnSpPr>
            <p:cNvPr id="258" name="Google Shape;258;p35"/>
            <p:cNvCxnSpPr>
              <a:endCxn id="259" idx="1"/>
            </p:cNvCxnSpPr>
            <p:nvPr/>
          </p:nvCxnSpPr>
          <p:spPr>
            <a:xfrm flipH="1">
              <a:off x="891975" y="1049825"/>
              <a:ext cx="5236500" cy="1800300"/>
            </a:xfrm>
            <a:prstGeom prst="curvedConnector3">
              <a:avLst>
                <a:gd name="adj1" fmla="val 104547"/>
              </a:avLst>
            </a:prstGeom>
            <a:noFill/>
            <a:ln w="7620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0" name="Google Shape;260;p35"/>
            <p:cNvSpPr txBox="1"/>
            <p:nvPr/>
          </p:nvSpPr>
          <p:spPr>
            <a:xfrm>
              <a:off x="4113450" y="428275"/>
              <a:ext cx="11418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67" b="0" i="0" u="none" strike="noStrike" kern="1200" cap="none" spc="0" normalizeH="0" baseline="0" noProof="0">
                  <a:ln>
                    <a:noFill/>
                  </a:ln>
                  <a:solidFill>
                    <a:srgbClr val="FF595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Sporadic feedback</a:t>
              </a: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61" name="Google Shape;261;p35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5719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Data flow</a:t>
            </a:r>
            <a:endParaRPr/>
          </a:p>
        </p:txBody>
      </p:sp>
      <p:grpSp>
        <p:nvGrpSpPr>
          <p:cNvPr id="262" name="Google Shape;262;p35"/>
          <p:cNvGrpSpPr/>
          <p:nvPr/>
        </p:nvGrpSpPr>
        <p:grpSpPr>
          <a:xfrm>
            <a:off x="1189300" y="1356801"/>
            <a:ext cx="2378000" cy="4331433"/>
            <a:chOff x="891975" y="1017600"/>
            <a:chExt cx="1783500" cy="3248575"/>
          </a:xfrm>
        </p:grpSpPr>
        <p:sp>
          <p:nvSpPr>
            <p:cNvPr id="259" name="Google Shape;259;p35"/>
            <p:cNvSpPr/>
            <p:nvPr/>
          </p:nvSpPr>
          <p:spPr>
            <a:xfrm>
              <a:off x="891975" y="2563775"/>
              <a:ext cx="873300" cy="572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Planning systems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~60 feeds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891975" y="3693475"/>
              <a:ext cx="873300" cy="572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Real-time systems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~60 feeds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4" name="Google Shape;264;p35"/>
            <p:cNvSpPr txBox="1"/>
            <p:nvPr/>
          </p:nvSpPr>
          <p:spPr>
            <a:xfrm>
              <a:off x="891975" y="1017600"/>
              <a:ext cx="178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PTA/PTO</a:t>
              </a:r>
              <a:endParaRPr kumimoji="0" sz="1333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5" name="Google Shape;265;p35"/>
          <p:cNvGrpSpPr/>
          <p:nvPr/>
        </p:nvGrpSpPr>
        <p:grpSpPr>
          <a:xfrm>
            <a:off x="5670129" y="571034"/>
            <a:ext cx="5883092" cy="4653533"/>
            <a:chOff x="4252596" y="428275"/>
            <a:chExt cx="4412319" cy="3490150"/>
          </a:xfrm>
        </p:grpSpPr>
        <p:grpSp>
          <p:nvGrpSpPr>
            <p:cNvPr id="266" name="Google Shape;266;p35"/>
            <p:cNvGrpSpPr/>
            <p:nvPr/>
          </p:nvGrpSpPr>
          <p:grpSpPr>
            <a:xfrm>
              <a:off x="4252596" y="428275"/>
              <a:ext cx="4412319" cy="3490150"/>
              <a:chOff x="4252596" y="428275"/>
              <a:chExt cx="4412319" cy="3490150"/>
            </a:xfrm>
          </p:grpSpPr>
          <p:cxnSp>
            <p:nvCxnSpPr>
              <p:cNvPr id="267" name="Google Shape;267;p35"/>
              <p:cNvCxnSpPr/>
              <p:nvPr/>
            </p:nvCxnSpPr>
            <p:spPr>
              <a:xfrm>
                <a:off x="6635650" y="428275"/>
                <a:ext cx="0" cy="33912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35"/>
              <p:cNvCxnSpPr>
                <a:stCxn id="269" idx="3"/>
                <a:endCxn id="270" idx="2"/>
              </p:cNvCxnSpPr>
              <p:nvPr/>
            </p:nvCxnSpPr>
            <p:spPr>
              <a:xfrm>
                <a:off x="4630625" y="1770075"/>
                <a:ext cx="844200" cy="1080000"/>
              </a:xfrm>
              <a:prstGeom prst="bentConnector3">
                <a:avLst>
                  <a:gd name="adj1" fmla="val 49999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71" name="Google Shape;271;p35"/>
              <p:cNvCxnSpPr>
                <a:stCxn id="272" idx="3"/>
                <a:endCxn id="270" idx="2"/>
              </p:cNvCxnSpPr>
              <p:nvPr/>
            </p:nvCxnSpPr>
            <p:spPr>
              <a:xfrm rot="10800000" flipH="1">
                <a:off x="4252596" y="2850075"/>
                <a:ext cx="1222200" cy="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73" name="Google Shape;273;p35"/>
              <p:cNvCxnSpPr>
                <a:stCxn id="274" idx="4"/>
                <a:endCxn id="270" idx="2"/>
              </p:cNvCxnSpPr>
              <p:nvPr/>
            </p:nvCxnSpPr>
            <p:spPr>
              <a:xfrm rot="10800000" flipH="1">
                <a:off x="4630700" y="2850125"/>
                <a:ext cx="844200" cy="1068300"/>
              </a:xfrm>
              <a:prstGeom prst="bentConnector3">
                <a:avLst>
                  <a:gd name="adj1" fmla="val 49994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grpSp>
            <p:nvGrpSpPr>
              <p:cNvPr id="275" name="Google Shape;275;p35"/>
              <p:cNvGrpSpPr/>
              <p:nvPr/>
            </p:nvGrpSpPr>
            <p:grpSpPr>
              <a:xfrm>
                <a:off x="5234500" y="2413475"/>
                <a:ext cx="1353900" cy="1413200"/>
                <a:chOff x="5539300" y="2413475"/>
                <a:chExt cx="1353900" cy="1413200"/>
              </a:xfrm>
            </p:grpSpPr>
            <p:sp>
              <p:nvSpPr>
                <p:cNvPr id="270" name="Google Shape;270;p35"/>
                <p:cNvSpPr/>
                <p:nvPr/>
              </p:nvSpPr>
              <p:spPr>
                <a:xfrm>
                  <a:off x="5779600" y="2413475"/>
                  <a:ext cx="873300" cy="8733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8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pic>
              <p:nvPicPr>
                <p:cNvPr id="276" name="Google Shape;276;p35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5833020" y="2467808"/>
                  <a:ext cx="766445" cy="76644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77" name="Google Shape;277;p35"/>
                <p:cNvSpPr txBox="1"/>
                <p:nvPr/>
              </p:nvSpPr>
              <p:spPr>
                <a:xfrm>
                  <a:off x="5539300" y="3334075"/>
                  <a:ext cx="1353900" cy="492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333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181C56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OpenTripPlanner</a:t>
                  </a:r>
                  <a:endParaRPr kumimoji="0" sz="1333" b="1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81C56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Trip calculation</a:t>
                  </a:r>
                  <a:endParaRPr kumimoji="0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78" name="Google Shape;278;p35"/>
              <p:cNvGrpSpPr/>
              <p:nvPr/>
            </p:nvGrpSpPr>
            <p:grpSpPr>
              <a:xfrm>
                <a:off x="6923250" y="2143529"/>
                <a:ext cx="1741665" cy="1413190"/>
                <a:chOff x="9475725" y="1579250"/>
                <a:chExt cx="2441700" cy="1981200"/>
              </a:xfrm>
            </p:grpSpPr>
            <p:sp>
              <p:nvSpPr>
                <p:cNvPr id="279" name="Google Shape;279;p35"/>
                <p:cNvSpPr/>
                <p:nvPr/>
              </p:nvSpPr>
              <p:spPr>
                <a:xfrm>
                  <a:off x="9475725" y="1579250"/>
                  <a:ext cx="2441700" cy="1981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cap="flat" cmpd="sng">
                  <a:solidFill>
                    <a:srgbClr val="9BA5D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8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80" name="Google Shape;280;p35"/>
                <p:cNvGrpSpPr/>
                <p:nvPr/>
              </p:nvGrpSpPr>
              <p:grpSpPr>
                <a:xfrm>
                  <a:off x="9556002" y="1711273"/>
                  <a:ext cx="2289844" cy="1710098"/>
                  <a:chOff x="13194162" y="514975"/>
                  <a:chExt cx="3123934" cy="2333012"/>
                </a:xfrm>
              </p:grpSpPr>
              <p:pic>
                <p:nvPicPr>
                  <p:cNvPr id="281" name="Google Shape;281;p35"/>
                  <p:cNvPicPr preferRelativeResize="0"/>
                  <p:nvPr/>
                </p:nvPicPr>
                <p:blipFill>
                  <a:blip r:embed="rId4">
                    <a:alphaModFix/>
                  </a:blip>
                  <a:stretch>
                    <a:fillRect/>
                  </a:stretch>
                </p:blipFill>
                <p:spPr>
                  <a:xfrm>
                    <a:off x="13225215" y="1151156"/>
                    <a:ext cx="520730" cy="51295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2" name="Google Shape;282;p35"/>
                  <p:cNvPicPr preferRelativeResize="0"/>
                  <p:nvPr/>
                </p:nvPicPr>
                <p:blipFill>
                  <a:blip r:embed="rId5">
                    <a:alphaModFix/>
                  </a:blip>
                  <a:stretch>
                    <a:fillRect/>
                  </a:stretch>
                </p:blipFill>
                <p:spPr>
                  <a:xfrm>
                    <a:off x="14533242" y="516285"/>
                    <a:ext cx="591668" cy="5916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3" name="Google Shape;283;p35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13194162" y="514975"/>
                    <a:ext cx="582837" cy="582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4" name="Google Shape;284;p35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>
                    <a:off x="13211103" y="1684111"/>
                    <a:ext cx="609311" cy="60931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5" name="Google Shape;285;p35"/>
                  <p:cNvPicPr preferRelativeResize="0"/>
                  <p:nvPr/>
                </p:nvPicPr>
                <p:blipFill>
                  <a:blip r:embed="rId8">
                    <a:alphaModFix/>
                  </a:blip>
                  <a:stretch>
                    <a:fillRect/>
                  </a:stretch>
                </p:blipFill>
                <p:spPr>
                  <a:xfrm>
                    <a:off x="15713190" y="1127908"/>
                    <a:ext cx="600498" cy="55634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6" name="Google Shape;286;p35"/>
                  <p:cNvPicPr preferRelativeResize="0"/>
                  <p:nvPr/>
                </p:nvPicPr>
                <p:blipFill>
                  <a:blip r:embed="rId9">
                    <a:alphaModFix/>
                  </a:blip>
                  <a:stretch>
                    <a:fillRect/>
                  </a:stretch>
                </p:blipFill>
                <p:spPr>
                  <a:xfrm>
                    <a:off x="15708766" y="1723714"/>
                    <a:ext cx="609329" cy="5916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7" name="Google Shape;287;p35"/>
                  <p:cNvPicPr preferRelativeResize="0"/>
                  <p:nvPr/>
                </p:nvPicPr>
                <p:blipFill>
                  <a:blip r:embed="rId10">
                    <a:alphaModFix/>
                  </a:blip>
                  <a:stretch>
                    <a:fillRect/>
                  </a:stretch>
                </p:blipFill>
                <p:spPr>
                  <a:xfrm>
                    <a:off x="13233340" y="2265151"/>
                    <a:ext cx="600498" cy="582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8" name="Google Shape;288;p35"/>
                  <p:cNvPicPr preferRelativeResize="0"/>
                  <p:nvPr/>
                </p:nvPicPr>
                <p:blipFill>
                  <a:blip r:embed="rId11">
                    <a:alphaModFix/>
                  </a:blip>
                  <a:stretch>
                    <a:fillRect/>
                  </a:stretch>
                </p:blipFill>
                <p:spPr>
                  <a:xfrm>
                    <a:off x="13905088" y="1704208"/>
                    <a:ext cx="600498" cy="58283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89" name="Google Shape;289;p35"/>
                  <p:cNvPicPr preferRelativeResize="0"/>
                  <p:nvPr/>
                </p:nvPicPr>
                <p:blipFill>
                  <a:blip r:embed="rId12">
                    <a:alphaModFix/>
                  </a:blip>
                  <a:stretch>
                    <a:fillRect/>
                  </a:stretch>
                </p:blipFill>
                <p:spPr>
                  <a:xfrm>
                    <a:off x="13877861" y="529315"/>
                    <a:ext cx="558936" cy="5541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0" name="Google Shape;290;p35"/>
                  <p:cNvPicPr preferRelativeResize="0"/>
                  <p:nvPr/>
                </p:nvPicPr>
                <p:blipFill>
                  <a:blip r:embed="rId13">
                    <a:alphaModFix/>
                  </a:blip>
                  <a:stretch>
                    <a:fillRect/>
                  </a:stretch>
                </p:blipFill>
                <p:spPr>
                  <a:xfrm>
                    <a:off x="15108849" y="1125794"/>
                    <a:ext cx="563714" cy="5637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1" name="Google Shape;291;p35"/>
                  <p:cNvPicPr preferRelativeResize="0"/>
                  <p:nvPr/>
                </p:nvPicPr>
                <p:blipFill>
                  <a:blip r:embed="rId14">
                    <a:alphaModFix/>
                  </a:blip>
                  <a:stretch>
                    <a:fillRect/>
                  </a:stretch>
                </p:blipFill>
                <p:spPr>
                  <a:xfrm>
                    <a:off x="15730208" y="532654"/>
                    <a:ext cx="568491" cy="55893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2" name="Google Shape;292;p35"/>
                  <p:cNvPicPr preferRelativeResize="0"/>
                  <p:nvPr/>
                </p:nvPicPr>
                <p:blipFill>
                  <a:blip r:embed="rId15">
                    <a:alphaModFix/>
                  </a:blip>
                  <a:stretch>
                    <a:fillRect/>
                  </a:stretch>
                </p:blipFill>
                <p:spPr>
                  <a:xfrm>
                    <a:off x="13875473" y="1125775"/>
                    <a:ext cx="563714" cy="5637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3" name="Google Shape;293;p35"/>
                  <p:cNvPicPr preferRelativeResize="0"/>
                  <p:nvPr/>
                </p:nvPicPr>
                <p:blipFill>
                  <a:blip r:embed="rId16">
                    <a:alphaModFix/>
                  </a:blip>
                  <a:stretch>
                    <a:fillRect/>
                  </a:stretch>
                </p:blipFill>
                <p:spPr>
                  <a:xfrm>
                    <a:off x="15137192" y="535041"/>
                    <a:ext cx="563714" cy="55415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4" name="Google Shape;294;p35"/>
                  <p:cNvPicPr preferRelativeResize="0"/>
                  <p:nvPr/>
                </p:nvPicPr>
                <p:blipFill>
                  <a:blip r:embed="rId17">
                    <a:alphaModFix/>
                  </a:blip>
                  <a:stretch>
                    <a:fillRect/>
                  </a:stretch>
                </p:blipFill>
                <p:spPr>
                  <a:xfrm>
                    <a:off x="14518233" y="1731906"/>
                    <a:ext cx="554159" cy="54937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35"/>
                  <p:cNvPicPr preferRelativeResize="0"/>
                  <p:nvPr/>
                </p:nvPicPr>
                <p:blipFill>
                  <a:blip r:embed="rId18">
                    <a:alphaModFix/>
                  </a:blip>
                  <a:stretch>
                    <a:fillRect/>
                  </a:stretch>
                </p:blipFill>
                <p:spPr>
                  <a:xfrm>
                    <a:off x="14556825" y="1133827"/>
                    <a:ext cx="544506" cy="54450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6" name="Google Shape;296;p35"/>
                  <p:cNvPicPr preferRelativeResize="0"/>
                  <p:nvPr/>
                </p:nvPicPr>
                <p:blipFill>
                  <a:blip r:embed="rId19">
                    <a:alphaModFix/>
                  </a:blip>
                  <a:stretch>
                    <a:fillRect/>
                  </a:stretch>
                </p:blipFill>
                <p:spPr>
                  <a:xfrm>
                    <a:off x="15111047" y="1726096"/>
                    <a:ext cx="559091" cy="54936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  <p:cxnSp>
          <p:nvCxnSpPr>
            <p:cNvPr id="297" name="Google Shape;297;p35"/>
            <p:cNvCxnSpPr>
              <a:stCxn id="270" idx="6"/>
              <a:endCxn id="279" idx="1"/>
            </p:cNvCxnSpPr>
            <p:nvPr/>
          </p:nvCxnSpPr>
          <p:spPr>
            <a:xfrm>
              <a:off x="6348100" y="2850125"/>
              <a:ext cx="57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298" name="Google Shape;298;p35"/>
          <p:cNvSpPr txBox="1"/>
          <p:nvPr/>
        </p:nvSpPr>
        <p:spPr>
          <a:xfrm>
            <a:off x="6979337" y="5134667"/>
            <a:ext cx="4168800" cy="6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OpenTripPlanner 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currently provides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FF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about </a:t>
            </a:r>
            <a:r>
              <a:rPr kumimoji="0" lang="en" sz="1333" b="0" i="1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 billion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kumimoji="0" lang="en" sz="1333" b="0" i="1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responses per month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FF595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FF5959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9" name="Google Shape;299;p35"/>
          <p:cNvGrpSpPr/>
          <p:nvPr/>
        </p:nvGrpSpPr>
        <p:grpSpPr>
          <a:xfrm>
            <a:off x="7000333" y="495692"/>
            <a:ext cx="4520539" cy="3300009"/>
            <a:chOff x="5250250" y="371768"/>
            <a:chExt cx="3390404" cy="2475007"/>
          </a:xfrm>
        </p:grpSpPr>
        <p:grpSp>
          <p:nvGrpSpPr>
            <p:cNvPr id="300" name="Google Shape;300;p35"/>
            <p:cNvGrpSpPr/>
            <p:nvPr/>
          </p:nvGrpSpPr>
          <p:grpSpPr>
            <a:xfrm>
              <a:off x="7796475" y="371768"/>
              <a:ext cx="844180" cy="1630364"/>
              <a:chOff x="10523850" y="259925"/>
              <a:chExt cx="1209600" cy="2336100"/>
            </a:xfrm>
          </p:grpSpPr>
          <p:sp>
            <p:nvSpPr>
              <p:cNvPr id="256" name="Google Shape;256;p35"/>
              <p:cNvSpPr/>
              <p:nvPr/>
            </p:nvSpPr>
            <p:spPr>
              <a:xfrm>
                <a:off x="10523850" y="259925"/>
                <a:ext cx="1209600" cy="23361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9BA5D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35"/>
              <p:cNvGrpSpPr/>
              <p:nvPr/>
            </p:nvGrpSpPr>
            <p:grpSpPr>
              <a:xfrm>
                <a:off x="10610300" y="360950"/>
                <a:ext cx="1050000" cy="2079112"/>
                <a:chOff x="10610300" y="360950"/>
                <a:chExt cx="1050000" cy="2079112"/>
              </a:xfrm>
            </p:grpSpPr>
            <p:pic>
              <p:nvPicPr>
                <p:cNvPr id="302" name="Google Shape;302;p35"/>
                <p:cNvPicPr preferRelativeResize="0"/>
                <p:nvPr/>
              </p:nvPicPr>
              <p:blipFill>
                <a:blip r:embed="rId20">
                  <a:alphaModFix/>
                </a:blip>
                <a:stretch>
                  <a:fillRect/>
                </a:stretch>
              </p:blipFill>
              <p:spPr>
                <a:xfrm>
                  <a:off x="10690625" y="1696474"/>
                  <a:ext cx="889361" cy="3195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3" name="Google Shape;303;p35"/>
                <p:cNvPicPr preferRelativeResize="0"/>
                <p:nvPr/>
              </p:nvPicPr>
              <p:blipFill>
                <a:blip r:embed="rId21">
                  <a:alphaModFix/>
                </a:blip>
                <a:stretch>
                  <a:fillRect/>
                </a:stretch>
              </p:blipFill>
              <p:spPr>
                <a:xfrm>
                  <a:off x="10636750" y="360950"/>
                  <a:ext cx="465829" cy="4542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4" name="Google Shape;304;p35"/>
                <p:cNvPicPr preferRelativeResize="0"/>
                <p:nvPr/>
              </p:nvPicPr>
              <p:blipFill>
                <a:blip r:embed="rId22">
                  <a:alphaModFix/>
                </a:blip>
                <a:stretch>
                  <a:fillRect/>
                </a:stretch>
              </p:blipFill>
              <p:spPr>
                <a:xfrm>
                  <a:off x="11184788" y="387987"/>
                  <a:ext cx="393585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5" name="Google Shape;305;p35"/>
                <p:cNvPicPr preferRelativeResize="0"/>
                <p:nvPr/>
              </p:nvPicPr>
              <p:blipFill>
                <a:blip r:embed="rId23">
                  <a:alphaModFix/>
                </a:blip>
                <a:stretch>
                  <a:fillRect/>
                </a:stretch>
              </p:blipFill>
              <p:spPr>
                <a:xfrm>
                  <a:off x="10640597" y="881872"/>
                  <a:ext cx="458130" cy="45043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6" name="Google Shape;306;p35"/>
                <p:cNvPicPr preferRelativeResize="0"/>
                <p:nvPr/>
              </p:nvPicPr>
              <p:blipFill>
                <a:blip r:embed="rId24">
                  <a:alphaModFix/>
                </a:blip>
                <a:stretch>
                  <a:fillRect/>
                </a:stretch>
              </p:blipFill>
              <p:spPr>
                <a:xfrm>
                  <a:off x="11161196" y="876096"/>
                  <a:ext cx="465829" cy="46197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7" name="Google Shape;307;p35"/>
                <p:cNvPicPr preferRelativeResize="0"/>
                <p:nvPr/>
              </p:nvPicPr>
              <p:blipFill>
                <a:blip r:embed="rId25">
                  <a:alphaModFix/>
                </a:blip>
                <a:stretch>
                  <a:fillRect/>
                </a:stretch>
              </p:blipFill>
              <p:spPr>
                <a:xfrm>
                  <a:off x="10610300" y="2105373"/>
                  <a:ext cx="1050000" cy="33468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308" name="Google Shape;308;p35"/>
                <p:cNvPicPr preferRelativeResize="0"/>
                <p:nvPr/>
              </p:nvPicPr>
              <p:blipFill>
                <a:blip r:embed="rId26">
                  <a:alphaModFix/>
                </a:blip>
                <a:stretch>
                  <a:fillRect/>
                </a:stretch>
              </p:blipFill>
              <p:spPr>
                <a:xfrm>
                  <a:off x="10834389" y="1386350"/>
                  <a:ext cx="601825" cy="2618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309" name="Google Shape;309;p35"/>
            <p:cNvSpPr/>
            <p:nvPr/>
          </p:nvSpPr>
          <p:spPr>
            <a:xfrm>
              <a:off x="6923188" y="1580900"/>
              <a:ext cx="698400" cy="400200"/>
            </a:xfrm>
            <a:prstGeom prst="roundRect">
              <a:avLst>
                <a:gd name="adj" fmla="val 16667"/>
              </a:avLst>
            </a:prstGeom>
            <a:solidFill>
              <a:schemeClr val="accent6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89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NAP</a:t>
              </a:r>
              <a:endParaRPr kumimoji="0" sz="2489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5562250" y="834825"/>
              <a:ext cx="698400" cy="1167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rgbClr val="9BA5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Open data</a:t>
              </a: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NeTEx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SIRI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GTFS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GTFS RT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11" name="Google Shape;311;p35"/>
            <p:cNvCxnSpPr>
              <a:stCxn id="310" idx="3"/>
              <a:endCxn id="256" idx="1"/>
            </p:cNvCxnSpPr>
            <p:nvPr/>
          </p:nvCxnSpPr>
          <p:spPr>
            <a:xfrm rot="10800000" flipH="1">
              <a:off x="6260650" y="1186875"/>
              <a:ext cx="1535700" cy="2316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2" name="Google Shape;312;p35"/>
            <p:cNvCxnSpPr>
              <a:endCxn id="310" idx="1"/>
            </p:cNvCxnSpPr>
            <p:nvPr/>
          </p:nvCxnSpPr>
          <p:spPr>
            <a:xfrm rot="-5400000">
              <a:off x="4692100" y="1976625"/>
              <a:ext cx="1428300" cy="312000"/>
            </a:xfrm>
            <a:prstGeom prst="bentConnector2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13" name="Google Shape;313;p35"/>
            <p:cNvCxnSpPr>
              <a:stCxn id="310" idx="3"/>
              <a:endCxn id="309" idx="1"/>
            </p:cNvCxnSpPr>
            <p:nvPr/>
          </p:nvCxnSpPr>
          <p:spPr>
            <a:xfrm>
              <a:off x="6260650" y="1418475"/>
              <a:ext cx="662400" cy="36240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314" name="Google Shape;314;p35"/>
          <p:cNvGrpSpPr/>
          <p:nvPr/>
        </p:nvGrpSpPr>
        <p:grpSpPr>
          <a:xfrm>
            <a:off x="1771501" y="1356801"/>
            <a:ext cx="4402767" cy="4861767"/>
            <a:chOff x="1328625" y="1017600"/>
            <a:chExt cx="3302075" cy="3646325"/>
          </a:xfrm>
        </p:grpSpPr>
        <p:grpSp>
          <p:nvGrpSpPr>
            <p:cNvPr id="315" name="Google Shape;315;p35"/>
            <p:cNvGrpSpPr/>
            <p:nvPr/>
          </p:nvGrpSpPr>
          <p:grpSpPr>
            <a:xfrm>
              <a:off x="1328625" y="1017600"/>
              <a:ext cx="3302075" cy="3646325"/>
              <a:chOff x="1328625" y="1017600"/>
              <a:chExt cx="3302075" cy="3646325"/>
            </a:xfrm>
          </p:grpSpPr>
          <p:cxnSp>
            <p:nvCxnSpPr>
              <p:cNvPr id="316" name="Google Shape;316;p35"/>
              <p:cNvCxnSpPr/>
              <p:nvPr/>
            </p:nvCxnSpPr>
            <p:spPr>
              <a:xfrm>
                <a:off x="2065775" y="1117325"/>
                <a:ext cx="0" cy="35466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7" name="Google Shape;317;p35"/>
              <p:cNvGrpSpPr/>
              <p:nvPr/>
            </p:nvGrpSpPr>
            <p:grpSpPr>
              <a:xfrm>
                <a:off x="2792775" y="2425838"/>
                <a:ext cx="1837925" cy="1063013"/>
                <a:chOff x="2792775" y="2425838"/>
                <a:chExt cx="1837925" cy="1063013"/>
              </a:xfrm>
            </p:grpSpPr>
            <p:sp>
              <p:nvSpPr>
                <p:cNvPr id="318" name="Google Shape;318;p35"/>
                <p:cNvSpPr/>
                <p:nvPr/>
              </p:nvSpPr>
              <p:spPr>
                <a:xfrm>
                  <a:off x="4001300" y="2425838"/>
                  <a:ext cx="629400" cy="724300"/>
                </a:xfrm>
                <a:prstGeom prst="flowChartMagneticDisk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8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272" name="Google Shape;272;p35"/>
                <p:cNvSpPr txBox="1"/>
                <p:nvPr/>
              </p:nvSpPr>
              <p:spPr>
                <a:xfrm>
                  <a:off x="3681396" y="2626125"/>
                  <a:ext cx="5712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81C56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⚙️</a:t>
                  </a: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19" name="Google Shape;319;p35"/>
                <p:cNvSpPr txBox="1"/>
                <p:nvPr/>
              </p:nvSpPr>
              <p:spPr>
                <a:xfrm>
                  <a:off x="2792775" y="3150150"/>
                  <a:ext cx="18378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333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5959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Timetable database</a:t>
                  </a:r>
                  <a:endParaRPr kumimoji="0" sz="1333" b="0" i="1" u="none" strike="noStrike" kern="1200" cap="none" spc="0" normalizeH="0" baseline="0" noProof="0">
                    <a:ln>
                      <a:noFill/>
                    </a:ln>
                    <a:solidFill>
                      <a:srgbClr val="FF5959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320" name="Google Shape;320;p35"/>
              <p:cNvGrpSpPr/>
              <p:nvPr/>
            </p:nvGrpSpPr>
            <p:grpSpPr>
              <a:xfrm>
                <a:off x="2792775" y="3556275"/>
                <a:ext cx="1837925" cy="1063000"/>
                <a:chOff x="2792775" y="3556275"/>
                <a:chExt cx="1837925" cy="1063000"/>
              </a:xfrm>
            </p:grpSpPr>
            <p:sp>
              <p:nvSpPr>
                <p:cNvPr id="274" name="Google Shape;274;p35"/>
                <p:cNvSpPr/>
                <p:nvPr/>
              </p:nvSpPr>
              <p:spPr>
                <a:xfrm>
                  <a:off x="4001300" y="3556275"/>
                  <a:ext cx="629400" cy="724300"/>
                </a:xfrm>
                <a:prstGeom prst="flowChartMagneticDisk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8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21" name="Google Shape;321;p35"/>
                <p:cNvSpPr txBox="1"/>
                <p:nvPr/>
              </p:nvSpPr>
              <p:spPr>
                <a:xfrm>
                  <a:off x="3681125" y="3751450"/>
                  <a:ext cx="571200" cy="461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181C56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⚙️</a:t>
                  </a:r>
                  <a:endParaRPr kumimoji="0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22" name="Google Shape;322;p35"/>
                <p:cNvSpPr txBox="1"/>
                <p:nvPr/>
              </p:nvSpPr>
              <p:spPr>
                <a:xfrm>
                  <a:off x="2792775" y="4280575"/>
                  <a:ext cx="18378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333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5959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Real-time hub</a:t>
                  </a:r>
                  <a:endParaRPr kumimoji="0" sz="1333" b="0" i="1" u="none" strike="noStrike" kern="1200" cap="none" spc="0" normalizeH="0" baseline="0" noProof="0">
                    <a:ln>
                      <a:noFill/>
                    </a:ln>
                    <a:solidFill>
                      <a:srgbClr val="FF5959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257" name="Google Shape;257;p35"/>
              <p:cNvSpPr txBox="1"/>
              <p:nvPr/>
            </p:nvSpPr>
            <p:spPr>
              <a:xfrm>
                <a:off x="2211867" y="1017600"/>
                <a:ext cx="6984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1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ENTUR</a:t>
                </a:r>
                <a:endParaRPr kumimoji="0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cxnSp>
            <p:nvCxnSpPr>
              <p:cNvPr id="323" name="Google Shape;323;p35"/>
              <p:cNvCxnSpPr>
                <a:stCxn id="259" idx="3"/>
                <a:endCxn id="272" idx="1"/>
              </p:cNvCxnSpPr>
              <p:nvPr/>
            </p:nvCxnSpPr>
            <p:spPr>
              <a:xfrm>
                <a:off x="1765275" y="2850125"/>
                <a:ext cx="1916100" cy="6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24" name="Google Shape;324;p35"/>
              <p:cNvCxnSpPr>
                <a:stCxn id="263" idx="3"/>
                <a:endCxn id="321" idx="1"/>
              </p:cNvCxnSpPr>
              <p:nvPr/>
            </p:nvCxnSpPr>
            <p:spPr>
              <a:xfrm>
                <a:off x="1765275" y="3979825"/>
                <a:ext cx="1915800" cy="2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25" name="Google Shape;325;p35"/>
              <p:cNvCxnSpPr>
                <a:stCxn id="259" idx="0"/>
                <a:endCxn id="269" idx="1"/>
              </p:cNvCxnSpPr>
              <p:nvPr/>
            </p:nvCxnSpPr>
            <p:spPr>
              <a:xfrm rot="-5400000">
                <a:off x="2146125" y="952475"/>
                <a:ext cx="793800" cy="2428800"/>
              </a:xfrm>
              <a:prstGeom prst="bentConnector2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triangle" w="med" len="med"/>
                <a:tailEnd type="triangle" w="med" len="med"/>
              </a:ln>
            </p:spPr>
          </p:cxnSp>
          <p:sp>
            <p:nvSpPr>
              <p:cNvPr id="326" name="Google Shape;326;p35"/>
              <p:cNvSpPr txBox="1"/>
              <p:nvPr/>
            </p:nvSpPr>
            <p:spPr>
              <a:xfrm>
                <a:off x="2218172" y="2603825"/>
                <a:ext cx="14379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1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NeTEx</a:t>
                </a:r>
                <a:endParaRPr kumimoji="0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Nordic profile</a:t>
                </a:r>
                <a:endParaRPr kumimoji="0" sz="13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27" name="Google Shape;327;p35"/>
              <p:cNvSpPr txBox="1"/>
              <p:nvPr/>
            </p:nvSpPr>
            <p:spPr>
              <a:xfrm>
                <a:off x="2218172" y="3733525"/>
                <a:ext cx="14379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1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SIRI (ET, VM, SX)</a:t>
                </a:r>
                <a:endParaRPr kumimoji="0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Nordic profile</a:t>
                </a:r>
                <a:endParaRPr kumimoji="0" sz="13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grpSp>
            <p:nvGrpSpPr>
              <p:cNvPr id="328" name="Google Shape;328;p35"/>
              <p:cNvGrpSpPr/>
              <p:nvPr/>
            </p:nvGrpSpPr>
            <p:grpSpPr>
              <a:xfrm>
                <a:off x="2792775" y="1364375"/>
                <a:ext cx="1837925" cy="1061475"/>
                <a:chOff x="2792775" y="1364375"/>
                <a:chExt cx="1837925" cy="1061475"/>
              </a:xfrm>
            </p:grpSpPr>
            <p:sp>
              <p:nvSpPr>
                <p:cNvPr id="329" name="Google Shape;329;p35"/>
                <p:cNvSpPr/>
                <p:nvPr/>
              </p:nvSpPr>
              <p:spPr>
                <a:xfrm>
                  <a:off x="4001300" y="1364375"/>
                  <a:ext cx="629400" cy="724300"/>
                </a:xfrm>
                <a:prstGeom prst="flowChartMagneticDisk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333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NSR</a:t>
                  </a:r>
                  <a:endParaRPr kumimoji="0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269" name="Google Shape;269;p35"/>
                <p:cNvSpPr txBox="1"/>
                <p:nvPr/>
              </p:nvSpPr>
              <p:spPr>
                <a:xfrm>
                  <a:off x="3757325" y="1569975"/>
                  <a:ext cx="873300" cy="400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89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rPr>
                    <a:t>🖥️</a:t>
                  </a:r>
                  <a:endParaRPr kumimoji="0" sz="248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0" name="Google Shape;330;p35"/>
                <p:cNvSpPr txBox="1"/>
                <p:nvPr/>
              </p:nvSpPr>
              <p:spPr>
                <a:xfrm>
                  <a:off x="2792775" y="2087150"/>
                  <a:ext cx="1837800" cy="338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121900" rIns="121900" bIns="121900" anchor="t" anchorCtr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  <a:lvl2pPr marR="0" lvl="1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2pPr>
                  <a:lvl3pPr marR="0" lvl="2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3pPr>
                  <a:lvl4pPr marR="0" lvl="3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4pPr>
                  <a:lvl5pPr marR="0" lvl="4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5pPr>
                  <a:lvl6pPr marR="0" lvl="5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6pPr>
                  <a:lvl7pPr marR="0" lvl="6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7pPr>
                  <a:lvl8pPr marR="0" lvl="7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8pPr>
                  <a:lvl9pPr marR="0" lvl="8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defRPr sz="1867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9pPr>
                </a:lstStyle>
                <a:p>
                  <a:pPr marL="0" marR="0" lvl="0" indent="0" algn="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1333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FF5959"/>
                      </a:solidFill>
                      <a:effectLst/>
                      <a:uLnTx/>
                      <a:uFillTx/>
                      <a:latin typeface="Montserrat"/>
                      <a:ea typeface="Montserrat"/>
                      <a:cs typeface="Montserrat"/>
                      <a:sym typeface="Montserrat"/>
                    </a:rPr>
                    <a:t>National Stop Registry</a:t>
                  </a:r>
                  <a:endParaRPr kumimoji="0" sz="1333" b="0" i="1" u="none" strike="noStrike" kern="1200" cap="none" spc="0" normalizeH="0" baseline="0" noProof="0">
                    <a:ln>
                      <a:noFill/>
                    </a:ln>
                    <a:solidFill>
                      <a:srgbClr val="FF5959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331" name="Google Shape;331;p35"/>
              <p:cNvSpPr txBox="1"/>
              <p:nvPr/>
            </p:nvSpPr>
            <p:spPr>
              <a:xfrm>
                <a:off x="2218172" y="1530625"/>
                <a:ext cx="1437900" cy="492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1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Manual edits</a:t>
                </a:r>
                <a:endParaRPr kumimoji="0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by PTA’s</a:t>
                </a:r>
                <a:endParaRPr kumimoji="0" sz="13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332" name="Google Shape;332;p35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3946200" y="2679082"/>
              <a:ext cx="118566" cy="3233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5"/>
            <p:cNvPicPr preferRelativeResize="0"/>
            <p:nvPr/>
          </p:nvPicPr>
          <p:blipFill>
            <a:blip r:embed="rId27">
              <a:alphaModFix/>
            </a:blip>
            <a:stretch>
              <a:fillRect/>
            </a:stretch>
          </p:blipFill>
          <p:spPr>
            <a:xfrm>
              <a:off x="3959713" y="3810357"/>
              <a:ext cx="118566" cy="3233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35"/>
          <p:cNvSpPr txBox="1"/>
          <p:nvPr/>
        </p:nvSpPr>
        <p:spPr>
          <a:xfrm>
            <a:off x="9146756" y="544000"/>
            <a:ext cx="931200" cy="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USERS</a:t>
            </a:r>
            <a:endParaRPr kumimoji="0" sz="1333" b="1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2358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6"/>
          <p:cNvSpPr txBox="1">
            <a:spLocks noGrp="1"/>
          </p:cNvSpPr>
          <p:nvPr>
            <p:ph type="title"/>
          </p:nvPr>
        </p:nvSpPr>
        <p:spPr>
          <a:xfrm>
            <a:off x="1015200" y="593200"/>
            <a:ext cx="87684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Data flow with blocks</a:t>
            </a:r>
            <a:endParaRPr/>
          </a:p>
        </p:txBody>
      </p:sp>
      <p:grpSp>
        <p:nvGrpSpPr>
          <p:cNvPr id="340" name="Google Shape;340;p36"/>
          <p:cNvGrpSpPr/>
          <p:nvPr/>
        </p:nvGrpSpPr>
        <p:grpSpPr>
          <a:xfrm>
            <a:off x="1189300" y="1356801"/>
            <a:ext cx="2378000" cy="4331433"/>
            <a:chOff x="891975" y="1017600"/>
            <a:chExt cx="1783500" cy="3248575"/>
          </a:xfrm>
        </p:grpSpPr>
        <p:sp>
          <p:nvSpPr>
            <p:cNvPr id="341" name="Google Shape;341;p36"/>
            <p:cNvSpPr/>
            <p:nvPr/>
          </p:nvSpPr>
          <p:spPr>
            <a:xfrm>
              <a:off x="891975" y="2563775"/>
              <a:ext cx="873300" cy="572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Planning systems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~60 feeds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891975" y="3693475"/>
              <a:ext cx="873300" cy="572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Real-time systems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~60 feeds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43" name="Google Shape;343;p36"/>
            <p:cNvSpPr txBox="1"/>
            <p:nvPr/>
          </p:nvSpPr>
          <p:spPr>
            <a:xfrm>
              <a:off x="891975" y="1017600"/>
              <a:ext cx="178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PTA/PTO</a:t>
              </a:r>
              <a:endParaRPr kumimoji="0" sz="1333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344" name="Google Shape;344;p36"/>
          <p:cNvGrpSpPr/>
          <p:nvPr/>
        </p:nvGrpSpPr>
        <p:grpSpPr>
          <a:xfrm>
            <a:off x="1771501" y="1356801"/>
            <a:ext cx="4402767" cy="4861767"/>
            <a:chOff x="1328625" y="1017600"/>
            <a:chExt cx="3302075" cy="3646325"/>
          </a:xfrm>
        </p:grpSpPr>
        <p:cxnSp>
          <p:nvCxnSpPr>
            <p:cNvPr id="345" name="Google Shape;345;p36"/>
            <p:cNvCxnSpPr/>
            <p:nvPr/>
          </p:nvCxnSpPr>
          <p:spPr>
            <a:xfrm>
              <a:off x="2065775" y="1117325"/>
              <a:ext cx="0" cy="35466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46" name="Google Shape;346;p36"/>
            <p:cNvGrpSpPr/>
            <p:nvPr/>
          </p:nvGrpSpPr>
          <p:grpSpPr>
            <a:xfrm>
              <a:off x="2792775" y="2425838"/>
              <a:ext cx="1837925" cy="1063013"/>
              <a:chOff x="2792775" y="2425838"/>
              <a:chExt cx="1837925" cy="1063013"/>
            </a:xfrm>
          </p:grpSpPr>
          <p:sp>
            <p:nvSpPr>
              <p:cNvPr id="347" name="Google Shape;347;p36"/>
              <p:cNvSpPr/>
              <p:nvPr/>
            </p:nvSpPr>
            <p:spPr>
              <a:xfrm>
                <a:off x="4001300" y="2425838"/>
                <a:ext cx="629400" cy="724300"/>
              </a:xfrm>
              <a:prstGeom prst="flowChartMagneticDisk">
                <a:avLst/>
              </a:prstGeom>
              <a:solidFill>
                <a:schemeClr val="dk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48" name="Google Shape;348;p36"/>
              <p:cNvSpPr txBox="1"/>
              <p:nvPr/>
            </p:nvSpPr>
            <p:spPr>
              <a:xfrm>
                <a:off x="3757325" y="2621013"/>
                <a:ext cx="8733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⚙️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49" name="Google Shape;349;p36"/>
              <p:cNvSpPr txBox="1"/>
              <p:nvPr/>
            </p:nvSpPr>
            <p:spPr>
              <a:xfrm>
                <a:off x="2792775" y="3150150"/>
                <a:ext cx="183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1" u="none" strike="noStrike" kern="1200" cap="none" spc="0" normalizeH="0" baseline="0" noProof="0">
                    <a:ln>
                      <a:noFill/>
                    </a:ln>
                    <a:solidFill>
                      <a:srgbClr val="FF5959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Timetable database</a:t>
                </a:r>
                <a:endParaRPr kumimoji="0" sz="1333" b="0" i="1" u="none" strike="noStrike" kern="1200" cap="none" spc="0" normalizeH="0" baseline="0" noProof="0">
                  <a:ln>
                    <a:noFill/>
                  </a:ln>
                  <a:solidFill>
                    <a:srgbClr val="FF595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grpSp>
          <p:nvGrpSpPr>
            <p:cNvPr id="350" name="Google Shape;350;p36"/>
            <p:cNvGrpSpPr/>
            <p:nvPr/>
          </p:nvGrpSpPr>
          <p:grpSpPr>
            <a:xfrm>
              <a:off x="2792775" y="3556275"/>
              <a:ext cx="1837925" cy="1063000"/>
              <a:chOff x="2792775" y="3556275"/>
              <a:chExt cx="1837925" cy="1063000"/>
            </a:xfrm>
          </p:grpSpPr>
          <p:sp>
            <p:nvSpPr>
              <p:cNvPr id="351" name="Google Shape;351;p36"/>
              <p:cNvSpPr/>
              <p:nvPr/>
            </p:nvSpPr>
            <p:spPr>
              <a:xfrm>
                <a:off x="4001300" y="3556275"/>
                <a:ext cx="629400" cy="724300"/>
              </a:xfrm>
              <a:prstGeom prst="flowChartMagneticDisk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2" name="Google Shape;352;p36"/>
              <p:cNvSpPr txBox="1"/>
              <p:nvPr/>
            </p:nvSpPr>
            <p:spPr>
              <a:xfrm>
                <a:off x="3757325" y="3751450"/>
                <a:ext cx="8733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181C56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⚙️</a:t>
                </a: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3" name="Google Shape;353;p36"/>
              <p:cNvSpPr txBox="1"/>
              <p:nvPr/>
            </p:nvSpPr>
            <p:spPr>
              <a:xfrm>
                <a:off x="2792775" y="4280575"/>
                <a:ext cx="183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1" u="none" strike="noStrike" kern="1200" cap="none" spc="0" normalizeH="0" baseline="0" noProof="0">
                    <a:ln>
                      <a:noFill/>
                    </a:ln>
                    <a:solidFill>
                      <a:srgbClr val="FFBF9E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Real-time hub</a:t>
                </a:r>
                <a:endParaRPr kumimoji="0" sz="1333" b="0" i="1" u="none" strike="noStrike" kern="1200" cap="none" spc="0" normalizeH="0" baseline="0" noProof="0">
                  <a:ln>
                    <a:noFill/>
                  </a:ln>
                  <a:solidFill>
                    <a:srgbClr val="FFBF9E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54" name="Google Shape;354;p36"/>
            <p:cNvSpPr txBox="1"/>
            <p:nvPr/>
          </p:nvSpPr>
          <p:spPr>
            <a:xfrm>
              <a:off x="2592867" y="1017600"/>
              <a:ext cx="698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ENTUR</a:t>
              </a:r>
              <a:endParaRPr kumimoji="0" sz="1333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55" name="Google Shape;355;p36"/>
            <p:cNvCxnSpPr>
              <a:stCxn id="341" idx="3"/>
              <a:endCxn id="348" idx="1"/>
            </p:cNvCxnSpPr>
            <p:nvPr/>
          </p:nvCxnSpPr>
          <p:spPr>
            <a:xfrm>
              <a:off x="1765275" y="2850125"/>
              <a:ext cx="1992000" cy="1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6" name="Google Shape;356;p36"/>
            <p:cNvCxnSpPr>
              <a:stCxn id="342" idx="3"/>
              <a:endCxn id="352" idx="1"/>
            </p:cNvCxnSpPr>
            <p:nvPr/>
          </p:nvCxnSpPr>
          <p:spPr>
            <a:xfrm>
              <a:off x="1765275" y="3979825"/>
              <a:ext cx="1992000" cy="24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57" name="Google Shape;357;p36"/>
            <p:cNvCxnSpPr>
              <a:stCxn id="341" idx="0"/>
              <a:endCxn id="358" idx="1"/>
            </p:cNvCxnSpPr>
            <p:nvPr/>
          </p:nvCxnSpPr>
          <p:spPr>
            <a:xfrm rot="-5400000">
              <a:off x="2146125" y="952475"/>
              <a:ext cx="793800" cy="2428800"/>
            </a:xfrm>
            <a:prstGeom prst="bentConnector2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sp>
          <p:nvSpPr>
            <p:cNvPr id="359" name="Google Shape;359;p36"/>
            <p:cNvSpPr txBox="1"/>
            <p:nvPr/>
          </p:nvSpPr>
          <p:spPr>
            <a:xfrm>
              <a:off x="2218172" y="2603825"/>
              <a:ext cx="1437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NeTEx</a:t>
              </a:r>
              <a:endParaRPr kumimoji="0" sz="1333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Nordic profile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360" name="Google Shape;360;p36"/>
            <p:cNvSpPr txBox="1"/>
            <p:nvPr/>
          </p:nvSpPr>
          <p:spPr>
            <a:xfrm>
              <a:off x="2218172" y="3733525"/>
              <a:ext cx="1437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1" i="0" u="none" strike="noStrike" kern="1200" cap="none" spc="0" normalizeH="0" baseline="0" noProof="0">
                  <a:ln>
                    <a:noFill/>
                  </a:ln>
                  <a:solidFill>
                    <a:srgbClr val="DADBE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SIRI (ET, VM, SX)</a:t>
              </a:r>
              <a:endParaRPr kumimoji="0" sz="1333" b="1" i="0" u="none" strike="noStrike" kern="1200" cap="none" spc="0" normalizeH="0" baseline="0" noProof="0">
                <a:ln>
                  <a:noFill/>
                </a:ln>
                <a:solidFill>
                  <a:srgbClr val="DADBE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DADBE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Nordic profile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DADBE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361" name="Google Shape;361;p36"/>
            <p:cNvGrpSpPr/>
            <p:nvPr/>
          </p:nvGrpSpPr>
          <p:grpSpPr>
            <a:xfrm>
              <a:off x="2792775" y="1364375"/>
              <a:ext cx="1837925" cy="1061475"/>
              <a:chOff x="2792775" y="1364375"/>
              <a:chExt cx="1837925" cy="1061475"/>
            </a:xfrm>
          </p:grpSpPr>
          <p:sp>
            <p:nvSpPr>
              <p:cNvPr id="362" name="Google Shape;362;p36"/>
              <p:cNvSpPr/>
              <p:nvPr/>
            </p:nvSpPr>
            <p:spPr>
              <a:xfrm>
                <a:off x="4001300" y="1364375"/>
                <a:ext cx="629400" cy="724300"/>
              </a:xfrm>
              <a:prstGeom prst="flowChartMagneticDisk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NSR</a:t>
                </a:r>
                <a:endParaRPr kumimoji="0" sz="1333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358" name="Google Shape;358;p36"/>
              <p:cNvSpPr txBox="1"/>
              <p:nvPr/>
            </p:nvSpPr>
            <p:spPr>
              <a:xfrm>
                <a:off x="3757325" y="1569975"/>
                <a:ext cx="873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2489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🖥️</a:t>
                </a:r>
                <a:endParaRPr kumimoji="0" sz="248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6"/>
              <p:cNvSpPr txBox="1"/>
              <p:nvPr/>
            </p:nvSpPr>
            <p:spPr>
              <a:xfrm>
                <a:off x="2792775" y="2087150"/>
                <a:ext cx="1837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333" b="0" i="1" u="none" strike="noStrike" kern="1200" cap="none" spc="0" normalizeH="0" baseline="0" noProof="0">
                    <a:ln>
                      <a:noFill/>
                    </a:ln>
                    <a:solidFill>
                      <a:srgbClr val="FFBF9E"/>
                    </a:solidFill>
                    <a:effectLst/>
                    <a:uLnTx/>
                    <a:uFillTx/>
                    <a:latin typeface="Montserrat"/>
                    <a:ea typeface="Montserrat"/>
                    <a:cs typeface="Montserrat"/>
                    <a:sym typeface="Montserrat"/>
                  </a:rPr>
                  <a:t>National Stop Registry</a:t>
                </a:r>
                <a:endParaRPr kumimoji="0" sz="1333" b="0" i="1" u="none" strike="noStrike" kern="1200" cap="none" spc="0" normalizeH="0" baseline="0" noProof="0">
                  <a:ln>
                    <a:noFill/>
                  </a:ln>
                  <a:solidFill>
                    <a:srgbClr val="FFBF9E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sp>
          <p:nvSpPr>
            <p:cNvPr id="364" name="Google Shape;364;p36"/>
            <p:cNvSpPr txBox="1"/>
            <p:nvPr/>
          </p:nvSpPr>
          <p:spPr>
            <a:xfrm>
              <a:off x="2218172" y="1530625"/>
              <a:ext cx="14379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1" i="0" u="none" strike="noStrike" kern="1200" cap="none" spc="0" normalizeH="0" baseline="0" noProof="0">
                  <a:ln>
                    <a:noFill/>
                  </a:ln>
                  <a:solidFill>
                    <a:srgbClr val="DADBE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Manual edits</a:t>
              </a:r>
              <a:endParaRPr kumimoji="0" sz="1333" b="1" i="0" u="none" strike="noStrike" kern="1200" cap="none" spc="0" normalizeH="0" baseline="0" noProof="0">
                <a:ln>
                  <a:noFill/>
                </a:ln>
                <a:solidFill>
                  <a:srgbClr val="DADBE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333" b="0" i="0" u="none" strike="noStrike" kern="1200" cap="none" spc="0" normalizeH="0" baseline="0" noProof="0">
                  <a:ln>
                    <a:noFill/>
                  </a:ln>
                  <a:solidFill>
                    <a:srgbClr val="DADBE9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by PTA’s</a:t>
              </a:r>
              <a:endParaRPr kumimoji="0" sz="1333" b="0" i="0" u="none" strike="noStrike" kern="1200" cap="none" spc="0" normalizeH="0" baseline="0" noProof="0">
                <a:ln>
                  <a:noFill/>
                </a:ln>
                <a:solidFill>
                  <a:srgbClr val="DADBE9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365" name="Google Shape;365;p36"/>
          <p:cNvSpPr txBox="1"/>
          <p:nvPr/>
        </p:nvSpPr>
        <p:spPr>
          <a:xfrm>
            <a:off x="7022233" y="1821667"/>
            <a:ext cx="3943200" cy="2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Examples of closed data can be: </a:t>
            </a: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609585" marR="0" lvl="0" indent="-4233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Blocks</a:t>
            </a: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609585" marR="0" lvl="0" indent="-4233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Dead-runs</a:t>
            </a: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609585" marR="0" lvl="0" indent="-4233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Train composition</a:t>
            </a: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609585" marR="0" lvl="0" indent="-42332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C56"/>
              </a:buClr>
              <a:buSzPts val="1400"/>
              <a:buFont typeface="Roboto"/>
              <a:buChar char="●"/>
              <a:tabLst/>
              <a:defRPr/>
            </a:pPr>
            <a:r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Unpublished lines</a:t>
            </a: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89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Explicit access is granted by the source data owner.</a:t>
            </a: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6" name="Google Shape;366;p36"/>
          <p:cNvCxnSpPr>
            <a:stCxn id="367" idx="2"/>
            <a:endCxn id="341" idx="1"/>
          </p:cNvCxnSpPr>
          <p:nvPr/>
        </p:nvCxnSpPr>
        <p:spPr>
          <a:xfrm rot="5400000" flipH="1">
            <a:off x="4390900" y="598537"/>
            <a:ext cx="2095200" cy="8498400"/>
          </a:xfrm>
          <a:prstGeom prst="bentConnector4">
            <a:avLst>
              <a:gd name="adj1" fmla="val -19416"/>
              <a:gd name="adj2" fmla="val 103736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68" name="Google Shape;368;p36"/>
          <p:cNvGrpSpPr/>
          <p:nvPr/>
        </p:nvGrpSpPr>
        <p:grpSpPr>
          <a:xfrm>
            <a:off x="6174167" y="3802484"/>
            <a:ext cx="4076333" cy="2232851"/>
            <a:chOff x="4630625" y="2851863"/>
            <a:chExt cx="3057250" cy="1674638"/>
          </a:xfrm>
        </p:grpSpPr>
        <p:grpSp>
          <p:nvGrpSpPr>
            <p:cNvPr id="369" name="Google Shape;369;p36"/>
            <p:cNvGrpSpPr/>
            <p:nvPr/>
          </p:nvGrpSpPr>
          <p:grpSpPr>
            <a:xfrm>
              <a:off x="6843675" y="3464203"/>
              <a:ext cx="844200" cy="957300"/>
              <a:chOff x="8013050" y="1044953"/>
              <a:chExt cx="844200" cy="957300"/>
            </a:xfrm>
          </p:grpSpPr>
          <p:sp>
            <p:nvSpPr>
              <p:cNvPr id="367" name="Google Shape;367;p36"/>
              <p:cNvSpPr/>
              <p:nvPr/>
            </p:nvSpPr>
            <p:spPr>
              <a:xfrm>
                <a:off x="8013050" y="1044953"/>
                <a:ext cx="844200" cy="9573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9BA5D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8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370" name="Google Shape;370;p3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8129442" y="1374335"/>
                <a:ext cx="620685" cy="2229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3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8073383" y="1659706"/>
                <a:ext cx="732795" cy="23358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2" name="Google Shape;372;p3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8229775" y="1157900"/>
                <a:ext cx="420013" cy="1827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73" name="Google Shape;373;p36"/>
            <p:cNvSpPr/>
            <p:nvPr/>
          </p:nvSpPr>
          <p:spPr>
            <a:xfrm>
              <a:off x="5562125" y="3359200"/>
              <a:ext cx="698400" cy="11673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rgbClr val="9BA5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200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Closed data</a:t>
              </a:r>
              <a:endParaRPr kumimoji="0" sz="1200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933" b="0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NeTEx</a:t>
              </a: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374" name="Google Shape;374;p36"/>
            <p:cNvCxnSpPr>
              <a:stCxn id="348" idx="3"/>
              <a:endCxn id="373" idx="1"/>
            </p:cNvCxnSpPr>
            <p:nvPr/>
          </p:nvCxnSpPr>
          <p:spPr>
            <a:xfrm>
              <a:off x="4630625" y="2851863"/>
              <a:ext cx="931500" cy="1091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5" name="Google Shape;375;p36"/>
            <p:cNvCxnSpPr>
              <a:stCxn id="373" idx="3"/>
              <a:endCxn id="367" idx="1"/>
            </p:cNvCxnSpPr>
            <p:nvPr/>
          </p:nvCxnSpPr>
          <p:spPr>
            <a:xfrm>
              <a:off x="6260525" y="3942850"/>
              <a:ext cx="5832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76" name="Google Shape;376;p36"/>
            <p:cNvSpPr txBox="1"/>
            <p:nvPr/>
          </p:nvSpPr>
          <p:spPr>
            <a:xfrm>
              <a:off x="6259400" y="3690450"/>
              <a:ext cx="584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🔒</a:t>
              </a: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699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2" name="Google Shape;382;p37"/>
          <p:cNvCxnSpPr/>
          <p:nvPr/>
        </p:nvCxnSpPr>
        <p:spPr>
          <a:xfrm>
            <a:off x="9077333" y="1684708"/>
            <a:ext cx="0" cy="455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83" name="Google Shape;383;p37"/>
          <p:cNvSpPr txBox="1"/>
          <p:nvPr/>
        </p:nvSpPr>
        <p:spPr>
          <a:xfrm>
            <a:off x="790708" y="1599717"/>
            <a:ext cx="101612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PTA/PTO		        Entur					Users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84" name="Google Shape;384;p37"/>
          <p:cNvCxnSpPr/>
          <p:nvPr/>
        </p:nvCxnSpPr>
        <p:spPr>
          <a:xfrm>
            <a:off x="2782233" y="1681941"/>
            <a:ext cx="0" cy="45572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385" name="Google Shape;385;p37" descr="Tannhjul x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46382" y="3227138"/>
            <a:ext cx="654833" cy="540396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7"/>
          <p:cNvSpPr txBox="1"/>
          <p:nvPr/>
        </p:nvSpPr>
        <p:spPr>
          <a:xfrm>
            <a:off x="6854245" y="3815979"/>
            <a:ext cx="2039200" cy="3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Offers engine </a:t>
            </a:r>
            <a:endParaRPr kumimoji="0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p37"/>
          <p:cNvSpPr/>
          <p:nvPr/>
        </p:nvSpPr>
        <p:spPr>
          <a:xfrm>
            <a:off x="6199484" y="1523513"/>
            <a:ext cx="1726400" cy="761600"/>
          </a:xfrm>
          <a:prstGeom prst="flowChartAlternateProcess">
            <a:avLst/>
          </a:prstGeom>
          <a:solidFill>
            <a:schemeClr val="l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Open data </a:t>
            </a:r>
            <a:r>
              <a:rPr kumimoji="0" lang="en" sz="1467" b="0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NeTEx/(GTFS)</a:t>
            </a:r>
            <a:endParaRPr kumimoji="0" sz="1467" b="0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88" name="Google Shape;388;p37"/>
          <p:cNvGrpSpPr/>
          <p:nvPr/>
        </p:nvGrpSpPr>
        <p:grpSpPr>
          <a:xfrm>
            <a:off x="945633" y="3090888"/>
            <a:ext cx="6600756" cy="842729"/>
            <a:chOff x="709224" y="2318165"/>
            <a:chExt cx="4950567" cy="632047"/>
          </a:xfrm>
        </p:grpSpPr>
        <p:pic>
          <p:nvPicPr>
            <p:cNvPr id="389" name="Google Shape;389;p37" descr="Tannhjul x3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9224" y="2318165"/>
              <a:ext cx="491125" cy="4052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7" descr="Databas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50933" y="2352028"/>
              <a:ext cx="276558" cy="337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1" name="Google Shape;391;p37"/>
            <p:cNvCxnSpPr>
              <a:stCxn id="389" idx="3"/>
              <a:endCxn id="390" idx="1"/>
            </p:cNvCxnSpPr>
            <p:nvPr/>
          </p:nvCxnSpPr>
          <p:spPr>
            <a:xfrm>
              <a:off x="1200348" y="2520814"/>
              <a:ext cx="1650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sp>
          <p:nvSpPr>
            <p:cNvPr id="392" name="Google Shape;392;p37"/>
            <p:cNvSpPr txBox="1"/>
            <p:nvPr/>
          </p:nvSpPr>
          <p:spPr>
            <a:xfrm>
              <a:off x="2200050" y="2688613"/>
              <a:ext cx="15897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Inventory (quotas &amp; yielding)</a:t>
              </a: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93" name="Google Shape;393;p37"/>
            <p:cNvCxnSpPr>
              <a:stCxn id="390" idx="3"/>
              <a:endCxn id="385" idx="1"/>
            </p:cNvCxnSpPr>
            <p:nvPr/>
          </p:nvCxnSpPr>
          <p:spPr>
            <a:xfrm>
              <a:off x="3127491" y="2520804"/>
              <a:ext cx="2532300" cy="102300"/>
            </a:xfrm>
            <a:prstGeom prst="curvedConnector3">
              <a:avLst>
                <a:gd name="adj1" fmla="val 4999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94" name="Google Shape;394;p37"/>
          <p:cNvSpPr/>
          <p:nvPr/>
        </p:nvSpPr>
        <p:spPr>
          <a:xfrm>
            <a:off x="7042033" y="2555917"/>
            <a:ext cx="1663600" cy="400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467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NAP</a:t>
            </a:r>
            <a:endParaRPr kumimoji="0" sz="1467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95" name="Google Shape;395;p37"/>
          <p:cNvCxnSpPr>
            <a:stCxn id="396" idx="0"/>
            <a:endCxn id="386" idx="2"/>
          </p:cNvCxnSpPr>
          <p:nvPr/>
        </p:nvCxnSpPr>
        <p:spPr>
          <a:xfrm rot="16200000">
            <a:off x="7652180" y="4385967"/>
            <a:ext cx="443200" cy="8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97" name="Google Shape;397;p37"/>
          <p:cNvCxnSpPr>
            <a:stCxn id="385" idx="3"/>
            <a:endCxn id="398" idx="1"/>
          </p:cNvCxnSpPr>
          <p:nvPr/>
        </p:nvCxnSpPr>
        <p:spPr>
          <a:xfrm>
            <a:off x="8201215" y="3497335"/>
            <a:ext cx="1160800" cy="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399" name="Google Shape;399;p37"/>
          <p:cNvGrpSpPr/>
          <p:nvPr/>
        </p:nvGrpSpPr>
        <p:grpSpPr>
          <a:xfrm>
            <a:off x="945635" y="3497173"/>
            <a:ext cx="6600752" cy="1459036"/>
            <a:chOff x="709226" y="2622879"/>
            <a:chExt cx="4950564" cy="1094277"/>
          </a:xfrm>
        </p:grpSpPr>
        <p:pic>
          <p:nvPicPr>
            <p:cNvPr id="400" name="Google Shape;400;p37" descr="Databas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50933" y="3118002"/>
              <a:ext cx="276558" cy="3375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37"/>
            <p:cNvSpPr txBox="1"/>
            <p:nvPr/>
          </p:nvSpPr>
          <p:spPr>
            <a:xfrm>
              <a:off x="2284506" y="3455556"/>
              <a:ext cx="14094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Rolling stock</a:t>
              </a: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37" descr="Rutetabell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09226" y="3119762"/>
              <a:ext cx="491119" cy="33404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3" name="Google Shape;403;p37"/>
            <p:cNvCxnSpPr>
              <a:stCxn id="402" idx="3"/>
              <a:endCxn id="400" idx="1"/>
            </p:cNvCxnSpPr>
            <p:nvPr/>
          </p:nvCxnSpPr>
          <p:spPr>
            <a:xfrm>
              <a:off x="1200345" y="3286786"/>
              <a:ext cx="1650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404" name="Google Shape;404;p37"/>
            <p:cNvCxnSpPr>
              <a:stCxn id="400" idx="3"/>
              <a:endCxn id="385" idx="1"/>
            </p:cNvCxnSpPr>
            <p:nvPr/>
          </p:nvCxnSpPr>
          <p:spPr>
            <a:xfrm rot="10800000" flipH="1">
              <a:off x="3127491" y="2622879"/>
              <a:ext cx="2532300" cy="663900"/>
            </a:xfrm>
            <a:prstGeom prst="curvedConnector3">
              <a:avLst>
                <a:gd name="adj1" fmla="val 4999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405" name="Google Shape;405;p37"/>
            <p:cNvSpPr txBox="1"/>
            <p:nvPr/>
          </p:nvSpPr>
          <p:spPr>
            <a:xfrm>
              <a:off x="1397922" y="3146028"/>
              <a:ext cx="491100" cy="26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91433" rIns="91433" bIns="91433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67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NeTEx</a:t>
              </a:r>
              <a:endParaRPr kumimoji="0" sz="1067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06" name="Google Shape;406;p37"/>
          <p:cNvGrpSpPr/>
          <p:nvPr/>
        </p:nvGrpSpPr>
        <p:grpSpPr>
          <a:xfrm>
            <a:off x="9362209" y="2506741"/>
            <a:ext cx="2039100" cy="1981200"/>
            <a:chOff x="9358275" y="2668875"/>
            <a:chExt cx="2039100" cy="1981200"/>
          </a:xfrm>
        </p:grpSpPr>
        <p:sp>
          <p:nvSpPr>
            <p:cNvPr id="398" name="Google Shape;398;p37"/>
            <p:cNvSpPr/>
            <p:nvPr/>
          </p:nvSpPr>
          <p:spPr>
            <a:xfrm>
              <a:off x="9358275" y="2668875"/>
              <a:ext cx="2039100" cy="1981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07" name="Google Shape;407;p37"/>
            <p:cNvGrpSpPr/>
            <p:nvPr/>
          </p:nvGrpSpPr>
          <p:grpSpPr>
            <a:xfrm>
              <a:off x="9438557" y="2800898"/>
              <a:ext cx="1837444" cy="1303602"/>
              <a:chOff x="13194162" y="514975"/>
              <a:chExt cx="2506744" cy="1778447"/>
            </a:xfrm>
          </p:grpSpPr>
          <p:pic>
            <p:nvPicPr>
              <p:cNvPr id="408" name="Google Shape;408;p3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3225215" y="1151156"/>
                <a:ext cx="520730" cy="51295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9" name="Google Shape;409;p3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4533242" y="516285"/>
                <a:ext cx="591668" cy="59166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0" name="Google Shape;410;p3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3194162" y="514975"/>
                <a:ext cx="582837" cy="5828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37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13211103" y="1684111"/>
                <a:ext cx="609311" cy="60931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2" name="Google Shape;412;p37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3877861" y="529315"/>
                <a:ext cx="558936" cy="5541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3" name="Google Shape;413;p37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15108849" y="1125794"/>
                <a:ext cx="563714" cy="5637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4" name="Google Shape;414;p37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13872341" y="1709308"/>
                <a:ext cx="568491" cy="5589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5" name="Google Shape;415;p37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13875473" y="1125775"/>
                <a:ext cx="563714" cy="5637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6" name="Google Shape;416;p37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15137192" y="535041"/>
                <a:ext cx="563714" cy="5541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7" name="Google Shape;417;p37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14556825" y="1133827"/>
                <a:ext cx="544506" cy="5445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8" name="Google Shape;418;p37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9463700" y="4119954"/>
              <a:ext cx="393667" cy="3953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37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0869298" y="3681232"/>
              <a:ext cx="391999" cy="391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0" name="Google Shape;420;p37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0429207" y="3682902"/>
              <a:ext cx="385326" cy="3886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1" name="Google Shape;421;p37"/>
          <p:cNvGrpSpPr/>
          <p:nvPr/>
        </p:nvGrpSpPr>
        <p:grpSpPr>
          <a:xfrm>
            <a:off x="1014673" y="3497147"/>
            <a:ext cx="6531715" cy="2629220"/>
            <a:chOff x="761005" y="2622860"/>
            <a:chExt cx="4898786" cy="1971915"/>
          </a:xfrm>
        </p:grpSpPr>
        <p:pic>
          <p:nvPicPr>
            <p:cNvPr id="422" name="Google Shape;422;p37" descr="Databas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65333" y="3862584"/>
              <a:ext cx="276558" cy="33755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23" name="Google Shape;423;p37"/>
            <p:cNvCxnSpPr>
              <a:stCxn id="424" idx="3"/>
              <a:endCxn id="422" idx="1"/>
            </p:cNvCxnSpPr>
            <p:nvPr/>
          </p:nvCxnSpPr>
          <p:spPr>
            <a:xfrm rot="10800000" flipH="1">
              <a:off x="1148565" y="4031480"/>
              <a:ext cx="2616900" cy="12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pic>
          <p:nvPicPr>
            <p:cNvPr id="424" name="Google Shape;424;p37" descr="Kundeservice.png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61005" y="3821734"/>
              <a:ext cx="387560" cy="4452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5" name="Google Shape;425;p37"/>
            <p:cNvSpPr txBox="1"/>
            <p:nvPr/>
          </p:nvSpPr>
          <p:spPr>
            <a:xfrm>
              <a:off x="3198906" y="4209875"/>
              <a:ext cx="14094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33" tIns="91433" rIns="91433" bIns="91433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Entur Seating &amp; reservations</a:t>
              </a: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426" name="Google Shape;426;p37"/>
            <p:cNvCxnSpPr>
              <a:stCxn id="422" idx="3"/>
              <a:endCxn id="385" idx="1"/>
            </p:cNvCxnSpPr>
            <p:nvPr/>
          </p:nvCxnSpPr>
          <p:spPr>
            <a:xfrm rot="10800000" flipH="1">
              <a:off x="4041891" y="2622860"/>
              <a:ext cx="1617900" cy="1408500"/>
            </a:xfrm>
            <a:prstGeom prst="curvedConnector3">
              <a:avLst>
                <a:gd name="adj1" fmla="val 49998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27" name="Google Shape;427;p37"/>
            <p:cNvCxnSpPr>
              <a:stCxn id="400" idx="3"/>
              <a:endCxn id="422" idx="1"/>
            </p:cNvCxnSpPr>
            <p:nvPr/>
          </p:nvCxnSpPr>
          <p:spPr>
            <a:xfrm>
              <a:off x="3127491" y="3286779"/>
              <a:ext cx="637800" cy="744600"/>
            </a:xfrm>
            <a:prstGeom prst="curvedConnector3">
              <a:avLst>
                <a:gd name="adj1" fmla="val 49997"/>
              </a:avLst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  <p:grpSp>
        <p:nvGrpSpPr>
          <p:cNvPr id="428" name="Google Shape;428;p37"/>
          <p:cNvGrpSpPr/>
          <p:nvPr/>
        </p:nvGrpSpPr>
        <p:grpSpPr>
          <a:xfrm>
            <a:off x="945623" y="1904172"/>
            <a:ext cx="6600759" cy="1739563"/>
            <a:chOff x="709218" y="1428129"/>
            <a:chExt cx="4950569" cy="1304672"/>
          </a:xfrm>
        </p:grpSpPr>
        <p:sp>
          <p:nvSpPr>
            <p:cNvPr id="429" name="Google Shape;429;p37"/>
            <p:cNvSpPr txBox="1"/>
            <p:nvPr/>
          </p:nvSpPr>
          <p:spPr>
            <a:xfrm>
              <a:off x="4806125" y="2471202"/>
              <a:ext cx="491100" cy="26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91433" rIns="91433" bIns="91433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" sz="1067" b="1" i="0" u="none" strike="noStrike" kern="1200" cap="none" spc="0" normalizeH="0" baseline="0" noProof="0">
                  <a:ln>
                    <a:noFill/>
                  </a:ln>
                  <a:solidFill>
                    <a:srgbClr val="181C56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NeTEx</a:t>
              </a:r>
              <a:endParaRPr kumimoji="0" sz="1067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30" name="Google Shape;430;p37"/>
            <p:cNvGrpSpPr/>
            <p:nvPr/>
          </p:nvGrpSpPr>
          <p:grpSpPr>
            <a:xfrm>
              <a:off x="709217" y="1428129"/>
              <a:ext cx="4950569" cy="1194872"/>
              <a:chOff x="709218" y="1428129"/>
              <a:chExt cx="4950569" cy="1194872"/>
            </a:xfrm>
          </p:grpSpPr>
          <p:pic>
            <p:nvPicPr>
              <p:cNvPr id="431" name="Google Shape;431;p37" descr="Database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850933" y="1656553"/>
                <a:ext cx="276558" cy="3375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32" name="Google Shape;432;p37" descr="Kundeservice.png"/>
              <p:cNvPicPr preferRelativeResize="0"/>
              <p:nvPr/>
            </p:nvPicPr>
            <p:blipFill rotWithShape="1">
              <a:blip r:embed="rId19">
                <a:alphaModFix/>
              </a:blip>
              <a:srcRect/>
              <a:stretch/>
            </p:blipFill>
            <p:spPr>
              <a:xfrm>
                <a:off x="709217" y="1602691"/>
                <a:ext cx="387560" cy="44529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433" name="Google Shape;433;p37"/>
              <p:cNvCxnSpPr>
                <a:stCxn id="432" idx="3"/>
                <a:endCxn id="431" idx="1"/>
              </p:cNvCxnSpPr>
              <p:nvPr/>
            </p:nvCxnSpPr>
            <p:spPr>
              <a:xfrm>
                <a:off x="1096778" y="1825336"/>
                <a:ext cx="1754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  <p:sp>
            <p:nvSpPr>
              <p:cNvPr id="434" name="Google Shape;434;p37"/>
              <p:cNvSpPr txBox="1"/>
              <p:nvPr/>
            </p:nvSpPr>
            <p:spPr>
              <a:xfrm>
                <a:off x="2284506" y="1994106"/>
                <a:ext cx="14094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91433" rIns="91433" bIns="91433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867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" sz="1067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National product database</a:t>
                </a:r>
                <a:endParaRPr kumimoji="0" sz="1067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cxnSp>
            <p:nvCxnSpPr>
              <p:cNvPr id="435" name="Google Shape;435;p37"/>
              <p:cNvCxnSpPr>
                <a:endCxn id="385" idx="1"/>
              </p:cNvCxnSpPr>
              <p:nvPr/>
            </p:nvCxnSpPr>
            <p:spPr>
              <a:xfrm>
                <a:off x="3137386" y="1841501"/>
                <a:ext cx="2522400" cy="7815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36" name="Google Shape;436;p37"/>
              <p:cNvCxnSpPr>
                <a:stCxn id="431" idx="3"/>
                <a:endCxn id="387" idx="1"/>
              </p:cNvCxnSpPr>
              <p:nvPr/>
            </p:nvCxnSpPr>
            <p:spPr>
              <a:xfrm rot="10800000" flipH="1">
                <a:off x="3127491" y="1428129"/>
                <a:ext cx="1522200" cy="397200"/>
              </a:xfrm>
              <a:prstGeom prst="curvedConnector3">
                <a:avLst>
                  <a:gd name="adj1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stealth" w="med" len="med"/>
              </a:ln>
            </p:spPr>
          </p:cxnSp>
        </p:grpSp>
      </p:grpSp>
      <p:sp>
        <p:nvSpPr>
          <p:cNvPr id="437" name="Google Shape;437;p37"/>
          <p:cNvSpPr txBox="1">
            <a:spLocks noGrp="1"/>
          </p:cNvSpPr>
          <p:nvPr>
            <p:ph type="title"/>
          </p:nvPr>
        </p:nvSpPr>
        <p:spPr>
          <a:xfrm>
            <a:off x="720000" y="410037"/>
            <a:ext cx="7942400" cy="6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Dataflow sales and booking</a:t>
            </a:r>
            <a:endParaRPr/>
          </a:p>
        </p:txBody>
      </p:sp>
      <p:sp>
        <p:nvSpPr>
          <p:cNvPr id="438" name="Google Shape;438;p37"/>
          <p:cNvSpPr txBox="1"/>
          <p:nvPr/>
        </p:nvSpPr>
        <p:spPr>
          <a:xfrm>
            <a:off x="8295259" y="3320341"/>
            <a:ext cx="516400" cy="34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1" i="0" u="none" strike="noStrike" kern="1200" cap="none" spc="0" normalizeH="0" baseline="0" noProof="0">
                <a:ln>
                  <a:noFill/>
                </a:ln>
                <a:solidFill>
                  <a:srgbClr val="181C56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ABT</a:t>
            </a:r>
            <a:endParaRPr kumimoji="0" sz="1067" b="1" i="0" u="none" strike="noStrike" kern="1200" cap="none" spc="0" normalizeH="0" baseline="0" noProof="0">
              <a:ln>
                <a:noFill/>
              </a:ln>
              <a:solidFill>
                <a:srgbClr val="181C56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6" name="Google Shape;396;p37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408167" y="4607968"/>
            <a:ext cx="2930428" cy="16440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75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"/>
          <p:cNvSpPr txBox="1">
            <a:spLocks noGrp="1"/>
          </p:cNvSpPr>
          <p:nvPr>
            <p:ph type="title"/>
          </p:nvPr>
        </p:nvSpPr>
        <p:spPr>
          <a:xfrm>
            <a:off x="1015327" y="775079"/>
            <a:ext cx="10161200" cy="67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Summarize </a:t>
            </a:r>
            <a:endParaRPr/>
          </a:p>
        </p:txBody>
      </p:sp>
      <p:pic>
        <p:nvPicPr>
          <p:cNvPr id="444" name="Google Shape;44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2800" y="-66133"/>
            <a:ext cx="7924800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38"/>
          <p:cNvSpPr txBox="1">
            <a:spLocks noGrp="1"/>
          </p:cNvSpPr>
          <p:nvPr>
            <p:ph type="body" idx="1"/>
          </p:nvPr>
        </p:nvSpPr>
        <p:spPr>
          <a:xfrm>
            <a:off x="812133" y="3315367"/>
            <a:ext cx="11090800" cy="2890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har char="-"/>
            </a:pPr>
            <a:r>
              <a:rPr lang="nb-NO" err="1">
                <a:solidFill>
                  <a:schemeClr val="dk1"/>
                </a:solidFill>
              </a:rPr>
              <a:t>Personalized</a:t>
            </a:r>
            <a:r>
              <a:rPr lang="nb-NO">
                <a:solidFill>
                  <a:schemeClr val="dk1"/>
                </a:solidFill>
              </a:rPr>
              <a:t> by</a:t>
            </a:r>
            <a:r>
              <a:rPr lang="en">
                <a:solidFill>
                  <a:schemeClr val="dk1"/>
                </a:solidFill>
              </a:rPr>
              <a:t> adding a price to any trip plan result</a:t>
            </a:r>
            <a:endParaRPr>
              <a:solidFill>
                <a:schemeClr val="dk1"/>
              </a:solidFill>
            </a:endParaRPr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All rail products a</a:t>
            </a:r>
            <a:r>
              <a:rPr lang="en">
                <a:solidFill>
                  <a:schemeClr val="dk1"/>
                </a:solidFill>
              </a:rPr>
              <a:t>re</a:t>
            </a:r>
            <a:r>
              <a:rPr lang="en"/>
              <a:t> sold through a </a:t>
            </a:r>
            <a:r>
              <a:rPr lang="en" err="1"/>
              <a:t>Transmodel</a:t>
            </a:r>
            <a:r>
              <a:rPr lang="en"/>
              <a:t> infrastructure</a:t>
            </a:r>
            <a:endParaRPr/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Fare collaboration rail + public and private mobility supported</a:t>
            </a:r>
            <a:endParaRPr/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Dynamic pricing and yielding supported</a:t>
            </a:r>
            <a:endParaRPr/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Multimodal by design</a:t>
            </a:r>
            <a:endParaRPr/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Aligned with the </a:t>
            </a:r>
            <a:r>
              <a:rPr lang="en">
                <a:solidFill>
                  <a:schemeClr val="dk1"/>
                </a:solidFill>
              </a:rPr>
              <a:t>MMTIS - </a:t>
            </a:r>
            <a:r>
              <a:rPr lang="en"/>
              <a:t>EU Delegation Regulation </a:t>
            </a:r>
            <a:endParaRPr/>
          </a:p>
          <a:p>
            <a:pPr marL="609585" lvl="0" indent="-423323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Done right – we can scale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098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tur RoR Master">
  <a:themeElements>
    <a:clrScheme name="Simple Light">
      <a:dk1>
        <a:srgbClr val="181C56"/>
      </a:dk1>
      <a:lt1>
        <a:srgbClr val="FFFFFF"/>
      </a:lt1>
      <a:dk2>
        <a:srgbClr val="FF5959"/>
      </a:dk2>
      <a:lt2>
        <a:srgbClr val="E7E6E6"/>
      </a:lt2>
      <a:accent1>
        <a:srgbClr val="9BA5D2"/>
      </a:accent1>
      <a:accent2>
        <a:srgbClr val="DADBE9"/>
      </a:accent2>
      <a:accent3>
        <a:srgbClr val="656C7E"/>
      </a:accent3>
      <a:accent4>
        <a:srgbClr val="DADBE9"/>
      </a:accent4>
      <a:accent5>
        <a:srgbClr val="FFBF9E"/>
      </a:accent5>
      <a:accent6>
        <a:srgbClr val="FFCA28"/>
      </a:accent6>
      <a:hlink>
        <a:srgbClr val="64B3E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604</Words>
  <Application>Microsoft Macintosh PowerPoint</Application>
  <PresentationFormat>Widescreen</PresentationFormat>
  <Paragraphs>150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Arial</vt:lpstr>
      <vt:lpstr>Calibri</vt:lpstr>
      <vt:lpstr>Lexend</vt:lpstr>
      <vt:lpstr>Montserrat</vt:lpstr>
      <vt:lpstr>Montserrat ExtraBold</vt:lpstr>
      <vt:lpstr>Montserrat ExtraLight</vt:lpstr>
      <vt:lpstr>Montserrat Light</vt:lpstr>
      <vt:lpstr>Roboto</vt:lpstr>
      <vt:lpstr>Entur RoR Master</vt:lpstr>
      <vt:lpstr>Transmodel based multimodal booking infrastructure</vt:lpstr>
      <vt:lpstr>Governance</vt:lpstr>
      <vt:lpstr>“Together we can go further”</vt:lpstr>
      <vt:lpstr>Why use Open Standards? </vt:lpstr>
      <vt:lpstr>NeTEx and SIRI profiles</vt:lpstr>
      <vt:lpstr>Data flow</vt:lpstr>
      <vt:lpstr>Data flow with blocks</vt:lpstr>
      <vt:lpstr>Dataflow sales and booking</vt:lpstr>
      <vt:lpstr>Summarize </vt:lpstr>
      <vt:lpstr>Brede Dammen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Giulia Rossi</dc:creator>
  <cp:lastModifiedBy>Giulia Rossi</cp:lastModifiedBy>
  <cp:revision>1</cp:revision>
  <dcterms:created xsi:type="dcterms:W3CDTF">2024-06-19T08:24:50Z</dcterms:created>
  <dcterms:modified xsi:type="dcterms:W3CDTF">2024-06-19T08:25:06Z</dcterms:modified>
</cp:coreProperties>
</file>