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9"/>
  </p:notesMasterIdLst>
  <p:sldIdLst>
    <p:sldId id="1072" r:id="rId3"/>
    <p:sldId id="2147377065" r:id="rId4"/>
    <p:sldId id="2147377070" r:id="rId5"/>
    <p:sldId id="2147377071" r:id="rId6"/>
    <p:sldId id="2147377069" r:id="rId7"/>
    <p:sldId id="2147377055" r:id="rId8"/>
    <p:sldId id="2147377061" r:id="rId9"/>
    <p:sldId id="2147377056" r:id="rId10"/>
    <p:sldId id="2147377057" r:id="rId11"/>
    <p:sldId id="2147377064" r:id="rId12"/>
    <p:sldId id="2147377058" r:id="rId13"/>
    <p:sldId id="2147377059" r:id="rId14"/>
    <p:sldId id="2147377062" r:id="rId15"/>
    <p:sldId id="2147377066" r:id="rId16"/>
    <p:sldId id="2147377060" r:id="rId17"/>
    <p:sldId id="21473770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15A-7CC7-44DE-8C0F-FD258D673903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287E-3370-4550-A3DA-9D99EB024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ia.KOTOUFOU@era.europa.e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Marina.AGUADO@era.europa.e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ERA Semantic Approach </a:t>
            </a:r>
            <a:r>
              <a:rPr lang="en-US" dirty="0"/>
              <a:t>Futurology…</a:t>
            </a:r>
          </a:p>
          <a:p>
            <a:r>
              <a:rPr lang="en-US" dirty="0"/>
              <a:t>Strategy ..  University .. Prof.. Research</a:t>
            </a:r>
          </a:p>
          <a:p>
            <a:r>
              <a:rPr lang="en-US" dirty="0"/>
              <a:t>However .. I would like you to learn why  the tool</a:t>
            </a:r>
          </a:p>
          <a:p>
            <a:r>
              <a:rPr lang="en-US" dirty="0"/>
              <a:t>To get your engagement </a:t>
            </a:r>
          </a:p>
          <a:p>
            <a:r>
              <a:rPr lang="en-US" dirty="0"/>
              <a:t>To help us to </a:t>
            </a:r>
            <a:r>
              <a:rPr lang="en-US" dirty="0" err="1"/>
              <a:t>im</a:t>
            </a:r>
            <a:endParaRPr lang="en-US" dirty="0"/>
          </a:p>
          <a:p>
            <a:r>
              <a:rPr lang="en-US" dirty="0"/>
              <a:t>Prove and to go towards a common data scenario</a:t>
            </a:r>
          </a:p>
          <a:p>
            <a:endParaRPr lang="en-US" dirty="0"/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Correction: also Austria and Sweden is on ad hoc basis. So, the highlighted ones asked officially to participate regularly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b="1" dirty="0">
                <a:solidFill>
                  <a:srgbClr val="004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Georgia KOTOUFOU</a:t>
            </a:r>
            <a:b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Operational Data Unit</a:t>
            </a:r>
            <a:b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 Officer</a:t>
            </a:r>
            <a:b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Office: A327</a:t>
            </a:r>
            <a:b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Mobile: +33 622696115</a:t>
            </a:r>
            <a:b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D6E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Tel: +33 327096 500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1AAA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consider the environment before deciding to print this email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KOTOUFOU Georgia &lt;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Georgia.KOTOUFOU@era.europa.eu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Thursday, November 9, 2023 8:57 AM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AGUADO Marina &lt;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Marina.AGUADO@era.europa.eu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Subject: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RE: NSA meeting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the ERA Call, the following asked to participate regularly: </a:t>
            </a:r>
          </a:p>
          <a:p>
            <a:pPr algn="ctr" fontAlgn="base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 Name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fontAlgn="base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Name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fontAlgn="base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 State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Johannes  </a:t>
            </a:r>
          </a:p>
          <a:p>
            <a:pPr algn="just" fontAlgn="base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Brunner </a:t>
            </a:r>
          </a:p>
          <a:p>
            <a:pPr algn="just" fontAlgn="base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Austria </a:t>
            </a:r>
          </a:p>
          <a:p>
            <a:pPr algn="just" fontAlgn="base"/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Meeri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Sõerd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Estonia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Laurynas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Venčkauskas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Lithuania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Andrea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Rigoni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Luxemburg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Alexander  </a:t>
            </a:r>
          </a:p>
          <a:p>
            <a:pPr algn="just" fontAlgn="base"/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Östman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 fontAlgn="base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Sweden </a:t>
            </a: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Jérôme 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Hunziker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fontAlgn="base"/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Switzerland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from Italy &amp; Spain also attend, but more on ad hoc basis (because I keep them in the communication).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could write to me or to the functional email and I will give them access to the TWGs and forward the meeting invitations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8A28A-3C3B-4DCC-8038-AED859F2296D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9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25/06/2024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181600"/>
          </a:xfrm>
          <a:prstGeom prst="rect">
            <a:avLst/>
          </a:prstGeom>
          <a:solidFill>
            <a:srgbClr val="00449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ackgorund-CV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/>
        </p:blipFill>
        <p:spPr>
          <a:xfrm>
            <a:off x="-13547" y="2695074"/>
            <a:ext cx="12205547" cy="41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719" y="1573426"/>
            <a:ext cx="9144000" cy="814173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719" y="2397919"/>
            <a:ext cx="9144000" cy="542989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A7FF-343F-4B15-8C07-71F25E92F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2243" y="642220"/>
            <a:ext cx="2876550" cy="18097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20685" y="3244112"/>
            <a:ext cx="762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4494"/>
                </a:solidFill>
                <a:effectLst/>
                <a:latin typeface="-apple-system"/>
              </a:rPr>
              <a:t>Moving Europe towards a sustainable</a:t>
            </a:r>
            <a:br>
              <a:rPr lang="en-US" sz="2800" dirty="0"/>
            </a:br>
            <a:r>
              <a:rPr lang="en-US" sz="2800" b="1" i="0" dirty="0">
                <a:solidFill>
                  <a:srgbClr val="004494"/>
                </a:solidFill>
                <a:effectLst/>
                <a:latin typeface="-apple-system"/>
              </a:rPr>
              <a:t>and safe railway system without frontiers.</a:t>
            </a:r>
            <a:endParaRPr lang="en-GB" sz="2800" dirty="0">
              <a:solidFill>
                <a:srgbClr val="00449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27941" y="5330367"/>
            <a:ext cx="608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4494"/>
                </a:solidFill>
              </a:rPr>
              <a:t>Discover our job opportunities on </a:t>
            </a:r>
            <a:r>
              <a:rPr lang="en-GB" b="1" dirty="0">
                <a:solidFill>
                  <a:srgbClr val="004494"/>
                </a:solidFill>
              </a:rPr>
              <a:t>era.europa.eu</a:t>
            </a:r>
            <a:endParaRPr lang="en-GB" b="1" dirty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1" y="4503352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220685" y="4638634"/>
            <a:ext cx="727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</a:rPr>
              <a:t>Follow us on             </a:t>
            </a:r>
            <a:r>
              <a:rPr lang="en-GB" dirty="0">
                <a:solidFill>
                  <a:srgbClr val="004494"/>
                </a:solidFill>
              </a:rPr>
              <a:t>ERA_railways</a:t>
            </a:r>
          </a:p>
          <a:p>
            <a:endParaRPr lang="en-US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0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 dirty="0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  <p15:guide id="2" orient="horz" pos="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659" y="205350"/>
            <a:ext cx="9599141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3298"/>
            <a:ext cx="10515600" cy="50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A7FF-343F-4B15-8C07-71F25E92F6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" y="210929"/>
            <a:ext cx="1227785" cy="7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200" b="0" i="0" u="none" strike="noStrike" kern="1200" cap="none" spc="0" normalizeH="0" baseline="0" dirty="0">
          <a:ln>
            <a:noFill/>
          </a:ln>
          <a:solidFill>
            <a:srgbClr val="004494"/>
          </a:solidFill>
          <a:effectLst/>
          <a:uLnTx/>
          <a:uFillTx/>
          <a:latin typeface="Calibri"/>
          <a:ea typeface="+mj-ea"/>
          <a:cs typeface="+mj-cs"/>
        </a:defRPr>
      </a:lvl1pPr>
    </p:titleStyle>
    <p:bodyStyle>
      <a:lvl1pPr marL="2286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1pPr>
      <a:lvl2pPr marL="6858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udadesAbiertas/vocab-transporte-autobu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udadesAbiertas/vocab-transporte-autobu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ragoza.es/ciudad/risp/buscar_Risp?&amp;temas_smultiple=Transporte" TargetMode="External"/><Relationship Id="rId3" Type="http://schemas.openxmlformats.org/officeDocument/2006/relationships/hyperlink" Target="http://opendata.emtmadrid.es/Datos-estaticos/Datos-generale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datosabiertos.malaga.eu/dataset/lineas-y-horarios-bus-paradas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hyperlink" Target="http://datos.santander.es/dataset/?id=paradas-bus" TargetMode="External"/><Relationship Id="rId10" Type="http://schemas.openxmlformats.org/officeDocument/2006/relationships/hyperlink" Target="http://opendata.caceres.es/dataset/autobuses-caceres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antic-web-journal.net/system/files/swj2612.pdf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erson looking through train window">
            <a:extLst>
              <a:ext uri="{FF2B5EF4-FFF2-40B4-BE49-F238E27FC236}">
                <a16:creationId xmlns:a16="http://schemas.microsoft.com/office/drawing/2014/main" id="{8151E562-0BCE-49FC-B27B-BE30AA3C43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15899" r="5370" b="4539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42246" y="187582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4383" y="1140891"/>
            <a:ext cx="6054034" cy="17902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Alignment of Ontologies in the Railway Sector to Transport Reference Data Models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61294" y="3884462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9DCAB-2F4C-4855-A2DD-8F41E74CAF44}" type="slidenum">
              <a: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8FEC4E6-5CB0-B749-9EB0-C0FF1A68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94" y="4287372"/>
            <a:ext cx="3020995" cy="1874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2C302-CD19-428A-893B-2D44B448B423}"/>
              </a:ext>
            </a:extLst>
          </p:cNvPr>
          <p:cNvSpPr txBox="1"/>
          <p:nvPr/>
        </p:nvSpPr>
        <p:spPr>
          <a:xfrm>
            <a:off x="757893" y="3336509"/>
            <a:ext cx="594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 Data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2024, 18th and 19th June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13011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Transmodel UML specification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E9112-5A51-D766-8911-6A61073F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21" y="1257470"/>
            <a:ext cx="10515600" cy="502366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5959FE"/>
                </a:solidFill>
              </a:rPr>
              <a:t>Eight sub-domains</a:t>
            </a:r>
            <a:r>
              <a:rPr lang="en-GB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Network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Timing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Vehicle Scheduling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Operational Monitoring and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Fare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Passenger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Driver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Management Information and Statistics.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84526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Adaptation of LOT methodology https://lot.linkeddata.es/</a:t>
            </a:r>
          </a:p>
        </p:txBody>
      </p:sp>
      <p:pic>
        <p:nvPicPr>
          <p:cNvPr id="3" name="Content Placeholder 2" descr="A diagram of process flow&#10;&#10;Description automatically generated">
            <a:extLst>
              <a:ext uri="{FF2B5EF4-FFF2-40B4-BE49-F238E27FC236}">
                <a16:creationId xmlns:a16="http://schemas.microsoft.com/office/drawing/2014/main" id="{17578503-03DE-4424-A144-1422114F5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53" y="973911"/>
            <a:ext cx="4254547" cy="5678739"/>
          </a:xfrm>
        </p:spPr>
      </p:pic>
      <p:pic>
        <p:nvPicPr>
          <p:cNvPr id="8" name="Picture 7" descr="A diagram of ontology and ontology&#10;&#10;Description automatically generated">
            <a:extLst>
              <a:ext uri="{FF2B5EF4-FFF2-40B4-BE49-F238E27FC236}">
                <a16:creationId xmlns:a16="http://schemas.microsoft.com/office/drawing/2014/main" id="{7BDA0102-4A54-C1C8-A380-0F9C276AB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9" y="2226247"/>
            <a:ext cx="6354806" cy="21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97431107-E055-EAEA-637B-041865557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29" y="1789984"/>
            <a:ext cx="4423121" cy="398783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C7B0531-E19B-41B6-DA22-F6304E45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205350"/>
            <a:ext cx="9599141" cy="768561"/>
          </a:xfrm>
          <a:prstGeom prst="rect">
            <a:avLst/>
          </a:prstGeom>
        </p:spPr>
        <p:txBody>
          <a:bodyPr/>
          <a:lstStyle/>
          <a:p>
            <a:r>
              <a:rPr lang="en-ES" dirty="0"/>
              <a:t>Adaptation of LOT methodology: NOR transformation of UML Transmodel Network Building Blocks</a:t>
            </a:r>
          </a:p>
        </p:txBody>
      </p:sp>
      <p:pic>
        <p:nvPicPr>
          <p:cNvPr id="10" name="Picture 9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517BCB7A-8E1D-C8EB-4A92-CD8F5CE23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" y="1256278"/>
            <a:ext cx="6406380" cy="5089104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8D783B4-EE04-5339-6370-5F3B133893CB}"/>
              </a:ext>
            </a:extLst>
          </p:cNvPr>
          <p:cNvSpPr/>
          <p:nvPr/>
        </p:nvSpPr>
        <p:spPr>
          <a:xfrm>
            <a:off x="6554229" y="3429000"/>
            <a:ext cx="899516" cy="671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2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Public Transport Ontology at a glance</a:t>
            </a:r>
          </a:p>
        </p:txBody>
      </p:sp>
      <p:pic>
        <p:nvPicPr>
          <p:cNvPr id="3" name="Content Placeholder 2" descr="A diagram of a company&#10;&#10;Description automatically generated">
            <a:extLst>
              <a:ext uri="{FF2B5EF4-FFF2-40B4-BE49-F238E27FC236}">
                <a16:creationId xmlns:a16="http://schemas.microsoft.com/office/drawing/2014/main" id="{D4B2DBFC-88B6-0616-BBF5-C057D963B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88" y="1572835"/>
            <a:ext cx="7128421" cy="50244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8AC26-286F-1779-DCBA-AAF9D02D6A93}"/>
              </a:ext>
            </a:extLst>
          </p:cNvPr>
          <p:cNvSpPr txBox="1"/>
          <p:nvPr/>
        </p:nvSpPr>
        <p:spPr>
          <a:xfrm>
            <a:off x="2882328" y="1111170"/>
            <a:ext cx="677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https://github.com/CiudadesAbiertas/vocab-transporte-autobus/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1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C7B0531-E19B-41B6-DA22-F6304E45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205350"/>
            <a:ext cx="9599141" cy="7685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ES" dirty="0"/>
              <a:t>Adaptation of LOT methodology: </a:t>
            </a:r>
            <a:r>
              <a:rPr lang="en-GB" dirty="0"/>
              <a:t> Ontology forward engineering consists in the implementation of the relevant parts of the reused resource</a:t>
            </a:r>
            <a:endParaRPr lang="en-ES" dirty="0"/>
          </a:p>
        </p:txBody>
      </p:sp>
      <p:pic>
        <p:nvPicPr>
          <p:cNvPr id="2" name="Content Placeholder 2" descr="A diagram of a company&#10;&#10;Description automatically generated">
            <a:extLst>
              <a:ext uri="{FF2B5EF4-FFF2-40B4-BE49-F238E27FC236}">
                <a16:creationId xmlns:a16="http://schemas.microsoft.com/office/drawing/2014/main" id="{94F6A9B0-F170-B191-09D3-A68E587C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7" y="1162009"/>
            <a:ext cx="7789847" cy="5490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EF8D85-1255-9ACB-5BA0-6A0E5107CE69}"/>
              </a:ext>
            </a:extLst>
          </p:cNvPr>
          <p:cNvSpPr/>
          <p:nvPr/>
        </p:nvSpPr>
        <p:spPr>
          <a:xfrm>
            <a:off x="4330574" y="973910"/>
            <a:ext cx="4447309" cy="4152271"/>
          </a:xfrm>
          <a:prstGeom prst="rect">
            <a:avLst/>
          </a:prstGeom>
          <a:solidFill>
            <a:schemeClr val="accent1">
              <a:alpha val="2180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930243C-E7CA-6E6C-29EB-CC63BB7C8133}"/>
              </a:ext>
            </a:extLst>
          </p:cNvPr>
          <p:cNvSpPr txBox="1"/>
          <p:nvPr/>
        </p:nvSpPr>
        <p:spPr>
          <a:xfrm>
            <a:off x="0" y="6537936"/>
            <a:ext cx="713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https://github.com/CiudadesAbiertas/vocab-transporte-autobus/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98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Challenges in integrating Transmodel in Public Bus Transport Ontology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7580B-CF8B-8BC1-6A6D-DACE678F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5959FE"/>
                </a:solidFill>
                <a:effectLst/>
                <a:cs typeface="Courier New" panose="02070309020205020404" pitchFamily="49" charset="0"/>
              </a:rPr>
              <a:t>Documentation is scattered </a:t>
            </a:r>
            <a:r>
              <a:rPr lang="en-GB" dirty="0">
                <a:effectLst/>
                <a:cs typeface="Courier New" panose="02070309020205020404" pitchFamily="49" charset="0"/>
              </a:rPr>
              <a:t>and there are different versions available</a:t>
            </a:r>
          </a:p>
          <a:p>
            <a:pPr lvl="1"/>
            <a:r>
              <a:rPr lang="en-GB" b="0" i="0" dirty="0">
                <a:solidFill>
                  <a:srgbClr val="5959FE"/>
                </a:solidFill>
                <a:effectLst/>
              </a:rPr>
              <a:t>Extensive information on standards vs. lack of information on implementation or examples</a:t>
            </a:r>
          </a:p>
          <a:p>
            <a:pPr lvl="1"/>
            <a:r>
              <a:rPr lang="en-GB" b="0" i="0" dirty="0">
                <a:solidFill>
                  <a:srgbClr val="5959FE"/>
                </a:solidFill>
                <a:effectLst/>
              </a:rPr>
              <a:t>Complex UML </a:t>
            </a:r>
            <a:r>
              <a:rPr lang="en-GB" b="0" i="0" dirty="0" err="1">
                <a:solidFill>
                  <a:srgbClr val="5959FE"/>
                </a:solidFill>
                <a:effectLst/>
              </a:rPr>
              <a:t>Transmodel</a:t>
            </a:r>
            <a:r>
              <a:rPr lang="en-GB" b="0" i="0" dirty="0">
                <a:solidFill>
                  <a:srgbClr val="5959FE"/>
                </a:solidFill>
                <a:effectLst/>
              </a:rPr>
              <a:t> specification</a:t>
            </a:r>
          </a:p>
          <a:p>
            <a:pPr lvl="1"/>
            <a:r>
              <a:rPr lang="en-GB" b="0" i="0" dirty="0">
                <a:effectLst/>
              </a:rPr>
              <a:t>The </a:t>
            </a:r>
            <a:r>
              <a:rPr lang="en-GB" b="0" i="0" dirty="0">
                <a:solidFill>
                  <a:srgbClr val="5959FE"/>
                </a:solidFill>
                <a:effectLst/>
              </a:rPr>
              <a:t>same concept with different semantics </a:t>
            </a:r>
            <a:r>
              <a:rPr lang="en-GB" b="0" i="0" dirty="0">
                <a:effectLst/>
              </a:rPr>
              <a:t>(</a:t>
            </a:r>
            <a:r>
              <a:rPr lang="en-GB" b="0" i="0" dirty="0" err="1">
                <a:effectLst/>
              </a:rPr>
              <a:t>Transmodel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NeTEx</a:t>
            </a:r>
            <a:r>
              <a:rPr lang="en-GB" b="0" i="0" dirty="0">
                <a:effectLst/>
              </a:rPr>
              <a:t>)</a:t>
            </a:r>
          </a:p>
          <a:p>
            <a:pPr lvl="1"/>
            <a:r>
              <a:rPr lang="en-GB" b="0" i="0" dirty="0">
                <a:solidFill>
                  <a:srgbClr val="5959FE"/>
                </a:solidFill>
                <a:effectLst/>
              </a:rPr>
              <a:t>Concepts that are not represented in the </a:t>
            </a:r>
            <a:r>
              <a:rPr lang="en-GB" b="0" i="0" dirty="0" err="1">
                <a:solidFill>
                  <a:srgbClr val="5959FE"/>
                </a:solidFill>
                <a:effectLst/>
              </a:rPr>
              <a:t>Transmodel</a:t>
            </a:r>
            <a:r>
              <a:rPr lang="en-GB" b="0" i="0" dirty="0">
                <a:solidFill>
                  <a:srgbClr val="5959FE"/>
                </a:solidFill>
                <a:effectLst/>
              </a:rPr>
              <a:t> UML specification</a:t>
            </a:r>
          </a:p>
          <a:p>
            <a:pPr lvl="1"/>
            <a:r>
              <a:rPr lang="en-GB" b="0" i="0" dirty="0">
                <a:solidFill>
                  <a:srgbClr val="5959FE"/>
                </a:solidFill>
                <a:effectLst/>
              </a:rPr>
              <a:t>Complexity of the ontology that is reusing </a:t>
            </a:r>
            <a:r>
              <a:rPr lang="en-GB" b="0" i="0" dirty="0" err="1">
                <a:solidFill>
                  <a:srgbClr val="5959FE"/>
                </a:solidFill>
                <a:effectLst/>
              </a:rPr>
              <a:t>Transmodel</a:t>
            </a:r>
            <a:r>
              <a:rPr lang="en-GB" b="0" i="0" dirty="0">
                <a:effectLst/>
              </a:rPr>
              <a:t>, e.g. </a:t>
            </a:r>
            <a:r>
              <a:rPr lang="en-GB" dirty="0"/>
              <a:t>Public Bus Transport ontology module </a:t>
            </a:r>
            <a:r>
              <a:rPr lang="en-GB" b="0" i="0" dirty="0">
                <a:effectLst/>
              </a:rPr>
              <a:t>that covers bus routes and journey patterns</a:t>
            </a:r>
            <a:br>
              <a:rPr lang="en-GB" dirty="0"/>
            </a:b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81495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Integrating Transmodel in ERA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7580B-CF8B-8BC1-6A6D-DACE678F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Link with some of the infrastructure concepts</a:t>
            </a:r>
          </a:p>
          <a:p>
            <a:pPr lvl="2"/>
            <a:r>
              <a:rPr lang="en-GB" dirty="0"/>
              <a:t>E.g., stations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Connection of the data model to ticketing: Fare Management https://</a:t>
            </a:r>
            <a:r>
              <a:rPr lang="en-GB" dirty="0" err="1"/>
              <a:t>www.transmodel-cen.eu</a:t>
            </a:r>
            <a:r>
              <a:rPr lang="en-GB" dirty="0"/>
              <a:t>/model/</a:t>
            </a:r>
            <a:r>
              <a:rPr lang="en-GB" dirty="0" err="1"/>
              <a:t>EARoot</a:t>
            </a:r>
            <a:r>
              <a:rPr lang="en-GB" dirty="0"/>
              <a:t>/EA6/EA1629.htm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Connections with concepts related to Persons with Reduced Mobility (PRM): Common Concepts and Generic Accessibility Model https://</a:t>
            </a:r>
            <a:r>
              <a:rPr lang="en-GB" dirty="0" err="1"/>
              <a:t>www.transmodel-cen.eu</a:t>
            </a:r>
            <a:r>
              <a:rPr lang="en-GB" dirty="0"/>
              <a:t>/model/</a:t>
            </a:r>
            <a:r>
              <a:rPr lang="en-GB" dirty="0" err="1"/>
              <a:t>EARoot</a:t>
            </a:r>
            <a:r>
              <a:rPr lang="en-GB" dirty="0"/>
              <a:t>/EA1/EA5/EA8/EA241.htm</a:t>
            </a:r>
          </a:p>
          <a:p>
            <a:pPr lvl="1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30001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/>
              <a:t>Motivation</a:t>
            </a:r>
            <a:r>
              <a:rPr lang="es-ES" dirty="0"/>
              <a:t> (I)</a:t>
            </a:r>
            <a:endParaRPr lang="en-ES" dirty="0"/>
          </a:p>
        </p:txBody>
      </p:sp>
      <p:pic>
        <p:nvPicPr>
          <p:cNvPr id="5" name="Picture 9" descr="ciudad_gris">
            <a:extLst>
              <a:ext uri="{FF2B5EF4-FFF2-40B4-BE49-F238E27FC236}">
                <a16:creationId xmlns:a16="http://schemas.microsoft.com/office/drawing/2014/main" id="{01BF8008-3DBF-2A1E-4EB7-8B39ECE6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47" y="2510252"/>
            <a:ext cx="1763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iudad_azul">
            <a:extLst>
              <a:ext uri="{FF2B5EF4-FFF2-40B4-BE49-F238E27FC236}">
                <a16:creationId xmlns:a16="http://schemas.microsoft.com/office/drawing/2014/main" id="{B9B3125A-F4C1-DE7D-761A-8AD9ADB2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60" y="4399377"/>
            <a:ext cx="17668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iudad_verde">
            <a:extLst>
              <a:ext uri="{FF2B5EF4-FFF2-40B4-BE49-F238E27FC236}">
                <a16:creationId xmlns:a16="http://schemas.microsoft.com/office/drawing/2014/main" id="{664A56AD-2ED6-C7BF-7C92-187DAD48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60" y="4399377"/>
            <a:ext cx="17811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ciudad_amarillo">
            <a:extLst>
              <a:ext uri="{FF2B5EF4-FFF2-40B4-BE49-F238E27FC236}">
                <a16:creationId xmlns:a16="http://schemas.microsoft.com/office/drawing/2014/main" id="{0374A594-F734-9719-B0C3-08530BEC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60" y="4475577"/>
            <a:ext cx="17748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movil_info_amrillo">
            <a:extLst>
              <a:ext uri="{FF2B5EF4-FFF2-40B4-BE49-F238E27FC236}">
                <a16:creationId xmlns:a16="http://schemas.microsoft.com/office/drawing/2014/main" id="{ECFD75E8-A950-A069-BBB7-D97B2152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60" y="2808702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movil_shop_amarillo">
            <a:extLst>
              <a:ext uri="{FF2B5EF4-FFF2-40B4-BE49-F238E27FC236}">
                <a16:creationId xmlns:a16="http://schemas.microsoft.com/office/drawing/2014/main" id="{1522833D-C907-F5BF-8D05-553D6E20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60" y="2808702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movil_arbol_verde">
            <a:extLst>
              <a:ext uri="{FF2B5EF4-FFF2-40B4-BE49-F238E27FC236}">
                <a16:creationId xmlns:a16="http://schemas.microsoft.com/office/drawing/2014/main" id="{57750DBF-7A9F-CDF3-029D-4D408ABA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35" y="2799177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movil_eco_verde">
            <a:extLst>
              <a:ext uri="{FF2B5EF4-FFF2-40B4-BE49-F238E27FC236}">
                <a16:creationId xmlns:a16="http://schemas.microsoft.com/office/drawing/2014/main" id="{2F890DF3-FD06-85F5-9071-8A03B925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35" y="2799177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9" descr="movil_point_azul">
            <a:extLst>
              <a:ext uri="{FF2B5EF4-FFF2-40B4-BE49-F238E27FC236}">
                <a16:creationId xmlns:a16="http://schemas.microsoft.com/office/drawing/2014/main" id="{5261D154-BF6A-42E7-D1C4-79D92441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35" y="2799177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0" descr="movil_bus_azul">
            <a:extLst>
              <a:ext uri="{FF2B5EF4-FFF2-40B4-BE49-F238E27FC236}">
                <a16:creationId xmlns:a16="http://schemas.microsoft.com/office/drawing/2014/main" id="{92801897-0632-22EB-A305-81FD5239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35" y="2799177"/>
            <a:ext cx="390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1">
            <a:extLst>
              <a:ext uri="{FF2B5EF4-FFF2-40B4-BE49-F238E27FC236}">
                <a16:creationId xmlns:a16="http://schemas.microsoft.com/office/drawing/2014/main" id="{3A55D3E7-F468-1124-F295-E1A4FD35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860" y="3591339"/>
            <a:ext cx="1295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Publish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id="{91143BF2-6307-AEA9-B131-132D0A0C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860" y="3972339"/>
            <a:ext cx="1295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Extract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8" name="AutoShape 53">
            <a:extLst>
              <a:ext uri="{FF2B5EF4-FFF2-40B4-BE49-F238E27FC236}">
                <a16:creationId xmlns:a16="http://schemas.microsoft.com/office/drawing/2014/main" id="{16809988-86BD-DBE4-7EFF-A4D37BD6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460" y="3591339"/>
            <a:ext cx="1295400" cy="304800"/>
          </a:xfrm>
          <a:prstGeom prst="roundRect">
            <a:avLst>
              <a:gd name="adj" fmla="val 16667"/>
            </a:avLst>
          </a:prstGeom>
          <a:solidFill>
            <a:srgbClr val="8AE28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Publish</a:t>
            </a:r>
          </a:p>
        </p:txBody>
      </p:sp>
      <p:sp>
        <p:nvSpPr>
          <p:cNvPr id="19" name="AutoShape 54">
            <a:extLst>
              <a:ext uri="{FF2B5EF4-FFF2-40B4-BE49-F238E27FC236}">
                <a16:creationId xmlns:a16="http://schemas.microsoft.com/office/drawing/2014/main" id="{8CE6271D-1B4F-1B50-31AC-6B0D3250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460" y="3972339"/>
            <a:ext cx="1295400" cy="304800"/>
          </a:xfrm>
          <a:prstGeom prst="roundRect">
            <a:avLst>
              <a:gd name="adj" fmla="val 16667"/>
            </a:avLst>
          </a:prstGeom>
          <a:solidFill>
            <a:srgbClr val="8AE28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Extract</a:t>
            </a:r>
          </a:p>
        </p:txBody>
      </p:sp>
      <p:sp>
        <p:nvSpPr>
          <p:cNvPr id="20" name="AutoShape 55">
            <a:extLst>
              <a:ext uri="{FF2B5EF4-FFF2-40B4-BE49-F238E27FC236}">
                <a16:creationId xmlns:a16="http://schemas.microsoft.com/office/drawing/2014/main" id="{A6D46C3A-783B-F276-67CE-E4C62B75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260" y="3604039"/>
            <a:ext cx="1295400" cy="30480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Publish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" name="AutoShape 56">
            <a:extLst>
              <a:ext uri="{FF2B5EF4-FFF2-40B4-BE49-F238E27FC236}">
                <a16:creationId xmlns:a16="http://schemas.microsoft.com/office/drawing/2014/main" id="{87C0F9A8-2E75-8C9C-1E71-1E5246785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260" y="3985039"/>
            <a:ext cx="1295400" cy="30480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Extract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A584049C-A339-FC41-EFFA-D4BB57DB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59" y="1381539"/>
            <a:ext cx="8251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Tx/>
              <a:buFont typeface="Wingdings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F67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Cities publish open data, but such data sources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F67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necessarily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F67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" name="AutoShape 59">
            <a:extLst>
              <a:ext uri="{FF2B5EF4-FFF2-40B4-BE49-F238E27FC236}">
                <a16:creationId xmlns:a16="http://schemas.microsoft.com/office/drawing/2014/main" id="{1D614B20-9C98-890B-129E-0678AB02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247" y="3531014"/>
            <a:ext cx="1905000" cy="685800"/>
          </a:xfrm>
          <a:prstGeom prst="wedgeRectCallout">
            <a:avLst>
              <a:gd name="adj1" fmla="val -25500"/>
              <a:gd name="adj2" fmla="val -72917"/>
            </a:avLst>
          </a:prstGeom>
          <a:noFill/>
          <a:ln w="9525">
            <a:solidFill>
              <a:srgbClr val="D5D5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would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like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publish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in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formats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and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structures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that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are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easy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s-ES_trad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</a:t>
            </a: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use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  <a:sym typeface="Wingdings" charset="0"/>
            </a:endParaRPr>
          </a:p>
        </p:txBody>
      </p:sp>
      <p:sp>
        <p:nvSpPr>
          <p:cNvPr id="24" name="AutoShape 62">
            <a:extLst>
              <a:ext uri="{FF2B5EF4-FFF2-40B4-BE49-F238E27FC236}">
                <a16:creationId xmlns:a16="http://schemas.microsoft.com/office/drawing/2014/main" id="{585124F3-65C9-AD80-F098-15E7E9CFD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60" y="5496339"/>
            <a:ext cx="1676400" cy="457200"/>
          </a:xfrm>
          <a:prstGeom prst="wedgeRectCallout">
            <a:avLst>
              <a:gd name="adj1" fmla="val -14583"/>
              <a:gd name="adj2" fmla="val -112153"/>
            </a:avLst>
          </a:prstGeom>
          <a:noFill/>
          <a:ln w="9525">
            <a:solidFill>
              <a:srgbClr val="D5D5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 use GTFS</a:t>
            </a:r>
          </a:p>
        </p:txBody>
      </p:sp>
      <p:sp>
        <p:nvSpPr>
          <p:cNvPr id="25" name="AutoShape 63">
            <a:extLst>
              <a:ext uri="{FF2B5EF4-FFF2-40B4-BE49-F238E27FC236}">
                <a16:creationId xmlns:a16="http://schemas.microsoft.com/office/drawing/2014/main" id="{A738982F-DFAF-6F3D-EB28-FF06152F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460" y="5496339"/>
            <a:ext cx="1447800" cy="457200"/>
          </a:xfrm>
          <a:prstGeom prst="wedgeRectCallout">
            <a:avLst>
              <a:gd name="adj1" fmla="val 28727"/>
              <a:gd name="adj2" fmla="val -120486"/>
            </a:avLst>
          </a:prstGeom>
          <a:noFill/>
          <a:ln w="9525">
            <a:solidFill>
              <a:srgbClr val="D5D5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DA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 use my own CSV format</a:t>
            </a:r>
          </a:p>
        </p:txBody>
      </p:sp>
      <p:sp>
        <p:nvSpPr>
          <p:cNvPr id="26" name="AutoShape 64">
            <a:extLst>
              <a:ext uri="{FF2B5EF4-FFF2-40B4-BE49-F238E27FC236}">
                <a16:creationId xmlns:a16="http://schemas.microsoft.com/office/drawing/2014/main" id="{8BBE6121-61D0-671C-8234-4FE70196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060" y="5496339"/>
            <a:ext cx="1447800" cy="457200"/>
          </a:xfrm>
          <a:prstGeom prst="wedgeRectCallout">
            <a:avLst>
              <a:gd name="adj1" fmla="val 5042"/>
              <a:gd name="adj2" fmla="val -103819"/>
            </a:avLst>
          </a:prstGeom>
          <a:noFill/>
          <a:ln w="9525">
            <a:solidFill>
              <a:srgbClr val="D5D5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am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providing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a Web service</a:t>
            </a:r>
          </a:p>
        </p:txBody>
      </p:sp>
    </p:spTree>
    <p:extLst>
      <p:ext uri="{BB962C8B-B14F-4D97-AF65-F5344CB8AC3E}">
        <p14:creationId xmlns:p14="http://schemas.microsoft.com/office/powerpoint/2010/main" val="391125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27106-BFAD-0BCC-DFF9-1D01BC4A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Motivation</a:t>
            </a:r>
            <a:r>
              <a:rPr lang="es-ES" dirty="0"/>
              <a:t> (II)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FE0126-04CF-0D75-A530-51A7405C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59" y="2932112"/>
            <a:ext cx="404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2"/>
              </a:rPr>
              <a:t>http://datosabiertos.malaga.eu/dataset/lineas-y-horarios-bus-paradas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532F37A-474F-D68F-D9DF-D8EA7D64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534" y="3509962"/>
            <a:ext cx="369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3"/>
              </a:rPr>
              <a:t>http://opendata.emtmadrid.es/Datos-estaticos/Datos-generales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1BB94E7E-02D9-8A5F-3A29-571481FA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9" y="3976687"/>
            <a:ext cx="3962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DC5220B7-BBA7-CA4A-C743-9BA77F1B1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859" y="4570412"/>
            <a:ext cx="299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5"/>
              </a:rPr>
              <a:t>http://datos.santander.es/dataset/?id=paradas-bus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31C1EEAA-865C-CA9D-968D-5445E1E8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34" y="1620837"/>
            <a:ext cx="35052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2F24DC5-08C1-4DEF-C618-19AD1628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59" y="5141912"/>
            <a:ext cx="3284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15">
            <a:hlinkClick r:id="rId8"/>
            <a:extLst>
              <a:ext uri="{FF2B5EF4-FFF2-40B4-BE49-F238E27FC236}">
                <a16:creationId xmlns:a16="http://schemas.microsoft.com/office/drawing/2014/main" id="{219DF6BF-18B8-753F-9995-DF27C8B6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59" y="6116637"/>
            <a:ext cx="530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8"/>
              </a:rPr>
              <a:t>https://www.zaragoza.es/ciudad/risp/buscar_Risp?&amp;temas_smultiple=Transporte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89AFCF3C-0600-5DDB-D0C0-1212ADAF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59" y="3976687"/>
            <a:ext cx="4038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F2506DA4-8920-0B11-93C1-C9807FD3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659" y="4668837"/>
            <a:ext cx="3217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10"/>
              </a:rPr>
              <a:t>http://opendata.caceres.es/dataset/autobuses-caceres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BC95F302-1E59-4243-E639-21FD9B9A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59" y="1636712"/>
            <a:ext cx="411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0EAD2-618A-5AAA-8C70-3696017E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Motivation</a:t>
            </a:r>
            <a:r>
              <a:rPr lang="es-ES" dirty="0"/>
              <a:t> (III)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C26762-B646-3B81-1599-A8BBA479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82" y="1421572"/>
            <a:ext cx="4943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8E223DE-4C8C-1BD8-17C8-2D81A8C0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2" y="2259772"/>
            <a:ext cx="74009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5FA906-CD24-CFB9-14EE-7D65C324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82" y="4933122"/>
            <a:ext cx="47704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2403A01-C0BA-82DA-65B5-943BBE3C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2" y="3859972"/>
            <a:ext cx="76866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163E905-E0B8-BEAB-B3CA-25997910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2" y="3097972"/>
            <a:ext cx="821531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67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… </a:t>
            </a:r>
            <a:r>
              <a:rPr lang="es-ES" dirty="0" err="1"/>
              <a:t>Ontologies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transport</a:t>
            </a:r>
            <a:r>
              <a:rPr lang="es-ES" dirty="0"/>
              <a:t> sector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reuse</a:t>
            </a:r>
            <a:r>
              <a:rPr lang="es-ES" dirty="0"/>
              <a:t> </a:t>
            </a:r>
            <a:r>
              <a:rPr lang="es-ES" dirty="0" err="1"/>
              <a:t>existing</a:t>
            </a:r>
            <a:r>
              <a:rPr lang="es-ES" dirty="0"/>
              <a:t> </a:t>
            </a:r>
            <a:r>
              <a:rPr lang="es-ES" dirty="0" err="1"/>
              <a:t>work</a:t>
            </a:r>
            <a:endParaRPr lang="en-E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7580B-CF8B-8BC1-6A6D-DACE678F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>
                <a:solidFill>
                  <a:srgbClr val="5959FE"/>
                </a:solidFill>
              </a:rPr>
              <a:t>Create ontologies that harmonise the way in which data is being provided by all these cities and transport authorities/providers</a:t>
            </a:r>
          </a:p>
          <a:p>
            <a:endParaRPr lang="en-GB" dirty="0">
              <a:solidFill>
                <a:srgbClr val="5959FE"/>
              </a:solidFill>
            </a:endParaRPr>
          </a:p>
          <a:p>
            <a:r>
              <a:rPr lang="en-GB" dirty="0">
                <a:solidFill>
                  <a:srgbClr val="5959FE"/>
                </a:solidFill>
              </a:rPr>
              <a:t>Reuse existing ontologies whenever possible to:</a:t>
            </a:r>
          </a:p>
          <a:p>
            <a:pPr lvl="1"/>
            <a:r>
              <a:rPr lang="en-GB" dirty="0"/>
              <a:t>Facilitate interoperability</a:t>
            </a:r>
          </a:p>
          <a:p>
            <a:pPr lvl="1"/>
            <a:r>
              <a:rPr lang="en-GB" dirty="0"/>
              <a:t>Avoid duplicate efforts</a:t>
            </a:r>
            <a:endParaRPr lang="en-ES" dirty="0"/>
          </a:p>
          <a:p>
            <a:r>
              <a:rPr lang="en-ES" dirty="0">
                <a:solidFill>
                  <a:srgbClr val="5959FE"/>
                </a:solidFill>
              </a:rPr>
              <a:t>For the Transport sector:</a:t>
            </a:r>
          </a:p>
          <a:p>
            <a:pPr lvl="1"/>
            <a:r>
              <a:rPr lang="en-ES" dirty="0">
                <a:solidFill>
                  <a:srgbClr val="5959FE"/>
                </a:solidFill>
              </a:rPr>
              <a:t>Reuse well-known upper-level or domain-specific external ontologies</a:t>
            </a:r>
            <a:r>
              <a:rPr lang="en-ES" dirty="0">
                <a:solidFill>
                  <a:schemeClr val="tx1"/>
                </a:solidFill>
              </a:rPr>
              <a:t>, i.e. </a:t>
            </a:r>
            <a:r>
              <a:rPr lang="en-ES" dirty="0"/>
              <a:t>Organizations, Time, Units of Measure, GeoSPARQL</a:t>
            </a:r>
          </a:p>
          <a:p>
            <a:pPr lvl="1"/>
            <a:r>
              <a:rPr lang="en-ES" dirty="0">
                <a:solidFill>
                  <a:srgbClr val="5959FE"/>
                </a:solidFill>
              </a:rPr>
              <a:t>Reuse transport reference data models</a:t>
            </a:r>
            <a:r>
              <a:rPr lang="en-ES" dirty="0"/>
              <a:t>, e.g. Transmodel</a:t>
            </a:r>
          </a:p>
          <a:p>
            <a:pPr lvl="1"/>
            <a:r>
              <a:rPr lang="en-ES" dirty="0">
                <a:solidFill>
                  <a:srgbClr val="5959FE"/>
                </a:solidFill>
              </a:rPr>
              <a:t>Reuse internal ontologies</a:t>
            </a:r>
            <a:r>
              <a:rPr lang="en-ES" dirty="0"/>
              <a:t> within the organization, i.e. core ontologies or domain-specific</a:t>
            </a:r>
          </a:p>
          <a:p>
            <a:r>
              <a:rPr lang="en-ES" dirty="0"/>
              <a:t>How to reuse?</a:t>
            </a:r>
          </a:p>
          <a:p>
            <a:pPr lvl="1"/>
            <a:r>
              <a:rPr lang="en-GB" dirty="0">
                <a:solidFill>
                  <a:srgbClr val="5959FE"/>
                </a:solidFill>
              </a:rPr>
              <a:t>Concepts in reusable ontological resources may be extended</a:t>
            </a:r>
            <a:r>
              <a:rPr lang="en-GB" dirty="0"/>
              <a:t> whenever additional attributes or relationships are required beyond the original concept in the reused resource.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DB19D0-48C9-BAD3-7CD0-5CA517C499E2}"/>
              </a:ext>
            </a:extLst>
          </p:cNvPr>
          <p:cNvSpPr txBox="1"/>
          <p:nvPr/>
        </p:nvSpPr>
        <p:spPr>
          <a:xfrm>
            <a:off x="2691019" y="97391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9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Addressing the FA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959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9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recommendations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E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7580B-CF8B-8BC1-6A6D-DACE678F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7DC19-C151-370B-1608-5C1C5AA65C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8748" y="1491353"/>
            <a:ext cx="10858500" cy="4518025"/>
          </a:xfrm>
        </p:spPr>
        <p:txBody>
          <a:bodyPr>
            <a:normAutofit fontScale="85000" lnSpcReduction="10000"/>
          </a:bodyPr>
          <a:lstStyle/>
          <a:p>
            <a:r>
              <a:rPr lang="en-ES"/>
              <a:t>Work on the reuse of Transmodel in the Public Bus Transport Ontology (</a:t>
            </a:r>
            <a:r>
              <a:rPr lang="en-GB" dirty="0">
                <a:hlinkClick r:id="rId2"/>
              </a:rPr>
              <a:t>https://www.semantic-web-journal.net/system/files/swj2612.pdf</a:t>
            </a:r>
            <a:r>
              <a:rPr lang="en-GB" dirty="0"/>
              <a:t>) in the context of </a:t>
            </a:r>
            <a:r>
              <a:rPr lang="en-GB" i="1" dirty="0" err="1"/>
              <a:t>Ciudades</a:t>
            </a:r>
            <a:r>
              <a:rPr lang="en-GB" i="1" dirty="0"/>
              <a:t> </a:t>
            </a:r>
            <a:r>
              <a:rPr lang="en-GB" i="1" dirty="0" err="1"/>
              <a:t>Abiertas</a:t>
            </a:r>
            <a:r>
              <a:rPr lang="en-GB" i="1" dirty="0"/>
              <a:t> </a:t>
            </a:r>
            <a:r>
              <a:rPr lang="en-GB" dirty="0"/>
              <a:t>project: “Applying the LOT methodology to a Public Bus Transport Ontology aligned with </a:t>
            </a:r>
            <a:r>
              <a:rPr lang="en-GB" dirty="0" err="1"/>
              <a:t>Transmodel</a:t>
            </a:r>
            <a:r>
              <a:rPr lang="en-GB" dirty="0"/>
              <a:t>: Challenges and Results”</a:t>
            </a:r>
            <a:endParaRPr lang="en-ES"/>
          </a:p>
          <a:p>
            <a:pPr lvl="1"/>
            <a:r>
              <a:rPr lang="en-GB" dirty="0">
                <a:solidFill>
                  <a:srgbClr val="5959FE"/>
                </a:solidFill>
              </a:rPr>
              <a:t>Problem statement</a:t>
            </a:r>
            <a:r>
              <a:rPr lang="en-GB" b="1" dirty="0"/>
              <a:t>:</a:t>
            </a:r>
            <a:r>
              <a:rPr lang="en-GB" dirty="0"/>
              <a:t> Data </a:t>
            </a:r>
            <a:r>
              <a:rPr lang="en-GB" dirty="0">
                <a:solidFill>
                  <a:srgbClr val="5959FE"/>
                </a:solidFill>
              </a:rPr>
              <a:t>not interoperable</a:t>
            </a:r>
            <a:r>
              <a:rPr lang="en-GB" dirty="0"/>
              <a:t>. Publication of data as GTFS feeds as well as using ad-hoc formats and APIs. </a:t>
            </a:r>
          </a:p>
          <a:p>
            <a:pPr lvl="1"/>
            <a:r>
              <a:rPr lang="en-GB" dirty="0">
                <a:solidFill>
                  <a:srgbClr val="5959FE"/>
                </a:solidFill>
              </a:rPr>
              <a:t>Requirement: Alignment with European policies</a:t>
            </a:r>
            <a:r>
              <a:rPr lang="en-GB" dirty="0"/>
              <a:t>, in particular the regulation 2017/1926 that states that starting December 2019:</a:t>
            </a:r>
          </a:p>
          <a:p>
            <a:pPr lvl="2"/>
            <a:r>
              <a:rPr lang="en-GB" dirty="0"/>
              <a:t>“In order to develop a harmonised and seamless provision of multimodal travel information services and to support interoperability across the Union, </a:t>
            </a:r>
            <a:r>
              <a:rPr lang="en-GB" dirty="0">
                <a:solidFill>
                  <a:srgbClr val="5959FE"/>
                </a:solidFill>
              </a:rPr>
              <a:t>a harmonised set of interoperable data exchange formats and protocols based on existing technical solutions and standards across different transport modes should be used</a:t>
            </a:r>
            <a:r>
              <a:rPr lang="en-GB" dirty="0"/>
              <a:t> at the national access point. “</a:t>
            </a:r>
          </a:p>
          <a:p>
            <a:pPr lvl="3"/>
            <a:r>
              <a:rPr lang="en-GB" dirty="0"/>
              <a:t>“For </a:t>
            </a:r>
            <a:r>
              <a:rPr lang="en-GB" dirty="0">
                <a:solidFill>
                  <a:srgbClr val="5959FE"/>
                </a:solidFill>
              </a:rPr>
              <a:t>exchange of static scheduled data </a:t>
            </a:r>
            <a:r>
              <a:rPr lang="en-GB" dirty="0"/>
              <a:t>(such as public transport, long distance coach and maritime including ferry), the relevant data in the national access point should use the CEN data exchange standard </a:t>
            </a:r>
            <a:r>
              <a:rPr lang="en-GB" dirty="0" err="1">
                <a:solidFill>
                  <a:srgbClr val="5959FE"/>
                </a:solidFill>
              </a:rPr>
              <a:t>NeTEx</a:t>
            </a:r>
            <a:r>
              <a:rPr lang="en-GB" dirty="0">
                <a:solidFill>
                  <a:srgbClr val="5959FE"/>
                </a:solidFill>
              </a:rPr>
              <a:t> CEN/TS 16614 based on the underlying conceptual data reference model </a:t>
            </a:r>
            <a:r>
              <a:rPr lang="en-GB" dirty="0" err="1">
                <a:solidFill>
                  <a:srgbClr val="5959FE"/>
                </a:solidFill>
              </a:rPr>
              <a:t>Transmodel</a:t>
            </a:r>
            <a:r>
              <a:rPr lang="en-GB" dirty="0">
                <a:solidFill>
                  <a:srgbClr val="5959FE"/>
                </a:solidFill>
              </a:rPr>
              <a:t>”</a:t>
            </a:r>
          </a:p>
          <a:p>
            <a:pPr lvl="3"/>
            <a:r>
              <a:rPr lang="en-GB" dirty="0">
                <a:solidFill>
                  <a:schemeClr val="tx1"/>
                </a:solidFill>
              </a:rPr>
              <a:t>“For </a:t>
            </a:r>
            <a:r>
              <a:rPr lang="en-GB" dirty="0">
                <a:solidFill>
                  <a:srgbClr val="5959FE"/>
                </a:solidFill>
              </a:rPr>
              <a:t>exchange of dynamic public transport data</a:t>
            </a:r>
            <a:r>
              <a:rPr lang="en-GB" dirty="0">
                <a:solidFill>
                  <a:schemeClr val="tx1"/>
                </a:solidFill>
              </a:rPr>
              <a:t>, the relevant parts of the CEN public transport </a:t>
            </a:r>
            <a:r>
              <a:rPr lang="en-GB" dirty="0">
                <a:solidFill>
                  <a:srgbClr val="5959FE"/>
                </a:solidFill>
              </a:rPr>
              <a:t>data exchange standard SIRI CEN/TS 15531</a:t>
            </a:r>
            <a:r>
              <a:rPr lang="en-GB" dirty="0">
                <a:solidFill>
                  <a:schemeClr val="tx1"/>
                </a:solidFill>
              </a:rPr>
              <a:t> and subsequent upgraded versions or any machine-readable format fully compatible should be used.</a:t>
            </a:r>
          </a:p>
          <a:p>
            <a:pPr lvl="1"/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9922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Challenges in the reuse of Transmodel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27580B-CF8B-8BC1-6A6D-DACE678F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err="1">
                <a:solidFill>
                  <a:srgbClr val="5959FE"/>
                </a:solidFill>
              </a:rPr>
              <a:t>Transmodel</a:t>
            </a:r>
            <a:r>
              <a:rPr lang="en-GB" dirty="0">
                <a:solidFill>
                  <a:srgbClr val="5959FE"/>
                </a:solidFill>
              </a:rPr>
              <a:t> component ontologies </a:t>
            </a:r>
            <a:r>
              <a:rPr lang="en-GB" dirty="0"/>
              <a:t>already had been developed previous projects (e.g., SNAP), but </a:t>
            </a:r>
            <a:r>
              <a:rPr lang="en-GB" dirty="0">
                <a:solidFill>
                  <a:srgbClr val="5959FE"/>
                </a:solidFill>
              </a:rPr>
              <a:t>complex and not complete. Project focused on the GTFS transposition of some concepts in </a:t>
            </a:r>
            <a:r>
              <a:rPr lang="en-GB" dirty="0" err="1">
                <a:solidFill>
                  <a:srgbClr val="5959FE"/>
                </a:solidFill>
              </a:rPr>
              <a:t>Transmodel</a:t>
            </a:r>
            <a:r>
              <a:rPr lang="en-GB" dirty="0">
                <a:solidFill>
                  <a:srgbClr val="5959FE"/>
                </a:solidFill>
              </a:rPr>
              <a:t> and </a:t>
            </a:r>
            <a:r>
              <a:rPr lang="en-GB" dirty="0" err="1">
                <a:solidFill>
                  <a:srgbClr val="5959FE"/>
                </a:solidFill>
              </a:rPr>
              <a:t>NeTEx</a:t>
            </a:r>
            <a:endParaRPr lang="en-GB" dirty="0">
              <a:solidFill>
                <a:srgbClr val="5959FE"/>
              </a:solidFill>
            </a:endParaRPr>
          </a:p>
          <a:p>
            <a:pPr lvl="1"/>
            <a:r>
              <a:rPr lang="en-GB" dirty="0"/>
              <a:t>It was necessary to resort to the reuse of the non-ontological UML </a:t>
            </a:r>
            <a:r>
              <a:rPr lang="en-GB" dirty="0" err="1"/>
              <a:t>Transmodel</a:t>
            </a:r>
            <a:r>
              <a:rPr lang="en-GB" dirty="0"/>
              <a:t> specification. Thus, we were faced with the challenge </a:t>
            </a:r>
            <a:r>
              <a:rPr lang="en-GB" dirty="0">
                <a:solidFill>
                  <a:srgbClr val="5959FE"/>
                </a:solidFill>
              </a:rPr>
              <a:t>of reusing a semantically rich and complex non-ontological resource</a:t>
            </a:r>
          </a:p>
          <a:p>
            <a:pPr lvl="2"/>
            <a:r>
              <a:rPr lang="en-GB" dirty="0">
                <a:solidFill>
                  <a:srgbClr val="5959FE"/>
                </a:solidFill>
              </a:rPr>
              <a:t>Adaptation of the Linked Open Terms (LOT) methodology</a:t>
            </a:r>
          </a:p>
          <a:p>
            <a:pPr lvl="2"/>
            <a:endParaRPr lang="en-GB" dirty="0">
              <a:solidFill>
                <a:srgbClr val="5959FE"/>
              </a:solidFill>
            </a:endParaRPr>
          </a:p>
          <a:p>
            <a:pPr lvl="1"/>
            <a:endParaRPr lang="en-GB" dirty="0"/>
          </a:p>
          <a:p>
            <a:pPr lvl="1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43182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 dirty="0"/>
              <a:t>Transmodel components and Standards</a:t>
            </a:r>
          </a:p>
        </p:txBody>
      </p:sp>
      <p:pic>
        <p:nvPicPr>
          <p:cNvPr id="3" name="Content Placeholder 2" descr="A diagram of a network&#10;&#10;Description automatically generated">
            <a:extLst>
              <a:ext uri="{FF2B5EF4-FFF2-40B4-BE49-F238E27FC236}">
                <a16:creationId xmlns:a16="http://schemas.microsoft.com/office/drawing/2014/main" id="{40EAE1D4-A84F-774E-F238-D6CF735AE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33" y="1152525"/>
            <a:ext cx="6123533" cy="5024438"/>
          </a:xfrm>
        </p:spPr>
      </p:pic>
    </p:spTree>
    <p:extLst>
      <p:ext uri="{BB962C8B-B14F-4D97-AF65-F5344CB8AC3E}">
        <p14:creationId xmlns:p14="http://schemas.microsoft.com/office/powerpoint/2010/main" val="160511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891DF-DA32-E6DA-FF33-E672B0D5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6A142-002B-C5EE-5B88-3CF219D3E1B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ES"/>
              <a:t>Transmodel </a:t>
            </a:r>
            <a:r>
              <a:rPr lang="es-ES" dirty="0"/>
              <a:t>and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n-ES"/>
              <a:t>UML </a:t>
            </a:r>
            <a:r>
              <a:rPr lang="en-ES" dirty="0"/>
              <a:t>specification</a:t>
            </a:r>
          </a:p>
        </p:txBody>
      </p:sp>
      <p:pic>
        <p:nvPicPr>
          <p:cNvPr id="3" name="Content Placeholder 2" descr="A black background with red circles&#10;&#10;Description automatically generated">
            <a:extLst>
              <a:ext uri="{FF2B5EF4-FFF2-40B4-BE49-F238E27FC236}">
                <a16:creationId xmlns:a16="http://schemas.microsoft.com/office/drawing/2014/main" id="{DF6A45A3-9DE9-9CA4-9075-F86A624C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9" y="3998709"/>
            <a:ext cx="2981199" cy="2859291"/>
          </a:xfr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CBF725C-E473-1F3F-2620-343CD3B3E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11" y="989434"/>
            <a:ext cx="7772400" cy="5136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145F9-309A-DC71-EEBD-5C66E4DB6D95}"/>
              </a:ext>
            </a:extLst>
          </p:cNvPr>
          <p:cNvSpPr txBox="1"/>
          <p:nvPr/>
        </p:nvSpPr>
        <p:spPr>
          <a:xfrm>
            <a:off x="5886521" y="6325672"/>
            <a:ext cx="3879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www.transmodel-cen.eu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/model/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index.htm</a:t>
            </a:r>
            <a:endParaRPr kumimoji="0" lang="en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2" descr="A diagram of a network&#10;&#10;Description automatically generated">
            <a:extLst>
              <a:ext uri="{FF2B5EF4-FFF2-40B4-BE49-F238E27FC236}">
                <a16:creationId xmlns:a16="http://schemas.microsoft.com/office/drawing/2014/main" id="{05A1A344-BAC4-30CD-FD60-7FF6CEEC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9" y="1081502"/>
            <a:ext cx="3416300" cy="28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39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06738C-3C78-4984-A7CB-DFC8F2429924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 Template 16 9" id="{4CD3D8A4-7A41-401F-8309-5142291B92C3}" vid="{9A0B63C3-AB8B-4787-A409-8BD57ABD75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20</Value>
      <Value>3</Value>
      <Value>2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3db0b660-ec3e-4248-9c07-10ade8cec6c2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82b6b5ea-7a5a-4365-bc33-974854071a59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692695f4-c854-40e4-945b-ea8d7906ec8d</TermId>
        </TermInfo>
      </Terms>
    </h70713ed90ce4adeabe454f2aabfa4ef>
    <_dlc_DocId xmlns="49592fe1-76b3-425e-9982-488f19897f48">INTID-2107188391-119</_dlc_DocId>
    <_dlc_DocIdUrl xmlns="49592fe1-76b3-425e-9982-488f19897f48">
      <Url>https://eraeuropaeu.sharepoint.com/sites/OPD/_layouts/15/DocIdRedir.aspx?ID=INTID-2107188391-119</Url>
      <Description>INTID-2107188391-119</Description>
    </_dlc_DocIdUrl>
  </documentManagement>
</p:properties>
</file>

<file path=customXml/itemProps1.xml><?xml version="1.0" encoding="utf-8"?>
<ds:datastoreItem xmlns:ds="http://schemas.openxmlformats.org/officeDocument/2006/customXml" ds:itemID="{C017FD54-6F70-4711-AE37-62E515D32843}"/>
</file>

<file path=customXml/itemProps2.xml><?xml version="1.0" encoding="utf-8"?>
<ds:datastoreItem xmlns:ds="http://schemas.openxmlformats.org/officeDocument/2006/customXml" ds:itemID="{407FDDC7-6161-472C-8C75-F9663C61549E}"/>
</file>

<file path=customXml/itemProps3.xml><?xml version="1.0" encoding="utf-8"?>
<ds:datastoreItem xmlns:ds="http://schemas.openxmlformats.org/officeDocument/2006/customXml" ds:itemID="{C14B6F90-588F-4341-A163-197022535E3E}"/>
</file>

<file path=customXml/itemProps4.xml><?xml version="1.0" encoding="utf-8"?>
<ds:datastoreItem xmlns:ds="http://schemas.openxmlformats.org/officeDocument/2006/customXml" ds:itemID="{DE0728E3-E17D-4844-9B91-D97C3EFA82E0}"/>
</file>

<file path=customXml/itemProps5.xml><?xml version="1.0" encoding="utf-8"?>
<ds:datastoreItem xmlns:ds="http://schemas.openxmlformats.org/officeDocument/2006/customXml" ds:itemID="{E806D4B3-7C57-46CA-8D40-0E3091E03DCF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1128</Words>
  <Application>Microsoft Office PowerPoint</Application>
  <PresentationFormat>Widescreen</PresentationFormat>
  <Paragraphs>122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Poppins Light</vt:lpstr>
      <vt:lpstr>Wingdings</vt:lpstr>
      <vt:lpstr>1_Office Theme</vt:lpstr>
      <vt:lpstr>5_Office Theme</vt:lpstr>
      <vt:lpstr>Alignment of Ontologies in the Railway Sector to Transport Reference Data Models</vt:lpstr>
      <vt:lpstr>Motivation (I)</vt:lpstr>
      <vt:lpstr>Motivation (II)</vt:lpstr>
      <vt:lpstr>Motivation (III)</vt:lpstr>
      <vt:lpstr>Our goal… Ontologies for the transport sector that reuse existing work</vt:lpstr>
      <vt:lpstr>Some initial results</vt:lpstr>
      <vt:lpstr>Challenges in the reuse of Transmodel</vt:lpstr>
      <vt:lpstr>Transmodel components and Standards</vt:lpstr>
      <vt:lpstr>Transmodel and its UML specification</vt:lpstr>
      <vt:lpstr>Transmodel UML specification</vt:lpstr>
      <vt:lpstr>Adaptation of LOT methodology https://lot.linkeddata.es/</vt:lpstr>
      <vt:lpstr>Adaptation of LOT methodology: NOR transformation of UML Transmodel Network Building Blocks</vt:lpstr>
      <vt:lpstr>Public Transport Ontology at a glance</vt:lpstr>
      <vt:lpstr>Adaptation of LOT methodology:  Ontology forward engineering consists in the implementation of the relevant parts of the reused resource</vt:lpstr>
      <vt:lpstr>Challenges in integrating Transmodel in Public Bus Transport Ontology</vt:lpstr>
      <vt:lpstr>Integrating Transmodel in ERA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Ontologies in the Railway Sector to Transport Reference Data Models</dc:title>
  <dc:creator>ATEMEZING Ghislain</dc:creator>
  <cp:lastModifiedBy>ATEMEZING Ghislain</cp:lastModifiedBy>
  <cp:revision>1</cp:revision>
  <dcterms:created xsi:type="dcterms:W3CDTF">2024-06-25T09:13:23Z</dcterms:created>
  <dcterms:modified xsi:type="dcterms:W3CDTF">2024-06-25T09:22:58Z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_dlc_DocIdItemGuid">
    <vt:lpwstr>db728fbb-7e7e-4b00-8089-1810e1def87e</vt:lpwstr>
  </property>
  <property fmtid="{D5CDD505-2E9C-101B-9397-08002B2CF9AE}" pid="4" name="Origin-Author">
    <vt:lpwstr>20;#External|3db0b660-ec3e-4248-9c07-10ade8cec6c2</vt:lpwstr>
  </property>
  <property fmtid="{D5CDD505-2E9C-101B-9397-08002B2CF9AE}" pid="5" name="Document type">
    <vt:lpwstr>2;#Document|692695f4-c854-40e4-945b-ea8d7906ec8d</vt:lpwstr>
  </property>
  <property fmtid="{D5CDD505-2E9C-101B-9397-08002B2CF9AE}" pid="6" name="Process">
    <vt:lpwstr>3;#Not Applicable|82b6b5ea-7a5a-4365-bc33-974854071a59</vt:lpwstr>
  </property>
</Properties>
</file>