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147470412" r:id="rId2"/>
    <p:sldId id="636139083" r:id="rId3"/>
    <p:sldId id="636139087" r:id="rId4"/>
    <p:sldId id="636139084" r:id="rId5"/>
    <p:sldId id="636139090" r:id="rId6"/>
    <p:sldId id="636139089" r:id="rId7"/>
  </p:sldIdLst>
  <p:sldSz cx="12192000" cy="6858000"/>
  <p:notesSz cx="6858000" cy="9144000"/>
  <p:defaultTextStyle>
    <a:defPPr>
      <a:defRPr lang="en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597"/>
    <p:restoredTop sz="94640"/>
  </p:normalViewPr>
  <p:slideViewPr>
    <p:cSldViewPr snapToGrid="0">
      <p:cViewPr varScale="1">
        <p:scale>
          <a:sx n="61" d="100"/>
          <a:sy n="61" d="100"/>
        </p:scale>
        <p:origin x="232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44480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b="1"/>
              <a:t>18 June 2024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sv-SE"/>
              <a:t>Adrien Decruyenaere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1597" y="6492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31548A16-CDEA-4952-B6D4-6192FEA22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67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70948"/>
          </a:xfrm>
        </p:spPr>
        <p:txBody>
          <a:bodyPr>
            <a:normAutofit/>
          </a:bodyPr>
          <a:lstStyle>
            <a:lvl1pPr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049199C-3EAC-B34D-B369-D916C69CC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480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b="1"/>
              <a:t>18 June 2024 </a:t>
            </a:r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78996AF8-9BF1-4344-AD50-3A13C758E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sv-SE"/>
              <a:t>Adrien Decruyenaere</a:t>
            </a:r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03885A3-D1D4-984E-BB74-BB1EF5314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1597" y="6492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31548A16-CDEA-4952-B6D4-6192FEA22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569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043610C-7D6C-BA42-B3A9-A56099BC8F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480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b="1"/>
              <a:t>18 June 2024 </a:t>
            </a: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8C29FC7-BE6D-8F46-8472-51ED89C004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sv-SE"/>
              <a:t>Adrien Decruyenaere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0E7E11B8-59D3-2B47-B604-C896C367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1597" y="6492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31548A16-CDEA-4952-B6D4-6192FEA22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67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644C727-27D8-A649-B96F-11784E506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480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b="1"/>
              <a:t>18 June 2024 </a:t>
            </a:r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C44E618-4801-3140-A12E-ABF10BB5B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sv-SE"/>
              <a:t>Adrien Decruyenaere</a:t>
            </a:r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ABC6BC3-8DCE-6844-91ED-74E74257B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1597" y="6492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31548A16-CDEA-4952-B6D4-6192FEA22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30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C4F0FFB-0F81-CB4F-8A13-A26C0BE27B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4802" y="649287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/>
            <a:r>
              <a:rPr lang="de-DE" b="1"/>
              <a:t>18 June 2024</a:t>
            </a: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62EF1E9-715E-A846-84A8-08566443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sv-SE"/>
              <a:t>Oliver Kundt</a:t>
            </a: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F19FF04-CFE1-5C45-8D44-46C14431D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1597" y="6492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31548A16-CDEA-4952-B6D4-6192FEA22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88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CB42E1D-6216-4047-B956-BFE3EAE958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4802" y="6492875"/>
            <a:ext cx="27432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de-DE" b="1"/>
              <a:t>18 June 2024 </a:t>
            </a:r>
            <a:endParaRPr lang="en-US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FCC0A66-E711-DD4A-8A9A-E81A31CA9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sv-SE"/>
              <a:t>Adrien Decruyenaere</a:t>
            </a:r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F736AF0-DE2D-E34C-A315-E82BB4C42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61597" y="6492875"/>
            <a:ext cx="2743200" cy="365125"/>
          </a:xfrm>
          <a:prstGeom prst="rect">
            <a:avLst/>
          </a:prstGeom>
        </p:spPr>
        <p:txBody>
          <a:bodyPr/>
          <a:lstStyle>
            <a:lvl1pPr algn="ctr">
              <a:defRPr b="1"/>
            </a:lvl1pPr>
          </a:lstStyle>
          <a:p>
            <a:fld id="{31548A16-CDEA-4952-B6D4-6192FEA22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955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b="1"/>
              <a:t>18 June 2024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Oliver Kundt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48A16-CDEA-4952-B6D4-6192FEA223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55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233" y="0"/>
            <a:ext cx="211226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4697164"/>
            <a:ext cx="12188976" cy="1545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6" y="4934334"/>
            <a:ext cx="2511374" cy="1050784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9E1C8391-EB99-4513-9165-816400AFEE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90233" y="295669"/>
            <a:ext cx="2112264" cy="118038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92830FF8-29CF-4FCF-BAEF-C4008947917F}"/>
              </a:ext>
            </a:extLst>
          </p:cNvPr>
          <p:cNvSpPr txBox="1"/>
          <p:nvPr/>
        </p:nvSpPr>
        <p:spPr>
          <a:xfrm>
            <a:off x="565835" y="1655314"/>
            <a:ext cx="7660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RU–RU Communication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5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RailData experience</a:t>
            </a:r>
            <a:endParaRPr kumimoji="0" lang="cs-CZ" sz="5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Rail Data Forum visual featured">
            <a:extLst>
              <a:ext uri="{FF2B5EF4-FFF2-40B4-BE49-F238E27FC236}">
                <a16:creationId xmlns:a16="http://schemas.microsoft.com/office/drawing/2014/main" id="{F566E1B1-61A4-8FEF-77E2-273703250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0233" y="4755638"/>
            <a:ext cx="2112264" cy="1408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31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E69FF51-D3AE-9335-B536-806AD6E77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8469" y="2848707"/>
            <a:ext cx="4214366" cy="2889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D34E1B-9354-2D45-9127-6EEA1BE01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>
                <a:solidFill>
                  <a:srgbClr val="002060"/>
                </a:solidFill>
              </a:rPr>
              <a:t>A few </a:t>
            </a:r>
            <a:r>
              <a:rPr lang="fr-FR" err="1">
                <a:solidFill>
                  <a:srgbClr val="002060"/>
                </a:solidFill>
              </a:rPr>
              <a:t>words</a:t>
            </a:r>
            <a:r>
              <a:rPr lang="fr-FR">
                <a:solidFill>
                  <a:srgbClr val="002060"/>
                </a:solidFill>
              </a:rPr>
              <a:t> on </a:t>
            </a:r>
            <a:r>
              <a:rPr lang="fr-FR" err="1">
                <a:solidFill>
                  <a:srgbClr val="002060"/>
                </a:solidFill>
              </a:rPr>
              <a:t>RailData</a:t>
            </a:r>
            <a:endParaRPr lang="en-BE" err="1">
              <a:solidFill>
                <a:srgbClr val="002060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1C220C9-3732-D697-EA25-26C10E32E3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47" y="2591741"/>
            <a:ext cx="2341252" cy="77531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9E3F387-877D-FAA0-76F2-471BF2EB0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83" y="3576456"/>
            <a:ext cx="2084232" cy="7753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6B2AC884-ED87-675F-76DB-3D36911AFA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647" y="4561171"/>
            <a:ext cx="2099813" cy="775316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5DD714E-BCA8-3C9E-2C55-367AB93B83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47" y="5463037"/>
            <a:ext cx="2297652" cy="77531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B4589BD-C109-5BCB-239B-1BF242CB2E95}"/>
              </a:ext>
            </a:extLst>
          </p:cNvPr>
          <p:cNvSpPr txBox="1"/>
          <p:nvPr/>
        </p:nvSpPr>
        <p:spPr>
          <a:xfrm>
            <a:off x="788810" y="1136074"/>
            <a:ext cx="1044233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main purpose of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RailData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is to develop, implement and run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centralised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IT Systems, designed to ensure data exchange between European freight Railway Undertakings, as well as with Wagon Keepers and other relevant companies.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Created in 1995 as a special group of the                 ... It has its own governance and budget with its members.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ED1C3AAB-0CEF-61AC-1B5C-A2C4624C1A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1445" y="1915814"/>
            <a:ext cx="979165" cy="504647"/>
          </a:xfrm>
          <a:prstGeom prst="rect">
            <a:avLst/>
          </a:prstGeom>
        </p:spPr>
      </p:pic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60FF7F3-BF54-6C1B-6898-5431C9D5B73F}"/>
              </a:ext>
            </a:extLst>
          </p:cNvPr>
          <p:cNvSpPr/>
          <p:nvPr/>
        </p:nvSpPr>
        <p:spPr>
          <a:xfrm>
            <a:off x="3268700" y="2605889"/>
            <a:ext cx="4102202" cy="366330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The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benefits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</a:t>
            </a: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8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Commercial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Track &amp; Trace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Facilitates customer information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 TAF-TSI compliance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59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llipse 61">
            <a:extLst>
              <a:ext uri="{FF2B5EF4-FFF2-40B4-BE49-F238E27FC236}">
                <a16:creationId xmlns:a16="http://schemas.microsoft.com/office/drawing/2014/main" id="{E712C1BB-6FDB-43BE-7705-19D7455B5C08}"/>
              </a:ext>
            </a:extLst>
          </p:cNvPr>
          <p:cNvSpPr/>
          <p:nvPr/>
        </p:nvSpPr>
        <p:spPr>
          <a:xfrm>
            <a:off x="4484375" y="5547928"/>
            <a:ext cx="1565031" cy="7825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C1B2C9C5-9016-7704-B53C-BEA68FF5BC11}"/>
              </a:ext>
            </a:extLst>
          </p:cNvPr>
          <p:cNvSpPr/>
          <p:nvPr/>
        </p:nvSpPr>
        <p:spPr>
          <a:xfrm>
            <a:off x="1002323" y="2417885"/>
            <a:ext cx="9663124" cy="1969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C6344428-FB61-0874-5094-DA0BD4E5955B}"/>
              </a:ext>
            </a:extLst>
          </p:cNvPr>
          <p:cNvSpPr/>
          <p:nvPr/>
        </p:nvSpPr>
        <p:spPr>
          <a:xfrm>
            <a:off x="4394042" y="1136161"/>
            <a:ext cx="1565031" cy="78251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34E1B-9354-2D45-9127-6EEA1BE0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10" y="366992"/>
            <a:ext cx="10515600" cy="770948"/>
          </a:xfrm>
        </p:spPr>
        <p:txBody>
          <a:bodyPr/>
          <a:lstStyle/>
          <a:p>
            <a:r>
              <a:rPr lang="fr-FR">
                <a:solidFill>
                  <a:srgbClr val="002060"/>
                </a:solidFill>
              </a:rPr>
              <a:t>RU-RU Communication </a:t>
            </a:r>
            <a:endParaRPr lang="en-BE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DFC256-AF9A-2CC4-B746-2FC56D07D9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484" y="1346933"/>
            <a:ext cx="988805" cy="413726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9989C3BB-8AD1-BCE9-64E9-9067F6902FC4}"/>
              </a:ext>
            </a:extLst>
          </p:cNvPr>
          <p:cNvCxnSpPr>
            <a:cxnSpLocks/>
          </p:cNvCxnSpPr>
          <p:nvPr/>
        </p:nvCxnSpPr>
        <p:spPr>
          <a:xfrm flipV="1">
            <a:off x="3270125" y="1553366"/>
            <a:ext cx="1038106" cy="869420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archemin : vertical 12">
            <a:extLst>
              <a:ext uri="{FF2B5EF4-FFF2-40B4-BE49-F238E27FC236}">
                <a16:creationId xmlns:a16="http://schemas.microsoft.com/office/drawing/2014/main" id="{3C3B2163-47C5-16F6-E9C1-A4FC051F8C2C}"/>
              </a:ext>
            </a:extLst>
          </p:cNvPr>
          <p:cNvSpPr/>
          <p:nvPr/>
        </p:nvSpPr>
        <p:spPr>
          <a:xfrm>
            <a:off x="3839942" y="1752447"/>
            <a:ext cx="587324" cy="488301"/>
          </a:xfrm>
          <a:prstGeom prst="verticalScrol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ECN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444D90AB-865B-D396-9A7F-E0153CC6D863}"/>
              </a:ext>
            </a:extLst>
          </p:cNvPr>
          <p:cNvCxnSpPr>
            <a:cxnSpLocks/>
          </p:cNvCxnSpPr>
          <p:nvPr/>
        </p:nvCxnSpPr>
        <p:spPr>
          <a:xfrm flipH="1">
            <a:off x="4879731" y="1918677"/>
            <a:ext cx="162011" cy="43572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F582B9DB-1195-45A5-2B98-16D656ADBD4D}"/>
              </a:ext>
            </a:extLst>
          </p:cNvPr>
          <p:cNvCxnSpPr>
            <a:cxnSpLocks/>
          </p:cNvCxnSpPr>
          <p:nvPr/>
        </p:nvCxnSpPr>
        <p:spPr>
          <a:xfrm>
            <a:off x="5708515" y="1874213"/>
            <a:ext cx="501115" cy="435721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3D99BEF-7F8E-9CB6-F0F3-053A4665D610}"/>
              </a:ext>
            </a:extLst>
          </p:cNvPr>
          <p:cNvCxnSpPr>
            <a:cxnSpLocks/>
          </p:cNvCxnSpPr>
          <p:nvPr/>
        </p:nvCxnSpPr>
        <p:spPr>
          <a:xfrm>
            <a:off x="6096000" y="1741956"/>
            <a:ext cx="1568963" cy="61244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1">
            <a:extLst>
              <a:ext uri="{FF2B5EF4-FFF2-40B4-BE49-F238E27FC236}">
                <a16:creationId xmlns:a16="http://schemas.microsoft.com/office/drawing/2014/main" id="{161214EE-1F3F-B0C9-4882-31BFF469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180" y="3322881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98D297F0-DBCE-AC4C-34BA-B7E43497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7155" y="3322881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6FA4262A-E25F-A82B-A09A-02CE51A9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505" y="3322881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3D4BD001-5343-B91D-4F1A-C69061CF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30" y="3322881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12">
            <a:extLst>
              <a:ext uri="{FF2B5EF4-FFF2-40B4-BE49-F238E27FC236}">
                <a16:creationId xmlns:a16="http://schemas.microsoft.com/office/drawing/2014/main" id="{4A4C6423-43D7-B667-EEE5-256E95FB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380" y="2891081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Origin RU</a:t>
            </a:r>
          </a:p>
        </p:txBody>
      </p:sp>
      <p:sp>
        <p:nvSpPr>
          <p:cNvPr id="35" name="Textfeld 14">
            <a:extLst>
              <a:ext uri="{FF2B5EF4-FFF2-40B4-BE49-F238E27FC236}">
                <a16:creationId xmlns:a16="http://schemas.microsoft.com/office/drawing/2014/main" id="{843DCDC4-EDAE-8088-6E35-487819BA0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892" y="2891081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Destination RU</a:t>
            </a:r>
          </a:p>
        </p:txBody>
      </p:sp>
      <p:sp>
        <p:nvSpPr>
          <p:cNvPr id="36" name="Textfeld 15">
            <a:extLst>
              <a:ext uri="{FF2B5EF4-FFF2-40B4-BE49-F238E27FC236}">
                <a16:creationId xmlns:a16="http://schemas.microsoft.com/office/drawing/2014/main" id="{C012267E-C109-D4F3-BF27-F8B7DE3EA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6705" y="2891081"/>
            <a:ext cx="134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Transit RU</a:t>
            </a:r>
            <a:r>
              <a:rPr kumimoji="0" lang="de-DE" altLang="x-non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7" name="Textfeld 16">
            <a:extLst>
              <a:ext uri="{FF2B5EF4-FFF2-40B4-BE49-F238E27FC236}">
                <a16:creationId xmlns:a16="http://schemas.microsoft.com/office/drawing/2014/main" id="{EE24B2DC-E05D-F356-B0DD-D2AABAFF2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1030" y="2891081"/>
            <a:ext cx="134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Transit RU</a:t>
            </a:r>
            <a:r>
              <a:rPr kumimoji="0" lang="de-DE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38" name="Bogen 17">
            <a:extLst>
              <a:ext uri="{FF2B5EF4-FFF2-40B4-BE49-F238E27FC236}">
                <a16:creationId xmlns:a16="http://schemas.microsoft.com/office/drawing/2014/main" id="{E1893BE5-24A7-DE62-8388-B48A3DECBE3B}"/>
              </a:ext>
            </a:extLst>
          </p:cNvPr>
          <p:cNvSpPr/>
          <p:nvPr/>
        </p:nvSpPr>
        <p:spPr>
          <a:xfrm rot="16200000">
            <a:off x="3745548" y="3034750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ogen 18">
            <a:extLst>
              <a:ext uri="{FF2B5EF4-FFF2-40B4-BE49-F238E27FC236}">
                <a16:creationId xmlns:a16="http://schemas.microsoft.com/office/drawing/2014/main" id="{CDD9B6C1-C6A0-1703-3119-F2734F3449DE}"/>
              </a:ext>
            </a:extLst>
          </p:cNvPr>
          <p:cNvSpPr/>
          <p:nvPr/>
        </p:nvSpPr>
        <p:spPr>
          <a:xfrm rot="16200000">
            <a:off x="5329873" y="3034750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ogen 19">
            <a:extLst>
              <a:ext uri="{FF2B5EF4-FFF2-40B4-BE49-F238E27FC236}">
                <a16:creationId xmlns:a16="http://schemas.microsoft.com/office/drawing/2014/main" id="{83044E5F-7742-8B9C-F5CE-88D8ECFB912E}"/>
              </a:ext>
            </a:extLst>
          </p:cNvPr>
          <p:cNvSpPr/>
          <p:nvPr/>
        </p:nvSpPr>
        <p:spPr>
          <a:xfrm rot="16200000">
            <a:off x="6914198" y="3034750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ogen 20">
            <a:extLst>
              <a:ext uri="{FF2B5EF4-FFF2-40B4-BE49-F238E27FC236}">
                <a16:creationId xmlns:a16="http://schemas.microsoft.com/office/drawing/2014/main" id="{1A2EE570-C479-01BD-10F8-E1882EBD062D}"/>
              </a:ext>
            </a:extLst>
          </p:cNvPr>
          <p:cNvSpPr/>
          <p:nvPr/>
        </p:nvSpPr>
        <p:spPr>
          <a:xfrm rot="5400000">
            <a:off x="3745548" y="3250650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ogen 21">
            <a:extLst>
              <a:ext uri="{FF2B5EF4-FFF2-40B4-BE49-F238E27FC236}">
                <a16:creationId xmlns:a16="http://schemas.microsoft.com/office/drawing/2014/main" id="{89A67543-698E-996F-DEC6-1999EAE3237F}"/>
              </a:ext>
            </a:extLst>
          </p:cNvPr>
          <p:cNvSpPr/>
          <p:nvPr/>
        </p:nvSpPr>
        <p:spPr>
          <a:xfrm rot="5400000">
            <a:off x="5329873" y="3250650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ogen 22">
            <a:extLst>
              <a:ext uri="{FF2B5EF4-FFF2-40B4-BE49-F238E27FC236}">
                <a16:creationId xmlns:a16="http://schemas.microsoft.com/office/drawing/2014/main" id="{A6058D63-BB97-D18D-AC28-FAF1F2FBB735}"/>
              </a:ext>
            </a:extLst>
          </p:cNvPr>
          <p:cNvSpPr/>
          <p:nvPr/>
        </p:nvSpPr>
        <p:spPr>
          <a:xfrm rot="5400000">
            <a:off x="6914198" y="3250650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Gerade Verbindung mit Pfeil 23">
            <a:extLst>
              <a:ext uri="{FF2B5EF4-FFF2-40B4-BE49-F238E27FC236}">
                <a16:creationId xmlns:a16="http://schemas.microsoft.com/office/drawing/2014/main" id="{D8585B01-92AA-1EAE-CD17-CA3148ABCF31}"/>
              </a:ext>
            </a:extLst>
          </p:cNvPr>
          <p:cNvCxnSpPr>
            <a:cxnSpLocks/>
          </p:cNvCxnSpPr>
          <p:nvPr/>
        </p:nvCxnSpPr>
        <p:spPr>
          <a:xfrm>
            <a:off x="1573453" y="2979453"/>
            <a:ext cx="703891" cy="28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24">
            <a:extLst>
              <a:ext uri="{FF2B5EF4-FFF2-40B4-BE49-F238E27FC236}">
                <a16:creationId xmlns:a16="http://schemas.microsoft.com/office/drawing/2014/main" id="{A0166D47-6FF7-31A4-6751-C9014C899790}"/>
              </a:ext>
            </a:extLst>
          </p:cNvPr>
          <p:cNvCxnSpPr>
            <a:cxnSpLocks/>
            <a:stCxn id="45" idx="0"/>
          </p:cNvCxnSpPr>
          <p:nvPr/>
        </p:nvCxnSpPr>
        <p:spPr>
          <a:xfrm>
            <a:off x="1573453" y="3562353"/>
            <a:ext cx="703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25">
            <a:extLst>
              <a:ext uri="{FF2B5EF4-FFF2-40B4-BE49-F238E27FC236}">
                <a16:creationId xmlns:a16="http://schemas.microsoft.com/office/drawing/2014/main" id="{79802C29-7D24-AE0C-1729-F814D13C515B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1526553" y="3987925"/>
            <a:ext cx="739214" cy="168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27">
            <a:extLst>
              <a:ext uri="{FF2B5EF4-FFF2-40B4-BE49-F238E27FC236}">
                <a16:creationId xmlns:a16="http://schemas.microsoft.com/office/drawing/2014/main" id="{085408B6-8DC0-81C8-1777-D06EE37365CA}"/>
              </a:ext>
            </a:extLst>
          </p:cNvPr>
          <p:cNvCxnSpPr>
            <a:cxnSpLocks/>
          </p:cNvCxnSpPr>
          <p:nvPr/>
        </p:nvCxnSpPr>
        <p:spPr>
          <a:xfrm>
            <a:off x="9306630" y="3959433"/>
            <a:ext cx="703891" cy="28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28">
            <a:extLst>
              <a:ext uri="{FF2B5EF4-FFF2-40B4-BE49-F238E27FC236}">
                <a16:creationId xmlns:a16="http://schemas.microsoft.com/office/drawing/2014/main" id="{9324CD38-058C-4C67-E3C1-F0D4AA9937B8}"/>
              </a:ext>
            </a:extLst>
          </p:cNvPr>
          <p:cNvCxnSpPr>
            <a:cxnSpLocks/>
            <a:stCxn id="48" idx="0"/>
          </p:cNvCxnSpPr>
          <p:nvPr/>
        </p:nvCxnSpPr>
        <p:spPr>
          <a:xfrm>
            <a:off x="9306630" y="3646694"/>
            <a:ext cx="703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29">
            <a:extLst>
              <a:ext uri="{FF2B5EF4-FFF2-40B4-BE49-F238E27FC236}">
                <a16:creationId xmlns:a16="http://schemas.microsoft.com/office/drawing/2014/main" id="{13C634E6-E016-76C8-4AA7-83F8EF56509B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9288968" y="3145587"/>
            <a:ext cx="739214" cy="168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30">
            <a:extLst>
              <a:ext uri="{FF2B5EF4-FFF2-40B4-BE49-F238E27FC236}">
                <a16:creationId xmlns:a16="http://schemas.microsoft.com/office/drawing/2014/main" id="{4A9B0184-E9C0-9606-201E-8F5ED0083BDD}"/>
              </a:ext>
            </a:extLst>
          </p:cNvPr>
          <p:cNvSpPr txBox="1"/>
          <p:nvPr/>
        </p:nvSpPr>
        <p:spPr>
          <a:xfrm>
            <a:off x="9108264" y="2481677"/>
            <a:ext cx="101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feld 30">
            <a:extLst>
              <a:ext uri="{FF2B5EF4-FFF2-40B4-BE49-F238E27FC236}">
                <a16:creationId xmlns:a16="http://schemas.microsoft.com/office/drawing/2014/main" id="{8461046A-D798-3E25-AFFA-7A10C9991B93}"/>
              </a:ext>
            </a:extLst>
          </p:cNvPr>
          <p:cNvSpPr txBox="1"/>
          <p:nvPr/>
        </p:nvSpPr>
        <p:spPr>
          <a:xfrm>
            <a:off x="1388328" y="2481677"/>
            <a:ext cx="104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5">
            <a:extLst>
              <a:ext uri="{FF2B5EF4-FFF2-40B4-BE49-F238E27FC236}">
                <a16:creationId xmlns:a16="http://schemas.microsoft.com/office/drawing/2014/main" id="{8B854512-B943-714B-CD87-8393502FA8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963" y="5745317"/>
            <a:ext cx="988805" cy="413726"/>
          </a:xfrm>
          <a:prstGeom prst="rect">
            <a:avLst/>
          </a:prstGeom>
        </p:spPr>
      </p:pic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CE6A7BB2-069F-BAC7-9F1B-7CA1DF34EA0E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3655851" y="4421535"/>
            <a:ext cx="1611040" cy="1126393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A2B26A27-CB70-3DA5-B72C-6112772EAEED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4879731" y="4421535"/>
            <a:ext cx="387160" cy="1126393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1ED4774E-ADA6-D732-6238-87CA4D259236}"/>
              </a:ext>
            </a:extLst>
          </p:cNvPr>
          <p:cNvCxnSpPr>
            <a:cxnSpLocks/>
            <a:stCxn id="62" idx="7"/>
          </p:cNvCxnSpPr>
          <p:nvPr/>
        </p:nvCxnSpPr>
        <p:spPr>
          <a:xfrm flipV="1">
            <a:off x="5820213" y="4404891"/>
            <a:ext cx="2037130" cy="125763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6D1265A6-CB7F-24E3-4A85-CDDE087AA090}"/>
              </a:ext>
            </a:extLst>
          </p:cNvPr>
          <p:cNvCxnSpPr>
            <a:cxnSpLocks/>
          </p:cNvCxnSpPr>
          <p:nvPr/>
        </p:nvCxnSpPr>
        <p:spPr>
          <a:xfrm flipH="1">
            <a:off x="5505303" y="4615280"/>
            <a:ext cx="600149" cy="966083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1CA4843F-DEB9-8F9C-469E-0F7CEF768EAE}"/>
              </a:ext>
            </a:extLst>
          </p:cNvPr>
          <p:cNvSpPr txBox="1"/>
          <p:nvPr/>
        </p:nvSpPr>
        <p:spPr>
          <a:xfrm>
            <a:off x="2448373" y="1983372"/>
            <a:ext cx="1297746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 Contractual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Carrie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5804C05F-AA62-115C-5204-752F06D28A85}"/>
              </a:ext>
            </a:extLst>
          </p:cNvPr>
          <p:cNvSpPr txBox="1"/>
          <p:nvPr/>
        </p:nvSpPr>
        <p:spPr>
          <a:xfrm>
            <a:off x="5500027" y="4231564"/>
            <a:ext cx="1297746" cy="4924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 Operating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movemen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3" name="Parchemin : vertical 82">
            <a:extLst>
              <a:ext uri="{FF2B5EF4-FFF2-40B4-BE49-F238E27FC236}">
                <a16:creationId xmlns:a16="http://schemas.microsoft.com/office/drawing/2014/main" id="{4CB85260-9CA6-704B-95EF-D9FDE5F24D9E}"/>
              </a:ext>
            </a:extLst>
          </p:cNvPr>
          <p:cNvSpPr/>
          <p:nvPr/>
        </p:nvSpPr>
        <p:spPr>
          <a:xfrm>
            <a:off x="5475211" y="4845733"/>
            <a:ext cx="693745" cy="488301"/>
          </a:xfrm>
          <a:prstGeom prst="verticalScroll">
            <a:avLst>
              <a:gd name="adj" fmla="val 161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9" name="Connecteur : en angle 98">
            <a:extLst>
              <a:ext uri="{FF2B5EF4-FFF2-40B4-BE49-F238E27FC236}">
                <a16:creationId xmlns:a16="http://schemas.microsoft.com/office/drawing/2014/main" id="{8513F4C6-6E8F-1E8B-B8A1-51CADCD0FB38}"/>
              </a:ext>
            </a:extLst>
          </p:cNvPr>
          <p:cNvCxnSpPr>
            <a:endCxn id="62" idx="2"/>
          </p:cNvCxnSpPr>
          <p:nvPr/>
        </p:nvCxnSpPr>
        <p:spPr>
          <a:xfrm rot="16200000" flipH="1">
            <a:off x="3060110" y="4514920"/>
            <a:ext cx="1461401" cy="1387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archemin : vertical 99">
            <a:extLst>
              <a:ext uri="{FF2B5EF4-FFF2-40B4-BE49-F238E27FC236}">
                <a16:creationId xmlns:a16="http://schemas.microsoft.com/office/drawing/2014/main" id="{4727173D-1BA1-604D-55AC-EA24A89B0729}"/>
              </a:ext>
            </a:extLst>
          </p:cNvPr>
          <p:cNvSpPr/>
          <p:nvPr/>
        </p:nvSpPr>
        <p:spPr>
          <a:xfrm>
            <a:off x="2602844" y="4995452"/>
            <a:ext cx="1047731" cy="749865"/>
          </a:xfrm>
          <a:prstGeom prst="verticalScroll">
            <a:avLst>
              <a:gd name="adj" fmla="val 161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56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4E1B-9354-2D45-9127-6EEA1BE0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10" y="366992"/>
            <a:ext cx="10515600" cy="770948"/>
          </a:xfrm>
        </p:spPr>
        <p:txBody>
          <a:bodyPr/>
          <a:lstStyle/>
          <a:p>
            <a:r>
              <a:rPr lang="fr-FR">
                <a:solidFill>
                  <a:srgbClr val="002060"/>
                </a:solidFill>
              </a:rPr>
              <a:t>RU-RU Communication</a:t>
            </a:r>
            <a:endParaRPr lang="en-BE">
              <a:solidFill>
                <a:srgbClr val="002060"/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42983EA-7FBF-7543-8F49-D3045FE194EB}"/>
              </a:ext>
            </a:extLst>
          </p:cNvPr>
          <p:cNvSpPr/>
          <p:nvPr/>
        </p:nvSpPr>
        <p:spPr>
          <a:xfrm>
            <a:off x="788808" y="1438977"/>
            <a:ext cx="5163671" cy="19632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figures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WSM: 	24m. sent / year (0.76 per sec)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ECN:	0.97m. sent / year (1.8 per min)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H30 :	0.92m received /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RUs : 	~30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63ECE8A-DEB8-AEAE-64CF-F8ED25DA89EA}"/>
              </a:ext>
            </a:extLst>
          </p:cNvPr>
          <p:cNvSpPr/>
          <p:nvPr/>
        </p:nvSpPr>
        <p:spPr>
          <a:xfrm>
            <a:off x="6381890" y="1438978"/>
            <a:ext cx="5163671" cy="19632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Enable TAF-TSI compliance for our users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System performance and stability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Critical service for RUs 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2E5CEEE-FB3B-304C-AFA1-C4058F500657}"/>
              </a:ext>
            </a:extLst>
          </p:cNvPr>
          <p:cNvSpPr/>
          <p:nvPr/>
        </p:nvSpPr>
        <p:spPr>
          <a:xfrm>
            <a:off x="788809" y="3959674"/>
            <a:ext cx="5163671" cy="19632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quality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Align users on latest versions of interfaces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EEF07D3-F3B8-ACEF-9DCA-09539E69075A}"/>
              </a:ext>
            </a:extLst>
          </p:cNvPr>
          <p:cNvSpPr/>
          <p:nvPr/>
        </p:nvSpPr>
        <p:spPr>
          <a:xfrm>
            <a:off x="6381890" y="3959673"/>
            <a:ext cx="5163671" cy="196327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Opportunities :</a:t>
            </a:r>
          </a:p>
          <a:p>
            <a:pPr marL="3429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Expand Electronic Consignement note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Expand users : The more data the more value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Densify information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Information on first and last mile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125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5FDE1-DE9D-3C8A-BC66-96727505E6BC}"/>
              </a:ext>
            </a:extLst>
          </p:cNvPr>
          <p:cNvSpPr/>
          <p:nvPr/>
        </p:nvSpPr>
        <p:spPr>
          <a:xfrm>
            <a:off x="9039285" y="3844405"/>
            <a:ext cx="663251" cy="8425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BC4F8C-A98E-2EE8-842C-BD0CE1A748F1}"/>
              </a:ext>
            </a:extLst>
          </p:cNvPr>
          <p:cNvSpPr/>
          <p:nvPr/>
        </p:nvSpPr>
        <p:spPr>
          <a:xfrm>
            <a:off x="1064744" y="5334685"/>
            <a:ext cx="1846685" cy="8425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Ellipse 61">
            <a:extLst>
              <a:ext uri="{FF2B5EF4-FFF2-40B4-BE49-F238E27FC236}">
                <a16:creationId xmlns:a16="http://schemas.microsoft.com/office/drawing/2014/main" id="{E712C1BB-6FDB-43BE-7705-19D7455B5C08}"/>
              </a:ext>
            </a:extLst>
          </p:cNvPr>
          <p:cNvSpPr/>
          <p:nvPr/>
        </p:nvSpPr>
        <p:spPr>
          <a:xfrm>
            <a:off x="4528336" y="4589566"/>
            <a:ext cx="1565031" cy="782516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4" name="Rectangle : coins arrondis 53">
            <a:extLst>
              <a:ext uri="{FF2B5EF4-FFF2-40B4-BE49-F238E27FC236}">
                <a16:creationId xmlns:a16="http://schemas.microsoft.com/office/drawing/2014/main" id="{C1B2C9C5-9016-7704-B53C-BEA68FF5BC11}"/>
              </a:ext>
            </a:extLst>
          </p:cNvPr>
          <p:cNvSpPr/>
          <p:nvPr/>
        </p:nvSpPr>
        <p:spPr>
          <a:xfrm>
            <a:off x="1046284" y="1459523"/>
            <a:ext cx="9663124" cy="196947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D34E1B-9354-2D45-9127-6EEA1BE0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10" y="366992"/>
            <a:ext cx="10515600" cy="770948"/>
          </a:xfrm>
        </p:spPr>
        <p:txBody>
          <a:bodyPr/>
          <a:lstStyle/>
          <a:p>
            <a:r>
              <a:rPr lang="fr-FR">
                <a:solidFill>
                  <a:srgbClr val="002060"/>
                </a:solidFill>
              </a:rPr>
              <a:t>RU-Other parties Communication </a:t>
            </a:r>
            <a:endParaRPr lang="en-BE">
              <a:solidFill>
                <a:srgbClr val="002060"/>
              </a:solidFill>
            </a:endParaRPr>
          </a:p>
        </p:txBody>
      </p:sp>
      <p:pic>
        <p:nvPicPr>
          <p:cNvPr id="30" name="Picture 11">
            <a:extLst>
              <a:ext uri="{FF2B5EF4-FFF2-40B4-BE49-F238E27FC236}">
                <a16:creationId xmlns:a16="http://schemas.microsoft.com/office/drawing/2014/main" id="{161214EE-1F3F-B0C9-4882-31BFF469B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141" y="2364519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12">
            <a:extLst>
              <a:ext uri="{FF2B5EF4-FFF2-40B4-BE49-F238E27FC236}">
                <a16:creationId xmlns:a16="http://schemas.microsoft.com/office/drawing/2014/main" id="{98D297F0-DBCE-AC4C-34BA-B7E434972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116" y="2364519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>
            <a:extLst>
              <a:ext uri="{FF2B5EF4-FFF2-40B4-BE49-F238E27FC236}">
                <a16:creationId xmlns:a16="http://schemas.microsoft.com/office/drawing/2014/main" id="{6FA4262A-E25F-A82B-A09A-02CE51A9D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466" y="2364519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3">
            <a:extLst>
              <a:ext uri="{FF2B5EF4-FFF2-40B4-BE49-F238E27FC236}">
                <a16:creationId xmlns:a16="http://schemas.microsoft.com/office/drawing/2014/main" id="{3D4BD001-5343-B91D-4F1A-C69061CFE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791" y="2364519"/>
            <a:ext cx="4476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feld 12">
            <a:extLst>
              <a:ext uri="{FF2B5EF4-FFF2-40B4-BE49-F238E27FC236}">
                <a16:creationId xmlns:a16="http://schemas.microsoft.com/office/drawing/2014/main" id="{4A4C6423-43D7-B667-EEE5-256E95FBBE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341" y="1932719"/>
            <a:ext cx="1196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Origin RU</a:t>
            </a:r>
          </a:p>
        </p:txBody>
      </p:sp>
      <p:sp>
        <p:nvSpPr>
          <p:cNvPr id="35" name="Textfeld 14">
            <a:extLst>
              <a:ext uri="{FF2B5EF4-FFF2-40B4-BE49-F238E27FC236}">
                <a16:creationId xmlns:a16="http://schemas.microsoft.com/office/drawing/2014/main" id="{843DCDC4-EDAE-8088-6E35-487819BA01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4853" y="1932719"/>
            <a:ext cx="17367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Destination RU</a:t>
            </a:r>
          </a:p>
        </p:txBody>
      </p:sp>
      <p:sp>
        <p:nvSpPr>
          <p:cNvPr id="36" name="Textfeld 15">
            <a:extLst>
              <a:ext uri="{FF2B5EF4-FFF2-40B4-BE49-F238E27FC236}">
                <a16:creationId xmlns:a16="http://schemas.microsoft.com/office/drawing/2014/main" id="{C012267E-C109-D4F3-BF27-F8B7DE3EA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666" y="1932719"/>
            <a:ext cx="13430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Transit RU</a:t>
            </a:r>
            <a:r>
              <a:rPr kumimoji="0" lang="de-DE" altLang="x-none" sz="9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37" name="Textfeld 16">
            <a:extLst>
              <a:ext uri="{FF2B5EF4-FFF2-40B4-BE49-F238E27FC236}">
                <a16:creationId xmlns:a16="http://schemas.microsoft.com/office/drawing/2014/main" id="{EE24B2DC-E05D-F356-B0DD-D2AABAFF2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991" y="1932719"/>
            <a:ext cx="1349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altLang="x-non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Transit RU</a:t>
            </a:r>
            <a:r>
              <a:rPr kumimoji="0" lang="de-DE" altLang="x-none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cs typeface="Arial" charset="0"/>
              </a:rPr>
              <a:t>n</a:t>
            </a:r>
          </a:p>
        </p:txBody>
      </p:sp>
      <p:sp>
        <p:nvSpPr>
          <p:cNvPr id="38" name="Bogen 17">
            <a:extLst>
              <a:ext uri="{FF2B5EF4-FFF2-40B4-BE49-F238E27FC236}">
                <a16:creationId xmlns:a16="http://schemas.microsoft.com/office/drawing/2014/main" id="{E1893BE5-24A7-DE62-8388-B48A3DECBE3B}"/>
              </a:ext>
            </a:extLst>
          </p:cNvPr>
          <p:cNvSpPr/>
          <p:nvPr/>
        </p:nvSpPr>
        <p:spPr>
          <a:xfrm rot="16200000">
            <a:off x="3789509" y="2076388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Bogen 18">
            <a:extLst>
              <a:ext uri="{FF2B5EF4-FFF2-40B4-BE49-F238E27FC236}">
                <a16:creationId xmlns:a16="http://schemas.microsoft.com/office/drawing/2014/main" id="{CDD9B6C1-C6A0-1703-3119-F2734F3449DE}"/>
              </a:ext>
            </a:extLst>
          </p:cNvPr>
          <p:cNvSpPr/>
          <p:nvPr/>
        </p:nvSpPr>
        <p:spPr>
          <a:xfrm rot="16200000">
            <a:off x="5373834" y="2076388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Bogen 19">
            <a:extLst>
              <a:ext uri="{FF2B5EF4-FFF2-40B4-BE49-F238E27FC236}">
                <a16:creationId xmlns:a16="http://schemas.microsoft.com/office/drawing/2014/main" id="{83044E5F-7742-8B9C-F5CE-88D8ECFB912E}"/>
              </a:ext>
            </a:extLst>
          </p:cNvPr>
          <p:cNvSpPr/>
          <p:nvPr/>
        </p:nvSpPr>
        <p:spPr>
          <a:xfrm rot="16200000">
            <a:off x="6958159" y="2076388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Bogen 20">
            <a:extLst>
              <a:ext uri="{FF2B5EF4-FFF2-40B4-BE49-F238E27FC236}">
                <a16:creationId xmlns:a16="http://schemas.microsoft.com/office/drawing/2014/main" id="{1A2EE570-C479-01BD-10F8-E1882EBD062D}"/>
              </a:ext>
            </a:extLst>
          </p:cNvPr>
          <p:cNvSpPr/>
          <p:nvPr/>
        </p:nvSpPr>
        <p:spPr>
          <a:xfrm rot="5400000">
            <a:off x="3789509" y="2292288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Bogen 21">
            <a:extLst>
              <a:ext uri="{FF2B5EF4-FFF2-40B4-BE49-F238E27FC236}">
                <a16:creationId xmlns:a16="http://schemas.microsoft.com/office/drawing/2014/main" id="{89A67543-698E-996F-DEC6-1999EAE3237F}"/>
              </a:ext>
            </a:extLst>
          </p:cNvPr>
          <p:cNvSpPr/>
          <p:nvPr/>
        </p:nvSpPr>
        <p:spPr>
          <a:xfrm rot="5400000">
            <a:off x="5373834" y="2292288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Bogen 22">
            <a:extLst>
              <a:ext uri="{FF2B5EF4-FFF2-40B4-BE49-F238E27FC236}">
                <a16:creationId xmlns:a16="http://schemas.microsoft.com/office/drawing/2014/main" id="{A6058D63-BB97-D18D-AC28-FAF1F2FBB735}"/>
              </a:ext>
            </a:extLst>
          </p:cNvPr>
          <p:cNvSpPr/>
          <p:nvPr/>
        </p:nvSpPr>
        <p:spPr>
          <a:xfrm rot="5400000">
            <a:off x="6958159" y="2292288"/>
            <a:ext cx="360363" cy="936625"/>
          </a:xfrm>
          <a:prstGeom prst="arc">
            <a:avLst>
              <a:gd name="adj1" fmla="val 16760950"/>
              <a:gd name="adj2" fmla="val 4919359"/>
            </a:avLst>
          </a:prstGeom>
          <a:ln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44" name="Gerade Verbindung mit Pfeil 23">
            <a:extLst>
              <a:ext uri="{FF2B5EF4-FFF2-40B4-BE49-F238E27FC236}">
                <a16:creationId xmlns:a16="http://schemas.microsoft.com/office/drawing/2014/main" id="{D8585B01-92AA-1EAE-CD17-CA3148ABCF31}"/>
              </a:ext>
            </a:extLst>
          </p:cNvPr>
          <p:cNvCxnSpPr>
            <a:cxnSpLocks/>
          </p:cNvCxnSpPr>
          <p:nvPr/>
        </p:nvCxnSpPr>
        <p:spPr>
          <a:xfrm>
            <a:off x="1617414" y="2021091"/>
            <a:ext cx="703891" cy="28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24">
            <a:extLst>
              <a:ext uri="{FF2B5EF4-FFF2-40B4-BE49-F238E27FC236}">
                <a16:creationId xmlns:a16="http://schemas.microsoft.com/office/drawing/2014/main" id="{A0166D47-6FF7-31A4-6751-C9014C899790}"/>
              </a:ext>
            </a:extLst>
          </p:cNvPr>
          <p:cNvCxnSpPr>
            <a:cxnSpLocks/>
            <a:stCxn id="45" idx="0"/>
          </p:cNvCxnSpPr>
          <p:nvPr/>
        </p:nvCxnSpPr>
        <p:spPr>
          <a:xfrm>
            <a:off x="1617414" y="2603991"/>
            <a:ext cx="703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25">
            <a:extLst>
              <a:ext uri="{FF2B5EF4-FFF2-40B4-BE49-F238E27FC236}">
                <a16:creationId xmlns:a16="http://schemas.microsoft.com/office/drawing/2014/main" id="{79802C29-7D24-AE0C-1729-F814D13C515B}"/>
              </a:ext>
            </a:extLst>
          </p:cNvPr>
          <p:cNvCxnSpPr>
            <a:cxnSpLocks/>
            <a:stCxn id="46" idx="0"/>
          </p:cNvCxnSpPr>
          <p:nvPr/>
        </p:nvCxnSpPr>
        <p:spPr>
          <a:xfrm flipV="1">
            <a:off x="1570514" y="3029563"/>
            <a:ext cx="739214" cy="168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Gerade Verbindung mit Pfeil 27">
            <a:extLst>
              <a:ext uri="{FF2B5EF4-FFF2-40B4-BE49-F238E27FC236}">
                <a16:creationId xmlns:a16="http://schemas.microsoft.com/office/drawing/2014/main" id="{085408B6-8DC0-81C8-1777-D06EE37365CA}"/>
              </a:ext>
            </a:extLst>
          </p:cNvPr>
          <p:cNvCxnSpPr>
            <a:cxnSpLocks/>
          </p:cNvCxnSpPr>
          <p:nvPr/>
        </p:nvCxnSpPr>
        <p:spPr>
          <a:xfrm>
            <a:off x="9350591" y="3001071"/>
            <a:ext cx="703891" cy="2815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28">
            <a:extLst>
              <a:ext uri="{FF2B5EF4-FFF2-40B4-BE49-F238E27FC236}">
                <a16:creationId xmlns:a16="http://schemas.microsoft.com/office/drawing/2014/main" id="{9324CD38-058C-4C67-E3C1-F0D4AA9937B8}"/>
              </a:ext>
            </a:extLst>
          </p:cNvPr>
          <p:cNvCxnSpPr>
            <a:cxnSpLocks/>
            <a:stCxn id="48" idx="0"/>
          </p:cNvCxnSpPr>
          <p:nvPr/>
        </p:nvCxnSpPr>
        <p:spPr>
          <a:xfrm>
            <a:off x="9350591" y="2688332"/>
            <a:ext cx="7038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29">
            <a:extLst>
              <a:ext uri="{FF2B5EF4-FFF2-40B4-BE49-F238E27FC236}">
                <a16:creationId xmlns:a16="http://schemas.microsoft.com/office/drawing/2014/main" id="{13C634E6-E016-76C8-4AA7-83F8EF56509B}"/>
              </a:ext>
            </a:extLst>
          </p:cNvPr>
          <p:cNvCxnSpPr>
            <a:cxnSpLocks/>
            <a:stCxn id="49" idx="0"/>
          </p:cNvCxnSpPr>
          <p:nvPr/>
        </p:nvCxnSpPr>
        <p:spPr>
          <a:xfrm flipV="1">
            <a:off x="9332929" y="2187225"/>
            <a:ext cx="739214" cy="168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feld 30">
            <a:extLst>
              <a:ext uri="{FF2B5EF4-FFF2-40B4-BE49-F238E27FC236}">
                <a16:creationId xmlns:a16="http://schemas.microsoft.com/office/drawing/2014/main" id="{4A9B0184-E9C0-9606-201E-8F5ED0083BDD}"/>
              </a:ext>
            </a:extLst>
          </p:cNvPr>
          <p:cNvSpPr txBox="1"/>
          <p:nvPr/>
        </p:nvSpPr>
        <p:spPr>
          <a:xfrm>
            <a:off x="9152225" y="1523315"/>
            <a:ext cx="1015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Last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1" name="Textfeld 30">
            <a:extLst>
              <a:ext uri="{FF2B5EF4-FFF2-40B4-BE49-F238E27FC236}">
                <a16:creationId xmlns:a16="http://schemas.microsoft.com/office/drawing/2014/main" id="{8461046A-D798-3E25-AFFA-7A10C9991B93}"/>
              </a:ext>
            </a:extLst>
          </p:cNvPr>
          <p:cNvSpPr txBox="1"/>
          <p:nvPr/>
        </p:nvSpPr>
        <p:spPr>
          <a:xfrm>
            <a:off x="1432289" y="1523315"/>
            <a:ext cx="1042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 </a:t>
            </a:r>
            <a:r>
              <a:rPr kumimoji="0" lang="de-DE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</a:t>
            </a:r>
            <a:endParaRPr kumimoji="0" 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3" name="Picture 5">
            <a:extLst>
              <a:ext uri="{FF2B5EF4-FFF2-40B4-BE49-F238E27FC236}">
                <a16:creationId xmlns:a16="http://schemas.microsoft.com/office/drawing/2014/main" id="{8B854512-B943-714B-CD87-8393502FA8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24" y="4786955"/>
            <a:ext cx="988805" cy="413726"/>
          </a:xfrm>
          <a:prstGeom prst="rect">
            <a:avLst/>
          </a:prstGeom>
        </p:spPr>
      </p:pic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CE6A7BB2-069F-BAC7-9F1B-7CA1DF34EA0E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3699812" y="3463173"/>
            <a:ext cx="1611040" cy="1126393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avec flèche 67">
            <a:extLst>
              <a:ext uri="{FF2B5EF4-FFF2-40B4-BE49-F238E27FC236}">
                <a16:creationId xmlns:a16="http://schemas.microsoft.com/office/drawing/2014/main" id="{A2B26A27-CB70-3DA5-B72C-6112772EAEED}"/>
              </a:ext>
            </a:extLst>
          </p:cNvPr>
          <p:cNvCxnSpPr>
            <a:cxnSpLocks/>
            <a:stCxn id="62" idx="0"/>
          </p:cNvCxnSpPr>
          <p:nvPr/>
        </p:nvCxnSpPr>
        <p:spPr>
          <a:xfrm flipH="1" flipV="1">
            <a:off x="4923692" y="3463173"/>
            <a:ext cx="387160" cy="1126393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1ED4774E-ADA6-D732-6238-87CA4D259236}"/>
              </a:ext>
            </a:extLst>
          </p:cNvPr>
          <p:cNvCxnSpPr>
            <a:cxnSpLocks/>
          </p:cNvCxnSpPr>
          <p:nvPr/>
        </p:nvCxnSpPr>
        <p:spPr>
          <a:xfrm flipV="1">
            <a:off x="5752476" y="3446529"/>
            <a:ext cx="2148828" cy="117647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Parchemin : vertical 82">
            <a:extLst>
              <a:ext uri="{FF2B5EF4-FFF2-40B4-BE49-F238E27FC236}">
                <a16:creationId xmlns:a16="http://schemas.microsoft.com/office/drawing/2014/main" id="{4CB85260-9CA6-704B-95EF-D9FDE5F24D9E}"/>
              </a:ext>
            </a:extLst>
          </p:cNvPr>
          <p:cNvSpPr/>
          <p:nvPr/>
        </p:nvSpPr>
        <p:spPr>
          <a:xfrm>
            <a:off x="6367308" y="3503895"/>
            <a:ext cx="693745" cy="488301"/>
          </a:xfrm>
          <a:prstGeom prst="verticalScroll">
            <a:avLst>
              <a:gd name="adj" fmla="val 161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WSM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9" name="Connecteur : en angle 98">
            <a:extLst>
              <a:ext uri="{FF2B5EF4-FFF2-40B4-BE49-F238E27FC236}">
                <a16:creationId xmlns:a16="http://schemas.microsoft.com/office/drawing/2014/main" id="{8513F4C6-6E8F-1E8B-B8A1-51CADCD0FB38}"/>
              </a:ext>
            </a:extLst>
          </p:cNvPr>
          <p:cNvCxnSpPr>
            <a:endCxn id="62" idx="2"/>
          </p:cNvCxnSpPr>
          <p:nvPr/>
        </p:nvCxnSpPr>
        <p:spPr>
          <a:xfrm rot="16200000" flipH="1">
            <a:off x="3104071" y="3556558"/>
            <a:ext cx="1461401" cy="138712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Parchemin : vertical 99">
            <a:extLst>
              <a:ext uri="{FF2B5EF4-FFF2-40B4-BE49-F238E27FC236}">
                <a16:creationId xmlns:a16="http://schemas.microsoft.com/office/drawing/2014/main" id="{4727173D-1BA1-604D-55AC-EA24A89B0729}"/>
              </a:ext>
            </a:extLst>
          </p:cNvPr>
          <p:cNvSpPr/>
          <p:nvPr/>
        </p:nvSpPr>
        <p:spPr>
          <a:xfrm>
            <a:off x="2646805" y="4037090"/>
            <a:ext cx="1047731" cy="749865"/>
          </a:xfrm>
          <a:prstGeom prst="verticalScroll">
            <a:avLst>
              <a:gd name="adj" fmla="val 161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Train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76E33E1D-5A18-CF80-E30C-3CF05CB303D9}"/>
              </a:ext>
            </a:extLst>
          </p:cNvPr>
          <p:cNvCxnSpPr>
            <a:cxnSpLocks/>
          </p:cNvCxnSpPr>
          <p:nvPr/>
        </p:nvCxnSpPr>
        <p:spPr>
          <a:xfrm>
            <a:off x="6166791" y="4980823"/>
            <a:ext cx="2440878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Parchemin : vertical 104">
            <a:extLst>
              <a:ext uri="{FF2B5EF4-FFF2-40B4-BE49-F238E27FC236}">
                <a16:creationId xmlns:a16="http://schemas.microsoft.com/office/drawing/2014/main" id="{62B57FE4-EB57-DF06-7027-9EEA2396B0E5}"/>
              </a:ext>
            </a:extLst>
          </p:cNvPr>
          <p:cNvSpPr/>
          <p:nvPr/>
        </p:nvSpPr>
        <p:spPr>
          <a:xfrm>
            <a:off x="7191857" y="4442776"/>
            <a:ext cx="829592" cy="488301"/>
          </a:xfrm>
          <a:prstGeom prst="verticalScroll">
            <a:avLst>
              <a:gd name="adj" fmla="val 161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Wagon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Perf.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7" name="Picture 12">
            <a:extLst>
              <a:ext uri="{FF2B5EF4-FFF2-40B4-BE49-F238E27FC236}">
                <a16:creationId xmlns:a16="http://schemas.microsoft.com/office/drawing/2014/main" id="{966605E5-4F80-6119-7365-86630A84A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7265" y="3885434"/>
            <a:ext cx="467290" cy="71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" name="Organigramme : Disque magnétique 107">
            <a:extLst>
              <a:ext uri="{FF2B5EF4-FFF2-40B4-BE49-F238E27FC236}">
                <a16:creationId xmlns:a16="http://schemas.microsoft.com/office/drawing/2014/main" id="{E524380B-7DA4-CC96-32FC-1CAA139D7CDD}"/>
              </a:ext>
            </a:extLst>
          </p:cNvPr>
          <p:cNvSpPr/>
          <p:nvPr/>
        </p:nvSpPr>
        <p:spPr>
          <a:xfrm>
            <a:off x="8758338" y="4786955"/>
            <a:ext cx="1150591" cy="963211"/>
          </a:xfrm>
          <a:prstGeom prst="flowChartMagneticDisk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RSRD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/GCU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B5244AB-9340-1BF3-83CB-689E3D28F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555" y="5447139"/>
            <a:ext cx="1569061" cy="617609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17D057AF-66FB-D64B-DB82-4C7D60577878}"/>
              </a:ext>
            </a:extLst>
          </p:cNvPr>
          <p:cNvCxnSpPr>
            <a:cxnSpLocks/>
            <a:endCxn id="62" idx="3"/>
          </p:cNvCxnSpPr>
          <p:nvPr/>
        </p:nvCxnSpPr>
        <p:spPr>
          <a:xfrm flipV="1">
            <a:off x="2923285" y="5257485"/>
            <a:ext cx="1834244" cy="56590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Parchemin : vertical 14">
            <a:extLst>
              <a:ext uri="{FF2B5EF4-FFF2-40B4-BE49-F238E27FC236}">
                <a16:creationId xmlns:a16="http://schemas.microsoft.com/office/drawing/2014/main" id="{592890AF-B11D-2A77-8937-1984E91E5E75}"/>
              </a:ext>
            </a:extLst>
          </p:cNvPr>
          <p:cNvSpPr/>
          <p:nvPr/>
        </p:nvSpPr>
        <p:spPr>
          <a:xfrm>
            <a:off x="3736416" y="5616675"/>
            <a:ext cx="828500" cy="565907"/>
          </a:xfrm>
          <a:prstGeom prst="verticalScroll">
            <a:avLst>
              <a:gd name="adj" fmla="val 161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4052069-39CF-C9B5-C7CD-8496B53AABEC}"/>
              </a:ext>
            </a:extLst>
          </p:cNvPr>
          <p:cNvCxnSpPr>
            <a:cxnSpLocks/>
          </p:cNvCxnSpPr>
          <p:nvPr/>
        </p:nvCxnSpPr>
        <p:spPr>
          <a:xfrm flipV="1">
            <a:off x="5554015" y="3434996"/>
            <a:ext cx="813293" cy="118324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archemin : vertical 19">
            <a:extLst>
              <a:ext uri="{FF2B5EF4-FFF2-40B4-BE49-F238E27FC236}">
                <a16:creationId xmlns:a16="http://schemas.microsoft.com/office/drawing/2014/main" id="{5D2A41C4-E879-6115-CE06-885B61347CB3}"/>
              </a:ext>
            </a:extLst>
          </p:cNvPr>
          <p:cNvSpPr/>
          <p:nvPr/>
        </p:nvSpPr>
        <p:spPr>
          <a:xfrm>
            <a:off x="5920197" y="4129901"/>
            <a:ext cx="659590" cy="441713"/>
          </a:xfrm>
          <a:prstGeom prst="verticalScroll">
            <a:avLst>
              <a:gd name="adj" fmla="val 16101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 (fw)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669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/>
      <p:bldP spid="5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D34E1B-9354-2D45-9127-6EEA1BE01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810" y="366992"/>
            <a:ext cx="10515600" cy="770948"/>
          </a:xfrm>
        </p:spPr>
        <p:txBody>
          <a:bodyPr/>
          <a:lstStyle/>
          <a:p>
            <a:r>
              <a:rPr lang="fr-FR">
                <a:solidFill>
                  <a:srgbClr val="002060"/>
                </a:solidFill>
              </a:rPr>
              <a:t>RU-Other parties Communication </a:t>
            </a:r>
            <a:endParaRPr lang="en-BE">
              <a:solidFill>
                <a:srgbClr val="002060"/>
              </a:solidFill>
            </a:endParaRP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D42983EA-7FBF-7543-8F49-D3045FE194EB}"/>
              </a:ext>
            </a:extLst>
          </p:cNvPr>
          <p:cNvSpPr/>
          <p:nvPr/>
        </p:nvSpPr>
        <p:spPr>
          <a:xfrm>
            <a:off x="788808" y="1438977"/>
            <a:ext cx="5163671" cy="23241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figures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75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PLC datbase: 	~ 67k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75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Wagons : 	~240k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75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 :	49 m. received/year (1.5/sec)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793875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Mileage updates :	28.5m /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863ECE8A-DEB8-AEAE-64CF-F8ED25DA89EA}"/>
              </a:ext>
            </a:extLst>
          </p:cNvPr>
          <p:cNvSpPr/>
          <p:nvPr/>
        </p:nvSpPr>
        <p:spPr>
          <a:xfrm>
            <a:off x="6381890" y="1438978"/>
            <a:ext cx="5163671" cy="232413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Strengths 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TRI allows to increase number of WSM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Partnership with RNE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Links elements related to transport (consignment, wagon, train, mileage)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04863" algn="l"/>
                <a:tab pos="2601913" algn="l"/>
              </a:tabLst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 only provide indirectly “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Aptos" panose="020B0004020202020204" pitchFamily="34" charset="0"/>
                <a:cs typeface="+mn-cs"/>
              </a:rPr>
              <a:t>TAF real time RU to RU train communication”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0EEF07D3-F3B8-ACEF-9DCA-09539E69075A}"/>
              </a:ext>
            </a:extLst>
          </p:cNvPr>
          <p:cNvSpPr/>
          <p:nvPr/>
        </p:nvSpPr>
        <p:spPr>
          <a:xfrm>
            <a:off x="6381889" y="4038802"/>
            <a:ext cx="5163671" cy="18960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Opportunities :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Digital Train Composition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Provide more value/services through the links between existing features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96F1397C-72C0-9F41-1705-6BC5F9D49779}"/>
              </a:ext>
            </a:extLst>
          </p:cNvPr>
          <p:cNvSpPr/>
          <p:nvPr/>
        </p:nvSpPr>
        <p:spPr>
          <a:xfrm>
            <a:off x="788807" y="4038801"/>
            <a:ext cx="5163671" cy="189600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Challenges :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mapping 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(ex: PLC to </a:t>
            </a: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ENEE/UIC location codes, Train IDs)</a:t>
            </a: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all trains are covered / Some trains filtered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Data governance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18946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ail Data (Final)" id="{D37C34B0-BC68-4740-8536-A0371951302C}" vid="{0A114A5A-F1ED-D143-8390-B574220B09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</Words>
  <Application>Microsoft Macintosh PowerPoint</Application>
  <PresentationFormat>Widescreen</PresentationFormat>
  <Paragraphs>84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Calibri Light</vt:lpstr>
      <vt:lpstr>1_Office Theme</vt:lpstr>
      <vt:lpstr>PowerPoint Presentation</vt:lpstr>
      <vt:lpstr>A few words on RailData</vt:lpstr>
      <vt:lpstr>RU-RU Communication </vt:lpstr>
      <vt:lpstr>RU-RU Communication</vt:lpstr>
      <vt:lpstr>RU-Other parties Communication </vt:lpstr>
      <vt:lpstr>RU-Other parties Communication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Giulia Rossi</dc:creator>
  <cp:lastModifiedBy>Giulia Rossi</cp:lastModifiedBy>
  <cp:revision>1</cp:revision>
  <dcterms:created xsi:type="dcterms:W3CDTF">2024-06-19T08:26:19Z</dcterms:created>
  <dcterms:modified xsi:type="dcterms:W3CDTF">2024-06-19T08:26:43Z</dcterms:modified>
</cp:coreProperties>
</file>