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58" r:id="rId2"/>
    <p:sldMasterId id="2147483866" r:id="rId3"/>
  </p:sldMasterIdLst>
  <p:notesMasterIdLst>
    <p:notesMasterId r:id="rId13"/>
  </p:notesMasterIdLst>
  <p:handoutMasterIdLst>
    <p:handoutMasterId r:id="rId14"/>
  </p:handoutMasterIdLst>
  <p:sldIdLst>
    <p:sldId id="264" r:id="rId4"/>
    <p:sldId id="271" r:id="rId5"/>
    <p:sldId id="545" r:id="rId6"/>
    <p:sldId id="746" r:id="rId7"/>
    <p:sldId id="747" r:id="rId8"/>
    <p:sldId id="748" r:id="rId9"/>
    <p:sldId id="749" r:id="rId10"/>
    <p:sldId id="750" r:id="rId11"/>
    <p:sldId id="263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PACZ Aurélie, ITF/QPA" initials="KAI" lastIdx="52" clrIdx="0">
    <p:extLst>
      <p:ext uri="{19B8F6BF-5375-455C-9EA6-DF929625EA0E}">
        <p15:presenceInfo xmlns:p15="http://schemas.microsoft.com/office/powerpoint/2012/main" userId="S-1-5-21-1283369352-2924525385-2585445764-27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1F3B90"/>
    <a:srgbClr val="010000"/>
    <a:srgbClr val="276EBA"/>
    <a:srgbClr val="003E7E"/>
    <a:srgbClr val="007DC3"/>
    <a:srgbClr val="7BC143"/>
    <a:srgbClr val="939598"/>
    <a:srgbClr val="76AC1F"/>
    <a:srgbClr val="62A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3" autoAdjust="0"/>
    <p:restoredTop sz="95597" autoAdjust="0"/>
  </p:normalViewPr>
  <p:slideViewPr>
    <p:cSldViewPr snapToObjects="1">
      <p:cViewPr>
        <p:scale>
          <a:sx n="110" d="100"/>
          <a:sy n="110" d="100"/>
        </p:scale>
        <p:origin x="231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5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23" Type="http://schemas.openxmlformats.org/officeDocument/2006/relationships/customXml" Target="../customXml/item4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394264A-2933-43B0-ACA5-0D582D62E6BC}" type="datetime1">
              <a:rPr lang="en-US"/>
              <a:pPr>
                <a:defRPr/>
              </a:pPr>
              <a:t>10/06/2024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541DE0A-B41D-484F-BE00-5E842A888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33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627F668-AA50-4336-945C-301B828C47D9}" type="datetime1">
              <a:rPr lang="en-US"/>
              <a:pPr>
                <a:defRPr/>
              </a:pPr>
              <a:t>10/06/2024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705B4E-5787-4E6F-8477-CEFABCA72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147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05B4E-5787-4E6F-8477-CEFABCA72A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01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05B4E-5787-4E6F-8477-CEFABCA72A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8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413" y="971550"/>
            <a:ext cx="8632825" cy="3043238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76EBA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413" y="914400"/>
            <a:ext cx="8631237" cy="57150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13" y="3900488"/>
            <a:ext cx="6800850" cy="114300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53263" y="3900488"/>
            <a:ext cx="919162" cy="114300"/>
          </a:xfrm>
          <a:prstGeom prst="rect">
            <a:avLst/>
          </a:prstGeom>
          <a:solidFill>
            <a:srgbClr val="7B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972426" y="3900488"/>
            <a:ext cx="911225" cy="114300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53264" y="4129088"/>
            <a:ext cx="1830387" cy="884635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1" name="Picture 16" descr="ITF_Logo_RGB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171450"/>
            <a:ext cx="245571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450" y="4677106"/>
            <a:ext cx="1152000" cy="27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3862"/>
            <a:ext cx="7162800" cy="133503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28900"/>
            <a:ext cx="7162800" cy="10858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134102" y="3900488"/>
            <a:ext cx="919162" cy="114300"/>
          </a:xfrm>
          <a:prstGeom prst="rect">
            <a:avLst/>
          </a:prstGeom>
          <a:solidFill>
            <a:srgbClr val="007D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42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28650" y="2571750"/>
            <a:ext cx="7905750" cy="10287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8650" y="1236712"/>
            <a:ext cx="7905750" cy="1335038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E92F-71F3-42F5-B1E8-03A18F5BC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9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0000"/>
            <a:ext cx="790575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40000"/>
            <a:ext cx="3867150" cy="299695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40000"/>
            <a:ext cx="3886200" cy="29969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CD1C-EFC7-4194-8B2C-7F875230C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40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0000"/>
            <a:ext cx="7905750" cy="975116"/>
          </a:xfr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CEF2-39C3-41EF-98FA-2292240FA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0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E3DB-7CEA-470D-B151-9BBBEF03C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30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52413" y="971550"/>
            <a:ext cx="8632825" cy="3043238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76EBA"/>
              </a:solidFill>
              <a:ea typeface="ＭＳ Ｐゴシック" charset="-128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52413" y="914400"/>
            <a:ext cx="8631237" cy="57150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52413" y="3900488"/>
            <a:ext cx="6800850" cy="114300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7053263" y="3900488"/>
            <a:ext cx="919162" cy="114300"/>
          </a:xfrm>
          <a:prstGeom prst="rect">
            <a:avLst/>
          </a:prstGeom>
          <a:solidFill>
            <a:srgbClr val="7B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7972426" y="3900488"/>
            <a:ext cx="911225" cy="114300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7053264" y="4129088"/>
            <a:ext cx="1830387" cy="884635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5" name="Picture 16" descr="ITF_Logo_RGB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171450"/>
            <a:ext cx="245571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450" y="4677106"/>
            <a:ext cx="1152000" cy="27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609600" y="1293862"/>
            <a:ext cx="7162800" cy="133503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609600" y="2628900"/>
            <a:ext cx="7162800" cy="10858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6134102" y="3900488"/>
            <a:ext cx="919162" cy="114300"/>
          </a:xfrm>
          <a:prstGeom prst="rect">
            <a:avLst/>
          </a:prstGeom>
          <a:solidFill>
            <a:srgbClr val="007D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97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413" y="971550"/>
            <a:ext cx="8632825" cy="3043238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76EBA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413" y="914400"/>
            <a:ext cx="8631237" cy="57150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13" y="3900488"/>
            <a:ext cx="6800850" cy="114300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53263" y="3900488"/>
            <a:ext cx="919162" cy="114300"/>
          </a:xfrm>
          <a:prstGeom prst="rect">
            <a:avLst/>
          </a:prstGeom>
          <a:solidFill>
            <a:srgbClr val="7B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972426" y="3900488"/>
            <a:ext cx="911225" cy="114300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53264" y="4129088"/>
            <a:ext cx="1830387" cy="884635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1" name="Picture 16" descr="ITF_Logo_RGB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171450"/>
            <a:ext cx="245571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450" y="4677106"/>
            <a:ext cx="1152000" cy="27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3862"/>
            <a:ext cx="7162800" cy="133503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28900"/>
            <a:ext cx="7162800" cy="10858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134102" y="3900488"/>
            <a:ext cx="919162" cy="114300"/>
          </a:xfrm>
          <a:prstGeom prst="rect">
            <a:avLst/>
          </a:prstGeom>
          <a:solidFill>
            <a:srgbClr val="007D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672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900000"/>
            <a:ext cx="790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0000"/>
            <a:ext cx="7905752" cy="306918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EBDE-8F8C-41EC-94BE-C5EB6A386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31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28650" y="2571750"/>
            <a:ext cx="7905750" cy="10287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8650" y="1236712"/>
            <a:ext cx="7905750" cy="1335038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E92F-71F3-42F5-B1E8-03A18F5BCA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16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0000"/>
            <a:ext cx="790575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40000"/>
            <a:ext cx="3867150" cy="299695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40000"/>
            <a:ext cx="3886200" cy="29969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CD1C-EFC7-4194-8B2C-7F875230CB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17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0000"/>
            <a:ext cx="7905750" cy="975116"/>
          </a:xfr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CEF2-39C3-41EF-98FA-2292240FA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4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900000"/>
            <a:ext cx="790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0000"/>
            <a:ext cx="7905752" cy="306918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EBDE-8F8C-41EC-94BE-C5EB6A38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32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E3DB-7CEA-470D-B151-9BBBEF03CB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9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52413" y="971550"/>
            <a:ext cx="8632825" cy="3043238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76EBA"/>
              </a:solidFill>
              <a:ea typeface="ＭＳ Ｐゴシック" charset="-128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52413" y="914400"/>
            <a:ext cx="8631237" cy="57150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52413" y="3900488"/>
            <a:ext cx="6800850" cy="114300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7053263" y="3900488"/>
            <a:ext cx="919162" cy="114300"/>
          </a:xfrm>
          <a:prstGeom prst="rect">
            <a:avLst/>
          </a:prstGeom>
          <a:solidFill>
            <a:srgbClr val="7B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7972426" y="3900488"/>
            <a:ext cx="911225" cy="114300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7053264" y="4129088"/>
            <a:ext cx="1830387" cy="884635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5" name="Picture 16" descr="ITF_Logo_RGB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171450"/>
            <a:ext cx="245571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450" y="4677106"/>
            <a:ext cx="1152000" cy="27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609600" y="1293862"/>
            <a:ext cx="7162800" cy="133503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609600" y="2628900"/>
            <a:ext cx="7162800" cy="10858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6134102" y="3900488"/>
            <a:ext cx="919162" cy="114300"/>
          </a:xfrm>
          <a:prstGeom prst="rect">
            <a:avLst/>
          </a:prstGeom>
          <a:solidFill>
            <a:srgbClr val="007D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537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28650" y="2571750"/>
            <a:ext cx="7905750" cy="10287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8650" y="1236712"/>
            <a:ext cx="7905750" cy="1335038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E92F-71F3-42F5-B1E8-03A18F5BC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3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0000"/>
            <a:ext cx="790575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40000"/>
            <a:ext cx="3867150" cy="299695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40000"/>
            <a:ext cx="3886200" cy="29969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CD1C-EFC7-4194-8B2C-7F875230C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6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0000"/>
            <a:ext cx="7905750" cy="975116"/>
          </a:xfr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CEF2-39C3-41EF-98FA-2292240FA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3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E3DB-7CEA-470D-B151-9BBBEF03C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7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52413" y="971550"/>
            <a:ext cx="8632825" cy="3043238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76EBA"/>
              </a:solidFill>
              <a:ea typeface="ＭＳ Ｐゴシック" charset="-128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52413" y="914400"/>
            <a:ext cx="8631237" cy="57150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52413" y="3900488"/>
            <a:ext cx="6800850" cy="114300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7053263" y="3900488"/>
            <a:ext cx="919162" cy="114300"/>
          </a:xfrm>
          <a:prstGeom prst="rect">
            <a:avLst/>
          </a:prstGeom>
          <a:solidFill>
            <a:srgbClr val="7B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7972426" y="3900488"/>
            <a:ext cx="911225" cy="114300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7053264" y="4129088"/>
            <a:ext cx="1830387" cy="884635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5" name="Picture 16" descr="ITF_Logo_RGB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171450"/>
            <a:ext cx="245571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450" y="4677106"/>
            <a:ext cx="1152000" cy="27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609600" y="1293862"/>
            <a:ext cx="7162800" cy="133503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609600" y="2628900"/>
            <a:ext cx="7162800" cy="10858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6134102" y="3900488"/>
            <a:ext cx="919162" cy="114300"/>
          </a:xfrm>
          <a:prstGeom prst="rect">
            <a:avLst/>
          </a:prstGeom>
          <a:solidFill>
            <a:srgbClr val="007D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722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413" y="971550"/>
            <a:ext cx="8632825" cy="3043238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76EBA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413" y="914400"/>
            <a:ext cx="8631237" cy="57150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13" y="3900488"/>
            <a:ext cx="6800850" cy="114300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53263" y="3900488"/>
            <a:ext cx="919162" cy="114300"/>
          </a:xfrm>
          <a:prstGeom prst="rect">
            <a:avLst/>
          </a:prstGeom>
          <a:solidFill>
            <a:srgbClr val="7B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972426" y="3900488"/>
            <a:ext cx="911225" cy="114300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53264" y="4129088"/>
            <a:ext cx="1830387" cy="884635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1" name="Picture 16" descr="ITF_Logo_RGB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171450"/>
            <a:ext cx="245571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450" y="4677106"/>
            <a:ext cx="1152000" cy="27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3862"/>
            <a:ext cx="7162800" cy="133503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28900"/>
            <a:ext cx="7162800" cy="10858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134102" y="3900488"/>
            <a:ext cx="919162" cy="114300"/>
          </a:xfrm>
          <a:prstGeom prst="rect">
            <a:avLst/>
          </a:prstGeom>
          <a:solidFill>
            <a:srgbClr val="007D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14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900000"/>
            <a:ext cx="790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0000"/>
            <a:ext cx="7905752" cy="306918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EBDE-8F8C-41EC-94BE-C5EB6A38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5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00000"/>
            <a:ext cx="790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440000"/>
            <a:ext cx="7905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1964" y="84535"/>
            <a:ext cx="452437" cy="2738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898989"/>
                </a:solidFill>
                <a:latin typeface="Verdana" charset="0"/>
              </a:defRPr>
            </a:lvl1pPr>
          </a:lstStyle>
          <a:p>
            <a:pPr>
              <a:defRPr/>
            </a:pPr>
            <a:fld id="{3EAAD0A9-8B32-478F-B0C3-ED445199E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05614" y="428625"/>
            <a:ext cx="1728787" cy="27385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30" name="Picture 13" descr="ITF_Logo_RGB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89322"/>
            <a:ext cx="127902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805613" y="4659982"/>
            <a:ext cx="576262" cy="71438"/>
          </a:xfrm>
          <a:prstGeom prst="rect">
            <a:avLst/>
          </a:prstGeom>
          <a:solidFill>
            <a:srgbClr val="1C7C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380288" y="4659982"/>
            <a:ext cx="579437" cy="71438"/>
          </a:xfrm>
          <a:prstGeom prst="rect">
            <a:avLst/>
          </a:prstGeom>
          <a:solidFill>
            <a:srgbClr val="7BC0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958138" y="4659982"/>
            <a:ext cx="576262" cy="71438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>
              <a:solidFill>
                <a:srgbClr val="FFFFFF"/>
              </a:solidFill>
              <a:ea typeface="ＭＳ Ｐゴシック" pitchFamily="-6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7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Verdana" pitchFamily="-107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Verdana" pitchFamily="-107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Verdana" pitchFamily="-107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Verdana" pitchFamily="-107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9pPr>
    </p:titleStyle>
    <p:bodyStyle>
      <a:lvl1pPr marL="269875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1pPr>
      <a:lvl2pPr marL="74295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2pPr>
      <a:lvl3pPr marL="114300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3pPr>
      <a:lvl4pPr marL="160020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4pPr>
      <a:lvl5pPr marL="205740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00000"/>
            <a:ext cx="790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440000"/>
            <a:ext cx="7905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1964" y="84535"/>
            <a:ext cx="452437" cy="2738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898989"/>
                </a:solidFill>
                <a:latin typeface="Verdana" charset="0"/>
              </a:defRPr>
            </a:lvl1pPr>
          </a:lstStyle>
          <a:p>
            <a:pPr>
              <a:defRPr/>
            </a:pPr>
            <a:fld id="{3EAAD0A9-8B32-478F-B0C3-ED445199E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05614" y="428625"/>
            <a:ext cx="1728787" cy="27385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30" name="Picture 13" descr="ITF_Logo_RGB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89322"/>
            <a:ext cx="127902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805613" y="4659982"/>
            <a:ext cx="576262" cy="71438"/>
          </a:xfrm>
          <a:prstGeom prst="rect">
            <a:avLst/>
          </a:prstGeom>
          <a:solidFill>
            <a:srgbClr val="1C7C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380288" y="4659982"/>
            <a:ext cx="579437" cy="71438"/>
          </a:xfrm>
          <a:prstGeom prst="rect">
            <a:avLst/>
          </a:prstGeom>
          <a:solidFill>
            <a:srgbClr val="7BC0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958138" y="4659982"/>
            <a:ext cx="576262" cy="71438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>
              <a:solidFill>
                <a:srgbClr val="FFFFFF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162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Verdana" pitchFamily="-107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Verdana" pitchFamily="-107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Verdana" pitchFamily="-107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Verdana" pitchFamily="-107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9pPr>
    </p:titleStyle>
    <p:bodyStyle>
      <a:lvl1pPr marL="269875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1pPr>
      <a:lvl2pPr marL="74295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2pPr>
      <a:lvl3pPr marL="114300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3pPr>
      <a:lvl4pPr marL="160020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4pPr>
      <a:lvl5pPr marL="205740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00000"/>
            <a:ext cx="790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440000"/>
            <a:ext cx="7905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1964" y="84535"/>
            <a:ext cx="452437" cy="2738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898989"/>
                </a:solidFill>
                <a:latin typeface="Verdana" charset="0"/>
              </a:defRPr>
            </a:lvl1pPr>
          </a:lstStyle>
          <a:p>
            <a:pPr>
              <a:defRPr/>
            </a:pPr>
            <a:fld id="{3EAAD0A9-8B32-478F-B0C3-ED445199E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05614" y="428625"/>
            <a:ext cx="1728787" cy="27385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30" name="Picture 13" descr="ITF_Logo_RGB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89322"/>
            <a:ext cx="127902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805613" y="4659982"/>
            <a:ext cx="576262" cy="71438"/>
          </a:xfrm>
          <a:prstGeom prst="rect">
            <a:avLst/>
          </a:prstGeom>
          <a:solidFill>
            <a:srgbClr val="1C7C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380288" y="4659982"/>
            <a:ext cx="579437" cy="71438"/>
          </a:xfrm>
          <a:prstGeom prst="rect">
            <a:avLst/>
          </a:prstGeom>
          <a:solidFill>
            <a:srgbClr val="7BC0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958138" y="4659982"/>
            <a:ext cx="576262" cy="71438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84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Verdana" pitchFamily="-107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Verdana" pitchFamily="-107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Verdana" pitchFamily="-107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Verdana" pitchFamily="-107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9pPr>
    </p:titleStyle>
    <p:bodyStyle>
      <a:lvl1pPr marL="269875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1pPr>
      <a:lvl2pPr marL="74295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2pPr>
      <a:lvl3pPr marL="114300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3pPr>
      <a:lvl4pPr marL="160020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4pPr>
      <a:lvl5pPr marL="205740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/>
          <a:ea typeface="ＭＳ Ｐゴシック" pitchFamily="-107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f-oecd.org/transport-connectivity-trends-compared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data-explorer.oecd.org/?lc=en&amp;fs%5b0%5d=Topic%2C1%7CEnergy%23NRG%23%7CTransport%23NRG_TRA%23&amp;pg=0&amp;fc=Topic&amp;bp=true&amp;snb=14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itf-oecd.org/modal-shift-cleaner-transport-fails-materialis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09600" y="1237060"/>
            <a:ext cx="7315200" cy="974650"/>
          </a:xfrm>
        </p:spPr>
        <p:txBody>
          <a:bodyPr bIns="0"/>
          <a:lstStyle/>
          <a:p>
            <a:r>
              <a:rPr lang="en-GB" sz="4000" baseline="30000" dirty="0">
                <a:latin typeface="Verdana" pitchFamily="34" charset="0"/>
                <a:ea typeface="ＭＳ Ｐゴシック"/>
                <a:cs typeface="Verdana" pitchFamily="34" charset="0"/>
              </a:rPr>
              <a:t>Workshop: Data Quality</a:t>
            </a:r>
            <a:endParaRPr lang="en-US" altLang="en-US" sz="4000" baseline="30000" dirty="0">
              <a:latin typeface="Verdana" charset="0"/>
              <a:ea typeface="ＭＳ Ｐゴシック" charset="-128"/>
              <a:cs typeface="Verdana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Verdana" charset="0"/>
                <a:ea typeface="ＭＳ Ｐゴシック" charset="-128"/>
                <a:cs typeface="Verdana" charset="0"/>
              </a:rPr>
              <a:t>Rail Data Forum 2024</a:t>
            </a:r>
          </a:p>
          <a:p>
            <a:r>
              <a:rPr lang="en-US" altLang="en-US" dirty="0">
                <a:latin typeface="Verdana" charset="0"/>
                <a:ea typeface="ＭＳ Ｐゴシック" charset="-128"/>
                <a:cs typeface="Verdana" charset="0"/>
              </a:rPr>
              <a:t>18-19 June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26" y="843558"/>
            <a:ext cx="2938722" cy="4048014"/>
          </a:xfrm>
          <a:prstGeom prst="rect">
            <a:avLst/>
          </a:prstGeom>
          <a:solidFill>
            <a:srgbClr val="003E7E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5EEBDE-8F8C-41EC-94BE-C5EB6A3866D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charset="0"/>
              <a:ea typeface="ＭＳ Ｐゴシック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317" y="1139081"/>
            <a:ext cx="29523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marR="0" lvl="0" indent="-17144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171446" marR="0" lvl="0" indent="-17144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171446" marR="0" lvl="0" indent="-17144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171446" marR="0" lvl="0" indent="-17144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171446" marR="0" lvl="0" indent="-17144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ITF is an intergovernmental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organisation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with 69 member countries. It acts as a think tank for transport policy. It is the only global body that covers all transport modes. </a:t>
            </a:r>
          </a:p>
          <a:p>
            <a:pPr marL="171446" marR="0" lvl="0" indent="-17144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171446" marR="0" lvl="0" indent="-171446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ITF databases are the only source of international transport statistics that include all modes of transport.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" y="924385"/>
            <a:ext cx="759065" cy="771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06" y="951165"/>
            <a:ext cx="779519" cy="771876"/>
          </a:xfrm>
          <a:prstGeom prst="rect">
            <a:avLst/>
          </a:prstGeom>
        </p:spPr>
      </p:pic>
      <p:pic>
        <p:nvPicPr>
          <p:cNvPr id="10" name="Picture 2" descr="Analytics Icon Design Template Vector Isolated, Analytics Icons, Template  Icons, Analytics PNG and Vector with Transparent Background for Free  Download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" b="7001"/>
          <a:stretch/>
        </p:blipFill>
        <p:spPr bwMode="auto">
          <a:xfrm>
            <a:off x="2094868" y="915566"/>
            <a:ext cx="1028666" cy="864096"/>
          </a:xfrm>
          <a:prstGeom prst="rect">
            <a:avLst/>
          </a:prstGeom>
          <a:solidFill>
            <a:srgbClr val="003E7E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985130-E655-EFCC-7928-F7DA14638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383" y="546295"/>
            <a:ext cx="5395066" cy="42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1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76256"/>
            <a:ext cx="7905750" cy="457200"/>
          </a:xfrm>
        </p:spPr>
        <p:txBody>
          <a:bodyPr/>
          <a:lstStyle/>
          <a:p>
            <a:pPr algn="just"/>
            <a:r>
              <a:rPr lang="en-GB" dirty="0">
                <a:solidFill>
                  <a:srgbClr val="7030A0"/>
                </a:solidFill>
              </a:rPr>
              <a:t>Which data does ITF collect?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5EEBDE-8F8C-41EC-94BE-C5EB6A3866D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charset="0"/>
              <a:ea typeface="ＭＳ Ｐゴシック" charset="-128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3567" y="1419622"/>
            <a:ext cx="7850833" cy="3168352"/>
          </a:xfrm>
        </p:spPr>
        <p:txBody>
          <a:bodyPr/>
          <a:lstStyle/>
          <a:p>
            <a:pPr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/>
              <a:t>Investment and maintenance spending in rail infrastructure</a:t>
            </a:r>
          </a:p>
          <a:p>
            <a:pPr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/>
              <a:t>Capital value of rail infrastructure</a:t>
            </a:r>
          </a:p>
          <a:p>
            <a:pPr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/>
              <a:t>Rail passenger and freight transport</a:t>
            </a:r>
          </a:p>
          <a:p>
            <a:pPr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/>
              <a:t>Rail container transport (tonnes and TEU)</a:t>
            </a:r>
          </a:p>
          <a:p>
            <a:pPr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/>
              <a:t>Rail infrastructure network (total, electrified)</a:t>
            </a:r>
          </a:p>
        </p:txBody>
      </p:sp>
    </p:spTree>
    <p:extLst>
      <p:ext uri="{BB962C8B-B14F-4D97-AF65-F5344CB8AC3E}">
        <p14:creationId xmlns:p14="http://schemas.microsoft.com/office/powerpoint/2010/main" val="202950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76256"/>
            <a:ext cx="7905750" cy="457200"/>
          </a:xfrm>
        </p:spPr>
        <p:txBody>
          <a:bodyPr/>
          <a:lstStyle/>
          <a:p>
            <a:pPr algn="just"/>
            <a:r>
              <a:rPr lang="en-GB" dirty="0">
                <a:solidFill>
                  <a:srgbClr val="7030A0"/>
                </a:solidFill>
              </a:rPr>
              <a:t>Where does ITF collect data from?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5EEBDE-8F8C-41EC-94BE-C5EB6A3866D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charset="0"/>
              <a:ea typeface="ＭＳ Ｐゴシック" charset="-128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3567" y="1419622"/>
            <a:ext cx="7850833" cy="3168352"/>
          </a:xfrm>
        </p:spPr>
        <p:txBody>
          <a:bodyPr/>
          <a:lstStyle/>
          <a:p>
            <a:pPr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/>
              <a:t>Ministry of Transport</a:t>
            </a:r>
          </a:p>
          <a:p>
            <a:pPr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/>
              <a:t>National statistical offices</a:t>
            </a:r>
          </a:p>
          <a:p>
            <a:pPr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/>
              <a:t>UIC</a:t>
            </a:r>
          </a:p>
          <a:p>
            <a:pPr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/>
              <a:t>Eurostat</a:t>
            </a:r>
          </a:p>
          <a:p>
            <a:pPr indent="-2880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Data provided to ITF are official statistics.</a:t>
            </a:r>
          </a:p>
        </p:txBody>
      </p:sp>
    </p:spTree>
    <p:extLst>
      <p:ext uri="{BB962C8B-B14F-4D97-AF65-F5344CB8AC3E}">
        <p14:creationId xmlns:p14="http://schemas.microsoft.com/office/powerpoint/2010/main" val="193437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76256"/>
            <a:ext cx="7905750" cy="457200"/>
          </a:xfrm>
        </p:spPr>
        <p:txBody>
          <a:bodyPr/>
          <a:lstStyle/>
          <a:p>
            <a:pPr algn="just"/>
            <a:r>
              <a:rPr lang="en-GB" dirty="0">
                <a:solidFill>
                  <a:srgbClr val="7030A0"/>
                </a:solidFill>
              </a:rPr>
              <a:t>How does ITF assess the quality of received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5EEBDE-8F8C-41EC-94BE-C5EB6A3866D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charset="0"/>
              <a:ea typeface="ＭＳ Ｐゴシック" charset="-128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3567" y="1419622"/>
            <a:ext cx="7850833" cy="3168352"/>
          </a:xfrm>
        </p:spPr>
        <p:txBody>
          <a:bodyPr/>
          <a:lstStyle/>
          <a:p>
            <a:pPr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/>
              <a:t>Time consistency check in a country</a:t>
            </a:r>
          </a:p>
          <a:p>
            <a:pPr lvl="1"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/>
              <a:t>The most recent data are compared to the time series and, in case, to other sources.</a:t>
            </a:r>
          </a:p>
          <a:p>
            <a:pPr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/>
              <a:t>Consistency check among countries</a:t>
            </a:r>
          </a:p>
          <a:p>
            <a:pPr lvl="1"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/>
              <a:t>Data in different countries are compared to see if there are outliers.</a:t>
            </a:r>
          </a:p>
          <a:p>
            <a:pPr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/>
              <a:t>Calculation of indicators</a:t>
            </a:r>
          </a:p>
          <a:p>
            <a:pPr lvl="1"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/>
              <a:t>Data are used to calculate a set of indicators to understand if the provided data are correct.</a:t>
            </a:r>
          </a:p>
        </p:txBody>
      </p:sp>
    </p:spTree>
    <p:extLst>
      <p:ext uri="{BB962C8B-B14F-4D97-AF65-F5344CB8AC3E}">
        <p14:creationId xmlns:p14="http://schemas.microsoft.com/office/powerpoint/2010/main" val="414350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843558"/>
            <a:ext cx="7905750" cy="457200"/>
          </a:xfrm>
        </p:spPr>
        <p:txBody>
          <a:bodyPr wrap="square" anchor="b">
            <a:norm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Validation App for ITF Outlook 2025</a:t>
            </a:r>
          </a:p>
        </p:txBody>
      </p:sp>
      <p:pic>
        <p:nvPicPr>
          <p:cNvPr id="3" name="Content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0446934D-EBA6-A241-BC26-804A741A2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82" y="1440000"/>
            <a:ext cx="6538037" cy="321998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1964" y="84535"/>
            <a:ext cx="452437" cy="273844"/>
          </a:xfrm>
        </p:spPr>
        <p:txBody>
          <a:bodyPr wrap="square" anchor="b">
            <a:normAutofit/>
          </a:bodyPr>
          <a:lstStyle/>
          <a:p>
            <a:pPr marL="0" marR="0" lvl="0" indent="0" defTabSz="4572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B5EEBDE-8F8C-41EC-94BE-C5EB6A3866D7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4572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905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0000"/>
            <a:ext cx="7905750" cy="457200"/>
          </a:xfrm>
        </p:spPr>
        <p:txBody>
          <a:bodyPr wrap="square" anchor="b">
            <a:normAutofit/>
          </a:bodyPr>
          <a:lstStyle/>
          <a:p>
            <a:pPr algn="just"/>
            <a:r>
              <a:rPr lang="en-GB">
                <a:solidFill>
                  <a:srgbClr val="7030A0"/>
                </a:solidFill>
              </a:rPr>
              <a:t>Validation App for ITF Outlook 2025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5D9640C-4AE8-F3BF-2F78-4207FE645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06" y="1440000"/>
            <a:ext cx="5874039" cy="306918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1964" y="84535"/>
            <a:ext cx="452437" cy="273844"/>
          </a:xfrm>
        </p:spPr>
        <p:txBody>
          <a:bodyPr wrap="square" anchor="b">
            <a:normAutofit/>
          </a:bodyPr>
          <a:lstStyle/>
          <a:p>
            <a:pPr marL="0" marR="0" lvl="0" indent="0" defTabSz="4572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B5EEBDE-8F8C-41EC-94BE-C5EB6A3866D7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4572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312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76256"/>
            <a:ext cx="7905750" cy="457200"/>
          </a:xfrm>
        </p:spPr>
        <p:txBody>
          <a:bodyPr/>
          <a:lstStyle/>
          <a:p>
            <a:pPr algn="just"/>
            <a:r>
              <a:rPr lang="en-GB" dirty="0">
                <a:solidFill>
                  <a:srgbClr val="7030A0"/>
                </a:solidFill>
              </a:rPr>
              <a:t>How does ITF use the rail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5EEBDE-8F8C-41EC-94BE-C5EB6A3866D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charset="0"/>
              <a:ea typeface="ＭＳ Ｐゴシック" charset="-128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3567" y="1419622"/>
            <a:ext cx="7850833" cy="3168352"/>
          </a:xfrm>
        </p:spPr>
        <p:txBody>
          <a:bodyPr/>
          <a:lstStyle/>
          <a:p>
            <a:pPr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All data are published on the </a:t>
            </a:r>
            <a:r>
              <a:rPr lang="en-US" dirty="0">
                <a:hlinkClick r:id="rId2"/>
              </a:rPr>
              <a:t>OECD Data Explorer</a:t>
            </a:r>
            <a:r>
              <a:rPr lang="en-US" dirty="0"/>
              <a:t>.</a:t>
            </a:r>
          </a:p>
          <a:p>
            <a:pPr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hlinkClick r:id="rId3"/>
              </a:rPr>
              <a:t>Trends in the Transport Sector Statistics Brief</a:t>
            </a:r>
            <a:endParaRPr lang="en-US" dirty="0"/>
          </a:p>
          <a:p>
            <a:pPr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hlinkClick r:id="rId4"/>
              </a:rPr>
              <a:t>Spending on Transport Infrastructure Statistics Brief</a:t>
            </a:r>
            <a:endParaRPr lang="en-US" dirty="0"/>
          </a:p>
          <a:p>
            <a:pPr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Key Transport Statistics</a:t>
            </a:r>
          </a:p>
          <a:p>
            <a:pPr indent="-288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02CE7-FEFD-9C79-0E29-8CBFC45A8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3219822"/>
            <a:ext cx="3191299" cy="1739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ACA36-FBE8-8548-E5D7-C80FACCAF1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7590" y="647588"/>
            <a:ext cx="1071169" cy="2195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10BA88-D691-696B-52F2-461292A53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096" y="2936401"/>
            <a:ext cx="2905146" cy="20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7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09600" y="1078887"/>
            <a:ext cx="7924800" cy="1334690"/>
          </a:xfrm>
        </p:spPr>
        <p:txBody>
          <a:bodyPr/>
          <a:lstStyle/>
          <a:p>
            <a:r>
              <a:rPr lang="en-US" altLang="en-US" dirty="0">
                <a:latin typeface="Verdana" charset="0"/>
                <a:ea typeface="ＭＳ Ｐゴシック" charset="-128"/>
                <a:cs typeface="Verdana" charset="0"/>
              </a:rPr>
              <a:t>Thank you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38894" y="2427734"/>
            <a:ext cx="7924800" cy="1540768"/>
          </a:xfrm>
        </p:spPr>
        <p:txBody>
          <a:bodyPr wrap="none">
            <a:normAutofit/>
          </a:bodyPr>
          <a:lstStyle/>
          <a:p>
            <a:pPr>
              <a:spcBef>
                <a:spcPts val="313"/>
              </a:spcBef>
            </a:pPr>
            <a:r>
              <a:rPr lang="en-US" altLang="en-US" sz="1100" dirty="0">
                <a:latin typeface="Verdana" pitchFamily="-65" charset="0"/>
              </a:rPr>
              <a:t>Rachele Poggi</a:t>
            </a:r>
            <a:br>
              <a:rPr lang="en-US" altLang="en-US" sz="1100" dirty="0">
                <a:latin typeface="Verdana" pitchFamily="-65" charset="0"/>
              </a:rPr>
            </a:br>
            <a:r>
              <a:rPr lang="en-US" altLang="en-US" sz="1100" dirty="0">
                <a:latin typeface="Verdana" pitchFamily="-65" charset="0"/>
              </a:rPr>
              <a:t>T +33 (0)1 73 31 25 54</a:t>
            </a:r>
            <a:br>
              <a:rPr lang="en-US" altLang="en-US" sz="1100" dirty="0">
                <a:latin typeface="Verdana" pitchFamily="-65" charset="0"/>
              </a:rPr>
            </a:br>
            <a:r>
              <a:rPr lang="en-US" altLang="en-US" sz="1100" dirty="0">
                <a:latin typeface="Verdana" pitchFamily="-65" charset="0"/>
              </a:rPr>
              <a:t>E rachele.poggi@itf-oecd.org</a:t>
            </a:r>
          </a:p>
          <a:p>
            <a:pPr>
              <a:spcBef>
                <a:spcPts val="313"/>
              </a:spcBef>
            </a:pPr>
            <a:endParaRPr lang="en-US" altLang="en-US" sz="1100" dirty="0">
              <a:latin typeface="Verdana" charset="0"/>
              <a:ea typeface="ＭＳ Ｐゴシック" charset="-128"/>
              <a:cs typeface="Verdana" charset="0"/>
            </a:endParaRPr>
          </a:p>
          <a:p>
            <a:pPr>
              <a:spcBef>
                <a:spcPts val="313"/>
              </a:spcBef>
            </a:pPr>
            <a:r>
              <a:rPr lang="en-US" altLang="en-US" sz="1100" dirty="0">
                <a:latin typeface="Verdana" pitchFamily="-65" charset="0"/>
                <a:ea typeface="ＭＳ Ｐゴシック" pitchFamily="-65" charset="-128"/>
              </a:rPr>
              <a:t>Postal address </a:t>
            </a:r>
            <a:br>
              <a:rPr lang="en-US" altLang="en-US" sz="1100" dirty="0">
                <a:latin typeface="Verdana" pitchFamily="-65" charset="0"/>
                <a:ea typeface="ＭＳ Ｐゴシック" pitchFamily="-65" charset="-128"/>
              </a:rPr>
            </a:br>
            <a:r>
              <a:rPr lang="en-US" altLang="en-US" sz="1100" dirty="0">
                <a:latin typeface="Verdana" pitchFamily="-65" charset="0"/>
                <a:ea typeface="ＭＳ Ｐゴシック" pitchFamily="-65" charset="-128"/>
              </a:rPr>
              <a:t>2 rue André Pascal</a:t>
            </a:r>
            <a:br>
              <a:rPr lang="en-US" altLang="en-US" sz="1100" dirty="0">
                <a:latin typeface="Verdana" pitchFamily="-65" charset="0"/>
                <a:ea typeface="ＭＳ Ｐゴシック" pitchFamily="-65" charset="-128"/>
              </a:rPr>
            </a:br>
            <a:r>
              <a:rPr lang="en-US" altLang="en-US" sz="1100" dirty="0">
                <a:latin typeface="Verdana" pitchFamily="-65" charset="0"/>
                <a:ea typeface="ＭＳ Ｐゴシック" pitchFamily="-65" charset="-128"/>
              </a:rPr>
              <a:t>F-75775 Paris </a:t>
            </a:r>
            <a:r>
              <a:rPr lang="en-US" altLang="en-US" sz="1100" dirty="0" err="1">
                <a:latin typeface="Verdana" pitchFamily="-65" charset="0"/>
                <a:ea typeface="ＭＳ Ｐゴシック" pitchFamily="-65" charset="-128"/>
              </a:rPr>
              <a:t>Cedex</a:t>
            </a:r>
            <a:r>
              <a:rPr lang="en-US" altLang="en-US" sz="1100" dirty="0">
                <a:latin typeface="Verdana" pitchFamily="-65" charset="0"/>
                <a:ea typeface="ＭＳ Ｐゴシック" pitchFamily="-65" charset="-128"/>
              </a:rPr>
              <a:t> 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6_9_blue">
  <a:themeElements>
    <a:clrScheme name="ITF 1">
      <a:dk1>
        <a:sysClr val="windowText" lastClr="000000"/>
      </a:dk1>
      <a:lt1>
        <a:sysClr val="window" lastClr="FFFFFF"/>
      </a:lt1>
      <a:dk2>
        <a:srgbClr val="01336A"/>
      </a:dk2>
      <a:lt2>
        <a:srgbClr val="8B8B8E"/>
      </a:lt2>
      <a:accent1>
        <a:srgbClr val="0085D0"/>
      </a:accent1>
      <a:accent2>
        <a:srgbClr val="76AE21"/>
      </a:accent2>
      <a:accent3>
        <a:srgbClr val="821C4B"/>
      </a:accent3>
      <a:accent4>
        <a:srgbClr val="E96E19"/>
      </a:accent4>
      <a:accent5>
        <a:srgbClr val="FFCF00"/>
      </a:accent5>
      <a:accent6>
        <a:srgbClr val="76AE21"/>
      </a:accent6>
      <a:hlink>
        <a:srgbClr val="0085D0"/>
      </a:hlink>
      <a:folHlink>
        <a:srgbClr val="8B8B8E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PT_16_9_blue">
  <a:themeElements>
    <a:clrScheme name="ITF 1">
      <a:dk1>
        <a:sysClr val="windowText" lastClr="000000"/>
      </a:dk1>
      <a:lt1>
        <a:sysClr val="window" lastClr="FFFFFF"/>
      </a:lt1>
      <a:dk2>
        <a:srgbClr val="01336A"/>
      </a:dk2>
      <a:lt2>
        <a:srgbClr val="8B8B8E"/>
      </a:lt2>
      <a:accent1>
        <a:srgbClr val="0085D0"/>
      </a:accent1>
      <a:accent2>
        <a:srgbClr val="76AE21"/>
      </a:accent2>
      <a:accent3>
        <a:srgbClr val="821C4B"/>
      </a:accent3>
      <a:accent4>
        <a:srgbClr val="E96E19"/>
      </a:accent4>
      <a:accent5>
        <a:srgbClr val="FFCF00"/>
      </a:accent5>
      <a:accent6>
        <a:srgbClr val="76AE21"/>
      </a:accent6>
      <a:hlink>
        <a:srgbClr val="0085D0"/>
      </a:hlink>
      <a:folHlink>
        <a:srgbClr val="8B8B8E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PT_16_9_blue">
  <a:themeElements>
    <a:clrScheme name="ITF 1">
      <a:dk1>
        <a:sysClr val="windowText" lastClr="000000"/>
      </a:dk1>
      <a:lt1>
        <a:sysClr val="window" lastClr="FFFFFF"/>
      </a:lt1>
      <a:dk2>
        <a:srgbClr val="01336A"/>
      </a:dk2>
      <a:lt2>
        <a:srgbClr val="8B8B8E"/>
      </a:lt2>
      <a:accent1>
        <a:srgbClr val="0085D0"/>
      </a:accent1>
      <a:accent2>
        <a:srgbClr val="76AE21"/>
      </a:accent2>
      <a:accent3>
        <a:srgbClr val="821C4B"/>
      </a:accent3>
      <a:accent4>
        <a:srgbClr val="E96E19"/>
      </a:accent4>
      <a:accent5>
        <a:srgbClr val="FFCF00"/>
      </a:accent5>
      <a:accent6>
        <a:srgbClr val="76AE21"/>
      </a:accent6>
      <a:hlink>
        <a:srgbClr val="0085D0"/>
      </a:hlink>
      <a:folHlink>
        <a:srgbClr val="8B8B8E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E262002F4960424E886F0995433F00AD" ma:contentTypeVersion="19" ma:contentTypeDescription="Create a new document." ma:contentTypeScope="" ma:versionID="4dc07dfbbc9b903d5087fd254dc84b5d">
  <xsd:schema xmlns:xsd="http://www.w3.org/2001/XMLSchema" xmlns:xs="http://www.w3.org/2001/XMLSchema" xmlns:p="http://schemas.microsoft.com/office/2006/metadata/properties" xmlns:ns2="49592fe1-76b3-425e-9982-488f19897f48" xmlns:ns3="f04c437b-b823-4a6f-a2da-2ecd6bc47ad6" targetNamespace="http://schemas.microsoft.com/office/2006/metadata/properties" ma:root="true" ma:fieldsID="7d38397674a4e40d7e04559a39f4fa58" ns2:_="" ns3:_="">
    <xsd:import namespace="49592fe1-76b3-425e-9982-488f19897f48"/>
    <xsd:import namespace="f04c437b-b823-4a6f-a2da-2ecd6bc47ad6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524ef3c8-4945-454c-aec1-761dab37019a}" ma:internalName="TaxCatchAllLabel" ma:readOnly="true" ma:showField="CatchAllDataLabel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524ef3c8-4945-454c-aec1-761dab37019a}" ma:internalName="TaxCatchAll" ma:readOnly="false" ma:showField="CatchAllData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1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c437b-b823-4a6f-a2da-2ecd6bc47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ec698c8c-469b-4390-ad13-30cd69364034" ContentTypeId="0x010100ED194B9F7C15044CBD43C025EAD2ECAB" PreviousValue="tru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1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ERA</TermName>
          <TermId xmlns="http://schemas.microsoft.com/office/infopath/2007/PartnerControls">8287c6ea-6f12-4bfd-9fc9-6825fce534f5</TermId>
        </TermInfo>
      </Terms>
    </gf147c1d654543abacff4a31dfc45623>
    <g337828d867743cab065af36c4e1a31c xmlns="49592fe1-76b3-425e-9982-488f19897f48">
      <Terms xmlns="http://schemas.microsoft.com/office/infopath/2007/PartnerControls"/>
    </g337828d867743cab065af36c4e1a31c>
    <Project_x0020_Code xmlns="49592fe1-76b3-425e-9982-488f19897f48" xsi:nil="true"/>
    <h70713ed90ce4adeabe454f2aabfa4ef xmlns="49592fe1-76b3-425e-9982-488f19897f48">
      <Terms xmlns="http://schemas.microsoft.com/office/infopath/2007/PartnerControls"/>
    </h70713ed90ce4adeabe454f2aabfa4ef>
    <_dlc_DocId xmlns="49592fe1-76b3-425e-9982-488f19897f48">INTID-2107188391-101</_dlc_DocId>
    <_dlc_DocIdUrl xmlns="49592fe1-76b3-425e-9982-488f19897f48">
      <Url>https://eraeuropaeu.sharepoint.com/sites/OPD/_layouts/15/DocIdRedir.aspx?ID=INTID-2107188391-101</Url>
      <Description>INTID-2107188391-101</Description>
    </_dlc_DocIdUrl>
  </documentManagement>
</p:properties>
</file>

<file path=customXml/itemProps1.xml><?xml version="1.0" encoding="utf-8"?>
<ds:datastoreItem xmlns:ds="http://schemas.openxmlformats.org/officeDocument/2006/customXml" ds:itemID="{45162C5D-00AC-419C-9C05-87342771E6A1}"/>
</file>

<file path=customXml/itemProps2.xml><?xml version="1.0" encoding="utf-8"?>
<ds:datastoreItem xmlns:ds="http://schemas.openxmlformats.org/officeDocument/2006/customXml" ds:itemID="{A5BE7BE8-E0A3-43CA-9ED3-C0C4C8AC7D10}"/>
</file>

<file path=customXml/itemProps3.xml><?xml version="1.0" encoding="utf-8"?>
<ds:datastoreItem xmlns:ds="http://schemas.openxmlformats.org/officeDocument/2006/customXml" ds:itemID="{A59BE554-F614-4F4A-973D-1AEDD34A9686}"/>
</file>

<file path=customXml/itemProps4.xml><?xml version="1.0" encoding="utf-8"?>
<ds:datastoreItem xmlns:ds="http://schemas.openxmlformats.org/officeDocument/2006/customXml" ds:itemID="{A5B97BFD-12DB-4CDA-968D-4EDB1C1969BB}"/>
</file>

<file path=customXml/itemProps5.xml><?xml version="1.0" encoding="utf-8"?>
<ds:datastoreItem xmlns:ds="http://schemas.openxmlformats.org/officeDocument/2006/customXml" ds:itemID="{B8C679FA-F284-45A7-BE8E-8C429DF02789}"/>
</file>

<file path=docProps/app.xml><?xml version="1.0" encoding="utf-8"?>
<Properties xmlns="http://schemas.openxmlformats.org/officeDocument/2006/extended-properties" xmlns:vt="http://schemas.openxmlformats.org/officeDocument/2006/docPropsVTypes">
  <Template>16_9_blue</Template>
  <TotalTime>1609</TotalTime>
  <Words>285</Words>
  <Application>Microsoft Office PowerPoint</Application>
  <PresentationFormat>On-screen Show (16:9)</PresentationFormat>
  <Paragraphs>50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Verdana</vt:lpstr>
      <vt:lpstr>Wingdings</vt:lpstr>
      <vt:lpstr>16_9_blue</vt:lpstr>
      <vt:lpstr>PPT_16_9_blue</vt:lpstr>
      <vt:lpstr>1_PPT_16_9_blue</vt:lpstr>
      <vt:lpstr>Workshop: Data Quality</vt:lpstr>
      <vt:lpstr>PowerPoint Presentation</vt:lpstr>
      <vt:lpstr>Which data does ITF collect?</vt:lpstr>
      <vt:lpstr>Where does ITF collect data from?</vt:lpstr>
      <vt:lpstr>How does ITF assess the quality of received data?</vt:lpstr>
      <vt:lpstr>Validation App for ITF Outlook 2025</vt:lpstr>
      <vt:lpstr>Validation App for ITF Outlook 2025</vt:lpstr>
      <vt:lpstr>How does ITF use the rail data?</vt:lpstr>
      <vt:lpstr>Thank you</vt:lpstr>
    </vt:vector>
  </TitlesOfParts>
  <Company>ITF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at the  International Transport Forum</dc:title>
  <dc:creator>ACKER Ashley, ITF/STM</dc:creator>
  <cp:lastModifiedBy>POGGI Rachele, ITF/RC</cp:lastModifiedBy>
  <cp:revision>92</cp:revision>
  <dcterms:created xsi:type="dcterms:W3CDTF">2019-11-22T16:26:33Z</dcterms:created>
  <dcterms:modified xsi:type="dcterms:W3CDTF">2024-06-10T16:01:25Z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0x010100ED194B9F7C15044CBD43C025EAD2ECAB00E262002F4960424E886F0995433F00AD</vt:lpwstr>
  </property>
  <property fmtid="{D5CDD505-2E9C-101B-9397-08002B2CF9AE}" pid="3" name="_dlc_DocIdItemGuid">
    <vt:lpwstr>d3dde556-6342-4209-9da4-299388258de5</vt:lpwstr>
  </property>
  <property fmtid="{D5CDD505-2E9C-101B-9397-08002B2CF9AE}" pid="4" name="Origin-Author">
    <vt:lpwstr>1;#ERA|8287c6ea-6f12-4bfd-9fc9-6825fce534f5</vt:lpwstr>
  </property>
  <property fmtid="{D5CDD505-2E9C-101B-9397-08002B2CF9AE}" pid="5" name="Document type">
    <vt:lpwstr/>
  </property>
  <property fmtid="{D5CDD505-2E9C-101B-9397-08002B2CF9AE}" pid="6" name="Process">
    <vt:lpwstr/>
  </property>
</Properties>
</file>