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340" r:id="rId3"/>
    <p:sldId id="341" r:id="rId4"/>
    <p:sldId id="345" r:id="rId5"/>
    <p:sldId id="263" r:id="rId6"/>
  </p:sldIdLst>
  <p:sldSz cx="18288000" cy="10287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Canva Sans" panose="020B0604020202020204" charset="0"/>
      <p:regular r:id="rId11"/>
    </p:embeddedFont>
    <p:embeddedFont>
      <p:font typeface="Canva Sans Bold" panose="020B0604020202020204" charset="0"/>
      <p:regular r:id="rId12"/>
    </p:embeddedFont>
    <p:embeddedFont>
      <p:font typeface="Space Grotesk" panose="020B0604020202020204" charset="0"/>
      <p:regular r:id="rId13"/>
    </p:embeddedFont>
    <p:embeddedFont>
      <p:font typeface="Space Grotesk 1" panose="020B0604020202020204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C6D9F1"/>
    <a:srgbClr val="E5FAFF"/>
    <a:srgbClr val="B5C8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B862B2-C152-4E1D-8B62-CCC869EE8F75}" v="42" dt="2024-04-23T21:55:26.585"/>
    <p1510:client id="{DD01121A-B9E7-3CA1-645C-6939F80C7B06}" v="11" dt="2024-04-23T16:39:49.8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Tmavý styl 2 – zvýraznění 5/zvýraznění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90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>
            <a:extLst>
              <a:ext uri="{FF2B5EF4-FFF2-40B4-BE49-F238E27FC236}">
                <a16:creationId xmlns:a16="http://schemas.microsoft.com/office/drawing/2014/main" id="{0CD23948-F9BD-B551-503A-E4E2EFB27BE3}"/>
              </a:ext>
            </a:extLst>
          </p:cNvPr>
          <p:cNvGrpSpPr/>
          <p:nvPr userDrawn="1"/>
        </p:nvGrpSpPr>
        <p:grpSpPr>
          <a:xfrm>
            <a:off x="831406" y="-1"/>
            <a:ext cx="988869" cy="1679097"/>
            <a:chOff x="0" y="0"/>
            <a:chExt cx="260443" cy="516761"/>
          </a:xfrm>
        </p:grpSpPr>
        <p:sp>
          <p:nvSpPr>
            <p:cNvPr id="6" name="Freeform 3">
              <a:extLst>
                <a:ext uri="{FF2B5EF4-FFF2-40B4-BE49-F238E27FC236}">
                  <a16:creationId xmlns:a16="http://schemas.microsoft.com/office/drawing/2014/main" id="{2489BE80-BBD9-CEE6-8DBA-AEFD332E9031}"/>
                </a:ext>
              </a:extLst>
            </p:cNvPr>
            <p:cNvSpPr/>
            <p:nvPr/>
          </p:nvSpPr>
          <p:spPr>
            <a:xfrm>
              <a:off x="0" y="0"/>
              <a:ext cx="260443" cy="516761"/>
            </a:xfrm>
            <a:custGeom>
              <a:avLst/>
              <a:gdLst/>
              <a:ahLst/>
              <a:cxnLst/>
              <a:rect l="l" t="t" r="r" b="b"/>
              <a:pathLst>
                <a:path w="260443" h="516761">
                  <a:moveTo>
                    <a:pt x="0" y="0"/>
                  </a:moveTo>
                  <a:lnTo>
                    <a:pt x="260443" y="0"/>
                  </a:lnTo>
                  <a:lnTo>
                    <a:pt x="260443" y="516761"/>
                  </a:lnTo>
                  <a:lnTo>
                    <a:pt x="0" y="516761"/>
                  </a:lnTo>
                  <a:close/>
                </a:path>
              </a:pathLst>
            </a:custGeom>
            <a:solidFill>
              <a:srgbClr val="374C7E"/>
            </a:solidFill>
          </p:spPr>
          <p:txBody>
            <a:bodyPr/>
            <a:lstStyle/>
            <a:p>
              <a:endParaRPr lang="en-BE"/>
            </a:p>
          </p:txBody>
        </p:sp>
        <p:sp>
          <p:nvSpPr>
            <p:cNvPr id="7" name="TextBox 4">
              <a:extLst>
                <a:ext uri="{FF2B5EF4-FFF2-40B4-BE49-F238E27FC236}">
                  <a16:creationId xmlns:a16="http://schemas.microsoft.com/office/drawing/2014/main" id="{A95FC133-41D6-3B23-4C78-2C1DD9D41874}"/>
                </a:ext>
              </a:extLst>
            </p:cNvPr>
            <p:cNvSpPr txBox="1"/>
            <p:nvPr/>
          </p:nvSpPr>
          <p:spPr>
            <a:xfrm>
              <a:off x="0" y="-38100"/>
              <a:ext cx="260443" cy="5548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21A2336E-4AB9-3FA0-FB0B-F3C385060A5F}"/>
              </a:ext>
            </a:extLst>
          </p:cNvPr>
          <p:cNvSpPr txBox="1">
            <a:spLocks/>
          </p:cNvSpPr>
          <p:nvPr userDrawn="1"/>
        </p:nvSpPr>
        <p:spPr>
          <a:xfrm>
            <a:off x="1097240" y="76925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2000" smtClean="0">
                <a:solidFill>
                  <a:schemeClr val="bg1"/>
                </a:solidFill>
              </a:rPr>
              <a:pPr/>
              <a:t>‹#›</a:t>
            </a:fld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9F6AA08-7312-D3F0-A725-AE5AFBAECA78}"/>
              </a:ext>
            </a:extLst>
          </p:cNvPr>
          <p:cNvSpPr txBox="1">
            <a:spLocks/>
          </p:cNvSpPr>
          <p:nvPr userDrawn="1"/>
        </p:nvSpPr>
        <p:spPr>
          <a:xfrm>
            <a:off x="13392573" y="9770798"/>
            <a:ext cx="4724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374C7E"/>
                </a:solidFill>
                <a:latin typeface="Space Grotesk 1"/>
              </a:rPr>
              <a:t>ERA ERTMS CONFERECENCE, Workshop #5</a:t>
            </a:r>
          </a:p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10FFD81-F23D-0C20-2587-3A4681050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406" y="2396247"/>
            <a:ext cx="15773400" cy="68985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D963E09-E8D1-4C35-6CCD-D10F8DCF8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1850" y="3390900"/>
            <a:ext cx="15773400" cy="5791200"/>
          </a:xfrm>
          <a:prstGeom prst="rect">
            <a:avLst/>
          </a:prstGeom>
        </p:spPr>
        <p:txBody>
          <a:bodyPr/>
          <a:lstStyle>
            <a:lvl1pPr>
              <a:defRPr u="none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040" y="9721169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7240" y="383268"/>
            <a:ext cx="457200" cy="738414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0C85AAFC-6384-3A90-8715-0A7824CEDB45}"/>
              </a:ext>
            </a:extLst>
          </p:cNvPr>
          <p:cNvSpPr txBox="1"/>
          <p:nvPr userDrawn="1"/>
        </p:nvSpPr>
        <p:spPr>
          <a:xfrm>
            <a:off x="6035040" y="151077"/>
            <a:ext cx="12115800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sz="4000">
                <a:solidFill>
                  <a:srgbClr val="374C7E"/>
                </a:solidFill>
                <a:latin typeface="Space Grotesk 1"/>
              </a:rPr>
              <a:t>How can the deployment of ERTMS for Trackside and On-board be accelerated?</a:t>
            </a: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25E3C1D9-8B94-9CA0-AE1D-593A9F9D7ADD}"/>
              </a:ext>
            </a:extLst>
          </p:cNvPr>
          <p:cNvSpPr/>
          <p:nvPr userDrawn="1"/>
        </p:nvSpPr>
        <p:spPr>
          <a:xfrm>
            <a:off x="5897880" y="1333500"/>
            <a:ext cx="12390120" cy="19050"/>
          </a:xfrm>
          <a:prstGeom prst="line">
            <a:avLst/>
          </a:prstGeom>
          <a:ln w="38100" cap="flat">
            <a:solidFill>
              <a:srgbClr val="07439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BE"/>
          </a:p>
        </p:txBody>
      </p:sp>
      <p:grpSp>
        <p:nvGrpSpPr>
          <p:cNvPr id="9" name="Group 2">
            <a:extLst>
              <a:ext uri="{FF2B5EF4-FFF2-40B4-BE49-F238E27FC236}">
                <a16:creationId xmlns:a16="http://schemas.microsoft.com/office/drawing/2014/main" id="{8B22B4A9-E8AF-A507-7707-CAD7FC48F851}"/>
              </a:ext>
            </a:extLst>
          </p:cNvPr>
          <p:cNvGrpSpPr/>
          <p:nvPr userDrawn="1"/>
        </p:nvGrpSpPr>
        <p:grpSpPr>
          <a:xfrm>
            <a:off x="831406" y="-1"/>
            <a:ext cx="988869" cy="1679097"/>
            <a:chOff x="0" y="0"/>
            <a:chExt cx="260443" cy="516761"/>
          </a:xfrm>
        </p:grpSpPr>
        <p:sp>
          <p:nvSpPr>
            <p:cNvPr id="10" name="Freeform 3">
              <a:extLst>
                <a:ext uri="{FF2B5EF4-FFF2-40B4-BE49-F238E27FC236}">
                  <a16:creationId xmlns:a16="http://schemas.microsoft.com/office/drawing/2014/main" id="{7014D036-0792-D236-C612-8D7E99951EB8}"/>
                </a:ext>
              </a:extLst>
            </p:cNvPr>
            <p:cNvSpPr/>
            <p:nvPr/>
          </p:nvSpPr>
          <p:spPr>
            <a:xfrm>
              <a:off x="0" y="0"/>
              <a:ext cx="260443" cy="516761"/>
            </a:xfrm>
            <a:custGeom>
              <a:avLst/>
              <a:gdLst/>
              <a:ahLst/>
              <a:cxnLst/>
              <a:rect l="l" t="t" r="r" b="b"/>
              <a:pathLst>
                <a:path w="260443" h="516761">
                  <a:moveTo>
                    <a:pt x="0" y="0"/>
                  </a:moveTo>
                  <a:lnTo>
                    <a:pt x="260443" y="0"/>
                  </a:lnTo>
                  <a:lnTo>
                    <a:pt x="260443" y="516761"/>
                  </a:lnTo>
                  <a:lnTo>
                    <a:pt x="0" y="516761"/>
                  </a:lnTo>
                  <a:close/>
                </a:path>
              </a:pathLst>
            </a:custGeom>
            <a:solidFill>
              <a:srgbClr val="374C7E"/>
            </a:solidFill>
          </p:spPr>
          <p:txBody>
            <a:bodyPr/>
            <a:lstStyle/>
            <a:p>
              <a:endParaRPr lang="en-BE"/>
            </a:p>
          </p:txBody>
        </p:sp>
        <p:sp>
          <p:nvSpPr>
            <p:cNvPr id="11" name="TextBox 4">
              <a:extLst>
                <a:ext uri="{FF2B5EF4-FFF2-40B4-BE49-F238E27FC236}">
                  <a16:creationId xmlns:a16="http://schemas.microsoft.com/office/drawing/2014/main" id="{38EE9B13-3164-D087-3200-B7A80305630B}"/>
                </a:ext>
              </a:extLst>
            </p:cNvPr>
            <p:cNvSpPr txBox="1"/>
            <p:nvPr/>
          </p:nvSpPr>
          <p:spPr>
            <a:xfrm>
              <a:off x="0" y="-38100"/>
              <a:ext cx="260443" cy="5548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CB9CEAD1-6D54-64BE-DBD4-C81CA5D63CC7}"/>
              </a:ext>
            </a:extLst>
          </p:cNvPr>
          <p:cNvSpPr txBox="1">
            <a:spLocks/>
          </p:cNvSpPr>
          <p:nvPr userDrawn="1"/>
        </p:nvSpPr>
        <p:spPr>
          <a:xfrm>
            <a:off x="1097240" y="76925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2000" smtClean="0">
                <a:solidFill>
                  <a:schemeClr val="bg1"/>
                </a:solidFill>
              </a:rPr>
              <a:pPr/>
              <a:t>‹#›</a:t>
            </a:fld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3766D3A1-C3D3-EC49-4668-A216F48FF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92573" y="9770798"/>
            <a:ext cx="47244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374C7E"/>
                </a:solidFill>
                <a:latin typeface="Space Grotesk 1"/>
              </a:rPr>
              <a:t>ERA ERTMS CONFERECENCE, Workshop #5</a:t>
            </a:r>
          </a:p>
          <a:p>
            <a:endParaRPr lang="en-US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F1CB6F6-0067-5308-BA9C-0B53E37C5C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52701"/>
            <a:ext cx="15773400" cy="8382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BE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A1E254E2-E613-E179-2C8F-0A8CD245B1FB}"/>
              </a:ext>
            </a:extLst>
          </p:cNvPr>
          <p:cNvSpPr txBox="1">
            <a:spLocks/>
          </p:cNvSpPr>
          <p:nvPr userDrawn="1"/>
        </p:nvSpPr>
        <p:spPr>
          <a:xfrm>
            <a:off x="948267" y="3723219"/>
            <a:ext cx="15773400" cy="838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u="sng" kern="1200" dirty="0">
                <a:solidFill>
                  <a:srgbClr val="374C7E"/>
                </a:solidFill>
                <a:latin typeface="Space Grotesk 1"/>
                <a:ea typeface="+mn-ea"/>
                <a:cs typeface="+mn-cs"/>
              </a:defRPr>
            </a:lvl1pPr>
          </a:lstStyle>
          <a:p>
            <a:pPr marL="0" indent="0">
              <a:buFont typeface="Arial" panose="020B0604020202020204" pitchFamily="34" charset="0"/>
              <a:buNone/>
            </a:pPr>
            <a:br>
              <a:rPr lang="en-GB"/>
            </a:br>
            <a:endParaRPr lang="en-GB"/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2E1056FB-938D-E4D3-AB3F-8170BB5C2F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1850" y="3390900"/>
            <a:ext cx="15773400" cy="5791200"/>
          </a:xfrm>
          <a:prstGeom prst="rect">
            <a:avLst/>
          </a:prstGeom>
        </p:spPr>
        <p:txBody>
          <a:bodyPr/>
          <a:lstStyle>
            <a:lvl1pPr>
              <a:defRPr u="none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DB8A3-9F70-23D7-0009-83968ACCE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52701"/>
            <a:ext cx="15773400" cy="685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E862F7-1593-1881-DDA4-D785C200371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374C7E"/>
                </a:solidFill>
                <a:latin typeface="Space Grotesk 1"/>
              </a:rPr>
              <a:t>ERA ERTMS CONFERECENCE, Workshop #5</a:t>
            </a:r>
          </a:p>
          <a:p>
            <a:endParaRPr lang="en-US"/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id="{03C7E69A-A7F5-3040-D840-127C4BFFBAC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1850" y="3390900"/>
            <a:ext cx="15773400" cy="5791200"/>
          </a:xfrm>
          <a:prstGeom prst="rect">
            <a:avLst/>
          </a:prstGeom>
        </p:spPr>
        <p:txBody>
          <a:bodyPr/>
          <a:lstStyle>
            <a:lvl1pPr>
              <a:defRPr u="none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49951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">
            <a:extLst>
              <a:ext uri="{FF2B5EF4-FFF2-40B4-BE49-F238E27FC236}">
                <a16:creationId xmlns:a16="http://schemas.microsoft.com/office/drawing/2014/main" id="{64C479EA-3F10-0AF3-F735-BC78D10B0D90}"/>
              </a:ext>
            </a:extLst>
          </p:cNvPr>
          <p:cNvSpPr/>
          <p:nvPr userDrawn="1"/>
        </p:nvSpPr>
        <p:spPr>
          <a:xfrm>
            <a:off x="2013234" y="270405"/>
            <a:ext cx="2221931" cy="1430558"/>
          </a:xfrm>
          <a:custGeom>
            <a:avLst/>
            <a:gdLst/>
            <a:ahLst/>
            <a:cxnLst/>
            <a:rect l="l" t="t" r="r" b="b"/>
            <a:pathLst>
              <a:path w="2221931" h="1430558">
                <a:moveTo>
                  <a:pt x="0" y="0"/>
                </a:moveTo>
                <a:lnTo>
                  <a:pt x="2221931" y="0"/>
                </a:lnTo>
                <a:lnTo>
                  <a:pt x="2221931" y="1430559"/>
                </a:lnTo>
                <a:lnTo>
                  <a:pt x="0" y="14305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BE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97A88E59-96EB-958A-E472-C5E2BC90D2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392573" y="9770798"/>
            <a:ext cx="47244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374C7E"/>
                </a:solidFill>
                <a:latin typeface="Space Grotesk 1"/>
              </a:rPr>
              <a:t>ERA ERTMS CONFERECENCE, Workshop #5</a:t>
            </a:r>
          </a:p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BC7745-0841-96C6-EA22-FFADDF0A3EF3}"/>
              </a:ext>
            </a:extLst>
          </p:cNvPr>
          <p:cNvSpPr txBox="1"/>
          <p:nvPr userDrawn="1"/>
        </p:nvSpPr>
        <p:spPr>
          <a:xfrm>
            <a:off x="6035040" y="151077"/>
            <a:ext cx="12115800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sz="4000">
                <a:solidFill>
                  <a:srgbClr val="374C7E"/>
                </a:solidFill>
                <a:latin typeface="Space Grotesk 1"/>
              </a:rPr>
              <a:t>How can the deployment of ERTMS for Trackside and On-board be accelerated?</a:t>
            </a:r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E7FD7BD6-AACC-E8DF-FE70-F8EC4B67C123}"/>
              </a:ext>
            </a:extLst>
          </p:cNvPr>
          <p:cNvSpPr/>
          <p:nvPr userDrawn="1"/>
        </p:nvSpPr>
        <p:spPr>
          <a:xfrm>
            <a:off x="5897880" y="1333500"/>
            <a:ext cx="12390120" cy="19050"/>
          </a:xfrm>
          <a:prstGeom prst="line">
            <a:avLst/>
          </a:prstGeom>
          <a:ln w="38100" cap="flat">
            <a:solidFill>
              <a:srgbClr val="07439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BE"/>
          </a:p>
        </p:txBody>
      </p:sp>
      <p:grpSp>
        <p:nvGrpSpPr>
          <p:cNvPr id="11" name="Group 2">
            <a:extLst>
              <a:ext uri="{FF2B5EF4-FFF2-40B4-BE49-F238E27FC236}">
                <a16:creationId xmlns:a16="http://schemas.microsoft.com/office/drawing/2014/main" id="{C201B275-8FD4-E96A-16A1-3759B613A7B6}"/>
              </a:ext>
            </a:extLst>
          </p:cNvPr>
          <p:cNvGrpSpPr/>
          <p:nvPr userDrawn="1"/>
        </p:nvGrpSpPr>
        <p:grpSpPr>
          <a:xfrm>
            <a:off x="831406" y="-1"/>
            <a:ext cx="988869" cy="1679097"/>
            <a:chOff x="0" y="0"/>
            <a:chExt cx="260443" cy="516761"/>
          </a:xfrm>
        </p:grpSpPr>
        <p:sp>
          <p:nvSpPr>
            <p:cNvPr id="12" name="Freeform 3">
              <a:extLst>
                <a:ext uri="{FF2B5EF4-FFF2-40B4-BE49-F238E27FC236}">
                  <a16:creationId xmlns:a16="http://schemas.microsoft.com/office/drawing/2014/main" id="{7F322D71-6803-89AD-DF5C-0B5AB82732CD}"/>
                </a:ext>
              </a:extLst>
            </p:cNvPr>
            <p:cNvSpPr/>
            <p:nvPr/>
          </p:nvSpPr>
          <p:spPr>
            <a:xfrm>
              <a:off x="0" y="0"/>
              <a:ext cx="260443" cy="516761"/>
            </a:xfrm>
            <a:custGeom>
              <a:avLst/>
              <a:gdLst/>
              <a:ahLst/>
              <a:cxnLst/>
              <a:rect l="l" t="t" r="r" b="b"/>
              <a:pathLst>
                <a:path w="260443" h="516761">
                  <a:moveTo>
                    <a:pt x="0" y="0"/>
                  </a:moveTo>
                  <a:lnTo>
                    <a:pt x="260443" y="0"/>
                  </a:lnTo>
                  <a:lnTo>
                    <a:pt x="260443" y="516761"/>
                  </a:lnTo>
                  <a:lnTo>
                    <a:pt x="0" y="516761"/>
                  </a:lnTo>
                  <a:close/>
                </a:path>
              </a:pathLst>
            </a:custGeom>
            <a:solidFill>
              <a:srgbClr val="374C7E"/>
            </a:solidFill>
          </p:spPr>
          <p:txBody>
            <a:bodyPr/>
            <a:lstStyle/>
            <a:p>
              <a:endParaRPr lang="en-BE"/>
            </a:p>
          </p:txBody>
        </p:sp>
        <p:sp>
          <p:nvSpPr>
            <p:cNvPr id="13" name="TextBox 4">
              <a:extLst>
                <a:ext uri="{FF2B5EF4-FFF2-40B4-BE49-F238E27FC236}">
                  <a16:creationId xmlns:a16="http://schemas.microsoft.com/office/drawing/2014/main" id="{22879891-3323-73E6-BD31-E6B4B623A77A}"/>
                </a:ext>
              </a:extLst>
            </p:cNvPr>
            <p:cNvSpPr txBox="1"/>
            <p:nvPr/>
          </p:nvSpPr>
          <p:spPr>
            <a:xfrm>
              <a:off x="0" y="-38100"/>
              <a:ext cx="260443" cy="5548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1941956-7CC3-A0AE-8378-AE3493F7B73D}"/>
              </a:ext>
            </a:extLst>
          </p:cNvPr>
          <p:cNvSpPr txBox="1"/>
          <p:nvPr userDrawn="1"/>
        </p:nvSpPr>
        <p:spPr>
          <a:xfrm>
            <a:off x="1066800" y="717604"/>
            <a:ext cx="92371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B6F15528-21DE-4FAA-801E-634DDDAF4B2B}" type="slidenum">
              <a:rPr lang="en-US" sz="1800" smtClean="0">
                <a:solidFill>
                  <a:schemeClr val="bg1"/>
                </a:solidFill>
              </a:rPr>
              <a:pPr/>
              <a:t>‹#›</a:t>
            </a:fld>
            <a:endParaRPr lang="en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6" r:id="rId3"/>
  </p:sldLayoutIdLst>
  <p:txStyles>
    <p:titleStyle>
      <a:lvl1pPr algn="l" defTabSz="914400" rtl="0" eaLnBrk="1" latinLnBrk="0" hangingPunct="1">
        <a:spcBef>
          <a:spcPct val="0"/>
        </a:spcBef>
        <a:buNone/>
        <a:defRPr lang="en-US" sz="3600" u="sng" kern="1200" dirty="0">
          <a:solidFill>
            <a:srgbClr val="374C7E"/>
          </a:solidFill>
          <a:latin typeface="Space Grotesk 1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600" u="sng" kern="1200" dirty="0" smtClean="0">
          <a:solidFill>
            <a:srgbClr val="374C7E"/>
          </a:solidFill>
          <a:latin typeface="Space Grotesk 1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600" u="sng" kern="1200" dirty="0" smtClean="0">
          <a:solidFill>
            <a:srgbClr val="374C7E"/>
          </a:solidFill>
          <a:latin typeface="Space Grotesk 1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600" u="sng" kern="1200" dirty="0" smtClean="0">
          <a:solidFill>
            <a:srgbClr val="374C7E"/>
          </a:solidFill>
          <a:latin typeface="Space Grotesk 1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600" u="sng" kern="1200" dirty="0" smtClean="0">
          <a:solidFill>
            <a:srgbClr val="374C7E"/>
          </a:solidFill>
          <a:latin typeface="Space Grotesk 1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n-US" sz="3600" u="sng" kern="1200" dirty="0">
          <a:solidFill>
            <a:srgbClr val="374C7E"/>
          </a:solidFill>
          <a:latin typeface="Space Grotesk 1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FA34860-44CC-0085-713C-916795F5720D}"/>
              </a:ext>
            </a:extLst>
          </p:cNvPr>
          <p:cNvSpPr/>
          <p:nvPr/>
        </p:nvSpPr>
        <p:spPr>
          <a:xfrm>
            <a:off x="2690191" y="2559090"/>
            <a:ext cx="13171227" cy="3121514"/>
          </a:xfrm>
          <a:prstGeom prst="rect">
            <a:avLst/>
          </a:prstGeom>
          <a:solidFill>
            <a:schemeClr val="bg1">
              <a:lumMod val="75000"/>
              <a:alpha val="1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2971800" y="3643178"/>
            <a:ext cx="12390120" cy="19050"/>
          </a:xfrm>
          <a:prstGeom prst="line">
            <a:avLst/>
          </a:prstGeom>
          <a:ln w="38100" cap="flat">
            <a:solidFill>
              <a:srgbClr val="07439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BE"/>
          </a:p>
        </p:txBody>
      </p:sp>
      <p:sp>
        <p:nvSpPr>
          <p:cNvPr id="4" name="TextBox 4"/>
          <p:cNvSpPr txBox="1"/>
          <p:nvPr/>
        </p:nvSpPr>
        <p:spPr>
          <a:xfrm>
            <a:off x="2983290" y="2848157"/>
            <a:ext cx="12390120" cy="7950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579"/>
              </a:lnSpc>
            </a:pPr>
            <a:r>
              <a:rPr lang="en-US" sz="4699">
                <a:solidFill>
                  <a:srgbClr val="374C7E"/>
                </a:solidFill>
                <a:latin typeface="Space Grotesk 1"/>
              </a:rPr>
              <a:t>ERA ERTMS CONFERECENCE, Workshop #5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3186169" y="4119847"/>
            <a:ext cx="12170308" cy="12824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39"/>
              </a:lnSpc>
              <a:spcBef>
                <a:spcPct val="0"/>
              </a:spcBef>
            </a:pPr>
            <a:r>
              <a:rPr lang="en-US" sz="4400">
                <a:solidFill>
                  <a:srgbClr val="374C7E"/>
                </a:solidFill>
                <a:latin typeface="Space Grotesk 1"/>
              </a:rPr>
              <a:t>How can the deployment of ERTMS for Trackside and On-board be accelerated?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160769" y="6306730"/>
            <a:ext cx="9082031" cy="24208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760"/>
              </a:lnSpc>
            </a:pPr>
            <a:r>
              <a:rPr lang="en-US" sz="3200">
                <a:solidFill>
                  <a:srgbClr val="374C7E"/>
                </a:solidFill>
                <a:latin typeface="Canva Sans Bold"/>
              </a:rPr>
              <a:t>Christoph </a:t>
            </a:r>
            <a:r>
              <a:rPr lang="en-US" sz="3200" err="1">
                <a:solidFill>
                  <a:srgbClr val="374C7E"/>
                </a:solidFill>
                <a:latin typeface="Canva Sans Bold"/>
              </a:rPr>
              <a:t>Gralla</a:t>
            </a:r>
            <a:r>
              <a:rPr lang="en-US" sz="3200">
                <a:solidFill>
                  <a:srgbClr val="374C7E"/>
                </a:solidFill>
                <a:latin typeface="Canva Sans Bold"/>
              </a:rPr>
              <a:t>, </a:t>
            </a:r>
            <a:r>
              <a:rPr lang="en-US" sz="3200" err="1">
                <a:solidFill>
                  <a:srgbClr val="374C7E"/>
                </a:solidFill>
                <a:latin typeface="Canva Sans"/>
              </a:rPr>
              <a:t>Scheidt</a:t>
            </a:r>
            <a:r>
              <a:rPr lang="en-US" sz="3200">
                <a:solidFill>
                  <a:srgbClr val="374C7E"/>
                </a:solidFill>
                <a:latin typeface="Canva Sans"/>
              </a:rPr>
              <a:t> &amp; Bachmann</a:t>
            </a:r>
          </a:p>
          <a:p>
            <a:pPr>
              <a:lnSpc>
                <a:spcPts val="4760"/>
              </a:lnSpc>
            </a:pPr>
            <a:r>
              <a:rPr lang="en-US" sz="3200">
                <a:solidFill>
                  <a:srgbClr val="374C7E"/>
                </a:solidFill>
                <a:latin typeface="Canva Sans Bold"/>
              </a:rPr>
              <a:t>Jaime Pereira,</a:t>
            </a:r>
            <a:r>
              <a:rPr lang="en-US" sz="3200">
                <a:solidFill>
                  <a:srgbClr val="374C7E"/>
                </a:solidFill>
                <a:latin typeface="Canva Sans"/>
              </a:rPr>
              <a:t> </a:t>
            </a:r>
            <a:r>
              <a:rPr lang="en-US" sz="3200" err="1">
                <a:solidFill>
                  <a:srgbClr val="374C7E"/>
                </a:solidFill>
                <a:latin typeface="Canva Sans"/>
              </a:rPr>
              <a:t>Adif</a:t>
            </a:r>
            <a:endParaRPr lang="en-US" sz="3200">
              <a:solidFill>
                <a:srgbClr val="374C7E"/>
              </a:solidFill>
              <a:latin typeface="Canva Sans"/>
            </a:endParaRPr>
          </a:p>
          <a:p>
            <a:pPr>
              <a:lnSpc>
                <a:spcPts val="4760"/>
              </a:lnSpc>
            </a:pPr>
            <a:r>
              <a:rPr lang="en-US" sz="3200">
                <a:solidFill>
                  <a:srgbClr val="374C7E"/>
                </a:solidFill>
                <a:latin typeface="Canva Sans Bold"/>
              </a:rPr>
              <a:t>Victoria Campos</a:t>
            </a:r>
            <a:r>
              <a:rPr lang="en-US" sz="3200">
                <a:solidFill>
                  <a:srgbClr val="374C7E"/>
                </a:solidFill>
                <a:latin typeface="Canva Sans"/>
              </a:rPr>
              <a:t>, UNIFE</a:t>
            </a:r>
          </a:p>
          <a:p>
            <a:pPr>
              <a:lnSpc>
                <a:spcPts val="4760"/>
              </a:lnSpc>
            </a:pPr>
            <a:r>
              <a:rPr lang="en-US" sz="3200">
                <a:solidFill>
                  <a:srgbClr val="374C7E"/>
                </a:solidFill>
                <a:latin typeface="Canva Sans Bold"/>
              </a:rPr>
              <a:t>Vladimír Kampík</a:t>
            </a:r>
            <a:r>
              <a:rPr lang="en-US" sz="3200">
                <a:solidFill>
                  <a:srgbClr val="374C7E"/>
                </a:solidFill>
                <a:latin typeface="Canva Sans"/>
              </a:rPr>
              <a:t>, AZD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6FD0EA-376C-AB7D-4383-0092F9AD65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573000" y="9258300"/>
            <a:ext cx="5562600" cy="85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0BB742-97CA-6610-CC49-19D7CDABF2D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410200" y="0"/>
            <a:ext cx="12877800" cy="19684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1BAE2F-2DB0-6D01-9C65-D1C5C9750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504" y="8696921"/>
            <a:ext cx="1041556" cy="7393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19B3D3-30D7-F5DA-5655-5C7079076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0427" y="8679132"/>
            <a:ext cx="2747573" cy="7749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1777FD-4F16-2274-07B1-1C184EC1D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7827" y="8799299"/>
            <a:ext cx="1375065" cy="4886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BACDB5-9325-4E68-B913-8EF1360BCB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3559" y="8788012"/>
            <a:ext cx="1329080" cy="51123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F2ED108-738E-5A37-C39C-EAE61CF3D7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09600" y="2247900"/>
            <a:ext cx="2133600" cy="289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C04CA-86F9-0CBA-F69A-9BB21C5EB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114956"/>
            <a:ext cx="15773400" cy="838200"/>
          </a:xfrm>
        </p:spPr>
        <p:txBody>
          <a:bodyPr/>
          <a:lstStyle/>
          <a:p>
            <a:r>
              <a:rPr lang="de-DE" dirty="0"/>
              <a:t>The Multi Tool ETCS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4AF57-3D4F-076B-C963-94448552CF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0" y="3299977"/>
            <a:ext cx="5796644" cy="2270312"/>
          </a:xfrm>
        </p:spPr>
        <p:txBody>
          <a:bodyPr/>
          <a:lstStyle/>
          <a:p>
            <a:pPr marL="0" indent="0">
              <a:buNone/>
            </a:pPr>
            <a:r>
              <a:rPr lang="en-GB" sz="4000" dirty="0"/>
              <a:t>One of the mighty tool to achieve the European goals is the multitool ETCS which all its possibilities.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B5F82C0B-E223-C487-2C97-E8013CFD8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92573" y="9770798"/>
            <a:ext cx="47244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374C7E"/>
                </a:solidFill>
                <a:latin typeface="Space Grotesk 1"/>
              </a:rPr>
              <a:t>ERA ERTMS CONFERECENCE, Workshop #5</a:t>
            </a:r>
          </a:p>
          <a:p>
            <a:endParaRPr lang="en-US" dirty="0"/>
          </a:p>
        </p:txBody>
      </p:sp>
      <p:pic>
        <p:nvPicPr>
          <p:cNvPr id="5" name="Grafik 3">
            <a:extLst>
              <a:ext uri="{FF2B5EF4-FFF2-40B4-BE49-F238E27FC236}">
                <a16:creationId xmlns:a16="http://schemas.microsoft.com/office/drawing/2014/main" id="{074BFBB6-29B5-7962-F03F-131E48ECA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440" y="1768073"/>
            <a:ext cx="11065839" cy="717891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C1C5811-1E55-4469-9899-782716F996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24643" y="7045242"/>
            <a:ext cx="1787666" cy="2320527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575559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9945160-4A03-FA69-5504-B9561890A7F2}"/>
              </a:ext>
            </a:extLst>
          </p:cNvPr>
          <p:cNvGrpSpPr/>
          <p:nvPr/>
        </p:nvGrpSpPr>
        <p:grpSpPr>
          <a:xfrm>
            <a:off x="7405968" y="5566353"/>
            <a:ext cx="8709209" cy="1124884"/>
            <a:chOff x="7481047" y="5892034"/>
            <a:chExt cx="8709209" cy="1124884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DCF77C26-5F24-6D8B-A18E-EB5EA20BC526}"/>
                </a:ext>
              </a:extLst>
            </p:cNvPr>
            <p:cNvSpPr/>
            <p:nvPr/>
          </p:nvSpPr>
          <p:spPr>
            <a:xfrm>
              <a:off x="7631204" y="6021836"/>
              <a:ext cx="8559052" cy="995082"/>
            </a:xfrm>
            <a:prstGeom prst="roundRect">
              <a:avLst/>
            </a:prstGeom>
            <a:solidFill>
              <a:schemeClr val="tx2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35DB4F0A-3B88-FF9C-A9DC-D414329CF90B}"/>
                </a:ext>
              </a:extLst>
            </p:cNvPr>
            <p:cNvSpPr/>
            <p:nvPr/>
          </p:nvSpPr>
          <p:spPr>
            <a:xfrm>
              <a:off x="7481047" y="5892034"/>
              <a:ext cx="8559052" cy="995082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DD3C823-644B-14C9-83EB-2C74DB84FD70}"/>
              </a:ext>
            </a:extLst>
          </p:cNvPr>
          <p:cNvSpPr txBox="1"/>
          <p:nvPr/>
        </p:nvSpPr>
        <p:spPr>
          <a:xfrm>
            <a:off x="6654050" y="4831779"/>
            <a:ext cx="923812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71" lvl="1" indent="0" algn="ctr">
              <a:buNone/>
            </a:pPr>
            <a:endParaRPr lang="en-US" sz="3200">
              <a:solidFill>
                <a:srgbClr val="374C7E"/>
              </a:solidFill>
              <a:latin typeface="Space Grotesk 1"/>
            </a:endParaRPr>
          </a:p>
          <a:p>
            <a:pPr marL="400071" lvl="1" indent="0" algn="ctr">
              <a:buNone/>
            </a:pPr>
            <a:br>
              <a:rPr lang="en-US" sz="3200">
                <a:solidFill>
                  <a:srgbClr val="374C7E"/>
                </a:solidFill>
                <a:latin typeface="Space Grotesk 1"/>
              </a:rPr>
            </a:br>
            <a:r>
              <a:rPr lang="en-US" sz="3200" b="1">
                <a:solidFill>
                  <a:schemeClr val="bg1"/>
                </a:solidFill>
                <a:latin typeface="Space Grotesk 1"/>
              </a:rPr>
              <a:t>Speed up the deployment of ERTMS</a:t>
            </a:r>
          </a:p>
          <a:p>
            <a:pPr marL="400071" lvl="1" indent="0" algn="ctr">
              <a:buNone/>
            </a:pPr>
            <a:endParaRPr lang="en-US" sz="3200" b="1">
              <a:solidFill>
                <a:srgbClr val="374C7E"/>
              </a:solidFill>
              <a:latin typeface="Space Grotesk 1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5157F-29DB-67ED-AAD9-AB71F72F4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nva Sans Bold"/>
              </a:rPr>
              <a:t>Task for Workshop participants</a:t>
            </a:r>
            <a:endParaRPr lang="en-US" dirty="0"/>
          </a:p>
        </p:txBody>
      </p:sp>
      <p:sp>
        <p:nvSpPr>
          <p:cNvPr id="6" name="Pfeil: nach rechts 3">
            <a:extLst>
              <a:ext uri="{FF2B5EF4-FFF2-40B4-BE49-F238E27FC236}">
                <a16:creationId xmlns:a16="http://schemas.microsoft.com/office/drawing/2014/main" id="{BA4D309E-01B9-5CF8-BE12-160F1985D325}"/>
              </a:ext>
            </a:extLst>
          </p:cNvPr>
          <p:cNvSpPr/>
          <p:nvPr/>
        </p:nvSpPr>
        <p:spPr>
          <a:xfrm>
            <a:off x="1568822" y="4905958"/>
            <a:ext cx="4706471" cy="2446908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200" b="1">
                <a:solidFill>
                  <a:schemeClr val="bg1"/>
                </a:solidFill>
                <a:latin typeface="Space Grotesk 1"/>
              </a:rPr>
              <a:t>Goal of the Workshop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98730C-1423-0910-C081-5E4BDBDDDA58}"/>
              </a:ext>
            </a:extLst>
          </p:cNvPr>
          <p:cNvSpPr txBox="1"/>
          <p:nvPr/>
        </p:nvSpPr>
        <p:spPr>
          <a:xfrm>
            <a:off x="6578971" y="4778933"/>
            <a:ext cx="92381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71" lvl="1" indent="0" algn="ctr">
              <a:buNone/>
            </a:pPr>
            <a:r>
              <a:rPr lang="en-US" sz="3200">
                <a:solidFill>
                  <a:srgbClr val="374C7E"/>
                </a:solidFill>
                <a:latin typeface="Space Grotesk 1"/>
              </a:rPr>
              <a:t>Identify obstacles to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2E8F74-32C3-320A-9344-50E53EC98611}"/>
              </a:ext>
            </a:extLst>
          </p:cNvPr>
          <p:cNvSpPr txBox="1"/>
          <p:nvPr/>
        </p:nvSpPr>
        <p:spPr>
          <a:xfrm>
            <a:off x="7066430" y="7132066"/>
            <a:ext cx="92381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71" lvl="1" indent="0" algn="ctr">
              <a:buNone/>
            </a:pPr>
            <a:r>
              <a:rPr lang="en-US" sz="3200">
                <a:solidFill>
                  <a:srgbClr val="374C7E"/>
                </a:solidFill>
                <a:latin typeface="Space Grotesk 1"/>
              </a:rPr>
              <a:t>in a systematic way on your perspective.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5387C470-428F-4104-0289-419E2C8A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92573" y="9770798"/>
            <a:ext cx="47244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374C7E"/>
                </a:solidFill>
                <a:latin typeface="Space Grotesk 1"/>
              </a:rPr>
              <a:t>ERA ERTMS CONFERECENCE, Workshop #5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759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6D6D8-8604-9E07-4F18-AD05CCFB5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Identified obstacles by the Workshop participants</a:t>
            </a:r>
            <a:br>
              <a:rPr lang="en-GB" dirty="0"/>
            </a:br>
            <a:endParaRPr lang="en-BE" dirty="0"/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2BBBF537-7D98-8191-6073-A1A8E5D43828}"/>
              </a:ext>
            </a:extLst>
          </p:cNvPr>
          <p:cNvGrpSpPr/>
          <p:nvPr/>
        </p:nvGrpSpPr>
        <p:grpSpPr>
          <a:xfrm>
            <a:off x="914400" y="4374617"/>
            <a:ext cx="16806896" cy="5500903"/>
            <a:chOff x="0" y="-226708"/>
            <a:chExt cx="23441749" cy="7690470"/>
          </a:xfrm>
        </p:grpSpPr>
        <p:grpSp>
          <p:nvGrpSpPr>
            <p:cNvPr id="5" name="Group 3">
              <a:extLst>
                <a:ext uri="{FF2B5EF4-FFF2-40B4-BE49-F238E27FC236}">
                  <a16:creationId xmlns:a16="http://schemas.microsoft.com/office/drawing/2014/main" id="{1ED73623-38D3-73BA-ECD1-4D6C98197BE0}"/>
                </a:ext>
              </a:extLst>
            </p:cNvPr>
            <p:cNvGrpSpPr/>
            <p:nvPr/>
          </p:nvGrpSpPr>
          <p:grpSpPr>
            <a:xfrm>
              <a:off x="0" y="0"/>
              <a:ext cx="8823651" cy="3224288"/>
              <a:chOff x="0" y="0"/>
              <a:chExt cx="2224325" cy="812800"/>
            </a:xfrm>
          </p:grpSpPr>
          <p:sp>
            <p:nvSpPr>
              <p:cNvPr id="21" name="Freeform 4">
                <a:extLst>
                  <a:ext uri="{FF2B5EF4-FFF2-40B4-BE49-F238E27FC236}">
                    <a16:creationId xmlns:a16="http://schemas.microsoft.com/office/drawing/2014/main" id="{C80257BF-A9AE-E996-D8B6-5A201BDDFAED}"/>
                  </a:ext>
                </a:extLst>
              </p:cNvPr>
              <p:cNvSpPr/>
              <p:nvPr/>
            </p:nvSpPr>
            <p:spPr>
              <a:xfrm>
                <a:off x="0" y="0"/>
                <a:ext cx="2224325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2224325" h="812800">
                    <a:moveTo>
                      <a:pt x="2224325" y="0"/>
                    </a:moveTo>
                    <a:lnTo>
                      <a:pt x="0" y="0"/>
                    </a:lnTo>
                    <a:lnTo>
                      <a:pt x="0" y="624840"/>
                    </a:lnTo>
                    <a:lnTo>
                      <a:pt x="157480" y="624840"/>
                    </a:lnTo>
                    <a:lnTo>
                      <a:pt x="157480" y="812800"/>
                    </a:lnTo>
                    <a:lnTo>
                      <a:pt x="463550" y="624840"/>
                    </a:lnTo>
                    <a:lnTo>
                      <a:pt x="2224325" y="624840"/>
                    </a:lnTo>
                    <a:lnTo>
                      <a:pt x="2224325" y="0"/>
                    </a:lnTo>
                    <a:close/>
                  </a:path>
                </a:pathLst>
              </a:custGeom>
              <a:solidFill>
                <a:srgbClr val="074392"/>
              </a:solidFill>
            </p:spPr>
          </p:sp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DB12A043-76B4-1CD0-E130-B4521B46426E}"/>
                  </a:ext>
                </a:extLst>
              </p:cNvPr>
              <p:cNvSpPr txBox="1"/>
              <p:nvPr/>
            </p:nvSpPr>
            <p:spPr>
              <a:xfrm>
                <a:off x="0" y="-57150"/>
                <a:ext cx="2224325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899"/>
                  </a:lnSpc>
                </a:pPr>
                <a:r>
                  <a:rPr lang="en-US" sz="3200" dirty="0">
                    <a:solidFill>
                      <a:srgbClr val="FFFFFF"/>
                    </a:solidFill>
                    <a:latin typeface="Space Grotesk"/>
                  </a:rPr>
                  <a:t>LACK OF STABILITY IN FINANCING SUPPORT</a:t>
                </a:r>
              </a:p>
            </p:txBody>
          </p:sp>
        </p:grpSp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id="{2671A916-D19C-88B1-E3D9-4B7687E5886C}"/>
                </a:ext>
              </a:extLst>
            </p:cNvPr>
            <p:cNvGrpSpPr/>
            <p:nvPr/>
          </p:nvGrpSpPr>
          <p:grpSpPr>
            <a:xfrm>
              <a:off x="1454386" y="2073156"/>
              <a:ext cx="8823651" cy="3224288"/>
              <a:chOff x="0" y="0"/>
              <a:chExt cx="2224325" cy="812800"/>
            </a:xfrm>
          </p:grpSpPr>
          <p:sp>
            <p:nvSpPr>
              <p:cNvPr id="19" name="Freeform 7">
                <a:extLst>
                  <a:ext uri="{FF2B5EF4-FFF2-40B4-BE49-F238E27FC236}">
                    <a16:creationId xmlns:a16="http://schemas.microsoft.com/office/drawing/2014/main" id="{EDC35FFE-9BA7-B9E4-4ECF-A1A5FC82BC8B}"/>
                  </a:ext>
                </a:extLst>
              </p:cNvPr>
              <p:cNvSpPr/>
              <p:nvPr/>
            </p:nvSpPr>
            <p:spPr>
              <a:xfrm>
                <a:off x="0" y="0"/>
                <a:ext cx="2224325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2224325" h="812800">
                    <a:moveTo>
                      <a:pt x="2224325" y="0"/>
                    </a:moveTo>
                    <a:lnTo>
                      <a:pt x="0" y="0"/>
                    </a:lnTo>
                    <a:lnTo>
                      <a:pt x="0" y="624840"/>
                    </a:lnTo>
                    <a:lnTo>
                      <a:pt x="157480" y="624840"/>
                    </a:lnTo>
                    <a:lnTo>
                      <a:pt x="157480" y="812800"/>
                    </a:lnTo>
                    <a:lnTo>
                      <a:pt x="463550" y="624840"/>
                    </a:lnTo>
                    <a:lnTo>
                      <a:pt x="2224325" y="624840"/>
                    </a:lnTo>
                    <a:lnTo>
                      <a:pt x="2224325" y="0"/>
                    </a:lnTo>
                    <a:close/>
                  </a:path>
                </a:pathLst>
              </a:custGeom>
              <a:solidFill>
                <a:srgbClr val="374C7E"/>
              </a:solidFill>
            </p:spPr>
          </p:sp>
          <p:sp>
            <p:nvSpPr>
              <p:cNvPr id="20" name="TextBox 8">
                <a:extLst>
                  <a:ext uri="{FF2B5EF4-FFF2-40B4-BE49-F238E27FC236}">
                    <a16:creationId xmlns:a16="http://schemas.microsoft.com/office/drawing/2014/main" id="{E72D0001-9315-E59A-4100-3D30E27B3066}"/>
                  </a:ext>
                </a:extLst>
              </p:cNvPr>
              <p:cNvSpPr txBox="1"/>
              <p:nvPr/>
            </p:nvSpPr>
            <p:spPr>
              <a:xfrm>
                <a:off x="0" y="-57150"/>
                <a:ext cx="2224325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899"/>
                  </a:lnSpc>
                </a:pPr>
                <a:r>
                  <a:rPr lang="en-US" sz="3200" dirty="0">
                    <a:solidFill>
                      <a:srgbClr val="FFFFFF"/>
                    </a:solidFill>
                    <a:latin typeface="Space Grotesk"/>
                  </a:rPr>
                  <a:t>COMPLEXITY OF RETROFIT</a:t>
                </a:r>
              </a:p>
            </p:txBody>
          </p:sp>
        </p:grpSp>
        <p:grpSp>
          <p:nvGrpSpPr>
            <p:cNvPr id="7" name="Group 9">
              <a:extLst>
                <a:ext uri="{FF2B5EF4-FFF2-40B4-BE49-F238E27FC236}">
                  <a16:creationId xmlns:a16="http://schemas.microsoft.com/office/drawing/2014/main" id="{53956360-743B-E9A2-6066-AE36B12F38B5}"/>
                </a:ext>
              </a:extLst>
            </p:cNvPr>
            <p:cNvGrpSpPr/>
            <p:nvPr/>
          </p:nvGrpSpPr>
          <p:grpSpPr>
            <a:xfrm>
              <a:off x="3185181" y="4147418"/>
              <a:ext cx="8823651" cy="3224288"/>
              <a:chOff x="0" y="0"/>
              <a:chExt cx="2224325" cy="812800"/>
            </a:xfrm>
          </p:grpSpPr>
          <p:sp>
            <p:nvSpPr>
              <p:cNvPr id="17" name="Freeform 10">
                <a:extLst>
                  <a:ext uri="{FF2B5EF4-FFF2-40B4-BE49-F238E27FC236}">
                    <a16:creationId xmlns:a16="http://schemas.microsoft.com/office/drawing/2014/main" id="{038CF2A4-9E73-C926-FC75-8E9CE27E8682}"/>
                  </a:ext>
                </a:extLst>
              </p:cNvPr>
              <p:cNvSpPr/>
              <p:nvPr/>
            </p:nvSpPr>
            <p:spPr>
              <a:xfrm>
                <a:off x="0" y="0"/>
                <a:ext cx="2224325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2224325" h="812800">
                    <a:moveTo>
                      <a:pt x="2224325" y="0"/>
                    </a:moveTo>
                    <a:lnTo>
                      <a:pt x="0" y="0"/>
                    </a:lnTo>
                    <a:lnTo>
                      <a:pt x="0" y="624840"/>
                    </a:lnTo>
                    <a:lnTo>
                      <a:pt x="157480" y="624840"/>
                    </a:lnTo>
                    <a:lnTo>
                      <a:pt x="157480" y="812800"/>
                    </a:lnTo>
                    <a:lnTo>
                      <a:pt x="463550" y="624840"/>
                    </a:lnTo>
                    <a:lnTo>
                      <a:pt x="2224325" y="624840"/>
                    </a:lnTo>
                    <a:lnTo>
                      <a:pt x="2224325" y="0"/>
                    </a:lnTo>
                    <a:close/>
                  </a:path>
                </a:pathLst>
              </a:custGeom>
              <a:solidFill>
                <a:srgbClr val="355B8A"/>
              </a:solidFill>
            </p:spPr>
          </p:sp>
          <p:sp>
            <p:nvSpPr>
              <p:cNvPr id="18" name="TextBox 11">
                <a:extLst>
                  <a:ext uri="{FF2B5EF4-FFF2-40B4-BE49-F238E27FC236}">
                    <a16:creationId xmlns:a16="http://schemas.microsoft.com/office/drawing/2014/main" id="{D4B7C4FA-B8FF-ACC5-C80E-C65843A4766D}"/>
                  </a:ext>
                </a:extLst>
              </p:cNvPr>
              <p:cNvSpPr txBox="1"/>
              <p:nvPr/>
            </p:nvSpPr>
            <p:spPr>
              <a:xfrm>
                <a:off x="0" y="-57150"/>
                <a:ext cx="2224325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899"/>
                  </a:lnSpc>
                </a:pPr>
                <a:r>
                  <a:rPr lang="en-US" sz="3200" dirty="0">
                    <a:solidFill>
                      <a:srgbClr val="FFFFFF"/>
                    </a:solidFill>
                    <a:latin typeface="Space Grotesk"/>
                  </a:rPr>
                  <a:t>LACK OF STABILITY IN THE ERTMS SPECIFICATIONS</a:t>
                </a:r>
              </a:p>
            </p:txBody>
          </p:sp>
        </p:grpSp>
        <p:grpSp>
          <p:nvGrpSpPr>
            <p:cNvPr id="8" name="Group 12">
              <a:extLst>
                <a:ext uri="{FF2B5EF4-FFF2-40B4-BE49-F238E27FC236}">
                  <a16:creationId xmlns:a16="http://schemas.microsoft.com/office/drawing/2014/main" id="{35FB46E6-ABFC-D17D-4322-599E40F35982}"/>
                </a:ext>
              </a:extLst>
            </p:cNvPr>
            <p:cNvGrpSpPr/>
            <p:nvPr/>
          </p:nvGrpSpPr>
          <p:grpSpPr>
            <a:xfrm>
              <a:off x="11204969" y="-226708"/>
              <a:ext cx="8823651" cy="3450996"/>
              <a:chOff x="0" y="-57150"/>
              <a:chExt cx="2224325" cy="869950"/>
            </a:xfrm>
          </p:grpSpPr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id="{CB44ABF0-6568-6A5E-1D36-1475469C81A1}"/>
                  </a:ext>
                </a:extLst>
              </p:cNvPr>
              <p:cNvSpPr/>
              <p:nvPr/>
            </p:nvSpPr>
            <p:spPr>
              <a:xfrm>
                <a:off x="0" y="0"/>
                <a:ext cx="2224325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2224325" h="812800">
                    <a:moveTo>
                      <a:pt x="2224325" y="0"/>
                    </a:moveTo>
                    <a:lnTo>
                      <a:pt x="0" y="0"/>
                    </a:lnTo>
                    <a:lnTo>
                      <a:pt x="0" y="624840"/>
                    </a:lnTo>
                    <a:lnTo>
                      <a:pt x="157480" y="624840"/>
                    </a:lnTo>
                    <a:lnTo>
                      <a:pt x="157480" y="812800"/>
                    </a:lnTo>
                    <a:lnTo>
                      <a:pt x="463550" y="624840"/>
                    </a:lnTo>
                    <a:lnTo>
                      <a:pt x="2224325" y="624840"/>
                    </a:lnTo>
                    <a:lnTo>
                      <a:pt x="2224325" y="0"/>
                    </a:lnTo>
                    <a:close/>
                  </a:path>
                </a:pathLst>
              </a:custGeom>
              <a:solidFill>
                <a:srgbClr val="074392"/>
              </a:solidFill>
            </p:spPr>
          </p:sp>
          <p:sp>
            <p:nvSpPr>
              <p:cNvPr id="16" name="TextBox 14">
                <a:extLst>
                  <a:ext uri="{FF2B5EF4-FFF2-40B4-BE49-F238E27FC236}">
                    <a16:creationId xmlns:a16="http://schemas.microsoft.com/office/drawing/2014/main" id="{68CFE168-7334-67FD-9C5F-E190E2A56178}"/>
                  </a:ext>
                </a:extLst>
              </p:cNvPr>
              <p:cNvSpPr txBox="1"/>
              <p:nvPr/>
            </p:nvSpPr>
            <p:spPr>
              <a:xfrm>
                <a:off x="0" y="-57150"/>
                <a:ext cx="2224325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899"/>
                  </a:lnSpc>
                </a:pPr>
                <a:r>
                  <a:rPr lang="en-US" sz="3200" dirty="0">
                    <a:solidFill>
                      <a:srgbClr val="FFFFFF"/>
                    </a:solidFill>
                    <a:latin typeface="Space Grotesk"/>
                  </a:rPr>
                  <a:t>LACK</a:t>
                </a:r>
                <a:r>
                  <a:rPr lang="en-US" sz="3499" dirty="0">
                    <a:solidFill>
                      <a:srgbClr val="FFFFFF"/>
                    </a:solidFill>
                    <a:latin typeface="Space Grotesk"/>
                  </a:rPr>
                  <a:t> </a:t>
                </a:r>
                <a:r>
                  <a:rPr lang="en-US" sz="3200" dirty="0">
                    <a:solidFill>
                      <a:srgbClr val="FFFFFF"/>
                    </a:solidFill>
                    <a:latin typeface="Space Grotesk"/>
                  </a:rPr>
                  <a:t>OF HUMAN RESOURCES</a:t>
                </a:r>
              </a:p>
            </p:txBody>
          </p:sp>
        </p:grpSp>
        <p:grpSp>
          <p:nvGrpSpPr>
            <p:cNvPr id="9" name="Group 15">
              <a:extLst>
                <a:ext uri="{FF2B5EF4-FFF2-40B4-BE49-F238E27FC236}">
                  <a16:creationId xmlns:a16="http://schemas.microsoft.com/office/drawing/2014/main" id="{BE2DC9E2-7E71-1EFC-C9C6-A4366FBFD54B}"/>
                </a:ext>
              </a:extLst>
            </p:cNvPr>
            <p:cNvGrpSpPr/>
            <p:nvPr/>
          </p:nvGrpSpPr>
          <p:grpSpPr>
            <a:xfrm>
              <a:off x="13139579" y="2073156"/>
              <a:ext cx="8823651" cy="3224288"/>
              <a:chOff x="0" y="0"/>
              <a:chExt cx="2224325" cy="812800"/>
            </a:xfrm>
          </p:grpSpPr>
          <p:sp>
            <p:nvSpPr>
              <p:cNvPr id="13" name="Freeform 16">
                <a:extLst>
                  <a:ext uri="{FF2B5EF4-FFF2-40B4-BE49-F238E27FC236}">
                    <a16:creationId xmlns:a16="http://schemas.microsoft.com/office/drawing/2014/main" id="{7DCF1F20-67BE-1B38-08A8-27E24FA54948}"/>
                  </a:ext>
                </a:extLst>
              </p:cNvPr>
              <p:cNvSpPr/>
              <p:nvPr/>
            </p:nvSpPr>
            <p:spPr>
              <a:xfrm>
                <a:off x="0" y="0"/>
                <a:ext cx="2224325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2224325" h="812800">
                    <a:moveTo>
                      <a:pt x="2224325" y="0"/>
                    </a:moveTo>
                    <a:lnTo>
                      <a:pt x="0" y="0"/>
                    </a:lnTo>
                    <a:lnTo>
                      <a:pt x="0" y="624840"/>
                    </a:lnTo>
                    <a:lnTo>
                      <a:pt x="157480" y="624840"/>
                    </a:lnTo>
                    <a:lnTo>
                      <a:pt x="157480" y="812800"/>
                    </a:lnTo>
                    <a:lnTo>
                      <a:pt x="463550" y="624840"/>
                    </a:lnTo>
                    <a:lnTo>
                      <a:pt x="2224325" y="624840"/>
                    </a:lnTo>
                    <a:lnTo>
                      <a:pt x="2224325" y="0"/>
                    </a:lnTo>
                    <a:close/>
                  </a:path>
                </a:pathLst>
              </a:custGeom>
              <a:solidFill>
                <a:srgbClr val="374C7E"/>
              </a:solidFill>
            </p:spPr>
          </p:sp>
          <p:sp>
            <p:nvSpPr>
              <p:cNvPr id="14" name="TextBox 17">
                <a:extLst>
                  <a:ext uri="{FF2B5EF4-FFF2-40B4-BE49-F238E27FC236}">
                    <a16:creationId xmlns:a16="http://schemas.microsoft.com/office/drawing/2014/main" id="{9CD1EF9C-CEFD-DD7A-EDA7-5805CA92EA7E}"/>
                  </a:ext>
                </a:extLst>
              </p:cNvPr>
              <p:cNvSpPr txBox="1"/>
              <p:nvPr/>
            </p:nvSpPr>
            <p:spPr>
              <a:xfrm>
                <a:off x="0" y="-57150"/>
                <a:ext cx="2224325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899"/>
                  </a:lnSpc>
                </a:pPr>
                <a:r>
                  <a:rPr lang="en-US" sz="3200" dirty="0">
                    <a:solidFill>
                      <a:srgbClr val="FFFFFF"/>
                    </a:solidFill>
                    <a:latin typeface="Space Grotesk"/>
                  </a:rPr>
                  <a:t>LOW COORDINATION OF ERTMS NIPs AT EU LEVEL</a:t>
                </a:r>
              </a:p>
            </p:txBody>
          </p:sp>
        </p:grpSp>
        <p:grpSp>
          <p:nvGrpSpPr>
            <p:cNvPr id="10" name="Group 18">
              <a:extLst>
                <a:ext uri="{FF2B5EF4-FFF2-40B4-BE49-F238E27FC236}">
                  <a16:creationId xmlns:a16="http://schemas.microsoft.com/office/drawing/2014/main" id="{94EB8169-6AF7-038D-E038-04801881427B}"/>
                </a:ext>
              </a:extLst>
            </p:cNvPr>
            <p:cNvGrpSpPr/>
            <p:nvPr/>
          </p:nvGrpSpPr>
          <p:grpSpPr>
            <a:xfrm>
              <a:off x="14618098" y="4239474"/>
              <a:ext cx="8823651" cy="3224288"/>
              <a:chOff x="0" y="0"/>
              <a:chExt cx="2224325" cy="812800"/>
            </a:xfrm>
          </p:grpSpPr>
          <p:sp>
            <p:nvSpPr>
              <p:cNvPr id="11" name="Freeform 19">
                <a:extLst>
                  <a:ext uri="{FF2B5EF4-FFF2-40B4-BE49-F238E27FC236}">
                    <a16:creationId xmlns:a16="http://schemas.microsoft.com/office/drawing/2014/main" id="{B68BA752-2DA3-D8ED-9353-4699F02A9C5C}"/>
                  </a:ext>
                </a:extLst>
              </p:cNvPr>
              <p:cNvSpPr/>
              <p:nvPr/>
            </p:nvSpPr>
            <p:spPr>
              <a:xfrm>
                <a:off x="0" y="0"/>
                <a:ext cx="2224325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2224325" h="812800">
                    <a:moveTo>
                      <a:pt x="2224325" y="0"/>
                    </a:moveTo>
                    <a:lnTo>
                      <a:pt x="0" y="0"/>
                    </a:lnTo>
                    <a:lnTo>
                      <a:pt x="0" y="624840"/>
                    </a:lnTo>
                    <a:lnTo>
                      <a:pt x="157480" y="624840"/>
                    </a:lnTo>
                    <a:lnTo>
                      <a:pt x="157480" y="812800"/>
                    </a:lnTo>
                    <a:lnTo>
                      <a:pt x="463550" y="624840"/>
                    </a:lnTo>
                    <a:lnTo>
                      <a:pt x="2224325" y="624840"/>
                    </a:lnTo>
                    <a:lnTo>
                      <a:pt x="2224325" y="0"/>
                    </a:lnTo>
                    <a:close/>
                  </a:path>
                </a:pathLst>
              </a:custGeom>
              <a:solidFill>
                <a:srgbClr val="355B8A"/>
              </a:solidFill>
            </p:spPr>
          </p:sp>
          <p:sp>
            <p:nvSpPr>
              <p:cNvPr id="12" name="TextBox 20">
                <a:extLst>
                  <a:ext uri="{FF2B5EF4-FFF2-40B4-BE49-F238E27FC236}">
                    <a16:creationId xmlns:a16="http://schemas.microsoft.com/office/drawing/2014/main" id="{94317791-FCDA-B24A-32EB-4DD5393CFCFC}"/>
                  </a:ext>
                </a:extLst>
              </p:cNvPr>
              <p:cNvSpPr txBox="1"/>
              <p:nvPr/>
            </p:nvSpPr>
            <p:spPr>
              <a:xfrm>
                <a:off x="0" y="-57150"/>
                <a:ext cx="2224325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899"/>
                  </a:lnSpc>
                </a:pPr>
                <a:r>
                  <a:rPr lang="en-US" sz="3200" dirty="0">
                    <a:solidFill>
                      <a:srgbClr val="FFFFFF"/>
                    </a:solidFill>
                    <a:latin typeface="Space Grotesk"/>
                  </a:rPr>
                  <a:t>TIME CONSUMING &amp; COSTLY FOR VEHICLE AUTHORIZATION</a:t>
                </a:r>
              </a:p>
            </p:txBody>
          </p:sp>
        </p:grpSp>
      </p:grpSp>
      <p:sp>
        <p:nvSpPr>
          <p:cNvPr id="23" name="Freeform 21">
            <a:extLst>
              <a:ext uri="{FF2B5EF4-FFF2-40B4-BE49-F238E27FC236}">
                <a16:creationId xmlns:a16="http://schemas.microsoft.com/office/drawing/2014/main" id="{92EA3E33-9705-3E50-DD91-54921ACF0A05}"/>
              </a:ext>
            </a:extLst>
          </p:cNvPr>
          <p:cNvSpPr/>
          <p:nvPr/>
        </p:nvSpPr>
        <p:spPr>
          <a:xfrm>
            <a:off x="14033714" y="1837993"/>
            <a:ext cx="2931768" cy="2107440"/>
          </a:xfrm>
          <a:custGeom>
            <a:avLst/>
            <a:gdLst/>
            <a:ahLst/>
            <a:cxnLst/>
            <a:rect l="l" t="t" r="r" b="b"/>
            <a:pathLst>
              <a:path w="3491704" h="2736623">
                <a:moveTo>
                  <a:pt x="0" y="0"/>
                </a:moveTo>
                <a:lnTo>
                  <a:pt x="3491704" y="0"/>
                </a:lnTo>
                <a:lnTo>
                  <a:pt x="3491704" y="2736624"/>
                </a:lnTo>
                <a:lnTo>
                  <a:pt x="0" y="27366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4" name="Footer Placeholder 2">
            <a:extLst>
              <a:ext uri="{FF2B5EF4-FFF2-40B4-BE49-F238E27FC236}">
                <a16:creationId xmlns:a16="http://schemas.microsoft.com/office/drawing/2014/main" id="{6E379CCF-51D3-4D48-127C-2400B4294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92573" y="9770798"/>
            <a:ext cx="47244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374C7E"/>
                </a:solidFill>
                <a:latin typeface="Space Grotesk 1"/>
              </a:rPr>
              <a:t>ERA ERTMS CONFERECENCE, Workshop #5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39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BA4C0D-3A8A-4382-41C4-DE6851829A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10200" y="4381500"/>
            <a:ext cx="6026150" cy="609600"/>
          </a:xfrm>
        </p:spPr>
        <p:txBody>
          <a:bodyPr/>
          <a:lstStyle/>
          <a:p>
            <a:pPr marL="457200" lvl="1" indent="0">
              <a:buNone/>
            </a:pPr>
            <a:r>
              <a:rPr lang="en-GB"/>
              <a:t>THANK YOU VERY MUCH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EF246E-401C-900A-563B-70498FA86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9077" y="5313690"/>
            <a:ext cx="1041556" cy="7393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24D599-0FC5-1B4F-8726-16A5F7A8F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5295901"/>
            <a:ext cx="2747573" cy="7749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3FEB77-E88C-BD8F-653B-7397BDA4E0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7400" y="5416068"/>
            <a:ext cx="1375065" cy="4886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5DC6B4-DECF-4813-B156-A596DF1A22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132" y="5404781"/>
            <a:ext cx="1329080" cy="51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57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234F018-26AD-4A6A-90C7-88AB3FE9D520}">
  <we:reference id="wa104187975" version="1.0.0.1" store="en-US" storeType="OMEX"/>
  <we:alternateReferences>
    <we:reference id="WA104187975" version="1.0.0.1" store="WA104187975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154</Words>
  <Application>Microsoft Office PowerPoint</Application>
  <PresentationFormat>Custom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Canva Sans Bold</vt:lpstr>
      <vt:lpstr>Canva Sans</vt:lpstr>
      <vt:lpstr>Space Grotesk 1</vt:lpstr>
      <vt:lpstr>Arial</vt:lpstr>
      <vt:lpstr>Space Grotesk</vt:lpstr>
      <vt:lpstr>Office Theme</vt:lpstr>
      <vt:lpstr>PowerPoint Presentation</vt:lpstr>
      <vt:lpstr>The Multi Tool ETCS</vt:lpstr>
      <vt:lpstr>Task for Workshop participants</vt:lpstr>
      <vt:lpstr>Identified obstacles by the Workshop participants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 ERTMS CONFERECENCE, Workshop #5</dc:title>
  <dc:creator>Victoria CAMPOS</dc:creator>
  <cp:lastModifiedBy>Victoria CAMPOS</cp:lastModifiedBy>
  <cp:revision>8</cp:revision>
  <dcterms:created xsi:type="dcterms:W3CDTF">2006-08-16T00:00:00Z</dcterms:created>
  <dcterms:modified xsi:type="dcterms:W3CDTF">2024-04-23T21:55:27Z</dcterms:modified>
  <dc:identifier>DAGCNgAvVs8</dc:identifier>
</cp:coreProperties>
</file>