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7" Type="http://schemas.microsoft.com/office/2020/02/relationships/classificationlabels" Target="docMetadata/LabelInfo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4360" r:id="rId2"/>
  </p:sldMasterIdLst>
  <p:notesMasterIdLst>
    <p:notesMasterId r:id="rId11"/>
  </p:notesMasterIdLst>
  <p:sldIdLst>
    <p:sldId id="309" r:id="rId3"/>
    <p:sldId id="326" r:id="rId4"/>
    <p:sldId id="328" r:id="rId5"/>
    <p:sldId id="345" r:id="rId6"/>
    <p:sldId id="344" r:id="rId7"/>
    <p:sldId id="343" r:id="rId8"/>
    <p:sldId id="352" r:id="rId9"/>
    <p:sldId id="327" r:id="rId1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FFFF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00"/>
    <a:srgbClr val="FFCC00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1" autoAdjust="0"/>
    <p:restoredTop sz="94671" autoAdjust="0"/>
  </p:normalViewPr>
  <p:slideViewPr>
    <p:cSldViewPr showGuides="1">
      <p:cViewPr varScale="1">
        <p:scale>
          <a:sx n="108" d="100"/>
          <a:sy n="108" d="100"/>
        </p:scale>
        <p:origin x="11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05E565-1145-4442-83AE-FF106DD2B76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F155C2-BE5C-4654-81B2-990C10FE922F}">
      <dgm:prSet/>
      <dgm:spPr/>
      <dgm:t>
        <a:bodyPr/>
        <a:lstStyle/>
        <a:p>
          <a:r>
            <a:rPr lang="en-GB" dirty="0"/>
            <a:t>Selection set of requirements, impact TSI 2023 (CR and CMD)</a:t>
          </a:r>
          <a:endParaRPr lang="en-US" dirty="0"/>
        </a:p>
      </dgm:t>
    </dgm:pt>
    <dgm:pt modelId="{04A739FC-A027-4638-95C2-639945032FD2}" type="parTrans" cxnId="{4F6350D7-8882-4752-9E09-C3E4DE5B79B0}">
      <dgm:prSet/>
      <dgm:spPr/>
      <dgm:t>
        <a:bodyPr/>
        <a:lstStyle/>
        <a:p>
          <a:endParaRPr lang="en-US"/>
        </a:p>
      </dgm:t>
    </dgm:pt>
    <dgm:pt modelId="{EFCA0247-F75A-4D86-89EA-05C5C8502725}" type="sibTrans" cxnId="{4F6350D7-8882-4752-9E09-C3E4DE5B79B0}">
      <dgm:prSet/>
      <dgm:spPr/>
      <dgm:t>
        <a:bodyPr/>
        <a:lstStyle/>
        <a:p>
          <a:endParaRPr lang="en-US"/>
        </a:p>
      </dgm:t>
    </dgm:pt>
    <dgm:pt modelId="{25E77ED9-2153-423F-8960-B38F288EE475}">
      <dgm:prSet/>
      <dgm:spPr/>
      <dgm:t>
        <a:bodyPr/>
        <a:lstStyle/>
        <a:p>
          <a:r>
            <a:rPr lang="nl-NL" dirty="0"/>
            <a:t>Modules </a:t>
          </a:r>
          <a:r>
            <a:rPr lang="nl-NL" dirty="0" err="1"/>
            <a:t>to</a:t>
          </a:r>
          <a:r>
            <a:rPr lang="nl-NL" dirty="0"/>
            <a:t> </a:t>
          </a:r>
          <a:r>
            <a:rPr lang="nl-NL" dirty="0" err="1"/>
            <a:t>be</a:t>
          </a:r>
          <a:r>
            <a:rPr lang="nl-NL" dirty="0"/>
            <a:t> </a:t>
          </a:r>
          <a:r>
            <a:rPr lang="nl-NL" dirty="0" err="1"/>
            <a:t>used</a:t>
          </a:r>
          <a:endParaRPr lang="en-US" dirty="0"/>
        </a:p>
      </dgm:t>
    </dgm:pt>
    <dgm:pt modelId="{4F50B571-9317-458C-8740-559B130EA5A7}" type="parTrans" cxnId="{E4EA2F8A-FB33-4EDB-86C1-9564D79A8433}">
      <dgm:prSet/>
      <dgm:spPr/>
      <dgm:t>
        <a:bodyPr/>
        <a:lstStyle/>
        <a:p>
          <a:endParaRPr lang="en-US"/>
        </a:p>
      </dgm:t>
    </dgm:pt>
    <dgm:pt modelId="{044672F7-311E-4A95-9BA6-60BC6089FEF1}" type="sibTrans" cxnId="{E4EA2F8A-FB33-4EDB-86C1-9564D79A8433}">
      <dgm:prSet/>
      <dgm:spPr/>
      <dgm:t>
        <a:bodyPr/>
        <a:lstStyle/>
        <a:p>
          <a:endParaRPr lang="en-US"/>
        </a:p>
      </dgm:t>
    </dgm:pt>
    <dgm:pt modelId="{B670A6A9-C5B2-40B1-85F8-147FAAF6FB7A}">
      <dgm:prSet/>
      <dgm:spPr/>
      <dgm:t>
        <a:bodyPr/>
        <a:lstStyle/>
        <a:p>
          <a:r>
            <a:rPr lang="nl-NL" dirty="0" err="1"/>
            <a:t>Delays</a:t>
          </a:r>
          <a:r>
            <a:rPr lang="nl-NL" dirty="0"/>
            <a:t> in a project</a:t>
          </a:r>
          <a:endParaRPr lang="en-US" dirty="0"/>
        </a:p>
      </dgm:t>
    </dgm:pt>
    <dgm:pt modelId="{EF2D15C2-20B9-4C11-98F7-81CBE557E3F1}" type="parTrans" cxnId="{AF5DF8FD-88F5-4474-949D-C60EB9877737}">
      <dgm:prSet/>
      <dgm:spPr/>
      <dgm:t>
        <a:bodyPr/>
        <a:lstStyle/>
        <a:p>
          <a:endParaRPr lang="en-US"/>
        </a:p>
      </dgm:t>
    </dgm:pt>
    <dgm:pt modelId="{A3FB4DC5-DA71-4BAF-8CBE-61E99F093BF1}" type="sibTrans" cxnId="{AF5DF8FD-88F5-4474-949D-C60EB9877737}">
      <dgm:prSet/>
      <dgm:spPr/>
      <dgm:t>
        <a:bodyPr/>
        <a:lstStyle/>
        <a:p>
          <a:endParaRPr lang="en-US"/>
        </a:p>
      </dgm:t>
    </dgm:pt>
    <dgm:pt modelId="{87BCC659-D0EF-43C8-BF43-46EF36CDED6F}">
      <dgm:prSet/>
      <dgm:spPr/>
      <dgm:t>
        <a:bodyPr/>
        <a:lstStyle/>
        <a:p>
          <a:r>
            <a:rPr lang="nl-NL" dirty="0" err="1"/>
            <a:t>Stepwise</a:t>
          </a:r>
          <a:r>
            <a:rPr lang="nl-NL" dirty="0"/>
            <a:t> </a:t>
          </a:r>
          <a:r>
            <a:rPr lang="nl-NL" dirty="0" err="1"/>
            <a:t>authorization</a:t>
          </a:r>
          <a:endParaRPr lang="en-US" dirty="0"/>
        </a:p>
      </dgm:t>
    </dgm:pt>
    <dgm:pt modelId="{9FE03DBA-A0F7-43BD-89D5-6D2570DEE20B}" type="parTrans" cxnId="{9ACFAEAE-868A-4A71-9288-D0BB7778F400}">
      <dgm:prSet/>
      <dgm:spPr/>
      <dgm:t>
        <a:bodyPr/>
        <a:lstStyle/>
        <a:p>
          <a:endParaRPr lang="en-US"/>
        </a:p>
      </dgm:t>
    </dgm:pt>
    <dgm:pt modelId="{9CD6DD97-4FC5-4B19-8089-BE0C0F452AE5}" type="sibTrans" cxnId="{9ACFAEAE-868A-4A71-9288-D0BB7778F400}">
      <dgm:prSet/>
      <dgm:spPr/>
      <dgm:t>
        <a:bodyPr/>
        <a:lstStyle/>
        <a:p>
          <a:endParaRPr lang="en-US"/>
        </a:p>
      </dgm:t>
    </dgm:pt>
    <dgm:pt modelId="{DF9E2696-B9F1-449A-AB58-8E2B48B9369C}" type="pres">
      <dgm:prSet presAssocID="{A705E565-1145-4442-83AE-FF106DD2B76F}" presName="linear" presStyleCnt="0">
        <dgm:presLayoutVars>
          <dgm:animLvl val="lvl"/>
          <dgm:resizeHandles val="exact"/>
        </dgm:presLayoutVars>
      </dgm:prSet>
      <dgm:spPr/>
    </dgm:pt>
    <dgm:pt modelId="{28761570-666D-40B1-BF5E-15ED9C02E877}" type="pres">
      <dgm:prSet presAssocID="{7BF155C2-BE5C-4654-81B2-990C10FE922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5E23F89-3B2C-4B80-B8CB-41F9A9704DDB}" type="pres">
      <dgm:prSet presAssocID="{EFCA0247-F75A-4D86-89EA-05C5C8502725}" presName="spacer" presStyleCnt="0"/>
      <dgm:spPr/>
    </dgm:pt>
    <dgm:pt modelId="{6FAC3F19-DFF4-45AD-8AA3-3EB64B08F3F1}" type="pres">
      <dgm:prSet presAssocID="{25E77ED9-2153-423F-8960-B38F288EE47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3AFBE8B-CD15-4277-9F9B-CE1D94CD6CCB}" type="pres">
      <dgm:prSet presAssocID="{044672F7-311E-4A95-9BA6-60BC6089FEF1}" presName="spacer" presStyleCnt="0"/>
      <dgm:spPr/>
    </dgm:pt>
    <dgm:pt modelId="{A6A870DB-A4A3-4F43-B295-27817FB46915}" type="pres">
      <dgm:prSet presAssocID="{B670A6A9-C5B2-40B1-85F8-147FAAF6FB7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B64D238-757D-4472-8763-3E7DECA7920C}" type="pres">
      <dgm:prSet presAssocID="{A3FB4DC5-DA71-4BAF-8CBE-61E99F093BF1}" presName="spacer" presStyleCnt="0"/>
      <dgm:spPr/>
    </dgm:pt>
    <dgm:pt modelId="{8E2E719D-E72D-40F0-A8ED-8E86BCAEB107}" type="pres">
      <dgm:prSet presAssocID="{87BCC659-D0EF-43C8-BF43-46EF36CDED6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4584141-DC4E-437D-A52A-44B0A788A8EE}" type="presOf" srcId="{7BF155C2-BE5C-4654-81B2-990C10FE922F}" destId="{28761570-666D-40B1-BF5E-15ED9C02E877}" srcOrd="0" destOrd="0" presId="urn:microsoft.com/office/officeart/2005/8/layout/vList2"/>
    <dgm:cxn modelId="{E5625E82-AF1D-4365-AE48-24FA5B41027C}" type="presOf" srcId="{87BCC659-D0EF-43C8-BF43-46EF36CDED6F}" destId="{8E2E719D-E72D-40F0-A8ED-8E86BCAEB107}" srcOrd="0" destOrd="0" presId="urn:microsoft.com/office/officeart/2005/8/layout/vList2"/>
    <dgm:cxn modelId="{DBA20E86-3B57-4F65-B63F-8BF90F445B69}" type="presOf" srcId="{A705E565-1145-4442-83AE-FF106DD2B76F}" destId="{DF9E2696-B9F1-449A-AB58-8E2B48B9369C}" srcOrd="0" destOrd="0" presId="urn:microsoft.com/office/officeart/2005/8/layout/vList2"/>
    <dgm:cxn modelId="{E4EA2F8A-FB33-4EDB-86C1-9564D79A8433}" srcId="{A705E565-1145-4442-83AE-FF106DD2B76F}" destId="{25E77ED9-2153-423F-8960-B38F288EE475}" srcOrd="1" destOrd="0" parTransId="{4F50B571-9317-458C-8740-559B130EA5A7}" sibTransId="{044672F7-311E-4A95-9BA6-60BC6089FEF1}"/>
    <dgm:cxn modelId="{C4E8AE9C-B9A2-4BCE-856C-ED64C0460B1A}" type="presOf" srcId="{B670A6A9-C5B2-40B1-85F8-147FAAF6FB7A}" destId="{A6A870DB-A4A3-4F43-B295-27817FB46915}" srcOrd="0" destOrd="0" presId="urn:microsoft.com/office/officeart/2005/8/layout/vList2"/>
    <dgm:cxn modelId="{9ACFAEAE-868A-4A71-9288-D0BB7778F400}" srcId="{A705E565-1145-4442-83AE-FF106DD2B76F}" destId="{87BCC659-D0EF-43C8-BF43-46EF36CDED6F}" srcOrd="3" destOrd="0" parTransId="{9FE03DBA-A0F7-43BD-89D5-6D2570DEE20B}" sibTransId="{9CD6DD97-4FC5-4B19-8089-BE0C0F452AE5}"/>
    <dgm:cxn modelId="{4F6350D7-8882-4752-9E09-C3E4DE5B79B0}" srcId="{A705E565-1145-4442-83AE-FF106DD2B76F}" destId="{7BF155C2-BE5C-4654-81B2-990C10FE922F}" srcOrd="0" destOrd="0" parTransId="{04A739FC-A027-4638-95C2-639945032FD2}" sibTransId="{EFCA0247-F75A-4D86-89EA-05C5C8502725}"/>
    <dgm:cxn modelId="{002288F9-037A-42B0-9646-939594ED5293}" type="presOf" srcId="{25E77ED9-2153-423F-8960-B38F288EE475}" destId="{6FAC3F19-DFF4-45AD-8AA3-3EB64B08F3F1}" srcOrd="0" destOrd="0" presId="urn:microsoft.com/office/officeart/2005/8/layout/vList2"/>
    <dgm:cxn modelId="{AF5DF8FD-88F5-4474-949D-C60EB9877737}" srcId="{A705E565-1145-4442-83AE-FF106DD2B76F}" destId="{B670A6A9-C5B2-40B1-85F8-147FAAF6FB7A}" srcOrd="2" destOrd="0" parTransId="{EF2D15C2-20B9-4C11-98F7-81CBE557E3F1}" sibTransId="{A3FB4DC5-DA71-4BAF-8CBE-61E99F093BF1}"/>
    <dgm:cxn modelId="{B1B86F2B-9492-4FD8-B105-E664155B68FF}" type="presParOf" srcId="{DF9E2696-B9F1-449A-AB58-8E2B48B9369C}" destId="{28761570-666D-40B1-BF5E-15ED9C02E877}" srcOrd="0" destOrd="0" presId="urn:microsoft.com/office/officeart/2005/8/layout/vList2"/>
    <dgm:cxn modelId="{9980A219-CFAA-4573-81F1-A03F58CE3A05}" type="presParOf" srcId="{DF9E2696-B9F1-449A-AB58-8E2B48B9369C}" destId="{F5E23F89-3B2C-4B80-B8CB-41F9A9704DDB}" srcOrd="1" destOrd="0" presId="urn:microsoft.com/office/officeart/2005/8/layout/vList2"/>
    <dgm:cxn modelId="{F486A844-603E-457C-8A63-E45792A9E2F6}" type="presParOf" srcId="{DF9E2696-B9F1-449A-AB58-8E2B48B9369C}" destId="{6FAC3F19-DFF4-45AD-8AA3-3EB64B08F3F1}" srcOrd="2" destOrd="0" presId="urn:microsoft.com/office/officeart/2005/8/layout/vList2"/>
    <dgm:cxn modelId="{30778D59-0433-4D3C-9462-4354AF3C8D7F}" type="presParOf" srcId="{DF9E2696-B9F1-449A-AB58-8E2B48B9369C}" destId="{D3AFBE8B-CD15-4277-9F9B-CE1D94CD6CCB}" srcOrd="3" destOrd="0" presId="urn:microsoft.com/office/officeart/2005/8/layout/vList2"/>
    <dgm:cxn modelId="{5EEC313B-FE82-4E9E-8466-239F389B32C8}" type="presParOf" srcId="{DF9E2696-B9F1-449A-AB58-8E2B48B9369C}" destId="{A6A870DB-A4A3-4F43-B295-27817FB46915}" srcOrd="4" destOrd="0" presId="urn:microsoft.com/office/officeart/2005/8/layout/vList2"/>
    <dgm:cxn modelId="{AB56566C-EA91-4D18-A6A6-6ECA78526A9D}" type="presParOf" srcId="{DF9E2696-B9F1-449A-AB58-8E2B48B9369C}" destId="{1B64D238-757D-4472-8763-3E7DECA7920C}" srcOrd="5" destOrd="0" presId="urn:microsoft.com/office/officeart/2005/8/layout/vList2"/>
    <dgm:cxn modelId="{30E3AEE1-328B-43AE-9654-2EF30697CE25}" type="presParOf" srcId="{DF9E2696-B9F1-449A-AB58-8E2B48B9369C}" destId="{8E2E719D-E72D-40F0-A8ED-8E86BCAEB10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61570-666D-40B1-BF5E-15ED9C02E877}">
      <dsp:nvSpPr>
        <dsp:cNvPr id="0" name=""/>
        <dsp:cNvSpPr/>
      </dsp:nvSpPr>
      <dsp:spPr>
        <a:xfrm>
          <a:off x="0" y="308555"/>
          <a:ext cx="5098256" cy="1193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Selection set of requirements, impact TSI 2023 (CR and CMD)</a:t>
          </a:r>
          <a:endParaRPr lang="en-US" sz="3000" kern="1200" dirty="0"/>
        </a:p>
      </dsp:txBody>
      <dsp:txXfrm>
        <a:off x="58257" y="366812"/>
        <a:ext cx="4981742" cy="1076886"/>
      </dsp:txXfrm>
    </dsp:sp>
    <dsp:sp modelId="{6FAC3F19-DFF4-45AD-8AA3-3EB64B08F3F1}">
      <dsp:nvSpPr>
        <dsp:cNvPr id="0" name=""/>
        <dsp:cNvSpPr/>
      </dsp:nvSpPr>
      <dsp:spPr>
        <a:xfrm>
          <a:off x="0" y="1588355"/>
          <a:ext cx="5098256" cy="1193400"/>
        </a:xfrm>
        <a:prstGeom prst="roundRect">
          <a:avLst/>
        </a:prstGeom>
        <a:solidFill>
          <a:schemeClr val="accent2">
            <a:hueOff val="13013"/>
            <a:satOff val="-8959"/>
            <a:lumOff val="-22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Modules </a:t>
          </a:r>
          <a:r>
            <a:rPr lang="nl-NL" sz="3000" kern="1200" dirty="0" err="1"/>
            <a:t>to</a:t>
          </a:r>
          <a:r>
            <a:rPr lang="nl-NL" sz="3000" kern="1200" dirty="0"/>
            <a:t> </a:t>
          </a:r>
          <a:r>
            <a:rPr lang="nl-NL" sz="3000" kern="1200" dirty="0" err="1"/>
            <a:t>be</a:t>
          </a:r>
          <a:r>
            <a:rPr lang="nl-NL" sz="3000" kern="1200" dirty="0"/>
            <a:t> </a:t>
          </a:r>
          <a:r>
            <a:rPr lang="nl-NL" sz="3000" kern="1200" dirty="0" err="1"/>
            <a:t>used</a:t>
          </a:r>
          <a:endParaRPr lang="en-US" sz="3000" kern="1200" dirty="0"/>
        </a:p>
      </dsp:txBody>
      <dsp:txXfrm>
        <a:off x="58257" y="1646612"/>
        <a:ext cx="4981742" cy="1076886"/>
      </dsp:txXfrm>
    </dsp:sp>
    <dsp:sp modelId="{A6A870DB-A4A3-4F43-B295-27817FB46915}">
      <dsp:nvSpPr>
        <dsp:cNvPr id="0" name=""/>
        <dsp:cNvSpPr/>
      </dsp:nvSpPr>
      <dsp:spPr>
        <a:xfrm>
          <a:off x="0" y="2868155"/>
          <a:ext cx="5098256" cy="1193400"/>
        </a:xfrm>
        <a:prstGeom prst="roundRect">
          <a:avLst/>
        </a:prstGeom>
        <a:solidFill>
          <a:schemeClr val="accent2">
            <a:hueOff val="26025"/>
            <a:satOff val="-17917"/>
            <a:lumOff val="-45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 err="1"/>
            <a:t>Delays</a:t>
          </a:r>
          <a:r>
            <a:rPr lang="nl-NL" sz="3000" kern="1200" dirty="0"/>
            <a:t> in a project</a:t>
          </a:r>
          <a:endParaRPr lang="en-US" sz="3000" kern="1200" dirty="0"/>
        </a:p>
      </dsp:txBody>
      <dsp:txXfrm>
        <a:off x="58257" y="2926412"/>
        <a:ext cx="4981742" cy="1076886"/>
      </dsp:txXfrm>
    </dsp:sp>
    <dsp:sp modelId="{8E2E719D-E72D-40F0-A8ED-8E86BCAEB107}">
      <dsp:nvSpPr>
        <dsp:cNvPr id="0" name=""/>
        <dsp:cNvSpPr/>
      </dsp:nvSpPr>
      <dsp:spPr>
        <a:xfrm>
          <a:off x="0" y="4147956"/>
          <a:ext cx="5098256" cy="1193400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 err="1"/>
            <a:t>Stepwise</a:t>
          </a:r>
          <a:r>
            <a:rPr lang="nl-NL" sz="3000" kern="1200" dirty="0"/>
            <a:t> </a:t>
          </a:r>
          <a:r>
            <a:rPr lang="nl-NL" sz="3000" kern="1200" dirty="0" err="1"/>
            <a:t>authorization</a:t>
          </a:r>
          <a:endParaRPr lang="en-US" sz="3000" kern="1200" dirty="0"/>
        </a:p>
      </dsp:txBody>
      <dsp:txXfrm>
        <a:off x="58257" y="4206213"/>
        <a:ext cx="4981742" cy="1076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E203A7B-8160-4B21-B067-63EE3947E60D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979782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2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253967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3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002324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4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132688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5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024279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6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142232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7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809207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journey  from factory to real operation for vehicles goes via a lot of intermediate steps that can be challenging</a:t>
            </a:r>
          </a:p>
          <a:p>
            <a:r>
              <a:rPr lang="nl-NL" dirty="0"/>
              <a:t>Focus is on on-board systems, but </a:t>
            </a:r>
            <a:r>
              <a:rPr lang="nl-NL" dirty="0" err="1"/>
              <a:t>infrastructure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come</a:t>
            </a:r>
            <a:r>
              <a:rPr lang="nl-NL" dirty="0"/>
              <a:t> </a:t>
            </a:r>
            <a:r>
              <a:rPr lang="nl-NL" dirty="0" err="1"/>
              <a:t>along</a:t>
            </a:r>
            <a:r>
              <a:rPr lang="nl-NL" dirty="0"/>
              <a:t> </a:t>
            </a:r>
            <a:r>
              <a:rPr lang="nl-NL" dirty="0" err="1"/>
              <a:t>too</a:t>
            </a:r>
            <a:r>
              <a:rPr lang="nl-NL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03A7B-8160-4B21-B067-63EE3947E60D}" type="slidenum">
              <a:rPr lang="nl-NL" altLang="en-US" smtClean="0"/>
              <a:pPr>
                <a:defRPr/>
              </a:pPr>
              <a:t>8</a:t>
            </a:fld>
            <a:endParaRPr lang="nl-NL" altLang="en-US" dirty="0"/>
          </a:p>
        </p:txBody>
      </p:sp>
    </p:spTree>
    <p:extLst>
      <p:ext uri="{BB962C8B-B14F-4D97-AF65-F5344CB8AC3E}">
        <p14:creationId xmlns:p14="http://schemas.microsoft.com/office/powerpoint/2010/main" val="2948893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26257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z="1800"/>
          </a:p>
        </p:txBody>
      </p:sp>
      <p:pic>
        <p:nvPicPr>
          <p:cNvPr id="5" name="Grafik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314325"/>
            <a:ext cx="887413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427038"/>
            <a:ext cx="982663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AT" altLang="en-US"/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altLang="de-DE" sz="1400">
                <a:ea typeface="Times New Roman" pitchFamily="18" charset="0"/>
                <a:cs typeface="Arial" charset="0"/>
              </a:rPr>
              <a:t>	</a:t>
            </a:r>
            <a:endParaRPr lang="en-GB" altLang="de-DE">
              <a:ea typeface="Times New Roman" pitchFamily="18" charset="0"/>
              <a:cs typeface="Arial" charset="0"/>
            </a:endParaRPr>
          </a:p>
        </p:txBody>
      </p:sp>
      <p:sp>
        <p:nvSpPr>
          <p:cNvPr id="9" name="Textfeld 8"/>
          <p:cNvSpPr txBox="1">
            <a:spLocks noChangeArrowheads="1"/>
          </p:cNvSpPr>
          <p:nvPr userDrawn="1"/>
        </p:nvSpPr>
        <p:spPr bwMode="auto">
          <a:xfrm>
            <a:off x="344488" y="1196975"/>
            <a:ext cx="13668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de-DE" altLang="en-US" sz="1000">
                <a:solidFill>
                  <a:schemeClr val="tx1"/>
                </a:solidFill>
              </a:rPr>
              <a:t>Supported by </a:t>
            </a:r>
            <a:br>
              <a:rPr lang="de-DE" altLang="en-US" sz="1000">
                <a:solidFill>
                  <a:schemeClr val="tx1"/>
                </a:solidFill>
              </a:rPr>
            </a:br>
            <a:r>
              <a:rPr lang="de-DE" altLang="en-US" sz="1000">
                <a:solidFill>
                  <a:schemeClr val="tx1"/>
                </a:solidFill>
              </a:rPr>
              <a:t>NB-Rail Association</a:t>
            </a:r>
            <a:endParaRPr lang="de-AT" altLang="en-US" sz="1000">
              <a:solidFill>
                <a:schemeClr val="tx1"/>
              </a:solidFill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 userDrawn="1"/>
        </p:nvSpPr>
        <p:spPr bwMode="auto">
          <a:xfrm>
            <a:off x="7378700" y="1084263"/>
            <a:ext cx="1368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de-DE" altLang="en-US" sz="1000">
                <a:solidFill>
                  <a:schemeClr val="tx1"/>
                </a:solidFill>
              </a:rPr>
              <a:t>Co-funded by</a:t>
            </a:r>
            <a:br>
              <a:rPr lang="de-DE" altLang="en-US" sz="1000">
                <a:solidFill>
                  <a:schemeClr val="tx1"/>
                </a:solidFill>
              </a:rPr>
            </a:br>
            <a:r>
              <a:rPr lang="de-DE" altLang="en-US" sz="1000">
                <a:solidFill>
                  <a:schemeClr val="tx1"/>
                </a:solidFill>
              </a:rPr>
              <a:t>the European Union</a:t>
            </a:r>
            <a:endParaRPr lang="de-AT" altLang="en-US" sz="1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4800865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469221809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36284324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228193321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125314111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964545412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Slide Layou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0" y="26257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z="1800"/>
          </a:p>
        </p:txBody>
      </p:sp>
      <p:sp>
        <p:nvSpPr>
          <p:cNvPr id="22" name="Datumsplatzhalt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GB" smtClean="0"/>
              <a:pPr>
                <a:defRPr/>
              </a:pPr>
              <a:t>24/04/2024</a:t>
            </a:fld>
            <a:endParaRPr lang="en-GB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24" name="Foliennummernplatzhalt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  <p:sp>
        <p:nvSpPr>
          <p:cNvPr id="25" name="Titel 2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Titelmaster</a:t>
            </a:r>
            <a:r>
              <a:rPr lang="en-GB" noProof="0" dirty="0"/>
              <a:t> – click to edit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7" hasCustomPrompt="1"/>
          </p:nvPr>
        </p:nvSpPr>
        <p:spPr>
          <a:xfrm>
            <a:off x="468313" y="981075"/>
            <a:ext cx="8280400" cy="53276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– click to edit</a:t>
            </a:r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20965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Layou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0" y="26257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z="1800"/>
          </a:p>
        </p:txBody>
      </p:sp>
      <p:sp>
        <p:nvSpPr>
          <p:cNvPr id="22" name="Datumsplatzhalt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GB" smtClean="0"/>
              <a:pPr>
                <a:defRPr/>
              </a:pPr>
              <a:t>24/04/2024</a:t>
            </a:fld>
            <a:endParaRPr lang="en-GB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24" name="Foliennummernplatzhalt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  <p:sp>
        <p:nvSpPr>
          <p:cNvPr id="25" name="Titel 2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Titelmaster</a:t>
            </a:r>
            <a:r>
              <a:rPr lang="en-GB" noProof="0" dirty="0"/>
              <a:t> – click to edit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7" hasCustomPrompt="1"/>
          </p:nvPr>
        </p:nvSpPr>
        <p:spPr>
          <a:xfrm>
            <a:off x="468313" y="981075"/>
            <a:ext cx="8280400" cy="53276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– click to edit</a:t>
            </a:r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80871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26257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4907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32048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34907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32048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F5115-90FE-4DA9-AF57-BF3D3F37D346}" type="datetime1">
              <a:rPr lang="en-US"/>
              <a:pPr>
                <a:defRPr/>
              </a:pPr>
              <a:t>4/24/2024</a:t>
            </a:fld>
            <a:endParaRPr/>
          </a:p>
        </p:txBody>
      </p:sp>
      <p:sp>
        <p:nvSpPr>
          <p:cNvPr id="9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10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7E0726-12D5-424C-83D8-DC0DA49025BE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23682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405959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966922523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322147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568465788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676109706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74417961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648"/>
            <a:ext cx="830103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de-DE" dirty="0"/>
              <a:t>Title of slide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9264"/>
            <a:ext cx="2895600" cy="35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nl-NL" dirty="0"/>
              <a:t>NB-Rail </a:t>
            </a:r>
            <a:r>
              <a:rPr lang="nl-NL" dirty="0" err="1"/>
              <a:t>Coordination</a:t>
            </a:r>
            <a:r>
              <a:rPr lang="nl-NL" dirty="0"/>
              <a:t> Group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9264"/>
            <a:ext cx="2195513" cy="35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2BF7064-8A03-45D2-851D-A2D4A4A89F48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 bwMode="auto">
          <a:xfrm>
            <a:off x="0" y="26257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z="180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>
          <a:xfrm>
            <a:off x="457200" y="6381328"/>
            <a:ext cx="2133600" cy="36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lang="en-GB" sz="1400" smtClean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851567C-A932-4B65-8C99-5F5B2D4417B7}" type="datetime1">
              <a:rPr lang="en-US"/>
              <a:pPr>
                <a:defRPr/>
              </a:pPr>
              <a:t>4/24/2024</a:t>
            </a:fld>
            <a:endParaRPr/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91264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4" r:id="rId1"/>
    <p:sldLayoutId id="2147484255" r:id="rId2"/>
    <p:sldLayoutId id="2147484257" r:id="rId3"/>
  </p:sldLayoutIdLst>
  <p:transition advTm="0"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0" indent="0" algn="l" rtl="0" eaLnBrk="0" fontAlgn="base" hangingPunct="0">
        <a:spcBef>
          <a:spcPts val="800"/>
        </a:spcBef>
        <a:spcAft>
          <a:spcPct val="0"/>
        </a:spcAft>
        <a:buFont typeface="Arial" panose="020B0604020202020204" pitchFamily="34" charset="0"/>
        <a:buChar char="‪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536575" indent="-360363" algn="l" rtl="0" eaLnBrk="0" fontAlgn="base" hangingPunct="0">
        <a:spcBef>
          <a:spcPct val="20000"/>
        </a:spcBef>
        <a:spcAft>
          <a:spcPct val="0"/>
        </a:spcAft>
        <a:buChar char="–"/>
        <a:tabLst/>
        <a:defRPr sz="2200" baseline="0">
          <a:solidFill>
            <a:schemeClr val="tx1"/>
          </a:solidFill>
          <a:latin typeface="+mn-lt"/>
        </a:defRPr>
      </a:lvl2pPr>
      <a:lvl3pPr marL="990600" indent="-269875" algn="l" rtl="0" eaLnBrk="0" fontAlgn="base" hangingPunct="0">
        <a:spcBef>
          <a:spcPct val="20000"/>
        </a:spcBef>
        <a:spcAft>
          <a:spcPct val="0"/>
        </a:spcAft>
        <a:buChar char="•"/>
        <a:tabLst/>
        <a:defRPr sz="2200">
          <a:solidFill>
            <a:schemeClr val="tx1"/>
          </a:solidFill>
          <a:latin typeface="+mn-lt"/>
        </a:defRPr>
      </a:lvl3pPr>
      <a:lvl4pPr marL="1435100" indent="-268288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1795463" indent="-268288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851567C-A932-4B65-8C99-5F5B2D4417B7}" type="datetime1">
              <a:rPr lang="en-US" smtClean="0"/>
              <a:pPr>
                <a:defRPr/>
              </a:pPr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nl-NL"/>
              <a:t>NB-Rail Coordination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‹#›</a:t>
            </a:fld>
            <a:endParaRPr lang="nl-NL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8">
            <a:extLst>
              <a:ext uri="{FF2B5EF4-FFF2-40B4-BE49-F238E27FC236}">
                <a16:creationId xmlns:a16="http://schemas.microsoft.com/office/drawing/2014/main" id="{30EBF6BF-D55F-4569-0332-5831B5E739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6257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de-DE" sz="1800"/>
          </a:p>
        </p:txBody>
      </p:sp>
    </p:spTree>
    <p:extLst>
      <p:ext uri="{BB962C8B-B14F-4D97-AF65-F5344CB8AC3E}">
        <p14:creationId xmlns:p14="http://schemas.microsoft.com/office/powerpoint/2010/main" val="202714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1" r:id="rId1"/>
    <p:sldLayoutId id="2147484362" r:id="rId2"/>
    <p:sldLayoutId id="2147484363" r:id="rId3"/>
    <p:sldLayoutId id="2147484364" r:id="rId4"/>
    <p:sldLayoutId id="2147484365" r:id="rId5"/>
    <p:sldLayoutId id="2147484366" r:id="rId6"/>
    <p:sldLayoutId id="2147484367" r:id="rId7"/>
    <p:sldLayoutId id="2147484368" r:id="rId8"/>
    <p:sldLayoutId id="2147484369" r:id="rId9"/>
    <p:sldLayoutId id="2147484370" r:id="rId10"/>
    <p:sldLayoutId id="2147484371" r:id="rId11"/>
    <p:sldLayoutId id="2147484372" r:id="rId12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E220058-3FCE-496E-ADF2-D8A6961F39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193F809-7E50-4AAD-8E26-878207931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58452" y="4325112"/>
            <a:ext cx="53492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2877378" y="758952"/>
            <a:ext cx="5489381" cy="3566160"/>
          </a:xfrm>
        </p:spPr>
        <p:txBody>
          <a:bodyPr>
            <a:normAutofit/>
          </a:bodyPr>
          <a:lstStyle/>
          <a:p>
            <a:r>
              <a:rPr lang="en-GB" altLang="en-US" sz="5600" b="1" dirty="0"/>
              <a:t>Workshop #7</a:t>
            </a:r>
            <a:br>
              <a:rPr lang="en-GB" altLang="en-US" sz="5600" b="1" dirty="0"/>
            </a:br>
            <a:br>
              <a:rPr lang="en-GB" altLang="en-US" sz="5600" b="1" dirty="0"/>
            </a:br>
            <a:r>
              <a:rPr lang="en-US" altLang="en-US" sz="5600" b="1" dirty="0"/>
              <a:t>From Certification to Authorisation, </a:t>
            </a:r>
            <a:endParaRPr lang="en-GB" altLang="en-US" sz="56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77378" y="4455620"/>
            <a:ext cx="5491459" cy="1143000"/>
          </a:xfrm>
        </p:spPr>
        <p:txBody>
          <a:bodyPr>
            <a:normAutofit/>
          </a:bodyPr>
          <a:lstStyle/>
          <a:p>
            <a:r>
              <a:rPr lang="en-US" altLang="en-US" b="1" dirty="0"/>
              <a:t>challenges and issues</a:t>
            </a:r>
            <a:endParaRPr lang="en-GB" dirty="0"/>
          </a:p>
        </p:txBody>
      </p:sp>
      <p:pic>
        <p:nvPicPr>
          <p:cNvPr id="18" name="Graphic 17" descr="Diploma">
            <a:extLst>
              <a:ext uri="{FF2B5EF4-FFF2-40B4-BE49-F238E27FC236}">
                <a16:creationId xmlns:a16="http://schemas.microsoft.com/office/drawing/2014/main" id="{DFD31495-3CA7-9D5F-1789-6D8C64533C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0726" y="2618505"/>
            <a:ext cx="1837115" cy="1837115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3E9C5090-7D25-41E3-A6D3-CCAEE505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9144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1BF8809-0DAC-41E5-A212-ACB4A01BE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umsplatzhalter 1">
            <a:extLst>
              <a:ext uri="{FF2B5EF4-FFF2-40B4-BE49-F238E27FC236}">
                <a16:creationId xmlns:a16="http://schemas.microsoft.com/office/drawing/2014/main" id="{1BFF828E-6FC2-1476-80AD-4A66A7C23ADF}"/>
              </a:ext>
            </a:extLst>
          </p:cNvPr>
          <p:cNvSpPr txBox="1">
            <a:spLocks/>
          </p:cNvSpPr>
          <p:nvPr/>
        </p:nvSpPr>
        <p:spPr>
          <a:xfrm>
            <a:off x="251520" y="6498980"/>
            <a:ext cx="1854203" cy="365125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900" dirty="0">
                <a:solidFill>
                  <a:schemeClr val="bg1"/>
                </a:solidFill>
              </a:rPr>
              <a:t>24-04-2024</a:t>
            </a:r>
          </a:p>
        </p:txBody>
      </p:sp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0449C064-6118-8633-4F85-F26E07EE8B9D}"/>
              </a:ext>
            </a:extLst>
          </p:cNvPr>
          <p:cNvSpPr txBox="1">
            <a:spLocks/>
          </p:cNvSpPr>
          <p:nvPr/>
        </p:nvSpPr>
        <p:spPr>
          <a:xfrm>
            <a:off x="3131840" y="6466702"/>
            <a:ext cx="382887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nl-N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FFFF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eaLnBrk="1" hangingPunct="1">
              <a:spcAft>
                <a:spcPts val="600"/>
              </a:spcAft>
              <a:defRPr/>
            </a:pPr>
            <a:r>
              <a:rPr lang="en-US" sz="900" cap="all" dirty="0">
                <a:solidFill>
                  <a:schemeClr val="bg1"/>
                </a:solidFill>
                <a:latin typeface="+mn-lt"/>
              </a:rPr>
              <a:t>Workshop #7 ERTMS conference 2024 MARKET PLACE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D18F67-FD96-E827-AAF4-64D828E7B68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96" t="10663" r="90941" b="78347"/>
          <a:stretch/>
        </p:blipFill>
        <p:spPr bwMode="auto">
          <a:xfrm>
            <a:off x="8366759" y="6433594"/>
            <a:ext cx="381706" cy="3765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6617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r>
              <a:rPr lang="nl-NL" altLang="en-US" dirty="0"/>
              <a:t>1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 Moderators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54660" y="1916832"/>
            <a:ext cx="8280400" cy="374406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dirty="0">
                <a:solidFill>
                  <a:srgbClr val="CC9900"/>
                </a:solidFill>
              </a:rPr>
              <a:t>NB Rail: </a:t>
            </a:r>
            <a:r>
              <a:rPr lang="en-GB" dirty="0"/>
              <a:t>	</a:t>
            </a:r>
          </a:p>
          <a:p>
            <a:pPr lvl="3">
              <a:spcBef>
                <a:spcPts val="0"/>
              </a:spcBef>
            </a:pPr>
            <a:r>
              <a:rPr lang="en-GB" dirty="0"/>
              <a:t>Luca Macchi  (Rina)</a:t>
            </a:r>
          </a:p>
          <a:p>
            <a:pPr lvl="3">
              <a:spcBef>
                <a:spcPts val="0"/>
              </a:spcBef>
            </a:pPr>
            <a:endParaRPr lang="en-GB" dirty="0"/>
          </a:p>
          <a:p>
            <a:pPr lvl="3">
              <a:spcBef>
                <a:spcPts val="0"/>
              </a:spcBef>
            </a:pPr>
            <a:endParaRPr lang="en-GB" dirty="0"/>
          </a:p>
          <a:p>
            <a:pPr lvl="3">
              <a:spcBef>
                <a:spcPts val="0"/>
              </a:spcBef>
            </a:pPr>
            <a:r>
              <a:rPr lang="en-GB" dirty="0"/>
              <a:t>Titia Los (DEKRA Rail)</a:t>
            </a:r>
          </a:p>
          <a:p>
            <a:pPr>
              <a:spcBef>
                <a:spcPts val="0"/>
              </a:spcBef>
              <a:buNone/>
            </a:pPr>
            <a:endParaRPr lang="en-GB" dirty="0"/>
          </a:p>
          <a:p>
            <a:pPr>
              <a:spcBef>
                <a:spcPts val="0"/>
              </a:spcBef>
              <a:buNone/>
            </a:pPr>
            <a:endParaRPr lang="en-GB" dirty="0"/>
          </a:p>
          <a:p>
            <a:pPr>
              <a:spcBef>
                <a:spcPts val="0"/>
              </a:spcBef>
              <a:buNone/>
            </a:pPr>
            <a:r>
              <a:rPr lang="en-GB" dirty="0">
                <a:solidFill>
                  <a:srgbClr val="CC9900"/>
                </a:solidFill>
              </a:rPr>
              <a:t>NSA:</a:t>
            </a:r>
          </a:p>
          <a:p>
            <a:pPr lvl="3">
              <a:spcBef>
                <a:spcPts val="0"/>
              </a:spcBef>
            </a:pPr>
            <a:r>
              <a:rPr lang="en-GB" dirty="0"/>
              <a:t>Remco Arnoldus (ILT, The Netherlands)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GB" dirty="0"/>
          </a:p>
          <a:p>
            <a:pPr lvl="2">
              <a:buFont typeface="Wingdings" panose="05000000000000000000" pitchFamily="2" charset="2"/>
              <a:buChar char="Ø"/>
            </a:pP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0CFC99-9C43-E872-6411-578B5BA6B8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892414"/>
            <a:ext cx="1095588" cy="8422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2645CFC-8C03-658B-CD9C-D23B7E46A3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759065"/>
            <a:ext cx="1871657" cy="6592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2167172E-3CED-6AEE-B754-570E1C6DB7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72000" y="3789040"/>
            <a:ext cx="2990850" cy="1190625"/>
          </a:xfrm>
          <a:prstGeom prst="rect">
            <a:avLst/>
          </a:prstGeom>
        </p:spPr>
      </p:pic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47B839E1-2AC6-BC5D-1B77-09A093EE16B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24-04-2024</a:t>
            </a:r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0A4439C6-4D4C-1B0F-34AB-11547D14C71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Workshop #7 ERTMS conference 2024 Market place</a:t>
            </a:r>
          </a:p>
        </p:txBody>
      </p:sp>
    </p:spTree>
    <p:extLst>
      <p:ext uri="{BB962C8B-B14F-4D97-AF65-F5344CB8AC3E}">
        <p14:creationId xmlns:p14="http://schemas.microsoft.com/office/powerpoint/2010/main" val="407958107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6D16D1E-4205-49F5-BD2A-DA769947C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2FD100-C039-4E03-B5E4-2EDFA7290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41936"/>
            <a:ext cx="9144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418FCD2-8448-4A81-8EB4-72250F782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dirty="0">
                <a:solidFill>
                  <a:srgbClr val="FFFFFF"/>
                </a:solidFill>
              </a:rPr>
              <a:t>Topics discussed in workshop #7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Workshop #7 ERTMS conference 2024 MARKET PLACE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>
          <a:xfrm>
            <a:off x="7592291" y="6459785"/>
            <a:ext cx="8170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 eaLnBrk="1" hangingPunct="1">
              <a:spcAft>
                <a:spcPts val="600"/>
              </a:spcAft>
              <a:defRPr/>
            </a:pPr>
            <a:r>
              <a:rPr lang="nl-NL" altLang="en-US" dirty="0">
                <a:solidFill>
                  <a:schemeClr val="tx2"/>
                </a:solidFill>
                <a:latin typeface="+mn-lt"/>
              </a:rPr>
              <a:t>2</a:t>
            </a:r>
            <a:endParaRPr lang="en-US" altLang="en-US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8" name="Textplatzhalter 5">
            <a:extLst>
              <a:ext uri="{FF2B5EF4-FFF2-40B4-BE49-F238E27FC236}">
                <a16:creationId xmlns:a16="http://schemas.microsoft.com/office/drawing/2014/main" id="{10AE5967-8B54-E646-9E17-C62CC73E81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8807990"/>
              </p:ext>
            </p:extLst>
          </p:nvPr>
        </p:nvGraphicFramePr>
        <p:xfrm>
          <a:off x="3556397" y="639763"/>
          <a:ext cx="5098256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38AF1DC3-79E2-A7A3-0756-05D93ECC9BB7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24-04-2024</a:t>
            </a:r>
          </a:p>
        </p:txBody>
      </p:sp>
    </p:spTree>
    <p:extLst>
      <p:ext uri="{BB962C8B-B14F-4D97-AF65-F5344CB8AC3E}">
        <p14:creationId xmlns:p14="http://schemas.microsoft.com/office/powerpoint/2010/main" val="192075300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3FE9996-7EAC-4679-B37D-C1045F42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1DF1FE-5CC8-43D2-A76C-93C76EED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9144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161BEBD-A23C-409E-ABC7-73F9EDC02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dirty="0">
                <a:solidFill>
                  <a:srgbClr val="FFFFFF"/>
                </a:solidFill>
              </a:rPr>
              <a:t>Summary discussion selection set of requirements, impact of TSI2023 in</a:t>
            </a:r>
            <a:r>
              <a:rPr lang="en-GB" sz="1100" dirty="0"/>
              <a:t> </a:t>
            </a:r>
            <a:br>
              <a:rPr lang="en-US" sz="1100" dirty="0"/>
            </a:br>
            <a:r>
              <a:rPr lang="en-US" sz="3100" dirty="0">
                <a:solidFill>
                  <a:srgbClr val="FFFFFF"/>
                </a:solidFill>
              </a:rPr>
              <a:t>transition period for CR’s and CMD</a:t>
            </a:r>
            <a:br>
              <a:rPr lang="en-US" sz="3100" dirty="0">
                <a:solidFill>
                  <a:srgbClr val="FFFFFF"/>
                </a:solidFill>
              </a:rPr>
            </a:br>
            <a:endParaRPr lang="en-US" sz="3100" dirty="0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Workshop #7 ERTMS conference 2024 MARKET PLACE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>
          <a:xfrm>
            <a:off x="7592291" y="6459785"/>
            <a:ext cx="8170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 eaLnBrk="1" hangingPunct="1">
              <a:spcAft>
                <a:spcPts val="600"/>
              </a:spcAft>
              <a:defRPr/>
            </a:pPr>
            <a:fld id="{E2BF7064-8A03-45D2-851D-A2D4A4A89F48}" type="slidenum">
              <a:rPr lang="en-US" altLang="en-US">
                <a:solidFill>
                  <a:schemeClr val="tx2"/>
                </a:solidFill>
                <a:latin typeface="+mn-lt"/>
              </a:rPr>
              <a:pPr defTabSz="457200" eaLnBrk="1" hangingPunct="1">
                <a:spcAft>
                  <a:spcPts val="600"/>
                </a:spcAft>
                <a:defRPr/>
              </a:pPr>
              <a:t>4</a:t>
            </a:fld>
            <a:endParaRPr lang="en-US" altLang="en-US">
              <a:solidFill>
                <a:schemeClr val="tx2"/>
              </a:solidFill>
              <a:latin typeface="+mn-lt"/>
            </a:endParaRPr>
          </a:p>
        </p:txBody>
      </p:sp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7C13C6CF-FFC0-3C18-F613-7F7280491E2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24-04-2024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909BD5A-5399-48B4-485C-D2AE10ABD228}"/>
              </a:ext>
            </a:extLst>
          </p:cNvPr>
          <p:cNvGrpSpPr/>
          <p:nvPr/>
        </p:nvGrpSpPr>
        <p:grpSpPr>
          <a:xfrm>
            <a:off x="3511340" y="485550"/>
            <a:ext cx="5098256" cy="1312740"/>
            <a:chOff x="0" y="56915"/>
            <a:chExt cx="5098256" cy="131274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C9EFC0E5-4C27-ADEB-1754-BAC9EFF5D005}"/>
                </a:ext>
              </a:extLst>
            </p:cNvPr>
            <p:cNvSpPr/>
            <p:nvPr/>
          </p:nvSpPr>
          <p:spPr>
            <a:xfrm>
              <a:off x="0" y="56915"/>
              <a:ext cx="5098256" cy="13127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: Rounded Corners 4">
              <a:extLst>
                <a:ext uri="{FF2B5EF4-FFF2-40B4-BE49-F238E27FC236}">
                  <a16:creationId xmlns:a16="http://schemas.microsoft.com/office/drawing/2014/main" id="{3DF781F9-B0BC-A50E-93B7-C4108618EF23}"/>
                </a:ext>
              </a:extLst>
            </p:cNvPr>
            <p:cNvSpPr txBox="1"/>
            <p:nvPr/>
          </p:nvSpPr>
          <p:spPr>
            <a:xfrm>
              <a:off x="64083" y="120998"/>
              <a:ext cx="4970090" cy="1184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3300" kern="1200" dirty="0"/>
                <a:t>Impact time limitation unknown</a:t>
              </a:r>
              <a:endParaRPr lang="en-US" sz="3300" kern="1200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80FE7E5-6731-8C43-6485-15E346F4BBAC}"/>
              </a:ext>
            </a:extLst>
          </p:cNvPr>
          <p:cNvGrpSpPr/>
          <p:nvPr/>
        </p:nvGrpSpPr>
        <p:grpSpPr>
          <a:xfrm>
            <a:off x="3556512" y="2063332"/>
            <a:ext cx="5098256" cy="1312740"/>
            <a:chOff x="0" y="56915"/>
            <a:chExt cx="5098256" cy="1312740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285C2B17-F592-2CE9-37FA-35AEBD369A07}"/>
                </a:ext>
              </a:extLst>
            </p:cNvPr>
            <p:cNvSpPr/>
            <p:nvPr/>
          </p:nvSpPr>
          <p:spPr>
            <a:xfrm>
              <a:off x="0" y="56915"/>
              <a:ext cx="5098256" cy="13127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: Rounded Corners 4">
              <a:extLst>
                <a:ext uri="{FF2B5EF4-FFF2-40B4-BE49-F238E27FC236}">
                  <a16:creationId xmlns:a16="http://schemas.microsoft.com/office/drawing/2014/main" id="{189852BC-E4E9-2EBC-EA1B-9989664630B2}"/>
                </a:ext>
              </a:extLst>
            </p:cNvPr>
            <p:cNvSpPr txBox="1"/>
            <p:nvPr/>
          </p:nvSpPr>
          <p:spPr>
            <a:xfrm>
              <a:off x="64083" y="120998"/>
              <a:ext cx="4970090" cy="1184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3300" kern="1200" dirty="0" err="1"/>
                <a:t>Not</a:t>
              </a:r>
              <a:r>
                <a:rPr lang="nl-NL" sz="3300" kern="1200" dirty="0"/>
                <a:t> </a:t>
              </a:r>
              <a:r>
                <a:rPr lang="nl-NL" sz="3300" kern="1200" dirty="0" err="1"/>
                <a:t>known</a:t>
              </a:r>
              <a:r>
                <a:rPr lang="nl-NL" sz="3300" kern="1200" dirty="0"/>
                <a:t> </a:t>
              </a:r>
              <a:r>
                <a:rPr lang="nl-NL" sz="3300" kern="1200" dirty="0" err="1"/>
                <a:t>which</a:t>
              </a:r>
              <a:r>
                <a:rPr lang="nl-NL" sz="3300" kern="1200" dirty="0"/>
                <a:t> </a:t>
              </a:r>
              <a:r>
                <a:rPr lang="nl-NL" sz="3300" kern="1200" dirty="0" err="1"/>
                <a:t>CR’s</a:t>
              </a:r>
              <a:r>
                <a:rPr lang="nl-NL" sz="3300" kern="1200" dirty="0"/>
                <a:t> </a:t>
              </a:r>
              <a:endParaRPr lang="en-US" sz="3300" kern="1200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B0B5B7-AB38-3360-394D-B28234BAAD09}"/>
              </a:ext>
            </a:extLst>
          </p:cNvPr>
          <p:cNvGrpSpPr/>
          <p:nvPr/>
        </p:nvGrpSpPr>
        <p:grpSpPr>
          <a:xfrm>
            <a:off x="3583312" y="3641114"/>
            <a:ext cx="5098256" cy="1312740"/>
            <a:chOff x="0" y="56915"/>
            <a:chExt cx="5098256" cy="1312740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220BD2E9-0286-DE66-75D0-53C067A5FCB2}"/>
                </a:ext>
              </a:extLst>
            </p:cNvPr>
            <p:cNvSpPr/>
            <p:nvPr/>
          </p:nvSpPr>
          <p:spPr>
            <a:xfrm>
              <a:off x="0" y="56915"/>
              <a:ext cx="5098256" cy="13127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: Rounded Corners 4">
              <a:extLst>
                <a:ext uri="{FF2B5EF4-FFF2-40B4-BE49-F238E27FC236}">
                  <a16:creationId xmlns:a16="http://schemas.microsoft.com/office/drawing/2014/main" id="{5CB85308-3AAA-11A6-39C3-7B11FBA70D8B}"/>
                </a:ext>
              </a:extLst>
            </p:cNvPr>
            <p:cNvSpPr txBox="1"/>
            <p:nvPr/>
          </p:nvSpPr>
          <p:spPr>
            <a:xfrm>
              <a:off x="64083" y="120998"/>
              <a:ext cx="4970090" cy="1184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3300" kern="1200" dirty="0"/>
                <a:t>Technical Opinion 2020/2 </a:t>
              </a:r>
            </a:p>
            <a:p>
              <a:pPr marL="0" lvl="0" indent="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3300" kern="1200" dirty="0"/>
                <a:t>subset 113</a:t>
              </a:r>
              <a:endParaRPr lang="en-US" sz="3300" kern="1200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585B71D-FE2F-BAF6-7E8C-F127541FBE6B}"/>
              </a:ext>
            </a:extLst>
          </p:cNvPr>
          <p:cNvGrpSpPr/>
          <p:nvPr/>
        </p:nvGrpSpPr>
        <p:grpSpPr>
          <a:xfrm>
            <a:off x="3620595" y="5117553"/>
            <a:ext cx="5098256" cy="1312740"/>
            <a:chOff x="0" y="56915"/>
            <a:chExt cx="5098256" cy="1312740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2C3990A2-97DA-FB86-96BC-4A7945EE9321}"/>
                </a:ext>
              </a:extLst>
            </p:cNvPr>
            <p:cNvSpPr/>
            <p:nvPr/>
          </p:nvSpPr>
          <p:spPr>
            <a:xfrm>
              <a:off x="0" y="56915"/>
              <a:ext cx="5098256" cy="13127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ectangle: Rounded Corners 4">
              <a:extLst>
                <a:ext uri="{FF2B5EF4-FFF2-40B4-BE49-F238E27FC236}">
                  <a16:creationId xmlns:a16="http://schemas.microsoft.com/office/drawing/2014/main" id="{118A13F5-F717-2B64-D895-30EC86A99E34}"/>
                </a:ext>
              </a:extLst>
            </p:cNvPr>
            <p:cNvSpPr txBox="1"/>
            <p:nvPr/>
          </p:nvSpPr>
          <p:spPr>
            <a:xfrm>
              <a:off x="64083" y="120998"/>
              <a:ext cx="4970090" cy="1184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3300" kern="1200" dirty="0"/>
                <a:t>RINF</a:t>
              </a:r>
              <a:endParaRPr lang="en-US" sz="33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272867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3FE9996-7EAC-4679-B37D-C1045F42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1DF1FE-5CC8-43D2-A76C-93C76EED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9144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161BEBD-A23C-409E-ABC7-73F9EDC02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Summary discussion Modules</a:t>
            </a:r>
            <a:br>
              <a:rPr lang="en-US" sz="3100">
                <a:solidFill>
                  <a:srgbClr val="FFFFFF"/>
                </a:solidFill>
              </a:rPr>
            </a:br>
            <a:endParaRPr lang="en-US" sz="3100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>
          <a:xfrm>
            <a:off x="7592291" y="6459785"/>
            <a:ext cx="8170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 eaLnBrk="1" hangingPunct="1">
              <a:spcAft>
                <a:spcPts val="600"/>
              </a:spcAft>
              <a:defRPr/>
            </a:pPr>
            <a:fld id="{E2BF7064-8A03-45D2-851D-A2D4A4A89F48}" type="slidenum">
              <a:rPr lang="en-US" altLang="en-US">
                <a:solidFill>
                  <a:schemeClr val="tx2"/>
                </a:solidFill>
                <a:latin typeface="+mn-lt"/>
              </a:rPr>
              <a:pPr defTabSz="457200" eaLnBrk="1" hangingPunct="1">
                <a:spcAft>
                  <a:spcPts val="600"/>
                </a:spcAft>
                <a:defRPr/>
              </a:pPr>
              <a:t>5</a:t>
            </a:fld>
            <a:endParaRPr lang="en-US" altLang="en-US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A512FDC8-6680-4DF7-214B-565BC96FC04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24-04-2024</a:t>
            </a:r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86A13A9B-D246-416E-C2DC-4D5F5FB23AC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Workshop #7 ERTMS conference 2024 MARKET PLACE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48D175A-FACE-9B03-DDF3-47920E78F1EA}"/>
              </a:ext>
            </a:extLst>
          </p:cNvPr>
          <p:cNvGrpSpPr/>
          <p:nvPr/>
        </p:nvGrpSpPr>
        <p:grpSpPr>
          <a:xfrm>
            <a:off x="3425202" y="634746"/>
            <a:ext cx="5098256" cy="1193400"/>
            <a:chOff x="0" y="1588355"/>
            <a:chExt cx="5098256" cy="1193400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A2F5F4DE-0785-DAD1-815F-5F126E1E267D}"/>
                </a:ext>
              </a:extLst>
            </p:cNvPr>
            <p:cNvSpPr/>
            <p:nvPr/>
          </p:nvSpPr>
          <p:spPr>
            <a:xfrm>
              <a:off x="0" y="1588355"/>
              <a:ext cx="5098256" cy="11934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3013"/>
                <a:satOff val="-8959"/>
                <a:lumOff val="-2288"/>
                <a:alphaOff val="0"/>
              </a:schemeClr>
            </a:fillRef>
            <a:effectRef idx="0">
              <a:schemeClr val="accent2">
                <a:hueOff val="13013"/>
                <a:satOff val="-8959"/>
                <a:lumOff val="-228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: Rounded Corners 4">
              <a:extLst>
                <a:ext uri="{FF2B5EF4-FFF2-40B4-BE49-F238E27FC236}">
                  <a16:creationId xmlns:a16="http://schemas.microsoft.com/office/drawing/2014/main" id="{5D34957D-FDF5-54CF-CF68-538CE3237FFA}"/>
                </a:ext>
              </a:extLst>
            </p:cNvPr>
            <p:cNvSpPr txBox="1"/>
            <p:nvPr/>
          </p:nvSpPr>
          <p:spPr>
            <a:xfrm>
              <a:off x="58257" y="1646612"/>
              <a:ext cx="4981742" cy="10768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marL="0" lvl="0" indent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3000" kern="1200" dirty="0"/>
                <a:t>Modules </a:t>
              </a:r>
              <a:r>
                <a:rPr lang="nl-NL" sz="3000" kern="1200" dirty="0" err="1"/>
                <a:t>differences</a:t>
              </a:r>
              <a:r>
                <a:rPr lang="nl-NL" sz="3000" kern="1200" dirty="0"/>
                <a:t> </a:t>
              </a:r>
              <a:r>
                <a:rPr lang="nl-NL" sz="3000" kern="1200" dirty="0" err="1"/>
                <a:t>not</a:t>
              </a:r>
              <a:r>
                <a:rPr lang="nl-NL" sz="3000" kern="1200" dirty="0"/>
                <a:t> well </a:t>
              </a:r>
              <a:r>
                <a:rPr lang="nl-NL" sz="3000" kern="1200" dirty="0" err="1"/>
                <a:t>known</a:t>
              </a:r>
              <a:endParaRPr lang="en-US" sz="3000" kern="1200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AA10290-FAE0-3365-FCF5-1FF062D22568}"/>
              </a:ext>
            </a:extLst>
          </p:cNvPr>
          <p:cNvGrpSpPr/>
          <p:nvPr/>
        </p:nvGrpSpPr>
        <p:grpSpPr>
          <a:xfrm>
            <a:off x="3441975" y="2000024"/>
            <a:ext cx="5098256" cy="1193400"/>
            <a:chOff x="0" y="1588355"/>
            <a:chExt cx="5098256" cy="1193400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9464B871-A9F7-EF0B-4E5C-A5035A06DBE0}"/>
                </a:ext>
              </a:extLst>
            </p:cNvPr>
            <p:cNvSpPr/>
            <p:nvPr/>
          </p:nvSpPr>
          <p:spPr>
            <a:xfrm>
              <a:off x="0" y="1588355"/>
              <a:ext cx="5098256" cy="11934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3013"/>
                <a:satOff val="-8959"/>
                <a:lumOff val="-2288"/>
                <a:alphaOff val="0"/>
              </a:schemeClr>
            </a:fillRef>
            <a:effectRef idx="0">
              <a:schemeClr val="accent2">
                <a:hueOff val="13013"/>
                <a:satOff val="-8959"/>
                <a:lumOff val="-228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ctangle: Rounded Corners 4">
              <a:extLst>
                <a:ext uri="{FF2B5EF4-FFF2-40B4-BE49-F238E27FC236}">
                  <a16:creationId xmlns:a16="http://schemas.microsoft.com/office/drawing/2014/main" id="{B1A06E2A-30F9-CA7C-E91B-17F43A9C3BBA}"/>
                </a:ext>
              </a:extLst>
            </p:cNvPr>
            <p:cNvSpPr txBox="1"/>
            <p:nvPr/>
          </p:nvSpPr>
          <p:spPr>
            <a:xfrm>
              <a:off x="58257" y="1646612"/>
              <a:ext cx="4981742" cy="10768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marL="0" lvl="0" indent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3000" dirty="0" err="1"/>
                <a:t>Responsibility</a:t>
              </a:r>
              <a:r>
                <a:rPr lang="nl-NL" sz="3000" dirty="0"/>
                <a:t> </a:t>
              </a:r>
              <a:r>
                <a:rPr lang="nl-NL" sz="3000" dirty="0" err="1"/>
                <a:t>difference</a:t>
              </a:r>
              <a:r>
                <a:rPr lang="nl-NL" sz="3000" dirty="0"/>
                <a:t> </a:t>
              </a:r>
              <a:r>
                <a:rPr lang="nl-NL" sz="3000" dirty="0" err="1"/>
                <a:t>for</a:t>
              </a:r>
              <a:r>
                <a:rPr lang="nl-NL" sz="3000" dirty="0"/>
                <a:t> test </a:t>
              </a:r>
              <a:r>
                <a:rPr lang="nl-NL" sz="3000" dirty="0" err="1"/>
                <a:t>evidence</a:t>
              </a:r>
              <a:r>
                <a:rPr lang="nl-NL" sz="3000" dirty="0"/>
                <a:t> </a:t>
              </a:r>
              <a:r>
                <a:rPr lang="nl-NL" sz="3000" dirty="0" err="1"/>
                <a:t>between</a:t>
              </a:r>
              <a:r>
                <a:rPr lang="nl-NL" sz="3000" dirty="0"/>
                <a:t> B </a:t>
              </a:r>
              <a:r>
                <a:rPr lang="nl-NL" sz="3000" dirty="0" err="1"/>
                <a:t>and</a:t>
              </a:r>
              <a:r>
                <a:rPr lang="nl-NL" sz="3000" dirty="0"/>
                <a:t> H1 module</a:t>
              </a:r>
              <a:endParaRPr lang="en-US" sz="3000" kern="1200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DAD622D-9A37-DA33-6535-AEF3BEE3F430}"/>
              </a:ext>
            </a:extLst>
          </p:cNvPr>
          <p:cNvGrpSpPr/>
          <p:nvPr/>
        </p:nvGrpSpPr>
        <p:grpSpPr>
          <a:xfrm>
            <a:off x="3460704" y="4942823"/>
            <a:ext cx="5098256" cy="1193400"/>
            <a:chOff x="0" y="1588355"/>
            <a:chExt cx="5098256" cy="1193400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89CE399E-9326-328E-529F-1787ADCA631B}"/>
                </a:ext>
              </a:extLst>
            </p:cNvPr>
            <p:cNvSpPr/>
            <p:nvPr/>
          </p:nvSpPr>
          <p:spPr>
            <a:xfrm>
              <a:off x="0" y="1588355"/>
              <a:ext cx="5098256" cy="11934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3013"/>
                <a:satOff val="-8959"/>
                <a:lumOff val="-2288"/>
                <a:alphaOff val="0"/>
              </a:schemeClr>
            </a:fillRef>
            <a:effectRef idx="0">
              <a:schemeClr val="accent2">
                <a:hueOff val="13013"/>
                <a:satOff val="-8959"/>
                <a:lumOff val="-228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: Rounded Corners 4">
              <a:extLst>
                <a:ext uri="{FF2B5EF4-FFF2-40B4-BE49-F238E27FC236}">
                  <a16:creationId xmlns:a16="http://schemas.microsoft.com/office/drawing/2014/main" id="{7FAF8AE4-67FF-4613-9D2F-882608C2E447}"/>
                </a:ext>
              </a:extLst>
            </p:cNvPr>
            <p:cNvSpPr txBox="1"/>
            <p:nvPr/>
          </p:nvSpPr>
          <p:spPr>
            <a:xfrm>
              <a:off x="58257" y="1646612"/>
              <a:ext cx="4981742" cy="10768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marL="0" lvl="0" indent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3000" kern="1200" dirty="0" err="1"/>
                <a:t>Choice</a:t>
              </a:r>
              <a:r>
                <a:rPr lang="nl-NL" sz="3000" kern="1200" dirty="0"/>
                <a:t> </a:t>
              </a:r>
              <a:r>
                <a:rPr lang="nl-NL" sz="3000" kern="1200" dirty="0" err="1"/>
                <a:t>depending</a:t>
              </a:r>
              <a:r>
                <a:rPr lang="nl-NL" sz="3000" kern="1200" dirty="0"/>
                <a:t> of type of project </a:t>
              </a:r>
              <a:r>
                <a:rPr lang="nl-NL" sz="3000" kern="1200" dirty="0" err="1"/>
                <a:t>what</a:t>
              </a:r>
              <a:r>
                <a:rPr lang="nl-NL" sz="3000" kern="1200" dirty="0"/>
                <a:t> </a:t>
              </a:r>
              <a:r>
                <a:rPr lang="nl-NL" sz="3000" kern="1200" dirty="0" err="1"/>
                <a:t>to</a:t>
              </a:r>
              <a:r>
                <a:rPr lang="nl-NL" sz="3000" kern="1200" dirty="0"/>
                <a:t> </a:t>
              </a:r>
              <a:r>
                <a:rPr lang="nl-NL" sz="3000" kern="1200" dirty="0" err="1"/>
                <a:t>choose</a:t>
              </a:r>
              <a:r>
                <a:rPr lang="nl-NL" sz="3000" kern="1200" dirty="0"/>
                <a:t> </a:t>
              </a:r>
              <a:r>
                <a:rPr lang="nl-NL" sz="3000" kern="1200" dirty="0" err="1"/>
                <a:t>and</a:t>
              </a:r>
              <a:r>
                <a:rPr lang="nl-NL" sz="3000" kern="1200" dirty="0"/>
                <a:t> of state of QMS of </a:t>
              </a:r>
              <a:r>
                <a:rPr lang="nl-NL" sz="3000" kern="1200" dirty="0" err="1"/>
                <a:t>applicant</a:t>
              </a:r>
              <a:endParaRPr lang="en-US" sz="3000" kern="1200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EC2C79B-A4C3-926F-6D40-A2A4C754435F}"/>
              </a:ext>
            </a:extLst>
          </p:cNvPr>
          <p:cNvGrpSpPr/>
          <p:nvPr/>
        </p:nvGrpSpPr>
        <p:grpSpPr>
          <a:xfrm>
            <a:off x="3415267" y="3487245"/>
            <a:ext cx="5098256" cy="1193400"/>
            <a:chOff x="0" y="1588355"/>
            <a:chExt cx="5098256" cy="1193400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A935CF99-5EF9-0FC3-48CD-E7D064C31234}"/>
                </a:ext>
              </a:extLst>
            </p:cNvPr>
            <p:cNvSpPr/>
            <p:nvPr/>
          </p:nvSpPr>
          <p:spPr>
            <a:xfrm>
              <a:off x="0" y="1588355"/>
              <a:ext cx="5098256" cy="11934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3013"/>
                <a:satOff val="-8959"/>
                <a:lumOff val="-2288"/>
                <a:alphaOff val="0"/>
              </a:schemeClr>
            </a:fillRef>
            <a:effectRef idx="0">
              <a:schemeClr val="accent2">
                <a:hueOff val="13013"/>
                <a:satOff val="-8959"/>
                <a:lumOff val="-228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ectangle: Rounded Corners 4">
              <a:extLst>
                <a:ext uri="{FF2B5EF4-FFF2-40B4-BE49-F238E27FC236}">
                  <a16:creationId xmlns:a16="http://schemas.microsoft.com/office/drawing/2014/main" id="{ACEE22AC-CF38-0520-E019-C1F1F429673E}"/>
                </a:ext>
              </a:extLst>
            </p:cNvPr>
            <p:cNvSpPr txBox="1"/>
            <p:nvPr/>
          </p:nvSpPr>
          <p:spPr>
            <a:xfrm>
              <a:off x="58257" y="1646612"/>
              <a:ext cx="4981742" cy="10768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marL="0" lvl="0" indent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3000" kern="1200" dirty="0"/>
                <a:t>SG has special </a:t>
              </a:r>
              <a:r>
                <a:rPr lang="nl-NL" sz="3000" kern="1200" dirty="0" err="1"/>
                <a:t>testing</a:t>
              </a:r>
              <a:endParaRPr lang="en-US" sz="3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8315273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3FE9996-7EAC-4679-B37D-C1045F42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1DF1FE-5CC8-43D2-A76C-93C76EED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9144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161BEBD-A23C-409E-ABC7-73F9EDC02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dirty="0">
                <a:solidFill>
                  <a:srgbClr val="FFFFFF"/>
                </a:solidFill>
              </a:rPr>
              <a:t>Summary discussion Delays in a project</a:t>
            </a:r>
            <a:br>
              <a:rPr lang="en-US" sz="3100" dirty="0">
                <a:solidFill>
                  <a:srgbClr val="FFFFFF"/>
                </a:solidFill>
              </a:rPr>
            </a:br>
            <a:endParaRPr lang="en-US" sz="3100" dirty="0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Workshop #7 ERTMS conference 2024 MARKET PLACE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>
          <a:xfrm>
            <a:off x="7592291" y="6459785"/>
            <a:ext cx="8170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 eaLnBrk="1" hangingPunct="1">
              <a:spcAft>
                <a:spcPts val="600"/>
              </a:spcAft>
              <a:defRPr/>
            </a:pPr>
            <a:fld id="{E2BF7064-8A03-45D2-851D-A2D4A4A89F48}" type="slidenum">
              <a:rPr lang="en-US" altLang="en-US">
                <a:solidFill>
                  <a:schemeClr val="tx2"/>
                </a:solidFill>
                <a:latin typeface="+mn-lt"/>
              </a:rPr>
              <a:pPr defTabSz="457200" eaLnBrk="1" hangingPunct="1">
                <a:spcAft>
                  <a:spcPts val="600"/>
                </a:spcAft>
                <a:defRPr/>
              </a:pPr>
              <a:t>6</a:t>
            </a:fld>
            <a:endParaRPr lang="en-US" altLang="en-US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75492F73-7543-EAB9-D9B7-28C3CEC5B4F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24-04-2024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73467E5-BB67-BEAD-5A21-27987F293DD1}"/>
              </a:ext>
            </a:extLst>
          </p:cNvPr>
          <p:cNvGrpSpPr/>
          <p:nvPr/>
        </p:nvGrpSpPr>
        <p:grpSpPr>
          <a:xfrm>
            <a:off x="3425202" y="573295"/>
            <a:ext cx="5098256" cy="1193400"/>
            <a:chOff x="0" y="2868155"/>
            <a:chExt cx="5098256" cy="119340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E757F187-3EE6-275E-ECB8-DD4B2A9471E5}"/>
                </a:ext>
              </a:extLst>
            </p:cNvPr>
            <p:cNvSpPr/>
            <p:nvPr/>
          </p:nvSpPr>
          <p:spPr>
            <a:xfrm>
              <a:off x="0" y="2868155"/>
              <a:ext cx="5098256" cy="11934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26025"/>
                <a:satOff val="-17917"/>
                <a:lumOff val="-4575"/>
                <a:alphaOff val="0"/>
              </a:schemeClr>
            </a:fillRef>
            <a:effectRef idx="0">
              <a:schemeClr val="accent2">
                <a:hueOff val="26025"/>
                <a:satOff val="-17917"/>
                <a:lumOff val="-457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: Rounded Corners 4">
              <a:extLst>
                <a:ext uri="{FF2B5EF4-FFF2-40B4-BE49-F238E27FC236}">
                  <a16:creationId xmlns:a16="http://schemas.microsoft.com/office/drawing/2014/main" id="{5F7C4AC0-E01F-9C28-C303-0B751B85F1F8}"/>
                </a:ext>
              </a:extLst>
            </p:cNvPr>
            <p:cNvSpPr txBox="1"/>
            <p:nvPr/>
          </p:nvSpPr>
          <p:spPr>
            <a:xfrm>
              <a:off x="58257" y="2926412"/>
              <a:ext cx="4981742" cy="10768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marL="0" lvl="0" indent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3000" kern="1200" dirty="0"/>
                <a:t>Joint </a:t>
              </a:r>
              <a:r>
                <a:rPr lang="nl-NL" sz="3000" kern="1200" dirty="0" err="1"/>
                <a:t>problem</a:t>
              </a:r>
              <a:r>
                <a:rPr lang="nl-NL" sz="3000" kern="1200" dirty="0"/>
                <a:t>, no </a:t>
              </a:r>
              <a:r>
                <a:rPr lang="nl-NL" sz="3000" kern="1200" dirty="0" err="1"/>
                <a:t>pressure</a:t>
              </a:r>
              <a:r>
                <a:rPr lang="nl-NL" sz="3000" kern="1200" dirty="0"/>
                <a:t> </a:t>
              </a:r>
              <a:r>
                <a:rPr lang="nl-NL" sz="3000" kern="1200" dirty="0" err="1"/>
                <a:t>to</a:t>
              </a:r>
              <a:r>
                <a:rPr lang="nl-NL" sz="3000" kern="1200" dirty="0"/>
                <a:t> NoBo </a:t>
              </a:r>
              <a:endParaRPr lang="en-US" sz="3000" kern="1200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7A88BB8-5072-B55D-AB61-14520DDD03A5}"/>
              </a:ext>
            </a:extLst>
          </p:cNvPr>
          <p:cNvGrpSpPr/>
          <p:nvPr/>
        </p:nvGrpSpPr>
        <p:grpSpPr>
          <a:xfrm>
            <a:off x="3483459" y="5099810"/>
            <a:ext cx="5098256" cy="1193400"/>
            <a:chOff x="0" y="2868155"/>
            <a:chExt cx="5098256" cy="1193400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6FC2BF9-FEB8-26C2-ED46-0B0D8E03C47B}"/>
                </a:ext>
              </a:extLst>
            </p:cNvPr>
            <p:cNvSpPr/>
            <p:nvPr/>
          </p:nvSpPr>
          <p:spPr>
            <a:xfrm>
              <a:off x="0" y="2868155"/>
              <a:ext cx="5098256" cy="11934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26025"/>
                <a:satOff val="-17917"/>
                <a:lumOff val="-4575"/>
                <a:alphaOff val="0"/>
              </a:schemeClr>
            </a:fillRef>
            <a:effectRef idx="0">
              <a:schemeClr val="accent2">
                <a:hueOff val="26025"/>
                <a:satOff val="-17917"/>
                <a:lumOff val="-457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: Rounded Corners 4">
              <a:extLst>
                <a:ext uri="{FF2B5EF4-FFF2-40B4-BE49-F238E27FC236}">
                  <a16:creationId xmlns:a16="http://schemas.microsoft.com/office/drawing/2014/main" id="{25A0EE63-AA05-2587-81B9-4CB4FE649528}"/>
                </a:ext>
              </a:extLst>
            </p:cNvPr>
            <p:cNvSpPr txBox="1"/>
            <p:nvPr/>
          </p:nvSpPr>
          <p:spPr>
            <a:xfrm>
              <a:off x="58257" y="2926412"/>
              <a:ext cx="4981742" cy="10768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marL="0" lvl="0" indent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3000" dirty="0" err="1"/>
                <a:t>Good</a:t>
              </a:r>
              <a:r>
                <a:rPr lang="nl-NL" sz="3000" dirty="0"/>
                <a:t>, complete dossier</a:t>
              </a:r>
              <a:endParaRPr lang="en-US" sz="3000" kern="1200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A8CF90A-CAC7-F584-C6AB-9096917BE9E5}"/>
              </a:ext>
            </a:extLst>
          </p:cNvPr>
          <p:cNvGrpSpPr/>
          <p:nvPr/>
        </p:nvGrpSpPr>
        <p:grpSpPr>
          <a:xfrm>
            <a:off x="3437438" y="2079864"/>
            <a:ext cx="5098256" cy="1193400"/>
            <a:chOff x="0" y="2868155"/>
            <a:chExt cx="5098256" cy="1193400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B677AE16-E895-F06B-0446-B8811F88360C}"/>
                </a:ext>
              </a:extLst>
            </p:cNvPr>
            <p:cNvSpPr/>
            <p:nvPr/>
          </p:nvSpPr>
          <p:spPr>
            <a:xfrm>
              <a:off x="0" y="2868155"/>
              <a:ext cx="5098256" cy="11934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26025"/>
                <a:satOff val="-17917"/>
                <a:lumOff val="-4575"/>
                <a:alphaOff val="0"/>
              </a:schemeClr>
            </a:fillRef>
            <a:effectRef idx="0">
              <a:schemeClr val="accent2">
                <a:hueOff val="26025"/>
                <a:satOff val="-17917"/>
                <a:lumOff val="-457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: Rounded Corners 4">
              <a:extLst>
                <a:ext uri="{FF2B5EF4-FFF2-40B4-BE49-F238E27FC236}">
                  <a16:creationId xmlns:a16="http://schemas.microsoft.com/office/drawing/2014/main" id="{B313C50D-286D-2D97-321B-1F725D0EE5D1}"/>
                </a:ext>
              </a:extLst>
            </p:cNvPr>
            <p:cNvSpPr txBox="1"/>
            <p:nvPr/>
          </p:nvSpPr>
          <p:spPr>
            <a:xfrm>
              <a:off x="58257" y="2926412"/>
              <a:ext cx="4981742" cy="10768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marL="0" lvl="0" indent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3000" kern="1200" dirty="0" err="1"/>
                <a:t>Good</a:t>
              </a:r>
              <a:r>
                <a:rPr lang="nl-NL" sz="3000" kern="1200" dirty="0"/>
                <a:t> </a:t>
              </a:r>
              <a:r>
                <a:rPr lang="nl-NL" sz="3000" kern="1200" dirty="0" err="1"/>
                <a:t>communication</a:t>
              </a:r>
              <a:endParaRPr lang="en-US" sz="3000" kern="1200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6645F44-5B1E-5268-D55A-A8EBBF6D4467}"/>
              </a:ext>
            </a:extLst>
          </p:cNvPr>
          <p:cNvGrpSpPr/>
          <p:nvPr/>
        </p:nvGrpSpPr>
        <p:grpSpPr>
          <a:xfrm>
            <a:off x="3449924" y="3573189"/>
            <a:ext cx="5098256" cy="1193400"/>
            <a:chOff x="0" y="2868155"/>
            <a:chExt cx="5098256" cy="1193400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A8BBB985-0E24-09F0-A68B-1FD07EE107D0}"/>
                </a:ext>
              </a:extLst>
            </p:cNvPr>
            <p:cNvSpPr/>
            <p:nvPr/>
          </p:nvSpPr>
          <p:spPr>
            <a:xfrm>
              <a:off x="0" y="2868155"/>
              <a:ext cx="5098256" cy="11934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26025"/>
                <a:satOff val="-17917"/>
                <a:lumOff val="-4575"/>
                <a:alphaOff val="0"/>
              </a:schemeClr>
            </a:fillRef>
            <a:effectRef idx="0">
              <a:schemeClr val="accent2">
                <a:hueOff val="26025"/>
                <a:satOff val="-17917"/>
                <a:lumOff val="-457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ectangle: Rounded Corners 4">
              <a:extLst>
                <a:ext uri="{FF2B5EF4-FFF2-40B4-BE49-F238E27FC236}">
                  <a16:creationId xmlns:a16="http://schemas.microsoft.com/office/drawing/2014/main" id="{0AE73DCE-F46E-8B5F-D7E7-286C0FC6B04F}"/>
                </a:ext>
              </a:extLst>
            </p:cNvPr>
            <p:cNvSpPr txBox="1"/>
            <p:nvPr/>
          </p:nvSpPr>
          <p:spPr>
            <a:xfrm>
              <a:off x="58257" y="2926412"/>
              <a:ext cx="4981742" cy="10768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marL="0" lvl="0" indent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3000" dirty="0"/>
                <a:t>Test </a:t>
              </a:r>
              <a:r>
                <a:rPr lang="nl-NL" sz="3000" dirty="0" err="1"/>
                <a:t>facilities</a:t>
              </a:r>
              <a:endParaRPr lang="en-US" sz="3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9825014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3FE9996-7EAC-4679-B37D-C1045F42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1DF1FE-5CC8-43D2-A76C-93C76EED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9144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161BEBD-A23C-409E-ABC7-73F9EDC02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dirty="0">
                <a:solidFill>
                  <a:srgbClr val="FFFFFF"/>
                </a:solidFill>
              </a:rPr>
              <a:t>Summary discussion stepwise authorization</a:t>
            </a:r>
            <a:br>
              <a:rPr lang="en-US" sz="3100" dirty="0">
                <a:solidFill>
                  <a:srgbClr val="FFFFFF"/>
                </a:solidFill>
              </a:rPr>
            </a:br>
            <a:endParaRPr lang="en-US" sz="3100" dirty="0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Workshop #7 ERTMS conference 2024 MARKET PLACE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>
          <a:xfrm>
            <a:off x="7592291" y="6459785"/>
            <a:ext cx="8170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 eaLnBrk="1" hangingPunct="1">
              <a:spcAft>
                <a:spcPts val="600"/>
              </a:spcAft>
              <a:defRPr/>
            </a:pPr>
            <a:fld id="{E2BF7064-8A03-45D2-851D-A2D4A4A89F48}" type="slidenum">
              <a:rPr lang="en-US" altLang="en-US">
                <a:solidFill>
                  <a:schemeClr val="tx2"/>
                </a:solidFill>
                <a:latin typeface="+mn-lt"/>
              </a:rPr>
              <a:pPr defTabSz="457200" eaLnBrk="1" hangingPunct="1">
                <a:spcAft>
                  <a:spcPts val="600"/>
                </a:spcAft>
                <a:defRPr/>
              </a:pPr>
              <a:t>7</a:t>
            </a:fld>
            <a:endParaRPr lang="en-US" altLang="en-US">
              <a:solidFill>
                <a:schemeClr val="tx2"/>
              </a:solidFill>
              <a:latin typeface="+mn-lt"/>
            </a:endParaRPr>
          </a:p>
        </p:txBody>
      </p:sp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2ED3298D-0655-9B7B-D22F-BD381BE35EE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24-04-2024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4DA8A4A-47A2-EB61-E64A-AA4F9E70E178}"/>
              </a:ext>
            </a:extLst>
          </p:cNvPr>
          <p:cNvGrpSpPr/>
          <p:nvPr/>
        </p:nvGrpSpPr>
        <p:grpSpPr>
          <a:xfrm>
            <a:off x="3369140" y="692696"/>
            <a:ext cx="5098256" cy="1193400"/>
            <a:chOff x="0" y="4147956"/>
            <a:chExt cx="5098256" cy="11934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D57394B4-A509-BB6A-74EB-9638EA95F8CE}"/>
                </a:ext>
              </a:extLst>
            </p:cNvPr>
            <p:cNvSpPr/>
            <p:nvPr/>
          </p:nvSpPr>
          <p:spPr>
            <a:xfrm>
              <a:off x="0" y="4147956"/>
              <a:ext cx="5098256" cy="11934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39038"/>
                <a:satOff val="-26876"/>
                <a:lumOff val="-6863"/>
                <a:alphaOff val="0"/>
              </a:schemeClr>
            </a:fillRef>
            <a:effectRef idx="0">
              <a:schemeClr val="accent2">
                <a:hueOff val="39038"/>
                <a:satOff val="-26876"/>
                <a:lumOff val="-6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: Rounded Corners 4">
              <a:extLst>
                <a:ext uri="{FF2B5EF4-FFF2-40B4-BE49-F238E27FC236}">
                  <a16:creationId xmlns:a16="http://schemas.microsoft.com/office/drawing/2014/main" id="{42862250-838A-9E75-B58B-4E2591DA64C4}"/>
                </a:ext>
              </a:extLst>
            </p:cNvPr>
            <p:cNvSpPr txBox="1"/>
            <p:nvPr/>
          </p:nvSpPr>
          <p:spPr>
            <a:xfrm>
              <a:off x="58257" y="4206213"/>
              <a:ext cx="4981742" cy="10768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marL="0" lvl="0" indent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3000" kern="1200" dirty="0" err="1"/>
                <a:t>Mitigation</a:t>
              </a:r>
              <a:r>
                <a:rPr lang="nl-NL" sz="3000" kern="1200" dirty="0"/>
                <a:t> of </a:t>
              </a:r>
              <a:r>
                <a:rPr lang="nl-NL" sz="3000" kern="1200" dirty="0" err="1"/>
                <a:t>risks</a:t>
              </a:r>
              <a:endParaRPr lang="en-US" sz="3000" kern="1200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53D2724-81E4-FD17-1A9A-DB41A87FA247}"/>
              </a:ext>
            </a:extLst>
          </p:cNvPr>
          <p:cNvGrpSpPr/>
          <p:nvPr/>
        </p:nvGrpSpPr>
        <p:grpSpPr>
          <a:xfrm>
            <a:off x="3401385" y="4523455"/>
            <a:ext cx="5098256" cy="1193400"/>
            <a:chOff x="0" y="4147956"/>
            <a:chExt cx="5098256" cy="1193400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294377E2-3B21-7463-2597-B9DAD9BF412D}"/>
                </a:ext>
              </a:extLst>
            </p:cNvPr>
            <p:cNvSpPr/>
            <p:nvPr/>
          </p:nvSpPr>
          <p:spPr>
            <a:xfrm>
              <a:off x="0" y="4147956"/>
              <a:ext cx="5098256" cy="11934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39038"/>
                <a:satOff val="-26876"/>
                <a:lumOff val="-6863"/>
                <a:alphaOff val="0"/>
              </a:schemeClr>
            </a:fillRef>
            <a:effectRef idx="0">
              <a:schemeClr val="accent2">
                <a:hueOff val="39038"/>
                <a:satOff val="-26876"/>
                <a:lumOff val="-6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: Rounded Corners 4">
              <a:extLst>
                <a:ext uri="{FF2B5EF4-FFF2-40B4-BE49-F238E27FC236}">
                  <a16:creationId xmlns:a16="http://schemas.microsoft.com/office/drawing/2014/main" id="{509498D6-B925-9C87-2F48-CA154A4F34B9}"/>
                </a:ext>
              </a:extLst>
            </p:cNvPr>
            <p:cNvSpPr txBox="1"/>
            <p:nvPr/>
          </p:nvSpPr>
          <p:spPr>
            <a:xfrm>
              <a:off x="58257" y="4206213"/>
              <a:ext cx="4981742" cy="10768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marL="0" lvl="0" indent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3000" kern="1200" dirty="0" err="1"/>
                <a:t>Harmonize</a:t>
              </a:r>
              <a:r>
                <a:rPr lang="nl-NL" sz="3000" kern="1200" dirty="0"/>
                <a:t> </a:t>
              </a:r>
              <a:r>
                <a:rPr lang="nl-NL" sz="3000" kern="1200" dirty="0" err="1"/>
                <a:t>authorization</a:t>
              </a:r>
              <a:r>
                <a:rPr lang="nl-NL" sz="3000" kern="1200" dirty="0"/>
                <a:t> </a:t>
              </a:r>
              <a:r>
                <a:rPr lang="nl-NL" sz="3000" kern="1200" dirty="0" err="1"/>
                <a:t>for</a:t>
              </a:r>
              <a:r>
                <a:rPr lang="nl-NL" sz="3000" kern="1200" dirty="0"/>
                <a:t> </a:t>
              </a:r>
              <a:r>
                <a:rPr lang="nl-NL" sz="3000" kern="1200" dirty="0" err="1"/>
                <a:t>testing</a:t>
              </a:r>
              <a:endParaRPr lang="en-US" sz="3000" kern="1200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4903734-1956-547B-EE39-8E19C47E470F}"/>
              </a:ext>
            </a:extLst>
          </p:cNvPr>
          <p:cNvGrpSpPr/>
          <p:nvPr/>
        </p:nvGrpSpPr>
        <p:grpSpPr>
          <a:xfrm>
            <a:off x="3369140" y="2608075"/>
            <a:ext cx="5098256" cy="1193400"/>
            <a:chOff x="0" y="4147956"/>
            <a:chExt cx="5098256" cy="1193400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99EEDEFD-855F-90D3-452A-8E77544301E9}"/>
                </a:ext>
              </a:extLst>
            </p:cNvPr>
            <p:cNvSpPr/>
            <p:nvPr/>
          </p:nvSpPr>
          <p:spPr>
            <a:xfrm>
              <a:off x="0" y="4147956"/>
              <a:ext cx="5098256" cy="11934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39038"/>
                <a:satOff val="-26876"/>
                <a:lumOff val="-6863"/>
                <a:alphaOff val="0"/>
              </a:schemeClr>
            </a:fillRef>
            <a:effectRef idx="0">
              <a:schemeClr val="accent2">
                <a:hueOff val="39038"/>
                <a:satOff val="-26876"/>
                <a:lumOff val="-6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: Rounded Corners 4">
              <a:extLst>
                <a:ext uri="{FF2B5EF4-FFF2-40B4-BE49-F238E27FC236}">
                  <a16:creationId xmlns:a16="http://schemas.microsoft.com/office/drawing/2014/main" id="{01D22CBC-626A-2CCD-906A-2655BCF38412}"/>
                </a:ext>
              </a:extLst>
            </p:cNvPr>
            <p:cNvSpPr txBox="1"/>
            <p:nvPr/>
          </p:nvSpPr>
          <p:spPr>
            <a:xfrm>
              <a:off x="58257" y="4206213"/>
              <a:ext cx="4981742" cy="10768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marL="0" lvl="0" indent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3000" kern="1200" dirty="0"/>
                <a:t>Different in </a:t>
              </a:r>
              <a:r>
                <a:rPr lang="nl-NL" sz="3000" kern="1200" dirty="0" err="1"/>
                <a:t>countries</a:t>
              </a:r>
              <a:endParaRPr lang="en-US" sz="3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5448857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2BF7064-8A03-45D2-851D-A2D4A4A89F48}" type="slidenum">
              <a:rPr lang="nl-NL" altLang="en-US" smtClean="0"/>
              <a:pPr>
                <a:defRPr/>
              </a:pPr>
              <a:t>8</a:t>
            </a:fld>
            <a:endParaRPr lang="nl-NL" alt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Cooperation applicant, NoBo and ERA/NSA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A2A940-9C8D-74E6-AE24-BFF25BB8BB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287" y="2314575"/>
            <a:ext cx="8353425" cy="22288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03D2206-1DEB-F238-0FDF-BCBCAF6631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287" y="2314575"/>
            <a:ext cx="8353425" cy="2228850"/>
          </a:xfrm>
          <a:prstGeom prst="rect">
            <a:avLst/>
          </a:prstGeom>
        </p:spPr>
      </p:pic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5A2AB026-FA3F-34F0-C27D-5EF578F4E25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5298" y="6408939"/>
            <a:ext cx="1854203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24-04-2024</a:t>
            </a:r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7E82DB9D-F996-FA51-9CCC-4E4B07736A2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56512" y="6459785"/>
            <a:ext cx="38288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457200" eaLnBrk="1" hangingPunct="1">
              <a:spcAft>
                <a:spcPts val="600"/>
              </a:spcAft>
              <a:defRPr/>
            </a:pPr>
            <a:r>
              <a:rPr lang="en-US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Workshop #7 ERTMS conference 2024 MARKET PLACE</a:t>
            </a:r>
          </a:p>
        </p:txBody>
      </p:sp>
    </p:spTree>
    <p:extLst>
      <p:ext uri="{BB962C8B-B14F-4D97-AF65-F5344CB8AC3E}">
        <p14:creationId xmlns:p14="http://schemas.microsoft.com/office/powerpoint/2010/main" val="228537644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andardmaster Slide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04367E7-312A-40A2-AC40-AC96589D32B6}">
  <we:reference id="wa104038830" version="1.0.0.3" store="en-US" storeType="OMEX"/>
  <we:alternateReferences>
    <we:reference id="WA104038830" version="1.0.0.3" store="WA104038830" storeType="OMEX"/>
  </we:alternateReferences>
  <we:properties/>
  <we:bindings/>
  <we:snapshot xmlns:r="http://schemas.openxmlformats.org/officeDocument/2006/relationships"/>
</we:webextension>
</file>

<file path=docMetadata/LabelInfo.xml><?xml version="1.0" encoding="utf-8"?>
<clbl:labelList xmlns:clbl="http://schemas.microsoft.com/office/2020/mipLabelMetadata">
  <clbl:label id="{948094c8-480e-400b-91c4-c984b7e20814}" enabled="1" method="Standard" siteId="{a1109567-0815-4e1f-88af-e23555482aa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0</TotalTime>
  <Words>305</Words>
  <Application>Microsoft Office PowerPoint</Application>
  <PresentationFormat>On-screen Show (4:3)</PresentationFormat>
  <Paragraphs>70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Standardmaster Slide</vt:lpstr>
      <vt:lpstr>Retrospect</vt:lpstr>
      <vt:lpstr>Workshop #7  From Certification to Authorisation, </vt:lpstr>
      <vt:lpstr> Moderators</vt:lpstr>
      <vt:lpstr>Topics discussed in workshop #7</vt:lpstr>
      <vt:lpstr>Summary discussion selection set of requirements, impact of TSI2023 in  transition period for CR’s and CMD </vt:lpstr>
      <vt:lpstr>Summary discussion Modules </vt:lpstr>
      <vt:lpstr>Summary discussion Delays in a project </vt:lpstr>
      <vt:lpstr>Summary discussion stepwise authorization </vt:lpstr>
      <vt:lpstr>Cooperation applicant, NoBo and ERA/NSA</vt:lpstr>
    </vt:vector>
  </TitlesOfParts>
  <Company>NB-Rail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PRS-XYZ-xxx</dc:title>
  <dc:creator>Maik Wuttke</dc:creator>
  <cp:lastModifiedBy>Titia Los</cp:lastModifiedBy>
  <cp:revision>293</cp:revision>
  <dcterms:created xsi:type="dcterms:W3CDTF">2002-09-29T15:36:08Z</dcterms:created>
  <dcterms:modified xsi:type="dcterms:W3CDTF">2024-04-24T05:48:00Z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ommentar">
    <vt:lpwstr/>
  </property>
  <property fmtid="{D5CDD505-2E9C-101B-9397-08002B2CF9AE}" pid="3" name="ContentType">
    <vt:lpwstr>Dokument</vt:lpwstr>
  </property>
  <property fmtid="{D5CDD505-2E9C-101B-9397-08002B2CF9AE}" pid="4" name="NB-Rail Type">
    <vt:lpwstr>PRS</vt:lpwstr>
  </property>
  <property fmtid="{D5CDD505-2E9C-101B-9397-08002B2CF9AE}" pid="5" name="MSIP_Label_7c0cd99e-135b-4e1c-8191-9398fdabe210_Enabled">
    <vt:lpwstr>true</vt:lpwstr>
  </property>
  <property fmtid="{D5CDD505-2E9C-101B-9397-08002B2CF9AE}" pid="6" name="MSIP_Label_7c0cd99e-135b-4e1c-8191-9398fdabe210_SetDate">
    <vt:lpwstr>2023-01-13T10:50:22Z</vt:lpwstr>
  </property>
  <property fmtid="{D5CDD505-2E9C-101B-9397-08002B2CF9AE}" pid="7" name="MSIP_Label_7c0cd99e-135b-4e1c-8191-9398fdabe210_Method">
    <vt:lpwstr>Privileged</vt:lpwstr>
  </property>
  <property fmtid="{D5CDD505-2E9C-101B-9397-08002B2CF9AE}" pid="8" name="MSIP_Label_7c0cd99e-135b-4e1c-8191-9398fdabe210_Name">
    <vt:lpwstr>Confidential without footer</vt:lpwstr>
  </property>
  <property fmtid="{D5CDD505-2E9C-101B-9397-08002B2CF9AE}" pid="9" name="MSIP_Label_7c0cd99e-135b-4e1c-8191-9398fdabe210_SiteId">
    <vt:lpwstr>4c8a6547-459a-4b75-a3dc-f66efe3e9c4e</vt:lpwstr>
  </property>
  <property fmtid="{D5CDD505-2E9C-101B-9397-08002B2CF9AE}" pid="10" name="MSIP_Label_7c0cd99e-135b-4e1c-8191-9398fdabe210_ActionId">
    <vt:lpwstr>a29c5dc4-058b-4f79-8d6d-75444c67de2d</vt:lpwstr>
  </property>
  <property fmtid="{D5CDD505-2E9C-101B-9397-08002B2CF9AE}" pid="11" name="MSIP_Label_7c0cd99e-135b-4e1c-8191-9398fdabe210_ContentBits">
    <vt:lpwstr>0</vt:lpwstr>
  </property>
  <property fmtid="{D5CDD505-2E9C-101B-9397-08002B2CF9AE}" pid="12" name="MSIP_Label_d3d538fd-7cd2-4b8b-bd42-f6ee8cc1e568_Enabled">
    <vt:lpwstr>true</vt:lpwstr>
  </property>
  <property fmtid="{D5CDD505-2E9C-101B-9397-08002B2CF9AE}" pid="13" name="MSIP_Label_d3d538fd-7cd2-4b8b-bd42-f6ee8cc1e568_SetDate">
    <vt:lpwstr>2023-10-04T08:23:09Z</vt:lpwstr>
  </property>
  <property fmtid="{D5CDD505-2E9C-101B-9397-08002B2CF9AE}" pid="14" name="MSIP_Label_d3d538fd-7cd2-4b8b-bd42-f6ee8cc1e568_Method">
    <vt:lpwstr>Standard</vt:lpwstr>
  </property>
  <property fmtid="{D5CDD505-2E9C-101B-9397-08002B2CF9AE}" pid="15" name="MSIP_Label_d3d538fd-7cd2-4b8b-bd42-f6ee8cc1e568_Name">
    <vt:lpwstr>d3d538fd-7cd2-4b8b-bd42-f6ee8cc1e568</vt:lpwstr>
  </property>
  <property fmtid="{D5CDD505-2E9C-101B-9397-08002B2CF9AE}" pid="16" name="MSIP_Label_d3d538fd-7cd2-4b8b-bd42-f6ee8cc1e568_SiteId">
    <vt:lpwstr>255bd3b3-8412-4e31-a3ec-56916c7ae8c0</vt:lpwstr>
  </property>
  <property fmtid="{D5CDD505-2E9C-101B-9397-08002B2CF9AE}" pid="17" name="MSIP_Label_d3d538fd-7cd2-4b8b-bd42-f6ee8cc1e568_ActionId">
    <vt:lpwstr>57ab9e92-af2b-445e-a707-7a36e8f5af1d</vt:lpwstr>
  </property>
  <property fmtid="{D5CDD505-2E9C-101B-9397-08002B2CF9AE}" pid="18" name="MSIP_Label_d3d538fd-7cd2-4b8b-bd42-f6ee8cc1e568_ContentBits">
    <vt:lpwstr>0</vt:lpwstr>
  </property>
  <property fmtid="{D5CDD505-2E9C-101B-9397-08002B2CF9AE}" pid="19" name="MSIP_Label_49a16b40-a803-442a-a923-9d42e9158dd1_Enabled">
    <vt:lpwstr>true</vt:lpwstr>
  </property>
  <property fmtid="{D5CDD505-2E9C-101B-9397-08002B2CF9AE}" pid="20" name="MSIP_Label_49a16b40-a803-442a-a923-9d42e9158dd1_SetDate">
    <vt:lpwstr>2024-02-26T16:52:59Z</vt:lpwstr>
  </property>
  <property fmtid="{D5CDD505-2E9C-101B-9397-08002B2CF9AE}" pid="21" name="MSIP_Label_49a16b40-a803-442a-a923-9d42e9158dd1_Method">
    <vt:lpwstr>Standard</vt:lpwstr>
  </property>
  <property fmtid="{D5CDD505-2E9C-101B-9397-08002B2CF9AE}" pid="22" name="MSIP_Label_49a16b40-a803-442a-a923-9d42e9158dd1_Name">
    <vt:lpwstr>Internal</vt:lpwstr>
  </property>
  <property fmtid="{D5CDD505-2E9C-101B-9397-08002B2CF9AE}" pid="23" name="MSIP_Label_49a16b40-a803-442a-a923-9d42e9158dd1_SiteId">
    <vt:lpwstr>cf81581f-cf8c-405d-97e3-34a295c8d882</vt:lpwstr>
  </property>
  <property fmtid="{D5CDD505-2E9C-101B-9397-08002B2CF9AE}" pid="24" name="MSIP_Label_49a16b40-a803-442a-a923-9d42e9158dd1_ActionId">
    <vt:lpwstr>c6eb50b7-324d-46bc-835a-fe9884f54d44</vt:lpwstr>
  </property>
  <property fmtid="{D5CDD505-2E9C-101B-9397-08002B2CF9AE}" pid="25" name="MSIP_Label_49a16b40-a803-442a-a923-9d42e9158dd1_ContentBits">
    <vt:lpwstr>0</vt:lpwstr>
  </property>
</Properties>
</file>