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0" r:id="rId5"/>
    <p:sldId id="683" r:id="rId6"/>
    <p:sldId id="685" r:id="rId7"/>
    <p:sldId id="686" r:id="rId8"/>
    <p:sldId id="688" r:id="rId9"/>
    <p:sldId id="693" r:id="rId10"/>
    <p:sldId id="689" r:id="rId11"/>
    <p:sldId id="690" r:id="rId12"/>
    <p:sldId id="691" r:id="rId13"/>
    <p:sldId id="69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C57"/>
    <a:srgbClr val="1A4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1B28C-8AE6-4D51-A6D1-63AF05D80180}" v="43" dt="2024-04-22T08:11:30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38" d="100"/>
          <a:sy n="38" d="100"/>
        </p:scale>
        <p:origin x="52" y="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5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zo Barba, Alfonso" userId="97f14952-aecd-40a3-a924-18a2b74e3654" providerId="ADAL" clId="{769D4511-A5F7-4BEE-BF64-614F4D6DEA1A}"/>
    <pc:docChg chg="undo custSel modSld">
      <pc:chgData name="Lorenzo Barba, Alfonso" userId="97f14952-aecd-40a3-a924-18a2b74e3654" providerId="ADAL" clId="{769D4511-A5F7-4BEE-BF64-614F4D6DEA1A}" dt="2024-04-22T09:13:03.765" v="127" actId="6549"/>
      <pc:docMkLst>
        <pc:docMk/>
      </pc:docMkLst>
      <pc:sldChg chg="modSp mod">
        <pc:chgData name="Lorenzo Barba, Alfonso" userId="97f14952-aecd-40a3-a924-18a2b74e3654" providerId="ADAL" clId="{769D4511-A5F7-4BEE-BF64-614F4D6DEA1A}" dt="2024-04-22T09:13:03.765" v="127" actId="6549"/>
        <pc:sldMkLst>
          <pc:docMk/>
          <pc:sldMk cId="3677593700" sldId="688"/>
        </pc:sldMkLst>
        <pc:spChg chg="mod">
          <ac:chgData name="Lorenzo Barba, Alfonso" userId="97f14952-aecd-40a3-a924-18a2b74e3654" providerId="ADAL" clId="{769D4511-A5F7-4BEE-BF64-614F4D6DEA1A}" dt="2024-04-22T09:11:41.324" v="34" actId="20577"/>
          <ac:spMkLst>
            <pc:docMk/>
            <pc:sldMk cId="3677593700" sldId="688"/>
            <ac:spMk id="18" creationId="{2FD9930E-0840-0558-8D2E-7C7396AB2F24}"/>
          </ac:spMkLst>
        </pc:spChg>
        <pc:spChg chg="mod">
          <ac:chgData name="Lorenzo Barba, Alfonso" userId="97f14952-aecd-40a3-a924-18a2b74e3654" providerId="ADAL" clId="{769D4511-A5F7-4BEE-BF64-614F4D6DEA1A}" dt="2024-04-22T09:12:32.249" v="97" actId="6549"/>
          <ac:spMkLst>
            <pc:docMk/>
            <pc:sldMk cId="3677593700" sldId="688"/>
            <ac:spMk id="19" creationId="{08ED1D67-DCC1-20FD-AFD0-0E011712EFEF}"/>
          </ac:spMkLst>
        </pc:spChg>
        <pc:spChg chg="mod">
          <ac:chgData name="Lorenzo Barba, Alfonso" userId="97f14952-aecd-40a3-a924-18a2b74e3654" providerId="ADAL" clId="{769D4511-A5F7-4BEE-BF64-614F4D6DEA1A}" dt="2024-04-22T09:13:03.765" v="127" actId="6549"/>
          <ac:spMkLst>
            <pc:docMk/>
            <pc:sldMk cId="3677593700" sldId="688"/>
            <ac:spMk id="20" creationId="{8AFFE738-CA61-2F73-0673-9CFAC31D79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61D9-08DC-480F-9D49-2F954BE4D2A5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EE5CB-B1DB-42A0-A133-7B2DA248867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3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62096-7E14-48A2-8306-69AAA7D0ABF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9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A92495BA-6A58-4895-84A4-249842A936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4" r="4627"/>
          <a:stretch/>
        </p:blipFill>
        <p:spPr>
          <a:xfrm>
            <a:off x="-2" y="0"/>
            <a:ext cx="12192001" cy="68599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EA9179-DD80-47D9-9921-10F15961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B66802-CA28-4F11-8D42-FDC08E8DF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1317-8361-43CB-955D-C47C718C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20/12/2023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D7A5C-5C39-42B5-92D1-2A32DEAD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6294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8D4765-DBF5-4615-95DC-3DEA3E4FD8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85" y="350476"/>
            <a:ext cx="2269227" cy="7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3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8F6167-5765-4878-8DB4-59FA8A64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9D67BF-B790-4746-A45E-EDF1B544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2381A9-F750-48D1-B13C-7D1ABE7D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0DC69E-960B-4FF7-9F19-4AB72DEE2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4742" y="415573"/>
            <a:ext cx="1415144" cy="31010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2119F6-B8F0-4359-98E3-559E0A1820AF}"/>
              </a:ext>
            </a:extLst>
          </p:cNvPr>
          <p:cNvSpPr/>
          <p:nvPr userDrawn="1"/>
        </p:nvSpPr>
        <p:spPr>
          <a:xfrm>
            <a:off x="0" y="955855"/>
            <a:ext cx="12192000" cy="121927"/>
          </a:xfrm>
          <a:prstGeom prst="rect">
            <a:avLst/>
          </a:prstGeom>
          <a:gradFill>
            <a:gsLst>
              <a:gs pos="23000">
                <a:schemeClr val="tx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062B98B-C2FE-4135-8D7B-317BEC41A5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222792"/>
            <a:ext cx="697302" cy="5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8F6167-5765-4878-8DB4-59FA8A64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9D67BF-B790-4746-A45E-EDF1B5447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2381A9-F750-48D1-B13C-7D1ABE7D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0DC69E-960B-4FF7-9F19-4AB72DEE2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1417" y="415573"/>
            <a:ext cx="1415144" cy="31010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8619892-8FCB-4251-915A-CD9507EC3B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423" y="265946"/>
            <a:ext cx="649677" cy="4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90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900CE-1AD7-402A-8489-97E22D39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E66AF3-7197-4BB2-9A4C-8C8F6C4C7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DF191E-977C-434C-A7AD-95D1497A3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A957FF-EC78-4E4F-AA38-1B59BE04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1CB6CD-7189-4286-AF7D-69E1EC33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A6991E-C375-402F-8893-D7C08761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390762-9AB2-434D-B078-4E9EBB22B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167" y="415573"/>
            <a:ext cx="1415144" cy="31010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88A64DD-AD6D-45B5-9FEC-F2B81F28F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910" y="245406"/>
            <a:ext cx="667040" cy="49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4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92F013B0-53AE-436D-A8EC-2C0ABA6C9C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83188" y="999985"/>
            <a:ext cx="6169024" cy="4869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8900CE-1AD7-402A-8489-97E22D39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DF191E-977C-434C-A7AD-95D1497A3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A957FF-EC78-4E4F-AA38-1B59BE04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1CB6CD-7189-4286-AF7D-69E1EC33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A6991E-C375-402F-8893-D7C08761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390762-9AB2-434D-B078-4E9EBB22B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667" y="415573"/>
            <a:ext cx="1415144" cy="31010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CFF1DC4-6FB6-41A4-A9B3-E79DD1DEE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487" y="238639"/>
            <a:ext cx="692759" cy="51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158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5F1E0-9474-4B81-A10D-4AE55594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D3B598-7ADB-4CA5-8DC2-2AD6B5983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B48730-245C-4B13-8617-C6A20B3F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2C6164-68C4-4368-A772-E843EFE7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D96B1-86A3-4986-A378-30A62FBF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EE11729-3159-4A68-84FB-59819B8CC9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3792" y="415573"/>
            <a:ext cx="1415144" cy="31010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3740683-3D03-4CA3-B1E3-76D37560B1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010" y="215900"/>
            <a:ext cx="724190" cy="54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1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9E1B18CF-E94F-4193-986B-FAF4EAFE5D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s-ES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EA9179-DD80-47D9-9921-10F15961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B66802-CA28-4F11-8D42-FDC08E8DF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EBFC6913-67A4-4990-810A-4A757AFA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20/12/2023</a:t>
            </a:r>
            <a:endParaRPr lang="es-ES"/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77B758B8-9DB4-477B-8397-B402992B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66294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A8D7CCBA-9DDB-4F03-A7FD-3C0092CB0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58" y="317288"/>
            <a:ext cx="2397054" cy="80873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CF0173F-E72E-4E2E-AB52-30C52802C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17288"/>
            <a:ext cx="857540" cy="64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545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A9179-DD80-47D9-9921-10F15961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2944" y="1122363"/>
            <a:ext cx="5805055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B66802-CA28-4F11-8D42-FDC08E8DF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2944" y="3602038"/>
            <a:ext cx="5805056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1317-8361-43CB-955D-C47C718C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20/12/2023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D7A5C-5C39-42B5-92D1-2A32DEAD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3E204-95FC-4A15-A8BC-F39145B2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3610F8-A2A0-4980-97CC-0B7EFA57C6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450C755-9B64-4B5A-B4B5-5C322DCAD095}"/>
              </a:ext>
            </a:extLst>
          </p:cNvPr>
          <p:cNvSpPr/>
          <p:nvPr userDrawn="1"/>
        </p:nvSpPr>
        <p:spPr>
          <a:xfrm>
            <a:off x="0" y="0"/>
            <a:ext cx="3807229" cy="6858000"/>
          </a:xfrm>
          <a:prstGeom prst="rect">
            <a:avLst/>
          </a:prstGeom>
          <a:gradFill>
            <a:gsLst>
              <a:gs pos="23000">
                <a:schemeClr val="tx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4867EDF-0282-4454-A9DD-55700A7FD2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0088" y="5062538"/>
            <a:ext cx="1611312" cy="1504950"/>
          </a:xfrm>
        </p:spPr>
        <p:txBody>
          <a:bodyPr>
            <a:normAutofit/>
          </a:bodyPr>
          <a:lstStyle>
            <a:lvl1pPr marL="0" indent="0" algn="r">
              <a:buNone/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D1F8CD-541A-4AD4-9DDA-B8F9D66D4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9517" y="415573"/>
            <a:ext cx="1415144" cy="31010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44164F0-7BBB-4325-AE91-D13831CD6C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735" y="250990"/>
            <a:ext cx="647990" cy="4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58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8">
            <a:extLst>
              <a:ext uri="{FF2B5EF4-FFF2-40B4-BE49-F238E27FC236}">
                <a16:creationId xmlns:a16="http://schemas.microsoft.com/office/drawing/2014/main" id="{EF979DAB-6457-43D9-9A4C-EF1384DD86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806825" cy="6858000"/>
          </a:xfrm>
        </p:spPr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EA9179-DD80-47D9-9921-10F15961C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2944" y="1122363"/>
            <a:ext cx="5805055" cy="2387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B66802-CA28-4F11-8D42-FDC08E8DF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2944" y="3602038"/>
            <a:ext cx="5805056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4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01317-8361-43CB-955D-C47C718C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20/12/2023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D7A5C-5C39-42B5-92D1-2A32DEAD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3E204-95FC-4A15-A8BC-F39145B2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3610F8-A2A0-4980-97CC-0B7EFA57C61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D4867EDF-0282-4454-A9DD-55700A7FD2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0088" y="5062538"/>
            <a:ext cx="1611312" cy="1504950"/>
          </a:xfrm>
        </p:spPr>
        <p:txBody>
          <a:bodyPr>
            <a:normAutofit/>
          </a:bodyPr>
          <a:lstStyle>
            <a:lvl1pPr marL="0" indent="0" algn="r">
              <a:buNone/>
              <a:defRPr sz="8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s-ES"/>
              <a:t>1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2CAAB8-7B33-43A9-B2E1-EC7670BD3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8517" y="415573"/>
            <a:ext cx="1415144" cy="31010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798834E-0C90-4A6B-B5FD-01FD29D627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0" y="241681"/>
            <a:ext cx="647700" cy="48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79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E63B3-15BC-48C9-B146-8D06413C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EFFAC0-310C-4F06-A2E3-C9E816BB7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901A2D-8908-42F6-8293-52986944F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97385-C410-4D32-885A-BAD8C903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34114F-1E19-41D3-B1D1-7EBFD99D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9CBC8AC-3E08-48C9-B1E7-E116F75923F3}"/>
              </a:ext>
            </a:extLst>
          </p:cNvPr>
          <p:cNvSpPr/>
          <p:nvPr userDrawn="1"/>
        </p:nvSpPr>
        <p:spPr>
          <a:xfrm>
            <a:off x="0" y="955855"/>
            <a:ext cx="12192000" cy="121927"/>
          </a:xfrm>
          <a:prstGeom prst="rect">
            <a:avLst/>
          </a:prstGeom>
          <a:gradFill>
            <a:gsLst>
              <a:gs pos="23000">
                <a:schemeClr val="tx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72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00C6973-5773-4481-853F-26737FED3FBF}"/>
              </a:ext>
            </a:extLst>
          </p:cNvPr>
          <p:cNvSpPr/>
          <p:nvPr userDrawn="1"/>
        </p:nvSpPr>
        <p:spPr>
          <a:xfrm>
            <a:off x="0" y="955855"/>
            <a:ext cx="12192000" cy="121927"/>
          </a:xfrm>
          <a:prstGeom prst="rect">
            <a:avLst/>
          </a:prstGeom>
          <a:gradFill>
            <a:gsLst>
              <a:gs pos="23000">
                <a:schemeClr val="tx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A9152-2400-45A4-9BF8-D4A944D6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960"/>
            <a:ext cx="10515600" cy="4869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D411B9-14D7-421A-9804-DD85C80A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8E4BB4-ABE8-4794-9601-132418CD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79AA5-C4E3-4E69-B2AF-E9FC0A91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F6EF41-03E3-4F48-B377-C07FE53F7E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2867" y="415573"/>
            <a:ext cx="1415144" cy="31010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A44F646-D2B2-4099-B3E2-EB3EF15D8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73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0CB3E4D-4D81-47F5-8568-5EA6528986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447" y="289251"/>
            <a:ext cx="633628" cy="4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67ECB-7898-4E2F-B3BE-C263F072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73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DFBB1-78BD-42A0-9D71-7B39E3095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7960"/>
            <a:ext cx="5181600" cy="4869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1DC067-9C49-4BBD-B8E3-6EB941312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7960"/>
            <a:ext cx="5181600" cy="4869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3D26C5-4974-45A4-9024-D5608FB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0BA88-18FA-44A0-B6DB-AFE0D7C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486A7E-3BD6-46B7-B705-DBC23047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ADCAB7-BC12-46DC-8C85-72D5B87C5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967" y="415573"/>
            <a:ext cx="1415144" cy="31010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0CE4BCC-4D3B-48CD-A161-CC2B30C74B32}"/>
              </a:ext>
            </a:extLst>
          </p:cNvPr>
          <p:cNvSpPr/>
          <p:nvPr userDrawn="1"/>
        </p:nvSpPr>
        <p:spPr>
          <a:xfrm>
            <a:off x="0" y="955855"/>
            <a:ext cx="12192000" cy="121927"/>
          </a:xfrm>
          <a:prstGeom prst="rect">
            <a:avLst/>
          </a:prstGeom>
          <a:gradFill>
            <a:gsLst>
              <a:gs pos="23000">
                <a:schemeClr val="tx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DB13A33-DFAD-4D8A-9A03-5F86D69D40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0" y="261722"/>
            <a:ext cx="633628" cy="4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88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30FDDD-4F98-4D50-8C82-A911AB95D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5185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0F51F7-3324-47F9-8B5F-C2A8DBD16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" y="2299097"/>
            <a:ext cx="10515600" cy="3935327"/>
          </a:xfrm>
        </p:spPr>
        <p:txBody>
          <a:bodyPr anchor="t">
            <a:normAutofit/>
          </a:bodyPr>
          <a:lstStyle>
            <a:lvl1pPr marL="0" indent="0">
              <a:buNone/>
              <a:defRPr sz="1200" b="0">
                <a:solidFill>
                  <a:srgbClr val="3C3C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3964B2-ABDE-44EE-A4E9-DF422F71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9EEAC6-9DE3-4AB4-86FE-5F949B53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D600A2-2D70-46AC-8FFF-DDD7E82B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DB6640-E5CD-4EB8-8984-B5FDF6084A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1917" y="415573"/>
            <a:ext cx="1415144" cy="310104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F360F120-E86E-4CD0-AB46-0620E860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073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F96783B-ACDA-4F4C-B126-977FEECD64CB}"/>
              </a:ext>
            </a:extLst>
          </p:cNvPr>
          <p:cNvSpPr/>
          <p:nvPr userDrawn="1"/>
        </p:nvSpPr>
        <p:spPr>
          <a:xfrm>
            <a:off x="0" y="955855"/>
            <a:ext cx="12192000" cy="121927"/>
          </a:xfrm>
          <a:prstGeom prst="rect">
            <a:avLst/>
          </a:prstGeom>
          <a:gradFill>
            <a:gsLst>
              <a:gs pos="23000">
                <a:schemeClr val="tx1"/>
              </a:gs>
              <a:gs pos="100000">
                <a:schemeClr val="accent2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D8EF0FF-BC4C-4369-A1CA-D266320974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325" y="243200"/>
            <a:ext cx="647990" cy="4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32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57097-1622-48EF-B92C-01D3CA96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6072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67309D-820B-452F-9E61-1B72D313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20/12/2023</a:t>
            </a:r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F5192F-8152-4A0F-A8A0-7C0FDAB8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C279EA-DFB9-4A65-8402-8F0DA46F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347B31-0B4E-498D-86B0-ED3478E96B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6667" y="415573"/>
            <a:ext cx="1415144" cy="31010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38639A1-C3C6-4C62-B4BC-AF535C02C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0" y="227231"/>
            <a:ext cx="667040" cy="49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0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1EF9702-435A-4CDE-97D3-4E328047D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31559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1EF9702-435A-4CDE-97D3-4E328047D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78900C-E59C-4FE4-8906-76B9360F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4D3451-8279-46F1-8129-6F3D94BDC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5B9371-D265-4414-8B1A-091294660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20/12/2023</a:t>
            </a: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4E77A-2CE1-4C20-8FBC-4E1F59CDF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Contract MOVE/C4/2022-62 - Technical support for the deployment of ERTMS and digital improvements to the single European Rail Area</a:t>
            </a: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2CA83-AB62-4DAE-B833-C0D7AECD4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10F8-A2A0-4980-97CC-0B7EFA57C61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48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u="sng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1.emf"/><Relationship Id="rId4" Type="http://schemas.openxmlformats.org/officeDocument/2006/relationships/tags" Target="../tags/tag8.xml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4556E-0D4B-4204-8F3B-8E5DFA87F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Poppins </a:t>
            </a:r>
            <a:r>
              <a:rPr lang="es-ES" err="1"/>
              <a:t>Semibold</a:t>
            </a:r>
            <a:r>
              <a:rPr lang="es-ES"/>
              <a:t> 48pt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A6C3DD-023B-48C1-BA71-81C0A952F9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Poppins Light 24</a:t>
            </a:r>
          </a:p>
          <a:p>
            <a:r>
              <a:rPr lang="es-ES"/>
              <a:t>Ejemplo portada con fondo corporativo base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32A516-D60E-4E04-A953-7049BD7B1F7D}"/>
              </a:ext>
            </a:extLst>
          </p:cNvPr>
          <p:cNvSpPr/>
          <p:nvPr/>
        </p:nvSpPr>
        <p:spPr>
          <a:xfrm>
            <a:off x="-12798" y="3"/>
            <a:ext cx="3024666" cy="6857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31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pic>
        <p:nvPicPr>
          <p:cNvPr id="11" name="Gráfico 1">
            <a:extLst>
              <a:ext uri="{FF2B5EF4-FFF2-40B4-BE49-F238E27FC236}">
                <a16:creationId xmlns:a16="http://schemas.microsoft.com/office/drawing/2014/main" id="{931E4414-0EA6-4839-9437-8B890183825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333" t="31742" r="9817" b="4412"/>
          <a:stretch/>
        </p:blipFill>
        <p:spPr bwMode="auto">
          <a:xfrm>
            <a:off x="2971370" y="0"/>
            <a:ext cx="9233428" cy="6857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8">
            <a:extLst>
              <a:ext uri="{FF2B5EF4-FFF2-40B4-BE49-F238E27FC236}">
                <a16:creationId xmlns:a16="http://schemas.microsoft.com/office/drawing/2014/main" id="{D761FED8-99CE-49E3-AA49-AA81DE28AD6D}"/>
              </a:ext>
            </a:extLst>
          </p:cNvPr>
          <p:cNvSpPr/>
          <p:nvPr/>
        </p:nvSpPr>
        <p:spPr>
          <a:xfrm>
            <a:off x="0" y="1506738"/>
            <a:ext cx="8219981" cy="3129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88" b="0" i="0" u="none" strike="noStrike" kern="1200" cap="none" spc="0" normalizeH="0" baseline="0" noProof="0">
              <a:ln>
                <a:noFill/>
              </a:ln>
              <a:solidFill>
                <a:srgbClr val="CB1823"/>
              </a:solidFill>
              <a:effectLst/>
              <a:highlight>
                <a:srgbClr val="CB1823"/>
              </a:highlight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11164E25-3E93-45CB-AA19-6750F5E81A67}"/>
              </a:ext>
            </a:extLst>
          </p:cNvPr>
          <p:cNvSpPr txBox="1">
            <a:spLocks/>
          </p:cNvSpPr>
          <p:nvPr/>
        </p:nvSpPr>
        <p:spPr>
          <a:xfrm>
            <a:off x="385317" y="1811648"/>
            <a:ext cx="7414671" cy="1478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463AC"/>
                </a:solidFill>
                <a:effectLst/>
                <a:uLnTx/>
                <a:uFillTx/>
                <a:latin typeface="Poppins SemiBold"/>
                <a:ea typeface="+mn-ea"/>
                <a:cs typeface="+mn-cs"/>
              </a:rPr>
              <a:t>How to optimise cost for the ERTMS Lifecycle for Trackside and On-board?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rgbClr val="3463AC"/>
              </a:solidFill>
              <a:effectLst/>
              <a:uLnTx/>
              <a:uFillTx/>
              <a:latin typeface="Poppins SemiBold"/>
              <a:ea typeface="+mn-ea"/>
              <a:cs typeface="+mn-cs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702E896C-DBF8-4683-8CC1-54F75A366C71}"/>
              </a:ext>
            </a:extLst>
          </p:cNvPr>
          <p:cNvSpPr txBox="1">
            <a:spLocks/>
          </p:cNvSpPr>
          <p:nvPr/>
        </p:nvSpPr>
        <p:spPr>
          <a:xfrm>
            <a:off x="384950" y="3602024"/>
            <a:ext cx="6786758" cy="1017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u="sng" kern="1200">
                <a:solidFill>
                  <a:srgbClr val="3C3C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CB1823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ERTMS Conference – Workshop #4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2400" b="1" dirty="0">
                <a:solidFill>
                  <a:srgbClr val="CB1823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23/04/2024 – ERA (Valenciennes)</a:t>
            </a: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srgbClr val="CB1823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F2DC-D558-93E4-9157-2A0D5778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8C9B4-DCA4-3EB7-BE1F-6DDCCE10F70F}"/>
              </a:ext>
            </a:extLst>
          </p:cNvPr>
          <p:cNvSpPr/>
          <p:nvPr/>
        </p:nvSpPr>
        <p:spPr>
          <a:xfrm>
            <a:off x="9029343" y="5676045"/>
            <a:ext cx="3250963" cy="689285"/>
          </a:xfrm>
          <a:prstGeom prst="rect">
            <a:avLst/>
          </a:prstGeom>
          <a:solidFill>
            <a:srgbClr val="4B4C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2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8" y="266330"/>
            <a:ext cx="62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Presentation of the results</a:t>
            </a:r>
          </a:p>
        </p:txBody>
      </p:sp>
    </p:spTree>
    <p:extLst>
      <p:ext uri="{BB962C8B-B14F-4D97-AF65-F5344CB8AC3E}">
        <p14:creationId xmlns:p14="http://schemas.microsoft.com/office/powerpoint/2010/main" val="415874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953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57A3CFE-3C6F-040B-AD60-0EBCBF0B2719}"/>
              </a:ext>
            </a:extLst>
          </p:cNvPr>
          <p:cNvSpPr/>
          <p:nvPr/>
        </p:nvSpPr>
        <p:spPr>
          <a:xfrm>
            <a:off x="4849065" y="3745803"/>
            <a:ext cx="2503205" cy="23208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5875" cap="rnd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4C4CD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B4BE6FB3-0A61-9A58-284C-A0A382F0A8EA}"/>
              </a:ext>
            </a:extLst>
          </p:cNvPr>
          <p:cNvSpPr/>
          <p:nvPr/>
        </p:nvSpPr>
        <p:spPr>
          <a:xfrm>
            <a:off x="4849065" y="1137920"/>
            <a:ext cx="2503205" cy="23208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5875" cap="rnd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4C4CD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70F1EEBB-612B-74B1-774A-AF8DAB1314B8}"/>
              </a:ext>
            </a:extLst>
          </p:cNvPr>
          <p:cNvSpPr/>
          <p:nvPr/>
        </p:nvSpPr>
        <p:spPr>
          <a:xfrm>
            <a:off x="7647185" y="3745803"/>
            <a:ext cx="2503205" cy="23208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5875" cap="rnd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4C4CD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5B043D-4665-FF2C-77A2-5C412C0C2919}"/>
              </a:ext>
            </a:extLst>
          </p:cNvPr>
          <p:cNvSpPr/>
          <p:nvPr/>
        </p:nvSpPr>
        <p:spPr>
          <a:xfrm>
            <a:off x="7647185" y="1137920"/>
            <a:ext cx="2503205" cy="23208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5875" cap="rnd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4C4CD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B6C3AC9-0C92-7A2B-295F-F355BCD3A22D}"/>
              </a:ext>
            </a:extLst>
          </p:cNvPr>
          <p:cNvSpPr/>
          <p:nvPr/>
        </p:nvSpPr>
        <p:spPr>
          <a:xfrm>
            <a:off x="2047961" y="3745803"/>
            <a:ext cx="2503205" cy="23208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5875" cap="rnd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4C4CD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507516F6-D88E-1939-7C24-93AB40172365}"/>
              </a:ext>
            </a:extLst>
          </p:cNvPr>
          <p:cNvSpPr/>
          <p:nvPr/>
        </p:nvSpPr>
        <p:spPr>
          <a:xfrm>
            <a:off x="2047961" y="1137920"/>
            <a:ext cx="2503205" cy="232089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5875" cap="rnd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1200" tIns="61200" rIns="61200" bIns="61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4C4CD"/>
              </a:solidFill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endParaRPr>
          </a:p>
        </p:txBody>
      </p:sp>
      <p:sp>
        <p:nvSpPr>
          <p:cNvPr id="20" name="Textfeld 4">
            <a:extLst>
              <a:ext uri="{FF2B5EF4-FFF2-40B4-BE49-F238E27FC236}">
                <a16:creationId xmlns:a16="http://schemas.microsoft.com/office/drawing/2014/main" id="{8474906D-7581-B192-4DF6-891889F91B09}"/>
              </a:ext>
            </a:extLst>
          </p:cNvPr>
          <p:cNvSpPr txBox="1"/>
          <p:nvPr/>
        </p:nvSpPr>
        <p:spPr bwMode="gray">
          <a:xfrm>
            <a:off x="5456319" y="1536848"/>
            <a:ext cx="7630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2</a:t>
            </a:r>
          </a:p>
        </p:txBody>
      </p:sp>
      <p:sp>
        <p:nvSpPr>
          <p:cNvPr id="21" name="Textfeld 4">
            <a:extLst>
              <a:ext uri="{FF2B5EF4-FFF2-40B4-BE49-F238E27FC236}">
                <a16:creationId xmlns:a16="http://schemas.microsoft.com/office/drawing/2014/main" id="{E7733DD6-960B-8350-BA7A-2F16D041C18A}"/>
              </a:ext>
            </a:extLst>
          </p:cNvPr>
          <p:cNvSpPr txBox="1"/>
          <p:nvPr/>
        </p:nvSpPr>
        <p:spPr bwMode="gray">
          <a:xfrm>
            <a:off x="8678237" y="1542045"/>
            <a:ext cx="7630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3</a:t>
            </a:r>
          </a:p>
        </p:txBody>
      </p:sp>
      <p:sp>
        <p:nvSpPr>
          <p:cNvPr id="22" name="Textfeld 4">
            <a:extLst>
              <a:ext uri="{FF2B5EF4-FFF2-40B4-BE49-F238E27FC236}">
                <a16:creationId xmlns:a16="http://schemas.microsoft.com/office/drawing/2014/main" id="{507C8F22-E315-1DC5-1B34-B6777B56A81A}"/>
              </a:ext>
            </a:extLst>
          </p:cNvPr>
          <p:cNvSpPr txBox="1"/>
          <p:nvPr/>
        </p:nvSpPr>
        <p:spPr bwMode="gray">
          <a:xfrm>
            <a:off x="2397184" y="3966783"/>
            <a:ext cx="7630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4</a:t>
            </a:r>
          </a:p>
        </p:txBody>
      </p:sp>
      <p:sp>
        <p:nvSpPr>
          <p:cNvPr id="23" name="Textfeld 4">
            <a:extLst>
              <a:ext uri="{FF2B5EF4-FFF2-40B4-BE49-F238E27FC236}">
                <a16:creationId xmlns:a16="http://schemas.microsoft.com/office/drawing/2014/main" id="{176735B9-5B88-88A8-4CBE-40CBE829585A}"/>
              </a:ext>
            </a:extLst>
          </p:cNvPr>
          <p:cNvSpPr txBox="1"/>
          <p:nvPr/>
        </p:nvSpPr>
        <p:spPr bwMode="gray">
          <a:xfrm>
            <a:off x="5461802" y="3966783"/>
            <a:ext cx="7630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5</a:t>
            </a:r>
          </a:p>
        </p:txBody>
      </p:sp>
      <p:sp>
        <p:nvSpPr>
          <p:cNvPr id="24" name="Textfeld 4">
            <a:extLst>
              <a:ext uri="{FF2B5EF4-FFF2-40B4-BE49-F238E27FC236}">
                <a16:creationId xmlns:a16="http://schemas.microsoft.com/office/drawing/2014/main" id="{7D3AD7F4-3C96-E164-69A8-49E5F4D21E00}"/>
              </a:ext>
            </a:extLst>
          </p:cNvPr>
          <p:cNvSpPr txBox="1"/>
          <p:nvPr/>
        </p:nvSpPr>
        <p:spPr bwMode="gray">
          <a:xfrm>
            <a:off x="8678237" y="3974403"/>
            <a:ext cx="7630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6</a:t>
            </a:r>
          </a:p>
        </p:txBody>
      </p:sp>
      <p:sp>
        <p:nvSpPr>
          <p:cNvPr id="25" name="Textfeld 4">
            <a:extLst>
              <a:ext uri="{FF2B5EF4-FFF2-40B4-BE49-F238E27FC236}">
                <a16:creationId xmlns:a16="http://schemas.microsoft.com/office/drawing/2014/main" id="{870E35E7-29F0-922D-E5D1-FCC1C673543D}"/>
              </a:ext>
            </a:extLst>
          </p:cNvPr>
          <p:cNvSpPr txBox="1"/>
          <p:nvPr/>
        </p:nvSpPr>
        <p:spPr bwMode="gray">
          <a:xfrm>
            <a:off x="2330749" y="1532402"/>
            <a:ext cx="60662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 w="12700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1</a:t>
            </a:r>
            <a:endParaRPr kumimoji="0" lang="en-US" sz="8000" b="0" i="0" u="none" strike="noStrike" kern="0" cap="none" spc="0" normalizeH="0" baseline="0" noProof="0" dirty="0">
              <a:ln w="12700">
                <a:noFill/>
              </a:ln>
              <a:solidFill>
                <a:schemeClr val="tx2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F9C5C2-9219-8B7C-6B74-64CECB2CA820}"/>
              </a:ext>
            </a:extLst>
          </p:cNvPr>
          <p:cNvSpPr>
            <a:spLocks/>
          </p:cNvSpPr>
          <p:nvPr/>
        </p:nvSpPr>
        <p:spPr>
          <a:xfrm>
            <a:off x="2464723" y="2895624"/>
            <a:ext cx="1822620" cy="460191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Introduction</a:t>
            </a:r>
            <a:br>
              <a:rPr lang="en-US" sz="1600" b="1" dirty="0">
                <a:solidFill>
                  <a:schemeClr val="tx2"/>
                </a:solidFill>
                <a:latin typeface="+mj-lt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A6B9991-198F-AFAF-51F0-B8334F43F2AF}"/>
              </a:ext>
            </a:extLst>
          </p:cNvPr>
          <p:cNvSpPr>
            <a:spLocks/>
          </p:cNvSpPr>
          <p:nvPr/>
        </p:nvSpPr>
        <p:spPr>
          <a:xfrm>
            <a:off x="5425891" y="2900070"/>
            <a:ext cx="1822620" cy="66332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Cost drivers?</a:t>
            </a:r>
            <a:br>
              <a:rPr lang="en-US" sz="1600" b="1" dirty="0">
                <a:solidFill>
                  <a:schemeClr val="tx2"/>
                </a:solidFill>
                <a:latin typeface="+mj-lt"/>
              </a:rPr>
            </a:br>
            <a:r>
              <a:rPr lang="en-US" sz="1200" dirty="0"/>
              <a:t>Group discussions</a:t>
            </a:r>
          </a:p>
          <a:p>
            <a:pPr lvl="0">
              <a:lnSpc>
                <a:spcPct val="110000"/>
              </a:lnSpc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E1DCD368-60CC-AD4D-54E2-248B472F915B}"/>
              </a:ext>
            </a:extLst>
          </p:cNvPr>
          <p:cNvSpPr>
            <a:spLocks/>
          </p:cNvSpPr>
          <p:nvPr/>
        </p:nvSpPr>
        <p:spPr>
          <a:xfrm>
            <a:off x="8641796" y="2905267"/>
            <a:ext cx="2192645" cy="66697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Effects of cost drivers</a:t>
            </a:r>
            <a:br>
              <a:rPr lang="en-US" sz="1600" b="1" dirty="0">
                <a:solidFill>
                  <a:schemeClr val="tx2"/>
                </a:solidFill>
                <a:latin typeface="+mj-lt"/>
              </a:rPr>
            </a:br>
            <a:r>
              <a:rPr lang="en-US" sz="1200" dirty="0"/>
              <a:t>Group discussions</a:t>
            </a:r>
          </a:p>
          <a:p>
            <a:pPr lvl="0">
              <a:lnSpc>
                <a:spcPct val="110000"/>
              </a:lnSpc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A5714870-FFF5-273F-11BB-111056D4DAF4}"/>
              </a:ext>
            </a:extLst>
          </p:cNvPr>
          <p:cNvSpPr>
            <a:spLocks/>
          </p:cNvSpPr>
          <p:nvPr/>
        </p:nvSpPr>
        <p:spPr>
          <a:xfrm>
            <a:off x="2432973" y="5314001"/>
            <a:ext cx="1822620" cy="46384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Solutions?</a:t>
            </a:r>
            <a:br>
              <a:rPr lang="en-US" sz="1600" b="1" dirty="0">
                <a:solidFill>
                  <a:schemeClr val="tx2"/>
                </a:solidFill>
                <a:latin typeface="+mj-lt"/>
              </a:rPr>
            </a:br>
            <a:r>
              <a:rPr lang="en-US" sz="1200" dirty="0"/>
              <a:t>Group discussions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B749750E-3C7F-4BA9-7ADE-8F8D44C55227}"/>
              </a:ext>
            </a:extLst>
          </p:cNvPr>
          <p:cNvSpPr>
            <a:spLocks/>
          </p:cNvSpPr>
          <p:nvPr/>
        </p:nvSpPr>
        <p:spPr>
          <a:xfrm>
            <a:off x="5431374" y="5314001"/>
            <a:ext cx="1940314" cy="73391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Presentation of results/discussion</a:t>
            </a:r>
            <a:br>
              <a:rPr lang="en-US" sz="1600" b="1" dirty="0">
                <a:solidFill>
                  <a:schemeClr val="tx2"/>
                </a:solidFill>
                <a:latin typeface="+mj-lt"/>
              </a:rPr>
            </a:br>
            <a:r>
              <a:rPr lang="en-US" sz="1200" dirty="0">
                <a:solidFill>
                  <a:schemeClr val="tx2"/>
                </a:solidFill>
              </a:rPr>
              <a:t>In plenum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970158BB-E848-B054-7758-76A2CA2BEC47}"/>
              </a:ext>
            </a:extLst>
          </p:cNvPr>
          <p:cNvSpPr>
            <a:spLocks/>
          </p:cNvSpPr>
          <p:nvPr/>
        </p:nvSpPr>
        <p:spPr>
          <a:xfrm>
            <a:off x="8641797" y="5348223"/>
            <a:ext cx="1822620" cy="66332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600" b="1" dirty="0">
                <a:solidFill>
                  <a:schemeClr val="accent2"/>
                </a:solidFill>
                <a:latin typeface="+mj-lt"/>
              </a:rPr>
              <a:t>Checkout</a:t>
            </a:r>
            <a:br>
              <a:rPr lang="en-US" sz="1600" b="1" dirty="0">
                <a:solidFill>
                  <a:schemeClr val="tx2"/>
                </a:solidFill>
                <a:latin typeface="+mj-lt"/>
              </a:rPr>
            </a:br>
            <a:endParaRPr lang="en-US" sz="1200" dirty="0"/>
          </a:p>
          <a:p>
            <a:pPr lvl="0">
              <a:lnSpc>
                <a:spcPct val="110000"/>
              </a:lnSpc>
              <a:defRPr/>
            </a:pP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5B5F786-429B-999C-5D55-BEBAC7B41542}"/>
              </a:ext>
            </a:extLst>
          </p:cNvPr>
          <p:cNvCxnSpPr>
            <a:cxnSpLocks/>
          </p:cNvCxnSpPr>
          <p:nvPr/>
        </p:nvCxnSpPr>
        <p:spPr>
          <a:xfrm>
            <a:off x="4255593" y="1170238"/>
            <a:ext cx="0" cy="5218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739DC6-9C03-BADF-CF03-BE639BBF33E3}"/>
              </a:ext>
            </a:extLst>
          </p:cNvPr>
          <p:cNvCxnSpPr>
            <a:cxnSpLocks/>
          </p:cNvCxnSpPr>
          <p:nvPr/>
        </p:nvCxnSpPr>
        <p:spPr>
          <a:xfrm>
            <a:off x="7461911" y="1170238"/>
            <a:ext cx="0" cy="5218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D3B625-75D2-DC85-2E5F-14F513F46F68}"/>
              </a:ext>
            </a:extLst>
          </p:cNvPr>
          <p:cNvCxnSpPr>
            <a:cxnSpLocks/>
          </p:cNvCxnSpPr>
          <p:nvPr/>
        </p:nvCxnSpPr>
        <p:spPr>
          <a:xfrm flipH="1">
            <a:off x="1074905" y="3588702"/>
            <a:ext cx="9574269" cy="245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7" y="266330"/>
            <a:ext cx="4845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Welcome &amp; Agenda</a:t>
            </a:r>
          </a:p>
        </p:txBody>
      </p:sp>
    </p:spTree>
    <p:extLst>
      <p:ext uri="{BB962C8B-B14F-4D97-AF65-F5344CB8AC3E}">
        <p14:creationId xmlns:p14="http://schemas.microsoft.com/office/powerpoint/2010/main" val="318896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7" y="266330"/>
            <a:ext cx="768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Introduction – OBU Cost Drivers Study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1E9EACD-6C7D-FC9B-90DE-D070B93BD327}"/>
              </a:ext>
            </a:extLst>
          </p:cNvPr>
          <p:cNvCxnSpPr>
            <a:cxnSpLocks/>
          </p:cNvCxnSpPr>
          <p:nvPr/>
        </p:nvCxnSpPr>
        <p:spPr>
          <a:xfrm>
            <a:off x="3941684" y="1439660"/>
            <a:ext cx="0" cy="45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2C8724-C75A-AE69-2E0E-A14E99E1EB14}"/>
              </a:ext>
            </a:extLst>
          </p:cNvPr>
          <p:cNvCxnSpPr>
            <a:cxnSpLocks/>
          </p:cNvCxnSpPr>
          <p:nvPr/>
        </p:nvCxnSpPr>
        <p:spPr>
          <a:xfrm>
            <a:off x="7538620" y="1439660"/>
            <a:ext cx="0" cy="45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DE7C27-A97D-D2AF-A4BC-C37FE9321E1A}"/>
              </a:ext>
            </a:extLst>
          </p:cNvPr>
          <p:cNvSpPr txBox="1"/>
          <p:nvPr/>
        </p:nvSpPr>
        <p:spPr>
          <a:xfrm>
            <a:off x="1290963" y="1686757"/>
            <a:ext cx="170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Context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E6EA89-069C-CD87-1D5D-80AF5D44EE69}"/>
              </a:ext>
            </a:extLst>
          </p:cNvPr>
          <p:cNvSpPr txBox="1"/>
          <p:nvPr/>
        </p:nvSpPr>
        <p:spPr>
          <a:xfrm>
            <a:off x="4887898" y="1686757"/>
            <a:ext cx="170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Approach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3F64CC-2ADE-169C-609B-9ABEA21687FD}"/>
              </a:ext>
            </a:extLst>
          </p:cNvPr>
          <p:cNvSpPr txBox="1"/>
          <p:nvPr/>
        </p:nvSpPr>
        <p:spPr>
          <a:xfrm>
            <a:off x="8484835" y="1686757"/>
            <a:ext cx="1704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Findings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4BB98-4B08-A35D-E13C-1AF7A99624D4}"/>
              </a:ext>
            </a:extLst>
          </p:cNvPr>
          <p:cNvSpPr txBox="1"/>
          <p:nvPr/>
        </p:nvSpPr>
        <p:spPr>
          <a:xfrm>
            <a:off x="606641" y="2318256"/>
            <a:ext cx="307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DMT (INECO, EY and BA) tasked with collecting data on the costs and performance of ERTMS and its deployment.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9F548-D1F7-6EBF-F302-DCC71DFD1057}"/>
              </a:ext>
            </a:extLst>
          </p:cNvPr>
          <p:cNvSpPr txBox="1"/>
          <p:nvPr/>
        </p:nvSpPr>
        <p:spPr>
          <a:xfrm>
            <a:off x="4110361" y="2318256"/>
            <a:ext cx="31663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Targeted interviews with stakeholders comprising: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RUs (freight and passenger)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ERTMS suppliers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Rolling stock leasing companies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Transport authorities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Assessment bodies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/>
              <a:t>Testing facilities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34307E-CE27-3A8C-A2EF-854892D18609}"/>
              </a:ext>
            </a:extLst>
          </p:cNvPr>
          <p:cNvSpPr txBox="1"/>
          <p:nvPr/>
        </p:nvSpPr>
        <p:spPr>
          <a:xfrm>
            <a:off x="7800512" y="2318256"/>
            <a:ext cx="33350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Costs have increased considerably in recent years: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2018: €450k per vehicle for retrofit and €200k for upgrade.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2022: €900k per vehicle for retrofit and €400k for upgrade</a:t>
            </a:r>
          </a:p>
        </p:txBody>
      </p:sp>
    </p:spTree>
    <p:extLst>
      <p:ext uri="{BB962C8B-B14F-4D97-AF65-F5344CB8AC3E}">
        <p14:creationId xmlns:p14="http://schemas.microsoft.com/office/powerpoint/2010/main" val="378898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7316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7" y="266330"/>
            <a:ext cx="721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Introduction – OBU Cost Drivers Study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204931-9BC3-D7C6-6241-0EEB60B1D788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80684" y="1733508"/>
            <a:ext cx="1895484" cy="189601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E2E38">
                <a:lumMod val="60000"/>
                <a:lumOff val="40000"/>
              </a:srgb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YInterstate Ligh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95E568F-6F5B-F8F4-3B4E-0DCFA701F226}"/>
              </a:ext>
            </a:extLst>
          </p:cNvPr>
          <p:cNvSpPr txBox="1">
            <a:spLocks noChangeAspect="1"/>
          </p:cNvSpPr>
          <p:nvPr/>
        </p:nvSpPr>
        <p:spPr>
          <a:xfrm>
            <a:off x="923620" y="1733508"/>
            <a:ext cx="1895484" cy="189601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E2E38">
                <a:lumMod val="60000"/>
                <a:lumOff val="40000"/>
              </a:srgb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9D5147-3A38-3258-308C-96C05B291F53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9008074" y="1733508"/>
            <a:ext cx="1895484" cy="189601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E2E38">
                <a:lumMod val="60000"/>
                <a:lumOff val="40000"/>
              </a:srgb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420C767-824A-4A5B-D672-CEECB9389C51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966843" y="1819690"/>
            <a:ext cx="1723167" cy="172365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Deployment 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Phase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6BC6BB-F67F-98FB-2C09-C371252EAAD7}"/>
              </a:ext>
            </a:extLst>
          </p:cNvPr>
          <p:cNvSpPr txBox="1">
            <a:spLocks/>
          </p:cNvSpPr>
          <p:nvPr/>
        </p:nvSpPr>
        <p:spPr>
          <a:xfrm>
            <a:off x="1009779" y="1819690"/>
            <a:ext cx="1723167" cy="1723653"/>
          </a:xfrm>
          <a:prstGeom prst="ellipse">
            <a:avLst/>
          </a:prstGeom>
          <a:solidFill>
            <a:srgbClr val="2E2E38">
              <a:lumMod val="60000"/>
              <a:lumOff val="40000"/>
            </a:srgbClr>
          </a:solidFill>
          <a:ln w="1905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Design Phase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53D19B-CE84-FB96-5893-1E9A15086167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9094233" y="1819690"/>
            <a:ext cx="1723167" cy="1723653"/>
          </a:xfrm>
          <a:prstGeom prst="ellipse">
            <a:avLst/>
          </a:prstGeom>
          <a:solidFill>
            <a:srgbClr val="2E2E38">
              <a:lumMod val="60000"/>
              <a:lumOff val="40000"/>
            </a:srgbClr>
          </a:solidFill>
          <a:ln w="19050"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Authorisation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FFFFFF"/>
                </a:solidFill>
              </a:rPr>
              <a:t>Phase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0603314-0EC6-9172-5E5D-C8C1C2DE380E}"/>
              </a:ext>
            </a:extLst>
          </p:cNvPr>
          <p:cNvCxnSpPr>
            <a:cxnSpLocks/>
          </p:cNvCxnSpPr>
          <p:nvPr/>
        </p:nvCxnSpPr>
        <p:spPr>
          <a:xfrm>
            <a:off x="609918" y="3910876"/>
            <a:ext cx="10972482" cy="0"/>
          </a:xfrm>
          <a:prstGeom prst="line">
            <a:avLst/>
          </a:prstGeom>
          <a:noFill/>
          <a:ln w="19050" cap="flat" cmpd="sng" algn="ctr">
            <a:solidFill>
              <a:srgbClr val="2E2E38">
                <a:lumMod val="60000"/>
                <a:lumOff val="40000"/>
              </a:srgbClr>
            </a:solidFill>
            <a:prstDash val="solid"/>
            <a:headEnd type="none" w="lg" len="lg"/>
            <a:tailEnd type="none" w="lg" len="lg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6D356FE-30DF-E4F0-7B99-929530F4A6C9}"/>
              </a:ext>
            </a:extLst>
          </p:cNvPr>
          <p:cNvSpPr>
            <a:spLocks/>
          </p:cNvSpPr>
          <p:nvPr/>
        </p:nvSpPr>
        <p:spPr>
          <a:xfrm>
            <a:off x="4566978" y="4077926"/>
            <a:ext cx="2522889" cy="1007181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Inflation and energy crisis.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Lack of upgradeable products.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A3CE33E-06CA-E40E-2AD2-BE1AFE74496B}"/>
              </a:ext>
            </a:extLst>
          </p:cNvPr>
          <p:cNvSpPr>
            <a:spLocks/>
          </p:cNvSpPr>
          <p:nvPr/>
        </p:nvSpPr>
        <p:spPr>
          <a:xfrm>
            <a:off x="376834" y="4077926"/>
            <a:ext cx="2971482" cy="1007181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Uncertainty on the number of vehicle types within a fleet.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National requirements.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Availability of documentation.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572C615-45B7-BC92-B413-129236CD6BCB}"/>
              </a:ext>
            </a:extLst>
          </p:cNvPr>
          <p:cNvSpPr>
            <a:spLocks/>
          </p:cNvSpPr>
          <p:nvPr/>
        </p:nvSpPr>
        <p:spPr>
          <a:xfrm>
            <a:off x="8237167" y="4077926"/>
            <a:ext cx="3416951" cy="1007181"/>
          </a:xfrm>
          <a:prstGeom prst="rect">
            <a:avLst/>
          </a:prstGeom>
        </p:spPr>
        <p:txBody>
          <a:bodyPr wrap="square" lIns="0" tIns="72000" rIns="0" bIns="72000" anchor="t" anchorCtr="0">
            <a:noAutofit/>
          </a:bodyPr>
          <a:lstStyle/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Project duration and vehicle downtime.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Quantity of demanded tests.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Lack of capacity for testing and long waiting times.</a:t>
            </a:r>
          </a:p>
          <a:p>
            <a:pPr marL="285750" indent="-285750" 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2E38"/>
                </a:solidFill>
              </a:rPr>
              <a:t>Third party assessments.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31484B9-8982-CEE4-3144-3D50B19DA7EF}"/>
              </a:ext>
            </a:extLst>
          </p:cNvPr>
          <p:cNvSpPr txBox="1">
            <a:spLocks noChangeAspect="1"/>
          </p:cNvSpPr>
          <p:nvPr/>
        </p:nvSpPr>
        <p:spPr>
          <a:xfrm>
            <a:off x="1794861" y="3834353"/>
            <a:ext cx="153002" cy="15304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E2E38">
                <a:lumMod val="60000"/>
                <a:lumOff val="40000"/>
              </a:srgb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1F03A8-87AF-E465-B2DF-AC76D4F9536A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751925" y="3834353"/>
            <a:ext cx="153002" cy="15304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E2E38">
                <a:lumMod val="60000"/>
                <a:lumOff val="40000"/>
              </a:srgb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50EB76A-B128-6B86-F07D-1D227EF05084}"/>
              </a:ext>
            </a:extLst>
          </p:cNvPr>
          <p:cNvSpPr txBox="1">
            <a:spLocks noChangeAspect="1"/>
          </p:cNvSpPr>
          <p:nvPr>
            <p:custDataLst>
              <p:tags r:id="rId7"/>
            </p:custDataLst>
          </p:nvPr>
        </p:nvSpPr>
        <p:spPr>
          <a:xfrm>
            <a:off x="9879316" y="3834353"/>
            <a:ext cx="153002" cy="15304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E2E38">
                <a:lumMod val="60000"/>
                <a:lumOff val="40000"/>
              </a:srgbClr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E2E38"/>
              </a:solidFill>
              <a:effectLst/>
              <a:uLnTx/>
              <a:uFillTx/>
              <a:latin typeface="EYInterstate Light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EADF78-6C13-2090-54F8-F0A528014456}"/>
              </a:ext>
            </a:extLst>
          </p:cNvPr>
          <p:cNvCxnSpPr>
            <a:cxnSpLocks/>
            <a:stCxn id="59" idx="4"/>
            <a:endCxn id="71" idx="0"/>
          </p:cNvCxnSpPr>
          <p:nvPr/>
        </p:nvCxnSpPr>
        <p:spPr>
          <a:xfrm>
            <a:off x="1871362" y="3629526"/>
            <a:ext cx="0" cy="204827"/>
          </a:xfrm>
          <a:prstGeom prst="line">
            <a:avLst/>
          </a:prstGeom>
          <a:noFill/>
          <a:ln w="19050" cap="flat" cmpd="sng" algn="ctr">
            <a:solidFill>
              <a:srgbClr val="2E2E38">
                <a:lumMod val="60000"/>
                <a:lumOff val="40000"/>
              </a:srgbClr>
            </a:solidFill>
            <a:prstDash val="solid"/>
            <a:miter lim="800000"/>
            <a:headEnd type="none" w="lg" len="lg"/>
            <a:tailEnd type="none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BA3D5F1-FA20-A9A0-A1AC-AE71F730C809}"/>
              </a:ext>
            </a:extLst>
          </p:cNvPr>
          <p:cNvCxnSpPr>
            <a:cxnSpLocks/>
            <a:stCxn id="58" idx="4"/>
            <a:endCxn id="72" idx="0"/>
          </p:cNvCxnSpPr>
          <p:nvPr/>
        </p:nvCxnSpPr>
        <p:spPr>
          <a:xfrm>
            <a:off x="5828426" y="3629526"/>
            <a:ext cx="0" cy="204827"/>
          </a:xfrm>
          <a:prstGeom prst="line">
            <a:avLst/>
          </a:prstGeom>
          <a:noFill/>
          <a:ln w="19050" cap="flat" cmpd="sng" algn="ctr">
            <a:solidFill>
              <a:srgbClr val="2E2E38">
                <a:lumMod val="60000"/>
                <a:lumOff val="40000"/>
              </a:srgbClr>
            </a:solidFill>
            <a:prstDash val="solid"/>
            <a:miter lim="800000"/>
            <a:headEnd type="none" w="lg" len="lg"/>
            <a:tailEnd type="none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C1F4335-C23A-A262-BC45-339FA097BA19}"/>
              </a:ext>
            </a:extLst>
          </p:cNvPr>
          <p:cNvCxnSpPr>
            <a:cxnSpLocks/>
            <a:stCxn id="61" idx="4"/>
            <a:endCxn id="73" idx="0"/>
          </p:cNvCxnSpPr>
          <p:nvPr/>
        </p:nvCxnSpPr>
        <p:spPr>
          <a:xfrm>
            <a:off x="9955816" y="3629526"/>
            <a:ext cx="1" cy="204827"/>
          </a:xfrm>
          <a:prstGeom prst="line">
            <a:avLst/>
          </a:prstGeom>
          <a:noFill/>
          <a:ln w="19050" cap="flat" cmpd="sng" algn="ctr">
            <a:solidFill>
              <a:srgbClr val="2E2E38">
                <a:lumMod val="60000"/>
                <a:lumOff val="40000"/>
              </a:srgbClr>
            </a:solidFill>
            <a:prstDash val="solid"/>
            <a:miter lim="800000"/>
            <a:headEnd type="none" w="lg" len="lg"/>
            <a:tailEnd type="none"/>
          </a:ln>
          <a:effectLst/>
        </p:spPr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3718258-D96A-BD00-567C-094AA84BE89E}"/>
              </a:ext>
            </a:extLst>
          </p:cNvPr>
          <p:cNvSpPr txBox="1"/>
          <p:nvPr/>
        </p:nvSpPr>
        <p:spPr>
          <a:xfrm>
            <a:off x="1004630" y="1131168"/>
            <a:ext cx="721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Main cost drivers identified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EB0C9E-2F7E-B141-9051-658D0C96486C}"/>
              </a:ext>
            </a:extLst>
          </p:cNvPr>
          <p:cNvSpPr/>
          <p:nvPr/>
        </p:nvSpPr>
        <p:spPr>
          <a:xfrm>
            <a:off x="770965" y="5925671"/>
            <a:ext cx="10300447" cy="665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Lack of competition – vendor lock-in situation</a:t>
            </a:r>
          </a:p>
        </p:txBody>
      </p:sp>
    </p:spTree>
    <p:extLst>
      <p:ext uri="{BB962C8B-B14F-4D97-AF65-F5344CB8AC3E}">
        <p14:creationId xmlns:p14="http://schemas.microsoft.com/office/powerpoint/2010/main" val="225403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7" y="266330"/>
            <a:ext cx="751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Introduction – OBU Cost Drivers Study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F5FBDE-AB73-1F51-B8A3-72A2E4080DC6}"/>
              </a:ext>
            </a:extLst>
          </p:cNvPr>
          <p:cNvCxnSpPr>
            <a:cxnSpLocks/>
          </p:cNvCxnSpPr>
          <p:nvPr/>
        </p:nvCxnSpPr>
        <p:spPr>
          <a:xfrm flipH="1">
            <a:off x="1782343" y="2666791"/>
            <a:ext cx="0" cy="1629026"/>
          </a:xfrm>
          <a:prstGeom prst="line">
            <a:avLst/>
          </a:prstGeom>
          <a:ln w="127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558DCF-387C-7F15-2E37-677F9ED84C33}"/>
              </a:ext>
            </a:extLst>
          </p:cNvPr>
          <p:cNvCxnSpPr>
            <a:cxnSpLocks/>
          </p:cNvCxnSpPr>
          <p:nvPr/>
        </p:nvCxnSpPr>
        <p:spPr>
          <a:xfrm flipH="1">
            <a:off x="4447421" y="2755568"/>
            <a:ext cx="0" cy="1629026"/>
          </a:xfrm>
          <a:prstGeom prst="line">
            <a:avLst/>
          </a:prstGeom>
          <a:ln w="127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495A40-B8A2-4B52-7F7A-5BDC299A5333}"/>
              </a:ext>
            </a:extLst>
          </p:cNvPr>
          <p:cNvCxnSpPr>
            <a:cxnSpLocks/>
          </p:cNvCxnSpPr>
          <p:nvPr/>
        </p:nvCxnSpPr>
        <p:spPr>
          <a:xfrm flipH="1">
            <a:off x="7790508" y="2755568"/>
            <a:ext cx="0" cy="1629026"/>
          </a:xfrm>
          <a:prstGeom prst="line">
            <a:avLst/>
          </a:prstGeom>
          <a:ln w="127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232">
            <a:extLst>
              <a:ext uri="{FF2B5EF4-FFF2-40B4-BE49-F238E27FC236}">
                <a16:creationId xmlns:a16="http://schemas.microsoft.com/office/drawing/2014/main" id="{C20CE69D-2B34-9298-111B-0FD7F8141E4B}"/>
              </a:ext>
            </a:extLst>
          </p:cNvPr>
          <p:cNvSpPr/>
          <p:nvPr/>
        </p:nvSpPr>
        <p:spPr>
          <a:xfrm>
            <a:off x="7619126" y="2163266"/>
            <a:ext cx="3406939" cy="597581"/>
          </a:xfrm>
          <a:prstGeom prst="rightArrow">
            <a:avLst>
              <a:gd name="adj1" fmla="val 100000"/>
              <a:gd name="adj2" fmla="val 53519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1152000" tIns="0" rIns="0" bIns="0" rtlCol="0" anchor="ctr" anchorCtr="0"/>
          <a:lstStyle/>
          <a:p>
            <a:pPr defTabSz="659489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  <a:sym typeface="EYInterstate Light" panose="02000506000000020004" pitchFamily="2" charset="0"/>
              </a:rPr>
              <a:t>Medium-term</a:t>
            </a:r>
            <a:endParaRPr lang="en-US" sz="1100" kern="0" dirty="0">
              <a:solidFill>
                <a:schemeClr val="bg1"/>
              </a:solidFill>
              <a:sym typeface="EYInterstate Light" panose="02000506000000020004" pitchFamily="2" charset="0"/>
            </a:endParaRPr>
          </a:p>
        </p:txBody>
      </p:sp>
      <p:sp>
        <p:nvSpPr>
          <p:cNvPr id="12" name="Right Arrow 232">
            <a:extLst>
              <a:ext uri="{FF2B5EF4-FFF2-40B4-BE49-F238E27FC236}">
                <a16:creationId xmlns:a16="http://schemas.microsoft.com/office/drawing/2014/main" id="{CB6D05B7-F519-D284-4FAB-6D93731B69D5}"/>
              </a:ext>
            </a:extLst>
          </p:cNvPr>
          <p:cNvSpPr/>
          <p:nvPr/>
        </p:nvSpPr>
        <p:spPr>
          <a:xfrm>
            <a:off x="4205690" y="2163266"/>
            <a:ext cx="3819724" cy="597581"/>
          </a:xfrm>
          <a:prstGeom prst="rightArrow">
            <a:avLst>
              <a:gd name="adj1" fmla="val 100000"/>
              <a:gd name="adj2" fmla="val 53519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792000" tIns="0" rIns="0" bIns="0" rtlCol="0" anchor="ctr" anchorCtr="0"/>
          <a:lstStyle/>
          <a:p>
            <a:pPr defTabSz="659489" fontAlgn="base">
              <a:spcBef>
                <a:spcPct val="0"/>
              </a:spcBef>
              <a:buClr>
                <a:srgbClr val="FFE600"/>
              </a:buClr>
              <a:buSzPct val="80000"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  <a:sym typeface="EYInterstate Light" panose="02000506000000020004" pitchFamily="2" charset="0"/>
              </a:rPr>
              <a:t>Short-term</a:t>
            </a:r>
            <a:endParaRPr lang="en-US" sz="1600" kern="0" dirty="0">
              <a:solidFill>
                <a:schemeClr val="bg1"/>
              </a:solidFill>
              <a:latin typeface="+mj-lt"/>
              <a:sym typeface="EYInterstate Light" panose="02000506000000020004" pitchFamily="2" charset="0"/>
            </a:endParaRPr>
          </a:p>
        </p:txBody>
      </p:sp>
      <p:sp>
        <p:nvSpPr>
          <p:cNvPr id="13" name="Right Arrow 232">
            <a:extLst>
              <a:ext uri="{FF2B5EF4-FFF2-40B4-BE49-F238E27FC236}">
                <a16:creationId xmlns:a16="http://schemas.microsoft.com/office/drawing/2014/main" id="{8D76CEE4-655F-980F-F9B0-40E15B48448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47802" y="2163266"/>
            <a:ext cx="3125074" cy="597581"/>
          </a:xfrm>
          <a:prstGeom prst="rightArrow">
            <a:avLst>
              <a:gd name="adj1" fmla="val 100000"/>
              <a:gd name="adj2" fmla="val 53519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792000" tIns="0" rIns="0" bIns="0" rtlCol="0" anchor="ctr" anchorCtr="0"/>
          <a:lstStyle/>
          <a:p>
            <a:pPr defTabSz="659489" fontAlgn="base">
              <a:spcBef>
                <a:spcPct val="0"/>
              </a:spcBef>
              <a:buClr>
                <a:srgbClr val="FFE600"/>
              </a:buClr>
              <a:buSzPct val="80000"/>
              <a:defRPr/>
            </a:pPr>
            <a:r>
              <a:rPr lang="en-US" kern="0" dirty="0">
                <a:solidFill>
                  <a:schemeClr val="bg1"/>
                </a:solidFill>
                <a:latin typeface="+mj-lt"/>
                <a:sym typeface="EYInterstate Light" panose="02000506000000020004" pitchFamily="2" charset="0"/>
              </a:rPr>
              <a:t>Implemented (*)</a:t>
            </a:r>
            <a:r>
              <a:rPr lang="en-US" sz="1600" kern="0" dirty="0">
                <a:solidFill>
                  <a:schemeClr val="bg1"/>
                </a:solidFill>
                <a:latin typeface="+mj-lt"/>
                <a:sym typeface="EYInterstate Light" panose="02000506000000020004" pitchFamily="2" charset="0"/>
              </a:rPr>
              <a:t> </a:t>
            </a:r>
            <a:endParaRPr lang="en-US" sz="1100" kern="0" dirty="0">
              <a:solidFill>
                <a:schemeClr val="bg1"/>
              </a:solidFill>
              <a:latin typeface="+mj-lt"/>
              <a:sym typeface="EYInterstate Light" panose="02000506000000020004" pitchFamily="2" charset="0"/>
            </a:endParaRPr>
          </a:p>
        </p:txBody>
      </p:sp>
      <p:sp>
        <p:nvSpPr>
          <p:cNvPr id="14" name="Right Arrow 232">
            <a:extLst>
              <a:ext uri="{FF2B5EF4-FFF2-40B4-BE49-F238E27FC236}">
                <a16:creationId xmlns:a16="http://schemas.microsoft.com/office/drawing/2014/main" id="{796064B8-EDE6-8316-13E1-9A65F523FC14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267850" y="2163266"/>
            <a:ext cx="1722267" cy="597581"/>
          </a:xfrm>
          <a:prstGeom prst="rightArrow">
            <a:avLst>
              <a:gd name="adj1" fmla="val 100000"/>
              <a:gd name="adj2" fmla="val 53519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648000" tIns="0" rIns="0" bIns="0" rtlCol="0" anchor="ctr" anchorCtr="0"/>
          <a:lstStyle/>
          <a:p>
            <a:pPr defTabSz="659489" fontAlgn="base">
              <a:spcBef>
                <a:spcPct val="0"/>
              </a:spcBef>
              <a:spcAft>
                <a:spcPct val="50000"/>
              </a:spcAft>
              <a:buClr>
                <a:srgbClr val="FFE600"/>
              </a:buClr>
              <a:buSzPct val="80000"/>
              <a:defRPr/>
            </a:pPr>
            <a:r>
              <a:rPr lang="en-US" sz="1600" kern="0" dirty="0">
                <a:solidFill>
                  <a:schemeClr val="bg1"/>
                </a:solidFill>
                <a:latin typeface="+mj-lt"/>
                <a:sym typeface="EYInterstate Light" panose="02000506000000020004" pitchFamily="2" charset="0"/>
              </a:rPr>
              <a:t>Timing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EDA498-BBE6-1C8C-DC04-C33366C0E808}"/>
              </a:ext>
            </a:extLst>
          </p:cNvPr>
          <p:cNvSpPr txBox="1"/>
          <p:nvPr/>
        </p:nvSpPr>
        <p:spPr>
          <a:xfrm>
            <a:off x="1047564" y="1403617"/>
            <a:ext cx="835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Proposed solutions to mitigate cost increase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D9930E-0840-0558-8D2E-7C7396AB2F24}"/>
              </a:ext>
            </a:extLst>
          </p:cNvPr>
          <p:cNvSpPr txBox="1"/>
          <p:nvPr/>
        </p:nvSpPr>
        <p:spPr>
          <a:xfrm>
            <a:off x="1913440" y="2903526"/>
            <a:ext cx="229224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Specify interface between ETCS-ATO-Rolling stock and communication system.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Elimination of partial fulfilment.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Error correction process.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ED1D67-DCC1-20FD-AFD0-0E011712EFEF}"/>
              </a:ext>
            </a:extLst>
          </p:cNvPr>
          <p:cNvSpPr txBox="1"/>
          <p:nvPr/>
        </p:nvSpPr>
        <p:spPr>
          <a:xfrm>
            <a:off x="4583697" y="2894648"/>
            <a:ext cx="3160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Improve project structuration.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Improve project management.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Accelerate ERTMS deployment and class-B decommissioning.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Prepare guidelines for authorisations.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Ensure sufficient capacity of 3</a:t>
            </a:r>
            <a:r>
              <a:rPr lang="en-GB" sz="1600" baseline="30000" dirty="0">
                <a:latin typeface="Poppins" panose="00000500000000000000" pitchFamily="2" charset="0"/>
                <a:cs typeface="Arial" panose="020B0604020202020204" pitchFamily="34" charset="0"/>
              </a:rPr>
              <a:t>rd</a:t>
            </a: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 party assessors.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FFE738-CA61-2F73-0673-9CFAC31D7936}"/>
              </a:ext>
            </a:extLst>
          </p:cNvPr>
          <p:cNvSpPr txBox="1"/>
          <p:nvPr/>
        </p:nvSpPr>
        <p:spPr>
          <a:xfrm>
            <a:off x="7947722" y="2907266"/>
            <a:ext cx="293568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Poppins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Increase modularity.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Reduce the need for testing.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Define ERTMS parameters for a vehicle types.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Poppins" panose="00000500000000000000" pitchFamily="2" charset="0"/>
                <a:cs typeface="Arial" panose="020B0604020202020204" pitchFamily="34" charset="0"/>
              </a:rPr>
              <a:t>Further </a:t>
            </a:r>
            <a:r>
              <a:rPr lang="en-GB" sz="1600" dirty="0">
                <a:latin typeface="Poppins" panose="00000500000000000000" pitchFamily="2" charset="0"/>
                <a:cs typeface="Arial" panose="020B0604020202020204" pitchFamily="34" charset="0"/>
              </a:rPr>
              <a:t>simplification of national rules.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10562F-B458-1638-FE3D-DFBCDB603603}"/>
              </a:ext>
            </a:extLst>
          </p:cNvPr>
          <p:cNvSpPr txBox="1"/>
          <p:nvPr/>
        </p:nvSpPr>
        <p:spPr>
          <a:xfrm>
            <a:off x="651135" y="6046733"/>
            <a:ext cx="101322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Poppins" panose="00000500000000000000" pitchFamily="2" charset="0"/>
                <a:cs typeface="Arial" panose="020B0604020202020204" pitchFamily="34" charset="0"/>
              </a:rPr>
              <a:t>(*) </a:t>
            </a:r>
            <a:r>
              <a:rPr lang="en-US" sz="1300" dirty="0">
                <a:latin typeface="Poppins" panose="00000500000000000000" pitchFamily="2" charset="0"/>
                <a:cs typeface="Arial" panose="020B0604020202020204" pitchFamily="34" charset="0"/>
              </a:rPr>
              <a:t>Measures already included in the CCS TSI 2023 whose economic impact is not appreciated yet</a:t>
            </a:r>
            <a:endParaRPr lang="es-ES" sz="1300" dirty="0">
              <a:latin typeface="Poppins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9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99BB0A0-8D58-1A03-0C43-F9DB0604DF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5861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3" imgH="353" progId="TCLayout.ActiveDocument.1">
                  <p:embed/>
                </p:oleObj>
              </mc:Choice>
              <mc:Fallback>
                <p:oleObj name="think-cell Slide" r:id="rId3" imgW="353" imgH="35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99BB0A0-8D58-1A03-0C43-F9DB0604DF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8289B5-B4C1-1C17-497D-4F02E102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49916"/>
            <a:ext cx="10515600" cy="2852737"/>
          </a:xfrm>
        </p:spPr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3463AC"/>
                </a:solidFill>
                <a:effectLst/>
                <a:uLnTx/>
                <a:uFillTx/>
                <a:latin typeface="Poppins SemiBold"/>
                <a:ea typeface="+mn-ea"/>
                <a:cs typeface="+mn-cs"/>
              </a:rPr>
              <a:t>How to optimise cost for the ERTMS Lifecycle for Trackside and On-board?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srgbClr val="3463AC"/>
              </a:solidFill>
              <a:effectLst/>
              <a:uLnTx/>
              <a:uFillTx/>
              <a:latin typeface="Poppins Semi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7763-2256-920F-80BC-89DF5A2F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23/04/2024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BAEF9-E83E-6CD6-C34C-A73AF4D0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10F8-A2A0-4980-97CC-0B7EFA57C611}" type="slidenum">
              <a:rPr lang="es-ES" smtClean="0"/>
              <a:t>6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FED6C-DC20-1DB5-3819-D9B6A33B71C7}"/>
              </a:ext>
            </a:extLst>
          </p:cNvPr>
          <p:cNvSpPr txBox="1"/>
          <p:nvPr/>
        </p:nvSpPr>
        <p:spPr>
          <a:xfrm>
            <a:off x="923277" y="266330"/>
            <a:ext cx="1102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So much for the theory…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A8468-D452-ACD9-37D8-2B61362BB672}"/>
              </a:ext>
            </a:extLst>
          </p:cNvPr>
          <p:cNvSpPr txBox="1"/>
          <p:nvPr/>
        </p:nvSpPr>
        <p:spPr>
          <a:xfrm>
            <a:off x="1700612" y="5265589"/>
            <a:ext cx="988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+mj-lt"/>
              </a:rPr>
              <a:t>… what is your view?</a:t>
            </a:r>
          </a:p>
        </p:txBody>
      </p:sp>
    </p:spTree>
    <p:extLst>
      <p:ext uri="{BB962C8B-B14F-4D97-AF65-F5344CB8AC3E}">
        <p14:creationId xmlns:p14="http://schemas.microsoft.com/office/powerpoint/2010/main" val="285367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8" y="266330"/>
            <a:ext cx="62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Group discussion – Question 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2577B-BEF0-6BE7-51A7-01450361761D}"/>
              </a:ext>
            </a:extLst>
          </p:cNvPr>
          <p:cNvSpPr txBox="1"/>
          <p:nvPr/>
        </p:nvSpPr>
        <p:spPr>
          <a:xfrm>
            <a:off x="1091952" y="1500326"/>
            <a:ext cx="864945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are the main cost drivers along the lifecycle?</a:t>
            </a:r>
          </a:p>
          <a:p>
            <a:endParaRPr lang="en-GB" sz="2400" dirty="0"/>
          </a:p>
          <a:p>
            <a:r>
              <a:rPr lang="en-GB" sz="2400" u="sng" dirty="0"/>
              <a:t>Aspects to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Design and deployment.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Authorisation.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Operation (incl. maintenance).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400" u="sng" dirty="0"/>
              <a:t>Practical: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Duration: 15-20 min.</a:t>
            </a:r>
          </a:p>
        </p:txBody>
      </p:sp>
    </p:spTree>
    <p:extLst>
      <p:ext uri="{BB962C8B-B14F-4D97-AF65-F5344CB8AC3E}">
        <p14:creationId xmlns:p14="http://schemas.microsoft.com/office/powerpoint/2010/main" val="259367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8" y="266330"/>
            <a:ext cx="62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Group discussion – Question 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2577B-BEF0-6BE7-51A7-01450361761D}"/>
              </a:ext>
            </a:extLst>
          </p:cNvPr>
          <p:cNvSpPr txBox="1"/>
          <p:nvPr/>
        </p:nvSpPr>
        <p:spPr>
          <a:xfrm>
            <a:off x="1091952" y="1500326"/>
            <a:ext cx="86494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are the direct effects of these cost drivers in terms of OPEX/CAPEX?</a:t>
            </a:r>
          </a:p>
          <a:p>
            <a:endParaRPr lang="en-GB" sz="2400" dirty="0"/>
          </a:p>
          <a:p>
            <a:r>
              <a:rPr lang="en-GB" sz="2400" u="sng" dirty="0"/>
              <a:t>Aspects to consider: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Please provide a ranking of the cost drivers based on their impact.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400" u="sng" dirty="0"/>
              <a:t>Practical: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Duration: 10-15 min.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16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E5FA676-153A-4372-8A21-DED0F197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E5FA676-153A-4372-8A21-DED0F197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6DB800-F627-41FE-B4A7-2D19694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t>23/04/2024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55EE6-6FF1-4C3B-84C7-DCB3FD90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3610F8-A2A0-4980-97CC-0B7EFA57C611}" type="slidenum">
              <a:rPr kumimoji="0" lang="es-ES" sz="1050" b="0" i="0" u="none" strike="noStrike" kern="1200" cap="none" spc="0" normalizeH="0" baseline="0" noProof="0" smtClean="0">
                <a:ln>
                  <a:noFill/>
                </a:ln>
                <a:solidFill>
                  <a:srgbClr val="1A4488">
                    <a:tint val="75000"/>
                  </a:srgbClr>
                </a:solidFill>
                <a:effectLst/>
                <a:uLnTx/>
                <a:uFillTx/>
                <a:latin typeface="Poppins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srgbClr val="1A4488">
                  <a:tint val="75000"/>
                </a:srgbClr>
              </a:solidFill>
              <a:effectLst/>
              <a:uLnTx/>
              <a:uFillTx/>
              <a:latin typeface="Poppins regular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4611C2-1334-E924-FFEA-1F922F933D81}"/>
              </a:ext>
            </a:extLst>
          </p:cNvPr>
          <p:cNvSpPr txBox="1"/>
          <p:nvPr/>
        </p:nvSpPr>
        <p:spPr>
          <a:xfrm>
            <a:off x="923278" y="266330"/>
            <a:ext cx="62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Group discussion – Question 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2577B-BEF0-6BE7-51A7-01450361761D}"/>
              </a:ext>
            </a:extLst>
          </p:cNvPr>
          <p:cNvSpPr txBox="1"/>
          <p:nvPr/>
        </p:nvSpPr>
        <p:spPr>
          <a:xfrm>
            <a:off x="1091952" y="1310792"/>
            <a:ext cx="8649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are the solutions to mitigate the cost drivers?</a:t>
            </a:r>
          </a:p>
          <a:p>
            <a:endParaRPr lang="en-GB" sz="2800" dirty="0"/>
          </a:p>
          <a:p>
            <a:r>
              <a:rPr lang="en-GB" sz="2800" u="sng" dirty="0"/>
              <a:t>Aspects to consider:</a:t>
            </a:r>
            <a:endParaRPr lang="en-GB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Solutions that have already been implemented? Any best practices?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would you reduce costs?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 are the most important aspects to reduce costs?</a:t>
            </a:r>
          </a:p>
          <a:p>
            <a:endParaRPr lang="en-GB" sz="2800" dirty="0"/>
          </a:p>
          <a:p>
            <a:r>
              <a:rPr lang="en-GB" sz="2800" u="sng" dirty="0"/>
              <a:t>Practical:</a:t>
            </a:r>
            <a:endParaRPr lang="en-GB" sz="24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Duration: 15 min.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289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5gsAAAAAAAAAAAAAIAD///////////////8AAAD///////////////8DAAAAAgD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x4Qo6OV4cpEolSjGiyRI1oEAAAAAAADAAAAAAADAAAAAwADAAAAAAADAAAAAwADAAMA////////BQAAAAMAEAAL8QcOtjF7UEWPShtQi1wHWQQAAAABAAMAAAACAAMAAAAEAAMAAAACAAMAAAAEAAMAAAAAAP///////wQAAgD///////8FAAAABAAQAAuZbmLa6relTaVeUm+IeNOyBAAAAAIAAwAAAAMAAwAAAAEAAw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HhCjo5XhykSiVKMaLJEjWgNEYXRhABsAAAAETGlua2VkU2hhcGVEYXRhAAUAAAAAAAJOYW1lABkAAABMaW5rZWRTaGFwZXNEYXRhUHJvcGVydHkAEFZlcnNpb24AAAAAAAlMYXN0V3JpdGUA8pGp7I4BAAAAAQD/////gwCDAAAABV9pZAAQAAAABPEHDrYxe1BFj0obUItcB1kDRGF0YQAbAAAABExpbmtlZFNoYXBlRGF0YQAFAAAAAAACTmFtZQAZAAAATGlua2VkU2hhcGVzRGF0YVByb3BlcnR5ABBWZXJzaW9uAAEAAAAJTGFzdFdyaXRlABuSqeyOAQAAAAIA/////8YAxgAAAAVfaWQAEAAAAASZbmLa6relTaVeUm+IeNOyA0RhdGEAUwAAAAhQcmVzZW50YXRpb25TY2FubmVkRm9yTGlua2VkU2hhcGVzAAACTnVtYmVyRm9ybWF0U2VwYXJhdG9yTW9kZQAKAAAAQXV0b21hdGljAAACTmFtZQAkAAAATGlua2VkU2hhcGVQcmVzZW50YXRpb25TZXR0aW5nc0RhdGEAEFZlcnNpb24AAAAAAAlMYXN0V3JpdGUAH5Kp7I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9CwAAAAAAAAAAAAAgAf///////////////wAAAP///////////////wUAAAAEAP///////wUAAAAE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GgAGTGlua2VkU2hhcGVzRGF0YVByb3BlcnR5XzAEAAAAAAAFAAAABAAFAAAAAwAFAAAABAAFAAAAAwADAAMBAwAAAAMA////////GgAGTGlua2VkU2hhcGVzRGF0YVByb3BlcnR5XzEEAAAAAQAFAAAAAgAFAAAAAQAFAAAAAgD///////8FAAAAAAD///////8EAAIBAwAAAAQA////////JQAGTGlua2VkU2hhcGVQcmVzZW50YXRpb25TZXR0aW5nc0RhdGFfMAQAAAACAAUAAAAAAAU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9643198475880"/>
  <p:tag name="EMPOWERCHARTSPROPERTIES_A_LENGTH" val="24576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BA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7v45JKCBc9OlD29yKZvB0QEAAAAAAADAAAABAADAAAAAwADAAAAAAD///////8DAAEA////////BQAAAAMAEAALNoKE/SW9AEGSOFtLV6DAoAQAAAABAAMAAAACAAMAAAABAAQAAQD///////8FAAAABAAQAAtZii4WivySSbczt0Abuzrq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u/jkkoIFz06UPb3Ipm8HRAREYXRhAAUAAAAAAk5hbWUADQAAAExpbmtEYXRhTGlzdAAQVmVyc2lvbgAAAAAACUxhc3RXcml0ZQAFT6vsjgEAAAABAP////9hAGEAAAAFX2lkABAAAAAENoKE/SW9AEGSOFtLV6DAoAREYXRhAAUAAAAAAk5hbWUADQAAAExpbmtEYXRhTGlzdAAQVmVyc2lvbgABAAAACUxhc3RXcml0ZQAFT6vsjgEAAAACAP////9wAHAAAAAFX2lkABAAAAAEWYouFor8kkm3M7dAG7s66gNEYXRhABYAAAACUGVyc29uYWxJZAABAAAAAAACTmFtZQALAAAAUGVyc29uYWxJZAAQVmVyc2lvbgAAAAAACUxhc3RXcml0ZQAbT6v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4337106941"/>
  <p:tag name="EMPOWERCHARTSPROPERTIES_B_LENGTH" val="24576"/>
  <p:tag name="DOWN_MIGRATION_INITIAL_LAYOUT_REQUIRED" val="9.2.99"/>
  <p:tag name="RUNTIME_ID" val="a06749ec-5f86-4202-ab58-3e353cf83d6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QQBAQEBAQEBAQEBAQEBAQMAAAAAAAAAAwAAAAMAAAAA/////wUAkgsAAAAAAAAAAAAAIAD///////////////8AAAD///////////////8DAAAAAgD///////8DAAAAAgD///////8DAAAAAgD///////8DAAAAAgD///////8DAAAABA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UAAAACABAACxAA3SXOeANKqtfG3hxtw0oEAAAAAAADAAAAAAADAAAAAwADAAAAAAADAAAABAADAAAAAAADAAAABAADAAAAAAADAAAABAADAAEA////////BQAAAAMAEAALK4cHa1txIEeVybRfw+hjIwQAAAABAAMAAAACAAMAAAAEAAQACQD///////8FAAAABAAQAAsketvlY4cbSJ6I36fHIRG6BAAAAAIAAwAAAAMAAwAAAAEAAwAAAAIA////////AwAAAAIA////////AwAAAAIA////////AwAAAAAA////////AwAAAAAA////////AwAAAAAA////////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EADdJc54A0qq18beHG3DSgREYXRhAAUAAAAAAk5hbWUADQAAAExpbmtEYXRhTGlzdAAQVmVyc2lvbgAAAAAACUxhc3RXcml0ZQBGT6vsjgEAAAABAP////9hAGEAAAAFX2lkABAAAAAEK4cHa1txIEeVybRfw+hjIwREYXRhAAUAAAAAAk5hbWUADQAAAExpbmtEYXRhTGlzdAAQVmVyc2lvbgABAAAACUxhc3RXcml0ZQBHT6vsjgEAAAACAP////9wAHAAAAAFX2lkABAAAAAEJHrb5WOHG0ieiN+nxyERugNEYXRhABYAAAACUGVyc29uYWxJZAABAAAAAAACTmFtZQALAAAAUGVyc29uYWxJZAAQVmVyc2lvbgAAAAAACUxhc3RXcml0ZQBbT6v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QBAwAAAAIA////////DgAGTGlua0RhdGFMaXN0XzAEAAAAAAAFAAAAAAAFAAAAAwAFAAAAAAD///////8FAAAAAAD///////8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4337752166"/>
  <p:tag name="EMPOWERCHARTSPROPERTIES_B_LENGTH" val="24576"/>
  <p:tag name="DOWN_MIGRATION_INITIAL_LAYOUT_REQUIRED" val="9.2.99"/>
  <p:tag name="RUNTIME_ID" val="62361b5f-9cc2-4c67-b8c9-71345d75a5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1EG/FzuYkZGpAuFqDygg4AEAAAAAAADAAAAAAADAAAABAADAAAAAAD///////8DAAEA////////BQAAAAMAEAALk9PT+nBfS02XpOrbQhBIBwQAAAABAAMAAAAEAAMAAAABAAQAAQD///////8FAAAABAAQAAt7QX26ZiQaQaQ27CZqXMw3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UQb8XO5iRkakC4WoPKCDgAREYXRhAAUAAAAAAk5hbWUADQAAAExpbmtEYXRhTGlzdAAQVmVyc2lvbgAAAAAACUxhc3RXcml0ZQBq86zsjgEAAAABAP////9hAGEAAAAFX2lkABAAAAAEk9PT+nBfS02XpOrbQhBIBwREYXRhAAUAAAAAAk5hbWUADQAAAExpbmtEYXRhTGlzdAAQVmVyc2lvbgABAAAACUxhc3RXcml0ZQBr86zsjgEAAAACAP////9wAHAAAAAFX2lkABAAAAAEe0F9umYkGkGkNuwmalzMNwNEYXRhABYAAAACUGVyc29uYWxJZAABAAAAAAACTmFtZQALAAAAUGVyc29uYWxJZAAQVmVyc2lvbgAAAAAACUxhc3RXcml0ZQCA86z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5413317460"/>
  <p:tag name="EMPOWERCHARTSPROPERTIES_B_LENGTH" val="24576"/>
  <p:tag name="DOWN_MIGRATION_INITIAL_LAYOUT_REQUIRED" val="9.2.99"/>
  <p:tag name="RUNTIME_ID" val="79d51f98-5a3d-4b65-8e94-5ea4f3d876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/////wUAqgsAAAAAAAAAAAAAIAD///////////////8AAAD///////////////8DAAAAAgD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HAP///////wUAAAACABAAC0VLQhC+84lElOPVfr30/qUEAAAAAAADAAAAAAADAAAABAADAAAAAAADAAAABAADAAAAAAADAAAABAADAAAAAAADAAAABAADAAAAAAD///////8DAAAAAAD///////8DAAAAAAD///////8DAAEA////////BQAAAAMAEAALcPL4k11wZkicHPuQ9nMhuwQAAAABAAMAAAAEAAMAAAABAAQABAD///////8FAAAABAAQAAsYvMyK8nPcQ6tTESVilTZxBAAAAAIAAwAAAAIAAwAAAAMAAwAAAAIA////////AwAAAAIA////////Aw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RUtCEL7ziUSU49V+vfT+pQREYXRhAAUAAAAAAk5hbWUADQAAAExpbmtEYXRhTGlzdAAQVmVyc2lvbgAAAAAACUxhc3RXcml0ZQAn86zsjgEAAAABAP////9hAGEAAAAFX2lkABAAAAAEcPL4k11wZkicHPuQ9nMhuwREYXRhAAUAAAAAAk5hbWUADQAAAExpbmtEYXRhTGlzdAAQVmVyc2lvbgABAAAACUxhc3RXcml0ZQAn86zsjgEAAAACAP////9wAHAAAAAFX2lkABAAAAAEGLzMivJz3EOrUxElYpU2cQNEYXRhABYAAAACUGVyc29uYWxJZAABAAAAAAACTmFtZQALAAAAUGVyc29uYWxJZAAQVmVyc2lvbgAAAAAACUxhc3RXcml0ZQBM86z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+CwAAAAAAAAAAAAAgAf///////////////wAAAP///////////////wUAAAACAP///////wUAAAACAP///////wUAAAACAP///////wUAAAACAP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cBAwAAAAIA////////DgAGTGlua0RhdGFMaXN0XzAEAAAAAAAFAAAAAAAFAAAAAwAFAAAAAAAFAAAABAAFAAAAAAAFAAAABAAFAAAAAAD///////8FAAAAAAD///////8FAAAAAAD///////8FAAAAAAD///////8DAAEBAwAAAAMA////////DgAGTGlua0RhdGFMaXN0XzEEAAAAAQAFAAAAAgAFAAAABAAEAAMBAwAAAAQA////////DAAGUGVyc29uYWxJZF8wBAAAAAIABQAAAAMABQAAAAEABQAAAAIA////////BQAAAAI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5412797366"/>
  <p:tag name="EMPOWERCHARTSPROPERTIES_B_LENGTH" val="24576"/>
  <p:tag name="DOWN_MIGRATION_INITIAL_LAYOUT_REQUIRED" val="9.2.99"/>
  <p:tag name="RUNTIME_ID" val="29afa565-6288-4964-8718-fd6b723fe2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/gs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40+3BY2dzJEr22kOw0mvrUEAAAAAAADAAAAAAADAAAABAADAAAAAAADAAAAAwADAAIA////////BQAAAAMAEAAL9zztmxK1/UeH6BUdxm1y3QQAAAABAAMAAAAEAAMAAAABAAMAAAACAP///////wQAAQD///////8FAAAABAAQAAsUckyb9+zhQppvz5JCrHLI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jT7cFjZ3MkSvbaQ7DSa+tQREYXRhAAUAAAAAAk5hbWUADQAAAExpbmtEYXRhTGlzdAAQVmVyc2lvbgAAAAAACUxhc3RXcml0ZQCNTqvsjgEAAAABAP////9hAGEAAAAFX2lkABAAAAAE9zztmxK1/UeH6BUdxm1y3QREYXRhAAUAAAAAAk5hbWUADQAAAExpbmtEYXRhTGlzdAAQVmVyc2lvbgABAAAACUxhc3RXcml0ZQCNTqvsjgEAAAACAP////9wAHAAAAAFX2lkABAAAAAEFHJMm/fs4UKab8+SQqxyyANEYXRhABYAAAACUGVyc29uYWxJZAABAAAAAAACTmFtZQALAAAAUGVyc29uYWxJZAAQVmVyc2lvbgAAAAAACUxhc3RXcml0ZQCgTqv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IBAwAAAAIA////////DgAGTGlua0RhdGFMaXN0XzAEAAAAAAAFAAAAAAAFAAAAAwAFAAAAAAAFAAAAAwADAAIBAwAAAAMA////////DgAGTGlua0RhdGFMaXN0XzEEAAAAAQAFAAAAAgAFAAAABAAFAAAAAgAFAAAABAAEAAIBAwAAAAQA////////DAAGUGVyc29uYWxJZF8wBAAAAAIABQAAAAM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4335861658"/>
  <p:tag name="EMPOWERCHARTSPROPERTIES_B_LENGTH" val="24576"/>
  <p:tag name="DOWN_MIGRATION_INITIAL_LAYOUT_REQUIRED" val="9.2.99"/>
  <p:tag name="RUNTIME_ID" val="0c9ecda1-65f2-4746-aab4-5fb903f0e91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/////wUA8gs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UAAAACABAAC82bbAyorQFLgXa7IprsmyUEAAAAAAADAAAAAAADAAAABAADAAAAAAD///////8DAAAAAAD///////8DAAAAAAD///////8DAAEA////////BQAAAAMAEAALwSG1yGz6IUKSkJiYD9uhCQQAAAABAAMAAAAEAAMAAAABAAQAAQD///////8FAAAABAAQAAuAJo9h7KwDS7O5UOCndVPN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zZtsDKitAUuBdrsimuybJQREYXRhAAUAAAAAAk5hbWUADQAAAExpbmtEYXRhTGlzdAAQVmVyc2lvbgAAAAAACUxhc3RXcml0ZQB/OKvsjgEAAAABAP////9hAGEAAAAFX2lkABAAAAAEwSG1yGz6IUKSkJiYD9uhCQREYXRhAAUAAAAAAk5hbWUADQAAAExpbmtEYXRhTGlzdAAQVmVyc2lvbgABAAAACUxhc3RXcml0ZQB/OKvsjgEAAAACAP////9wAHAAAAAFX2lkABAAAAAEgCaPYeysA0uzuVDgp3VTzQNEYXRhABYAAAACUGVyc29uYWxJZAABAAAAAAACTmFtZQALAAAAUGVyc29uYWxJZAAQVmVyc2lvbgAAAAAACUxhc3RXcml0ZQCTOKv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6CwAAAAAAAAAAAAAgAf///////////////wAAAP///////////////wUAAAACAP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QBAwAAAAIA////////DgAGTGlua0RhdGFMaXN0XzAEAAAAAAAFAAAAAAAFAAAAAwAFAAAAAAD///////8FAAAAAAD///////8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4279400664"/>
  <p:tag name="EMPOWERCHARTSPROPERTIES_B_LENGTH" val="24576"/>
  <p:tag name="DOWN_MIGRATION_INITIAL_LAYOUT_REQUIRED" val="9.2.99"/>
  <p:tag name="RUNTIME_ID" val="2b54d87a-9b1d-4808-9ddc-4fc23e39887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/////wUACgwAAAAAAAAAAAAAIAD///////////////8AAAD////////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/o92AhvWapLi31lhIV5Pz0EAAAAAAADAAAAAAADAAAAAwADAAIA////////BQAAAAMAEAALIxygsEL/QUyiuEKcRT78NQQAAAABAAMAAAACAAMAAAAEAAMAAAAAAP///////wQAAQD///////8FAAAABAAQAAv9KfnpL4wzT7oJw20MLGFR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+j3YCG9ZqkuLfWWEhXk/PQREYXRhAAUAAAAAAk5hbWUADQAAAExpbmtEYXRhTGlzdAAQVmVyc2lvbgAAAAAACUxhc3RXcml0ZQC0OKvsjgEAAAABAP////9hAGEAAAAFX2lkABAAAAAEIxygsEL/QUyiuEKcRT78NQREYXRhAAUAAAAAAk5hbWUADQAAAExpbmtEYXRhTGlzdAAQVmVyc2lvbgABAAAACUxhc3RXcml0ZQC0OKvsjgEAAAACAP////9wAHAAAAAFX2lkABAAAAAE/Sn56S+MM0+6CcNtDCxhUQNEYXRhABYAAAACUGVyc29uYWxJZAABAAAAAAACTmFtZQALAAAAUGVyc29uYWxJZAAQVmVyc2lvbgAAAAAACUxhc3RXcml0ZQDIOKv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AEAAAAAAAFAAAAAAAFAAAAAwADAAIBAwAAAAMA////////DgAGTGlua0RhdGFMaXN0XzEEAAAAAQAFAAAAAgAFAAAABAAFAAAAAAAFAAAABAAEAAIBAwAAAAQA////////DAAGUGVyc29uYWxJZF8wBAAAAAIABQAAAAMABQAAAAEABQAAAAM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4279940646"/>
  <p:tag name="EMPOWERCHARTSPROPERTIES_B_LENGTH" val="24576"/>
  <p:tag name="DOWN_MIGRATION_INITIAL_LAYOUT_REQUIRED" val="9.2.99"/>
  <p:tag name="RUNTIME_ID" val="14fb8a4f-ec98-4c80-ad48-570a0928744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/////wUA2gs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UAAAACABAAC0nT4RXBAiVPpfCNXYybXaAEAAAAAAADAAAAAAADAAAABAADAAAAAAADAAAABAADAAAAAAD///////8DAAAAAAD///////8DAAIA////////BQAAAAMAEAALxZDgqWf84ESQIykCv9sHCQQAAAABAAMAAAAEAAMAAAABAAMAAAAEAP///////wQAAgD///////8FAAAABAAQAAvxLlM7cLZrQZuaNosNjH+dBAAAAAIAAwAAAAIAAwAAAAM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SdPhFcECJU+l8I1djJtdoAREYXRhAAUAAAAAAk5hbWUADQAAAExpbmtEYXRhTGlzdAAQVmVyc2lvbgAAAAAACUxhc3RXcml0ZQDETqvsjgEAAAABAP////9hAGEAAAAFX2lkABAAAAAExZDgqWf84ESQIykCv9sHCQREYXRhAAUAAAAAAk5hbWUADQAAAExpbmtEYXRhTGlzdAAQVmVyc2lvbgABAAAACUxhc3RXcml0ZQDETqvsjgEAAAACAP////9wAHAAAAAFX2lkABAAAAAE8S5TO3C2a0GbmjaLDYx/nQNEYXRhABYAAAACUGVyc29uYWxJZAABAAAAAAACTmFtZQALAAAAUGVyc29uYWxJZAAQVmVyc2lvbgAAAAAACUxhc3RXcml0ZQDaTqvsj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uCwAAAAAAAAAAAAAgAf///////////////wAAAP///////////////wUAAAACAP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QBAwAAAAIA////////DgAGTGlua0RhdGFMaXN0XzAEAAAAAAAFAAAAAAAFAAAAAwAFAAAAAAAFAAAAAwAFAAAAAAD///////8FAAAAAAD///////8DAAIBAwAAAAMA////////DgAGTGlua0RhdGFMaXN0XzEEAAAAAQAFAAAAAgAFAAAABAAFAAAAAgD///////8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489644336456933"/>
  <p:tag name="EMPOWERCHARTSPROPERTIES_B_LENGTH" val="24576"/>
  <p:tag name="DOWN_MIGRATION_INITIAL_LAYOUT_REQUIRED" val="9.2.99"/>
  <p:tag name="RUNTIME_ID" val="74e52f00-55b1-4d3f-9456-2f7a753c63eb"/>
</p:tagLst>
</file>

<file path=ppt/theme/theme1.xml><?xml version="1.0" encoding="utf-8"?>
<a:theme xmlns:a="http://schemas.openxmlformats.org/drawingml/2006/main" name="Tema de Office">
  <a:themeElements>
    <a:clrScheme name="Ineco 2022">
      <a:dk1>
        <a:srgbClr val="1A4488"/>
      </a:dk1>
      <a:lt1>
        <a:srgbClr val="FFFFFF"/>
      </a:lt1>
      <a:dk2>
        <a:srgbClr val="1A4488"/>
      </a:dk2>
      <a:lt2>
        <a:srgbClr val="FFFFFF"/>
      </a:lt2>
      <a:accent1>
        <a:srgbClr val="1A4488"/>
      </a:accent1>
      <a:accent2>
        <a:srgbClr val="CB1823"/>
      </a:accent2>
      <a:accent3>
        <a:srgbClr val="6B96CF"/>
      </a:accent3>
      <a:accent4>
        <a:srgbClr val="3463AC"/>
      </a:accent4>
      <a:accent5>
        <a:srgbClr val="F2F2F2"/>
      </a:accent5>
      <a:accent6>
        <a:srgbClr val="BFBFBF"/>
      </a:accent6>
      <a:hlink>
        <a:srgbClr val="CB1823"/>
      </a:hlink>
      <a:folHlink>
        <a:srgbClr val="6B96CF"/>
      </a:folHlink>
    </a:clrScheme>
    <a:fontScheme name="Ineco 2022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INECO 2022.potx  -  Solo lectura" id="{758DA4EC-1162-48AF-948A-6B37059B0F58}" vid="{7A8DD488-B1BC-4BDD-90FC-F0C31766D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/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/>
    </h70713ed90ce4adeabe454f2aabfa4ef>
    <p326cb0d1ec842459739b9fbd76e8967 xmlns="49592fe1-76b3-425e-9982-488f19897f48">
      <Terms xmlns="http://schemas.microsoft.com/office/infopath/2007/PartnerControls"/>
    </p326cb0d1ec842459739b9fbd76e8967>
    <_dlc_DocId xmlns="49592fe1-76b3-425e-9982-488f19897f48">EXTID-509003686-97</_dlc_DocId>
    <_dlc_DocIdUrl xmlns="49592fe1-76b3-425e-9982-488f19897f48">
      <Url>https://eraeuropaeu.sharepoint.com/sites/ERAAC2/_layouts/15/DocIdRedir.aspx?ID=EXTID-509003686-97</Url>
      <Description>EXTID-509003686-97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59C7EFF8E281FF41847B316CEC822547" ma:contentTypeVersion="1367" ma:contentTypeDescription="Create a new document." ma:contentTypeScope="" ma:versionID="5686914e835de0ce41795d21b0a157d7">
  <xsd:schema xmlns:xsd="http://www.w3.org/2001/XMLSchema" xmlns:xs="http://www.w3.org/2001/XMLSchema" xmlns:p="http://schemas.microsoft.com/office/2006/metadata/properties" xmlns:ns2="49592fe1-76b3-425e-9982-488f19897f48" xmlns:ns3="c906e969-aa68-4da7-9c3a-a293c5f8b41e" targetNamespace="http://schemas.microsoft.com/office/2006/metadata/properties" ma:root="true" ma:fieldsID="43052c78992c9621a0c4066d5228f03e" ns2:_="" ns3:_="">
    <xsd:import namespace="49592fe1-76b3-425e-9982-488f19897f48"/>
    <xsd:import namespace="c906e969-aa68-4da7-9c3a-a293c5f8b41e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2:p326cb0d1ec842459739b9fbd76e8967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98a463e-6d81-416e-8743-eab523be1b8a}" ma:internalName="TaxCatchAllLabel" ma:readOnly="true" ma:showField="CatchAllDataLabel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98a463e-6d81-416e-8743-eab523be1b8a}" ma:internalName="TaxCatchAll" ma:readOnly="false" ma:showField="CatchAllData" ma:web="c6820865-9993-4261-85b3-01753d86e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326cb0d1ec842459739b9fbd76e8967" ma:index="21" nillable="true" ma:taxonomy="true" ma:internalName="p326cb0d1ec842459739b9fbd76e8967" ma:taxonomyFieldName="ERAAC2_x0020__x002d__x0020_Topic" ma:displayName="ERAAC2 - Topic" ma:default="" ma:fieldId="{9326cb0d-1ec8-4245-9739-b9fbd76e8967}" ma:sspId="ec698c8c-469b-4390-ad13-30cd69364034" ma:termSetId="470987b7-aa59-4596-ae6c-b35b117cbe4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6e969-aa68-4da7-9c3a-a293c5f8b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ec698c8c-469b-4390-ad13-30cd69364034" ContentTypeId="0x010100ED194B9F7C15044CBD43C025EAD2ECAB" PreviousValue="true" LastSyncTimeStamp="2023-01-11T08:54:23.803Z"/>
</file>

<file path=customXml/itemProps1.xml><?xml version="1.0" encoding="utf-8"?>
<ds:datastoreItem xmlns:ds="http://schemas.openxmlformats.org/officeDocument/2006/customXml" ds:itemID="{AEDCB87F-C500-415B-904B-A237BB4782B6}">
  <ds:schemaRefs>
    <ds:schemaRef ds:uri="http://schemas.microsoft.com/office/2006/metadata/properties"/>
    <ds:schemaRef ds:uri="http://schemas.microsoft.com/office/infopath/2007/PartnerControls"/>
    <ds:schemaRef ds:uri="94cd239d-ad47-415b-941c-7109b9c3c755"/>
    <ds:schemaRef ds:uri="d811044d-aa7b-4b61-85dd-a6e6b58c1402"/>
  </ds:schemaRefs>
</ds:datastoreItem>
</file>

<file path=customXml/itemProps2.xml><?xml version="1.0" encoding="utf-8"?>
<ds:datastoreItem xmlns:ds="http://schemas.openxmlformats.org/officeDocument/2006/customXml" ds:itemID="{019DF3D7-3897-46B0-9394-F6033EF323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80AE4-E2AA-440F-B275-0EC95CED9381}"/>
</file>

<file path=customXml/itemProps4.xml><?xml version="1.0" encoding="utf-8"?>
<ds:datastoreItem xmlns:ds="http://schemas.openxmlformats.org/officeDocument/2006/customXml" ds:itemID="{E328C4DD-C3D9-4896-8A90-6298498B151D}"/>
</file>

<file path=customXml/itemProps5.xml><?xml version="1.0" encoding="utf-8"?>
<ds:datastoreItem xmlns:ds="http://schemas.openxmlformats.org/officeDocument/2006/customXml" ds:itemID="{DC2253C3-FFD0-4C92-A468-40424BB823D7}"/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533</Words>
  <Application>Microsoft Office PowerPoint</Application>
  <PresentationFormat>Panorámica</PresentationFormat>
  <Paragraphs>122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EYInterstate</vt:lpstr>
      <vt:lpstr>EYInterstate Light</vt:lpstr>
      <vt:lpstr>Poppins</vt:lpstr>
      <vt:lpstr>Poppins Light</vt:lpstr>
      <vt:lpstr>Poppins regular</vt:lpstr>
      <vt:lpstr>Poppins SemiBold</vt:lpstr>
      <vt:lpstr>Tema de Office</vt:lpstr>
      <vt:lpstr>think-cell Slide</vt:lpstr>
      <vt:lpstr>Poppins Semibold 48pt</vt:lpstr>
      <vt:lpstr>Presentación de PowerPoint</vt:lpstr>
      <vt:lpstr>Presentación de PowerPoint</vt:lpstr>
      <vt:lpstr>Presentación de PowerPoint</vt:lpstr>
      <vt:lpstr>Presentación de PowerPoint</vt:lpstr>
      <vt:lpstr>How to optimise cost for the ERTMS Lifecycle for Trackside and On-board?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Poppins Semibold 48pt</dc:title>
  <dc:creator>Kasper Trier Jørgensen</dc:creator>
  <cp:lastModifiedBy>Lorenzo Barba, Alfonso</cp:lastModifiedBy>
  <cp:revision>5</cp:revision>
  <dcterms:created xsi:type="dcterms:W3CDTF">2024-04-16T11:19:05Z</dcterms:created>
  <dcterms:modified xsi:type="dcterms:W3CDTF">2024-04-22T09:13:09Z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0x010100ED194B9F7C15044CBD43C025EAD2ECAB0059C7EFF8E281FF41847B316CEC822547</vt:lpwstr>
  </property>
  <property fmtid="{D5CDD505-2E9C-101B-9397-08002B2CF9AE}" pid="3" name="MediaServiceImageTags">
    <vt:lpwstr/>
  </property>
  <property fmtid="{D5CDD505-2E9C-101B-9397-08002B2CF9AE}" pid="4" name="_dlc_DocIdItemGuid">
    <vt:lpwstr>ca25656f-90c8-47a9-8594-9138b1605678</vt:lpwstr>
  </property>
  <property fmtid="{D5CDD505-2E9C-101B-9397-08002B2CF9AE}" pid="5" name="Origin-Author">
    <vt:lpwstr>1;#ERA|8287c6ea-6f12-4bfd-9fc9-6825fce534f5</vt:lpwstr>
  </property>
  <property fmtid="{D5CDD505-2E9C-101B-9397-08002B2CF9AE}" pid="6" name="Document type">
    <vt:lpwstr/>
  </property>
  <property fmtid="{D5CDD505-2E9C-101B-9397-08002B2CF9AE}" pid="7" name="Process">
    <vt:lpwstr/>
  </property>
  <property fmtid="{D5CDD505-2E9C-101B-9397-08002B2CF9AE}" pid="8" name="ERAAC2 - Topic">
    <vt:lpwstr/>
  </property>
</Properties>
</file>