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447" r:id="rId2"/>
    <p:sldId id="523" r:id="rId3"/>
    <p:sldId id="502" r:id="rId4"/>
    <p:sldId id="571" r:id="rId5"/>
    <p:sldId id="555" r:id="rId6"/>
    <p:sldId id="1375" r:id="rId7"/>
    <p:sldId id="573" r:id="rId8"/>
    <p:sldId id="1374" r:id="rId9"/>
    <p:sldId id="539" r:id="rId10"/>
    <p:sldId id="445" r:id="rId11"/>
    <p:sldId id="444" r:id="rId12"/>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LINDE Zoe (CNECT)" initials="DLZ(" lastIdx="1" clrIdx="0">
    <p:extLst>
      <p:ext uri="{19B8F6BF-5375-455C-9EA6-DF929625EA0E}">
        <p15:presenceInfo xmlns:p15="http://schemas.microsoft.com/office/powerpoint/2012/main" userId="S-1-5-21-1606980848-2025429265-839522115-809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3F3"/>
    <a:srgbClr val="FFE699"/>
    <a:srgbClr val="FFDDFF"/>
    <a:srgbClr val="FFF3FF"/>
    <a:srgbClr val="FF99FF"/>
    <a:srgbClr val="FFFFFF"/>
    <a:srgbClr val="004494"/>
    <a:srgbClr val="F2F2F2"/>
    <a:srgbClr val="024EA2"/>
    <a:srgbClr val="1C5F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34531-AF99-2C9A-A8B5-D4DE16616B81}" v="1" dt="2023-10-18T13:08:02.970"/>
    <p1510:client id="{2D013CF9-E924-46FA-BF6D-431FF309D083}" v="12" dt="2023-10-17T13:52:19.131"/>
    <p1510:client id="{80657EC7-075B-483E-9D6C-3898A83D3394}" v="4" dt="2023-10-12T14:12:09.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96" autoAdjust="0"/>
    <p:restoredTop sz="72234" autoAdjust="0"/>
  </p:normalViewPr>
  <p:slideViewPr>
    <p:cSldViewPr snapToGrid="0">
      <p:cViewPr varScale="1">
        <p:scale>
          <a:sx n="79" d="100"/>
          <a:sy n="79" d="100"/>
        </p:scale>
        <p:origin x="1146" y="78"/>
      </p:cViewPr>
      <p:guideLst>
        <p:guide orient="horz" pos="2092"/>
        <p:guide pos="3840"/>
      </p:guideLst>
    </p:cSldViewPr>
  </p:slideViewPr>
  <p:outlineViewPr>
    <p:cViewPr>
      <p:scale>
        <a:sx n="33" d="100"/>
        <a:sy n="33" d="100"/>
      </p:scale>
      <p:origin x="0" y="-4000"/>
    </p:cViewPr>
  </p:outlineViewPr>
  <p:notesTextViewPr>
    <p:cViewPr>
      <p:scale>
        <a:sx n="100" d="100"/>
        <a:sy n="100" d="100"/>
      </p:scale>
      <p:origin x="0" y="0"/>
    </p:cViewPr>
  </p:notesTextViewPr>
  <p:sorterViewPr>
    <p:cViewPr>
      <p:scale>
        <a:sx n="200" d="100"/>
        <a:sy n="200" d="100"/>
      </p:scale>
      <p:origin x="0" y="-19812"/>
    </p:cViewPr>
  </p:sorterViewPr>
  <p:notesViewPr>
    <p:cSldViewPr snapToGrid="0">
      <p:cViewPr varScale="1">
        <p:scale>
          <a:sx n="50" d="100"/>
          <a:sy n="50" d="100"/>
        </p:scale>
        <p:origin x="2640"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90EE68-5C22-4D98-97C6-78CCC8553C3F}" type="doc">
      <dgm:prSet loTypeId="urn:microsoft.com/office/officeart/2005/8/layout/cycle3" loCatId="cycle" qsTypeId="urn:microsoft.com/office/officeart/2005/8/quickstyle/simple1" qsCatId="simple" csTypeId="urn:microsoft.com/office/officeart/2005/8/colors/accent0_2" csCatId="mainScheme" phldr="1"/>
      <dgm:spPr/>
      <dgm:t>
        <a:bodyPr/>
        <a:lstStyle/>
        <a:p>
          <a:endParaRPr lang="en-GB"/>
        </a:p>
      </dgm:t>
    </dgm:pt>
    <dgm:pt modelId="{EE600333-4C4B-4172-BA65-414B297B0D6B}">
      <dgm:prSet phldrT="[Text]" custT="1"/>
      <dgm:spPr/>
      <dgm:t>
        <a:bodyPr/>
        <a:lstStyle/>
        <a:p>
          <a:r>
            <a:rPr lang="en-US" sz="1600" dirty="0">
              <a:solidFill>
                <a:schemeClr val="tx1"/>
              </a:solidFill>
            </a:rPr>
            <a:t>1) </a:t>
          </a:r>
          <a:r>
            <a:rPr lang="en-US" sz="1600" b="1" dirty="0">
              <a:solidFill>
                <a:schemeClr val="tx1"/>
              </a:solidFill>
            </a:rPr>
            <a:t>Identify crucial data </a:t>
          </a:r>
          <a:r>
            <a:rPr lang="en-US" sz="1600" dirty="0">
              <a:solidFill>
                <a:schemeClr val="tx1"/>
              </a:solidFill>
            </a:rPr>
            <a:t>and increase their availability  </a:t>
          </a:r>
          <a:endParaRPr lang="en-GB" sz="1600" dirty="0">
            <a:solidFill>
              <a:schemeClr val="tx1"/>
            </a:solidFill>
          </a:endParaRPr>
        </a:p>
      </dgm:t>
    </dgm:pt>
    <dgm:pt modelId="{4125CEB0-84E3-4632-AEF3-A6464A60CA35}" type="parTrans" cxnId="{9A13C71E-49CA-4D7A-A255-B6891074A9DF}">
      <dgm:prSet/>
      <dgm:spPr/>
      <dgm:t>
        <a:bodyPr/>
        <a:lstStyle/>
        <a:p>
          <a:endParaRPr lang="en-GB" sz="4000"/>
        </a:p>
      </dgm:t>
    </dgm:pt>
    <dgm:pt modelId="{FBC2A7BF-EB48-45E7-BBD4-83E5B61868D7}" type="sibTrans" cxnId="{9A13C71E-49CA-4D7A-A255-B6891074A9DF}">
      <dgm:prSet/>
      <dgm:spPr/>
      <dgm:t>
        <a:bodyPr/>
        <a:lstStyle/>
        <a:p>
          <a:endParaRPr lang="en-GB" sz="4000"/>
        </a:p>
      </dgm:t>
    </dgm:pt>
    <dgm:pt modelId="{44393E7A-6442-4A7E-883B-44F128CBF87F}">
      <dgm:prSet phldrT="[Text]" custT="1"/>
      <dgm:spPr/>
      <dgm:t>
        <a:bodyPr/>
        <a:lstStyle/>
        <a:p>
          <a:r>
            <a:rPr lang="en-US" sz="1600" dirty="0">
              <a:solidFill>
                <a:schemeClr val="tx1"/>
              </a:solidFill>
            </a:rPr>
            <a:t>2) </a:t>
          </a:r>
          <a:r>
            <a:rPr lang="en-US" sz="1600" b="1" dirty="0">
              <a:solidFill>
                <a:schemeClr val="tx1"/>
              </a:solidFill>
            </a:rPr>
            <a:t>Help users in the discovery </a:t>
          </a:r>
          <a:r>
            <a:rPr lang="en-US" sz="1600" dirty="0">
              <a:solidFill>
                <a:schemeClr val="tx1"/>
              </a:solidFill>
            </a:rPr>
            <a:t>of available data sources</a:t>
          </a:r>
          <a:endParaRPr lang="en-GB" sz="1600" dirty="0">
            <a:solidFill>
              <a:schemeClr val="tx1"/>
            </a:solidFill>
          </a:endParaRPr>
        </a:p>
      </dgm:t>
    </dgm:pt>
    <dgm:pt modelId="{4F60C41E-3562-4C70-88B0-3FAC645226D3}" type="parTrans" cxnId="{5AAB1DC3-D5D2-4544-A5B2-E7EF4EC2B04C}">
      <dgm:prSet/>
      <dgm:spPr/>
      <dgm:t>
        <a:bodyPr/>
        <a:lstStyle/>
        <a:p>
          <a:endParaRPr lang="en-GB" sz="4000"/>
        </a:p>
      </dgm:t>
    </dgm:pt>
    <dgm:pt modelId="{93217425-695F-4EBA-80BD-6E2E6ED16FFC}" type="sibTrans" cxnId="{5AAB1DC3-D5D2-4544-A5B2-E7EF4EC2B04C}">
      <dgm:prSet/>
      <dgm:spPr/>
      <dgm:t>
        <a:bodyPr/>
        <a:lstStyle/>
        <a:p>
          <a:endParaRPr lang="en-GB" sz="4000"/>
        </a:p>
      </dgm:t>
    </dgm:pt>
    <dgm:pt modelId="{3CDB70BE-8600-4FC6-B3A3-C12E6BB5835E}">
      <dgm:prSet phldrT="[Text]" custT="1"/>
      <dgm:spPr/>
      <dgm:t>
        <a:bodyPr/>
        <a:lstStyle/>
        <a:p>
          <a:r>
            <a:rPr lang="en-US" sz="1600" dirty="0">
              <a:solidFill>
                <a:schemeClr val="tx1"/>
              </a:solidFill>
            </a:rPr>
            <a:t>3) </a:t>
          </a:r>
          <a:r>
            <a:rPr lang="en-US" sz="1600" b="1" dirty="0">
              <a:solidFill>
                <a:schemeClr val="tx1"/>
              </a:solidFill>
            </a:rPr>
            <a:t>Facilitate data access and re-use</a:t>
          </a:r>
          <a:endParaRPr lang="en-GB" sz="1600" b="1" dirty="0">
            <a:solidFill>
              <a:schemeClr val="tx1"/>
            </a:solidFill>
          </a:endParaRPr>
        </a:p>
      </dgm:t>
    </dgm:pt>
    <dgm:pt modelId="{2976DBA3-E63A-4FF4-ABA6-AEFC527FB466}" type="parTrans" cxnId="{FD30FFC3-96CB-44D6-841C-634E202DD006}">
      <dgm:prSet/>
      <dgm:spPr/>
      <dgm:t>
        <a:bodyPr/>
        <a:lstStyle/>
        <a:p>
          <a:endParaRPr lang="en-GB" sz="4000"/>
        </a:p>
      </dgm:t>
    </dgm:pt>
    <dgm:pt modelId="{0E00BD80-A550-4C9F-9C82-6AB86B09F040}" type="sibTrans" cxnId="{FD30FFC3-96CB-44D6-841C-634E202DD006}">
      <dgm:prSet/>
      <dgm:spPr/>
      <dgm:t>
        <a:bodyPr/>
        <a:lstStyle/>
        <a:p>
          <a:endParaRPr lang="en-GB" sz="4000"/>
        </a:p>
      </dgm:t>
    </dgm:pt>
    <dgm:pt modelId="{867367FB-DDFD-48B7-BE2D-7DF62D590F56}">
      <dgm:prSet phldrT="[Text]" custT="1"/>
      <dgm:spPr/>
      <dgm:t>
        <a:bodyPr/>
        <a:lstStyle/>
        <a:p>
          <a:r>
            <a:rPr lang="en-US" sz="1600" dirty="0">
              <a:solidFill>
                <a:schemeClr val="tx1"/>
              </a:solidFill>
            </a:rPr>
            <a:t>4) Enable technical, </a:t>
          </a:r>
          <a:r>
            <a:rPr lang="en-US" sz="1600" dirty="0" err="1">
              <a:solidFill>
                <a:schemeClr val="tx1"/>
              </a:solidFill>
            </a:rPr>
            <a:t>organisational</a:t>
          </a:r>
          <a:r>
            <a:rPr lang="en-US" sz="1600" dirty="0">
              <a:solidFill>
                <a:schemeClr val="tx1"/>
              </a:solidFill>
            </a:rPr>
            <a:t> and legal </a:t>
          </a:r>
          <a:r>
            <a:rPr lang="en-US" sz="1600" b="1" dirty="0">
              <a:solidFill>
                <a:schemeClr val="tx1"/>
              </a:solidFill>
            </a:rPr>
            <a:t>interoperability between public and private actors</a:t>
          </a:r>
          <a:endParaRPr lang="en-GB" sz="1600" b="1" dirty="0">
            <a:solidFill>
              <a:schemeClr val="tx1"/>
            </a:solidFill>
          </a:endParaRPr>
        </a:p>
      </dgm:t>
    </dgm:pt>
    <dgm:pt modelId="{B0901A5E-0AB5-4F71-905C-3581D4F9EA24}" type="parTrans" cxnId="{6D805A83-9CD9-4BF6-88A6-AB15F9A60FE9}">
      <dgm:prSet/>
      <dgm:spPr/>
      <dgm:t>
        <a:bodyPr/>
        <a:lstStyle/>
        <a:p>
          <a:endParaRPr lang="en-GB" sz="4000"/>
        </a:p>
      </dgm:t>
    </dgm:pt>
    <dgm:pt modelId="{253C15AD-C9FF-4D75-B6EE-92DDC22D7820}" type="sibTrans" cxnId="{6D805A83-9CD9-4BF6-88A6-AB15F9A60FE9}">
      <dgm:prSet/>
      <dgm:spPr/>
      <dgm:t>
        <a:bodyPr/>
        <a:lstStyle/>
        <a:p>
          <a:endParaRPr lang="en-GB" sz="4000"/>
        </a:p>
      </dgm:t>
    </dgm:pt>
    <dgm:pt modelId="{2017010F-12E1-4953-980F-0BDC93E29919}">
      <dgm:prSet phldrT="[Text]" custT="1"/>
      <dgm:spPr/>
      <dgm:t>
        <a:bodyPr/>
        <a:lstStyle/>
        <a:p>
          <a:r>
            <a:rPr lang="en-US" sz="1600" dirty="0">
              <a:solidFill>
                <a:schemeClr val="tx1"/>
              </a:solidFill>
            </a:rPr>
            <a:t>5) </a:t>
          </a:r>
          <a:r>
            <a:rPr lang="en-GB" sz="1600" b="1" noProof="0" dirty="0">
              <a:solidFill>
                <a:schemeClr val="tx1"/>
              </a:solidFill>
            </a:rPr>
            <a:t>Optimise</a:t>
          </a:r>
          <a:r>
            <a:rPr lang="en-US" sz="1600" b="1" dirty="0">
              <a:solidFill>
                <a:schemeClr val="tx1"/>
              </a:solidFill>
            </a:rPr>
            <a:t> data collection</a:t>
          </a:r>
          <a:r>
            <a:rPr lang="en-US" sz="1600" dirty="0">
              <a:solidFill>
                <a:schemeClr val="tx1"/>
              </a:solidFill>
            </a:rPr>
            <a:t> and </a:t>
          </a:r>
          <a:r>
            <a:rPr lang="en-US" sz="1600" b="1" dirty="0">
              <a:solidFill>
                <a:schemeClr val="tx1"/>
              </a:solidFill>
            </a:rPr>
            <a:t>reduce administrative burden</a:t>
          </a:r>
          <a:endParaRPr lang="en-GB" sz="1600" b="1" dirty="0">
            <a:solidFill>
              <a:schemeClr val="tx1"/>
            </a:solidFill>
          </a:endParaRPr>
        </a:p>
      </dgm:t>
    </dgm:pt>
    <dgm:pt modelId="{CEEE85AB-9443-459A-AFAD-B802A3D50769}" type="parTrans" cxnId="{02526D27-5075-4EC5-81A9-B5B6C13AE2D5}">
      <dgm:prSet/>
      <dgm:spPr/>
      <dgm:t>
        <a:bodyPr/>
        <a:lstStyle/>
        <a:p>
          <a:endParaRPr lang="en-GB" sz="4000"/>
        </a:p>
      </dgm:t>
    </dgm:pt>
    <dgm:pt modelId="{510E3F6F-70C6-496F-BCEC-32E5DF66905C}" type="sibTrans" cxnId="{02526D27-5075-4EC5-81A9-B5B6C13AE2D5}">
      <dgm:prSet/>
      <dgm:spPr/>
      <dgm:t>
        <a:bodyPr/>
        <a:lstStyle/>
        <a:p>
          <a:endParaRPr lang="en-GB" sz="4000"/>
        </a:p>
      </dgm:t>
    </dgm:pt>
    <dgm:pt modelId="{A5C62F12-2553-4070-8FFB-A02A9150A959}">
      <dgm:prSet phldrT="[Text]" custT="1"/>
      <dgm:spPr/>
      <dgm:t>
        <a:bodyPr/>
        <a:lstStyle/>
        <a:p>
          <a:r>
            <a:rPr lang="en-US" sz="1600" dirty="0">
              <a:solidFill>
                <a:schemeClr val="tx1"/>
              </a:solidFill>
            </a:rPr>
            <a:t>6) </a:t>
          </a:r>
          <a:r>
            <a:rPr lang="en-US" sz="1600" b="1" dirty="0">
              <a:solidFill>
                <a:schemeClr val="tx1"/>
              </a:solidFill>
            </a:rPr>
            <a:t>Facilitate interoperability </a:t>
          </a:r>
          <a:r>
            <a:rPr lang="en-US" sz="1600" dirty="0">
              <a:solidFill>
                <a:schemeClr val="tx1"/>
              </a:solidFill>
            </a:rPr>
            <a:t>with other common European data spaces </a:t>
          </a:r>
          <a:endParaRPr lang="en-GB" sz="1600" dirty="0">
            <a:solidFill>
              <a:schemeClr val="tx1"/>
            </a:solidFill>
          </a:endParaRPr>
        </a:p>
      </dgm:t>
    </dgm:pt>
    <dgm:pt modelId="{4E13D2A6-6EBA-4F10-BD41-92BDA0A1356B}" type="parTrans" cxnId="{1E5AAB06-767F-4CEE-8A82-3C7E65985A03}">
      <dgm:prSet/>
      <dgm:spPr/>
      <dgm:t>
        <a:bodyPr/>
        <a:lstStyle/>
        <a:p>
          <a:endParaRPr lang="en-GB" sz="4000"/>
        </a:p>
      </dgm:t>
    </dgm:pt>
    <dgm:pt modelId="{A8066343-0A2B-4DCA-B643-2B25E467598F}" type="sibTrans" cxnId="{1E5AAB06-767F-4CEE-8A82-3C7E65985A03}">
      <dgm:prSet/>
      <dgm:spPr/>
      <dgm:t>
        <a:bodyPr/>
        <a:lstStyle/>
        <a:p>
          <a:endParaRPr lang="en-GB" sz="4000"/>
        </a:p>
      </dgm:t>
    </dgm:pt>
    <dgm:pt modelId="{CE12BBA2-E54E-43C5-A8CB-2C816132EAC4}" type="pres">
      <dgm:prSet presAssocID="{3B90EE68-5C22-4D98-97C6-78CCC8553C3F}" presName="Name0" presStyleCnt="0">
        <dgm:presLayoutVars>
          <dgm:dir/>
          <dgm:resizeHandles val="exact"/>
        </dgm:presLayoutVars>
      </dgm:prSet>
      <dgm:spPr/>
    </dgm:pt>
    <dgm:pt modelId="{3A0E7316-2339-4EA1-A484-F0C4B53BEBD2}" type="pres">
      <dgm:prSet presAssocID="{3B90EE68-5C22-4D98-97C6-78CCC8553C3F}" presName="cycle" presStyleCnt="0"/>
      <dgm:spPr/>
    </dgm:pt>
    <dgm:pt modelId="{71BD5C82-E15D-4AE0-91C8-17D35534D14B}" type="pres">
      <dgm:prSet presAssocID="{EE600333-4C4B-4172-BA65-414B297B0D6B}" presName="nodeFirstNode" presStyleLbl="node1" presStyleIdx="0" presStyleCnt="6" custScaleX="148649" custScaleY="109435">
        <dgm:presLayoutVars>
          <dgm:bulletEnabled val="1"/>
        </dgm:presLayoutVars>
      </dgm:prSet>
      <dgm:spPr/>
    </dgm:pt>
    <dgm:pt modelId="{1BD71887-6271-4379-AB06-C762D293F2FA}" type="pres">
      <dgm:prSet presAssocID="{FBC2A7BF-EB48-45E7-BBD4-83E5B61868D7}" presName="sibTransFirstNode" presStyleLbl="bgShp" presStyleIdx="0" presStyleCnt="1" custScaleX="128704"/>
      <dgm:spPr/>
    </dgm:pt>
    <dgm:pt modelId="{0C067270-EF5E-4F09-BE9A-1BBD783DCA8F}" type="pres">
      <dgm:prSet presAssocID="{44393E7A-6442-4A7E-883B-44F128CBF87F}" presName="nodeFollowingNodes" presStyleLbl="node1" presStyleIdx="1" presStyleCnt="6" custScaleX="140076" custScaleY="109435" custRadScaleRad="139599" custRadScaleInc="28158">
        <dgm:presLayoutVars>
          <dgm:bulletEnabled val="1"/>
        </dgm:presLayoutVars>
      </dgm:prSet>
      <dgm:spPr/>
    </dgm:pt>
    <dgm:pt modelId="{2279DC4F-CB2B-4580-90FF-68EE19721D78}" type="pres">
      <dgm:prSet presAssocID="{3CDB70BE-8600-4FC6-B3A3-C12E6BB5835E}" presName="nodeFollowingNodes" presStyleLbl="node1" presStyleIdx="2" presStyleCnt="6" custScaleX="140076" custScaleY="109435" custRadScaleRad="137290" custRadScaleInc="-32488">
        <dgm:presLayoutVars>
          <dgm:bulletEnabled val="1"/>
        </dgm:presLayoutVars>
      </dgm:prSet>
      <dgm:spPr/>
    </dgm:pt>
    <dgm:pt modelId="{6862BF31-55C9-4983-A155-D82E39A49095}" type="pres">
      <dgm:prSet presAssocID="{867367FB-DDFD-48B7-BE2D-7DF62D590F56}" presName="nodeFollowingNodes" presStyleLbl="node1" presStyleIdx="3" presStyleCnt="6" custScaleX="184155" custScaleY="109435">
        <dgm:presLayoutVars>
          <dgm:bulletEnabled val="1"/>
        </dgm:presLayoutVars>
      </dgm:prSet>
      <dgm:spPr/>
    </dgm:pt>
    <dgm:pt modelId="{85DBAA18-C13D-424B-9DB1-0A49EB3C1B1F}" type="pres">
      <dgm:prSet presAssocID="{2017010F-12E1-4953-980F-0BDC93E29919}" presName="nodeFollowingNodes" presStyleLbl="node1" presStyleIdx="4" presStyleCnt="6" custScaleX="149146" custScaleY="109435" custRadScaleRad="170520" custRadScaleInc="36395">
        <dgm:presLayoutVars>
          <dgm:bulletEnabled val="1"/>
        </dgm:presLayoutVars>
      </dgm:prSet>
      <dgm:spPr/>
    </dgm:pt>
    <dgm:pt modelId="{3E295A29-1791-4DCB-B648-209E56166F60}" type="pres">
      <dgm:prSet presAssocID="{A5C62F12-2553-4070-8FFB-A02A9150A959}" presName="nodeFollowingNodes" presStyleLbl="node1" presStyleIdx="5" presStyleCnt="6" custScaleX="152065" custScaleY="109435" custRadScaleRad="170466" custRadScaleInc="-33729">
        <dgm:presLayoutVars>
          <dgm:bulletEnabled val="1"/>
        </dgm:presLayoutVars>
      </dgm:prSet>
      <dgm:spPr/>
    </dgm:pt>
  </dgm:ptLst>
  <dgm:cxnLst>
    <dgm:cxn modelId="{1E5AAB06-767F-4CEE-8A82-3C7E65985A03}" srcId="{3B90EE68-5C22-4D98-97C6-78CCC8553C3F}" destId="{A5C62F12-2553-4070-8FFB-A02A9150A959}" srcOrd="5" destOrd="0" parTransId="{4E13D2A6-6EBA-4F10-BD41-92BDA0A1356B}" sibTransId="{A8066343-0A2B-4DCA-B643-2B25E467598F}"/>
    <dgm:cxn modelId="{76543A17-CA9D-4552-B27E-02D439A403D4}" type="presOf" srcId="{FBC2A7BF-EB48-45E7-BBD4-83E5B61868D7}" destId="{1BD71887-6271-4379-AB06-C762D293F2FA}" srcOrd="0" destOrd="0" presId="urn:microsoft.com/office/officeart/2005/8/layout/cycle3"/>
    <dgm:cxn modelId="{9A13C71E-49CA-4D7A-A255-B6891074A9DF}" srcId="{3B90EE68-5C22-4D98-97C6-78CCC8553C3F}" destId="{EE600333-4C4B-4172-BA65-414B297B0D6B}" srcOrd="0" destOrd="0" parTransId="{4125CEB0-84E3-4632-AEF3-A6464A60CA35}" sibTransId="{FBC2A7BF-EB48-45E7-BBD4-83E5B61868D7}"/>
    <dgm:cxn modelId="{54E81724-EFE5-4592-8E4A-6358069DC7FE}" type="presOf" srcId="{3B90EE68-5C22-4D98-97C6-78CCC8553C3F}" destId="{CE12BBA2-E54E-43C5-A8CB-2C816132EAC4}" srcOrd="0" destOrd="0" presId="urn:microsoft.com/office/officeart/2005/8/layout/cycle3"/>
    <dgm:cxn modelId="{02526D27-5075-4EC5-81A9-B5B6C13AE2D5}" srcId="{3B90EE68-5C22-4D98-97C6-78CCC8553C3F}" destId="{2017010F-12E1-4953-980F-0BDC93E29919}" srcOrd="4" destOrd="0" parTransId="{CEEE85AB-9443-459A-AFAD-B802A3D50769}" sibTransId="{510E3F6F-70C6-496F-BCEC-32E5DF66905C}"/>
    <dgm:cxn modelId="{F0874F7F-548C-4AC1-992F-5C7C3DF841E8}" type="presOf" srcId="{867367FB-DDFD-48B7-BE2D-7DF62D590F56}" destId="{6862BF31-55C9-4983-A155-D82E39A49095}" srcOrd="0" destOrd="0" presId="urn:microsoft.com/office/officeart/2005/8/layout/cycle3"/>
    <dgm:cxn modelId="{6D805A83-9CD9-4BF6-88A6-AB15F9A60FE9}" srcId="{3B90EE68-5C22-4D98-97C6-78CCC8553C3F}" destId="{867367FB-DDFD-48B7-BE2D-7DF62D590F56}" srcOrd="3" destOrd="0" parTransId="{B0901A5E-0AB5-4F71-905C-3581D4F9EA24}" sibTransId="{253C15AD-C9FF-4D75-B6EE-92DDC22D7820}"/>
    <dgm:cxn modelId="{0254DC8C-36F0-4EC6-A575-FD370F444E41}" type="presOf" srcId="{3CDB70BE-8600-4FC6-B3A3-C12E6BB5835E}" destId="{2279DC4F-CB2B-4580-90FF-68EE19721D78}" srcOrd="0" destOrd="0" presId="urn:microsoft.com/office/officeart/2005/8/layout/cycle3"/>
    <dgm:cxn modelId="{7737ED94-E50F-45B0-BCE0-599198C804C2}" type="presOf" srcId="{44393E7A-6442-4A7E-883B-44F128CBF87F}" destId="{0C067270-EF5E-4F09-BE9A-1BBD783DCA8F}" srcOrd="0" destOrd="0" presId="urn:microsoft.com/office/officeart/2005/8/layout/cycle3"/>
    <dgm:cxn modelId="{94D965AF-3EE6-426B-800D-B94F23F93D14}" type="presOf" srcId="{EE600333-4C4B-4172-BA65-414B297B0D6B}" destId="{71BD5C82-E15D-4AE0-91C8-17D35534D14B}" srcOrd="0" destOrd="0" presId="urn:microsoft.com/office/officeart/2005/8/layout/cycle3"/>
    <dgm:cxn modelId="{D93560BD-C1DF-4EFE-90EF-1DED83F63EE7}" type="presOf" srcId="{A5C62F12-2553-4070-8FFB-A02A9150A959}" destId="{3E295A29-1791-4DCB-B648-209E56166F60}" srcOrd="0" destOrd="0" presId="urn:microsoft.com/office/officeart/2005/8/layout/cycle3"/>
    <dgm:cxn modelId="{4E59BFC1-E969-4F4C-834C-758E9F670ACB}" type="presOf" srcId="{2017010F-12E1-4953-980F-0BDC93E29919}" destId="{85DBAA18-C13D-424B-9DB1-0A49EB3C1B1F}" srcOrd="0" destOrd="0" presId="urn:microsoft.com/office/officeart/2005/8/layout/cycle3"/>
    <dgm:cxn modelId="{5AAB1DC3-D5D2-4544-A5B2-E7EF4EC2B04C}" srcId="{3B90EE68-5C22-4D98-97C6-78CCC8553C3F}" destId="{44393E7A-6442-4A7E-883B-44F128CBF87F}" srcOrd="1" destOrd="0" parTransId="{4F60C41E-3562-4C70-88B0-3FAC645226D3}" sibTransId="{93217425-695F-4EBA-80BD-6E2E6ED16FFC}"/>
    <dgm:cxn modelId="{FD30FFC3-96CB-44D6-841C-634E202DD006}" srcId="{3B90EE68-5C22-4D98-97C6-78CCC8553C3F}" destId="{3CDB70BE-8600-4FC6-B3A3-C12E6BB5835E}" srcOrd="2" destOrd="0" parTransId="{2976DBA3-E63A-4FF4-ABA6-AEFC527FB466}" sibTransId="{0E00BD80-A550-4C9F-9C82-6AB86B09F040}"/>
    <dgm:cxn modelId="{686D0EFC-61C9-4A00-8101-EBCE61A8E728}" type="presParOf" srcId="{CE12BBA2-E54E-43C5-A8CB-2C816132EAC4}" destId="{3A0E7316-2339-4EA1-A484-F0C4B53BEBD2}" srcOrd="0" destOrd="0" presId="urn:microsoft.com/office/officeart/2005/8/layout/cycle3"/>
    <dgm:cxn modelId="{A3F5FB85-74AC-416C-9BBD-92DB8371B008}" type="presParOf" srcId="{3A0E7316-2339-4EA1-A484-F0C4B53BEBD2}" destId="{71BD5C82-E15D-4AE0-91C8-17D35534D14B}" srcOrd="0" destOrd="0" presId="urn:microsoft.com/office/officeart/2005/8/layout/cycle3"/>
    <dgm:cxn modelId="{DF07BD17-4923-4B2E-BFDA-FCFDCDF671E9}" type="presParOf" srcId="{3A0E7316-2339-4EA1-A484-F0C4B53BEBD2}" destId="{1BD71887-6271-4379-AB06-C762D293F2FA}" srcOrd="1" destOrd="0" presId="urn:microsoft.com/office/officeart/2005/8/layout/cycle3"/>
    <dgm:cxn modelId="{225AC54A-5E9B-4713-9006-79DAFC0B7FB7}" type="presParOf" srcId="{3A0E7316-2339-4EA1-A484-F0C4B53BEBD2}" destId="{0C067270-EF5E-4F09-BE9A-1BBD783DCA8F}" srcOrd="2" destOrd="0" presId="urn:microsoft.com/office/officeart/2005/8/layout/cycle3"/>
    <dgm:cxn modelId="{0D3535F2-6676-477B-8CFF-38293DB90F33}" type="presParOf" srcId="{3A0E7316-2339-4EA1-A484-F0C4B53BEBD2}" destId="{2279DC4F-CB2B-4580-90FF-68EE19721D78}" srcOrd="3" destOrd="0" presId="urn:microsoft.com/office/officeart/2005/8/layout/cycle3"/>
    <dgm:cxn modelId="{9AEEC5AC-95DE-434C-AE06-7AE931034F48}" type="presParOf" srcId="{3A0E7316-2339-4EA1-A484-F0C4B53BEBD2}" destId="{6862BF31-55C9-4983-A155-D82E39A49095}" srcOrd="4" destOrd="0" presId="urn:microsoft.com/office/officeart/2005/8/layout/cycle3"/>
    <dgm:cxn modelId="{E81A5CA2-EBBC-45F9-BA74-EA20EAD88ADD}" type="presParOf" srcId="{3A0E7316-2339-4EA1-A484-F0C4B53BEBD2}" destId="{85DBAA18-C13D-424B-9DB1-0A49EB3C1B1F}" srcOrd="5" destOrd="0" presId="urn:microsoft.com/office/officeart/2005/8/layout/cycle3"/>
    <dgm:cxn modelId="{94F94D53-E6B9-469C-9E97-2436497E77AB}" type="presParOf" srcId="{3A0E7316-2339-4EA1-A484-F0C4B53BEBD2}" destId="{3E295A29-1791-4DCB-B648-209E56166F60}"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71887-6271-4379-AB06-C762D293F2FA}">
      <dsp:nvSpPr>
        <dsp:cNvPr id="0" name=""/>
        <dsp:cNvSpPr/>
      </dsp:nvSpPr>
      <dsp:spPr>
        <a:xfrm>
          <a:off x="2524135" y="-255359"/>
          <a:ext cx="5392615" cy="4189936"/>
        </a:xfrm>
        <a:prstGeom prst="circularArrow">
          <a:avLst>
            <a:gd name="adj1" fmla="val 5274"/>
            <a:gd name="adj2" fmla="val 312630"/>
            <a:gd name="adj3" fmla="val 13272699"/>
            <a:gd name="adj4" fmla="val 17712044"/>
            <a:gd name="adj5" fmla="val 547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BD5C82-E15D-4AE0-91C8-17D35534D14B}">
      <dsp:nvSpPr>
        <dsp:cNvPr id="0" name=""/>
        <dsp:cNvSpPr/>
      </dsp:nvSpPr>
      <dsp:spPr>
        <a:xfrm>
          <a:off x="4021032" y="-36247"/>
          <a:ext cx="2398820" cy="88300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1) </a:t>
          </a:r>
          <a:r>
            <a:rPr lang="en-US" sz="1600" b="1" kern="1200" dirty="0">
              <a:solidFill>
                <a:schemeClr val="tx1"/>
              </a:solidFill>
            </a:rPr>
            <a:t>Identify crucial data </a:t>
          </a:r>
          <a:r>
            <a:rPr lang="en-US" sz="1600" kern="1200" dirty="0">
              <a:solidFill>
                <a:schemeClr val="tx1"/>
              </a:solidFill>
            </a:rPr>
            <a:t>and increase their availability  </a:t>
          </a:r>
          <a:endParaRPr lang="en-GB" sz="1600" kern="1200" dirty="0">
            <a:solidFill>
              <a:schemeClr val="tx1"/>
            </a:solidFill>
          </a:endParaRPr>
        </a:p>
      </dsp:txBody>
      <dsp:txXfrm>
        <a:off x="4064137" y="6858"/>
        <a:ext cx="2312610" cy="796792"/>
      </dsp:txXfrm>
    </dsp:sp>
    <dsp:sp modelId="{0C067270-EF5E-4F09-BE9A-1BBD783DCA8F}">
      <dsp:nvSpPr>
        <dsp:cNvPr id="0" name=""/>
        <dsp:cNvSpPr/>
      </dsp:nvSpPr>
      <dsp:spPr>
        <a:xfrm>
          <a:off x="6376562" y="1028655"/>
          <a:ext cx="2260473" cy="88300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2) </a:t>
          </a:r>
          <a:r>
            <a:rPr lang="en-US" sz="1600" b="1" kern="1200" dirty="0">
              <a:solidFill>
                <a:schemeClr val="tx1"/>
              </a:solidFill>
            </a:rPr>
            <a:t>Help users in the discovery </a:t>
          </a:r>
          <a:r>
            <a:rPr lang="en-US" sz="1600" kern="1200" dirty="0">
              <a:solidFill>
                <a:schemeClr val="tx1"/>
              </a:solidFill>
            </a:rPr>
            <a:t>of available data sources</a:t>
          </a:r>
          <a:endParaRPr lang="en-GB" sz="1600" kern="1200" dirty="0">
            <a:solidFill>
              <a:schemeClr val="tx1"/>
            </a:solidFill>
          </a:endParaRPr>
        </a:p>
      </dsp:txBody>
      <dsp:txXfrm>
        <a:off x="6419667" y="1071760"/>
        <a:ext cx="2174263" cy="796792"/>
      </dsp:txXfrm>
    </dsp:sp>
    <dsp:sp modelId="{2279DC4F-CB2B-4580-90FF-68EE19721D78}">
      <dsp:nvSpPr>
        <dsp:cNvPr id="0" name=""/>
        <dsp:cNvSpPr/>
      </dsp:nvSpPr>
      <dsp:spPr>
        <a:xfrm>
          <a:off x="6361308" y="2200049"/>
          <a:ext cx="2260473" cy="88300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3) </a:t>
          </a:r>
          <a:r>
            <a:rPr lang="en-US" sz="1600" b="1" kern="1200" dirty="0">
              <a:solidFill>
                <a:schemeClr val="tx1"/>
              </a:solidFill>
            </a:rPr>
            <a:t>Facilitate data access and re-use</a:t>
          </a:r>
          <a:endParaRPr lang="en-GB" sz="1600" b="1" kern="1200" dirty="0">
            <a:solidFill>
              <a:schemeClr val="tx1"/>
            </a:solidFill>
          </a:endParaRPr>
        </a:p>
      </dsp:txBody>
      <dsp:txXfrm>
        <a:off x="6404413" y="2243154"/>
        <a:ext cx="2174263" cy="796792"/>
      </dsp:txXfrm>
    </dsp:sp>
    <dsp:sp modelId="{6862BF31-55C9-4983-A155-D82E39A49095}">
      <dsp:nvSpPr>
        <dsp:cNvPr id="0" name=""/>
        <dsp:cNvSpPr/>
      </dsp:nvSpPr>
      <dsp:spPr>
        <a:xfrm>
          <a:off x="3734544" y="3363295"/>
          <a:ext cx="2971797" cy="88300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4) Enable technical, </a:t>
          </a:r>
          <a:r>
            <a:rPr lang="en-US" sz="1600" kern="1200" dirty="0" err="1">
              <a:solidFill>
                <a:schemeClr val="tx1"/>
              </a:solidFill>
            </a:rPr>
            <a:t>organisational</a:t>
          </a:r>
          <a:r>
            <a:rPr lang="en-US" sz="1600" kern="1200" dirty="0">
              <a:solidFill>
                <a:schemeClr val="tx1"/>
              </a:solidFill>
            </a:rPr>
            <a:t> and legal </a:t>
          </a:r>
          <a:r>
            <a:rPr lang="en-US" sz="1600" b="1" kern="1200" dirty="0">
              <a:solidFill>
                <a:schemeClr val="tx1"/>
              </a:solidFill>
            </a:rPr>
            <a:t>interoperability between public and private actors</a:t>
          </a:r>
          <a:endParaRPr lang="en-GB" sz="1600" b="1" kern="1200" dirty="0">
            <a:solidFill>
              <a:schemeClr val="tx1"/>
            </a:solidFill>
          </a:endParaRPr>
        </a:p>
      </dsp:txBody>
      <dsp:txXfrm>
        <a:off x="3777649" y="3406400"/>
        <a:ext cx="2885587" cy="796792"/>
      </dsp:txXfrm>
    </dsp:sp>
    <dsp:sp modelId="{85DBAA18-C13D-424B-9DB1-0A49EB3C1B1F}">
      <dsp:nvSpPr>
        <dsp:cNvPr id="0" name=""/>
        <dsp:cNvSpPr/>
      </dsp:nvSpPr>
      <dsp:spPr>
        <a:xfrm>
          <a:off x="1174587" y="2230599"/>
          <a:ext cx="2406840" cy="88300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5) </a:t>
          </a:r>
          <a:r>
            <a:rPr lang="en-GB" sz="1600" b="1" kern="1200" noProof="0" dirty="0">
              <a:solidFill>
                <a:schemeClr val="tx1"/>
              </a:solidFill>
            </a:rPr>
            <a:t>Optimise</a:t>
          </a:r>
          <a:r>
            <a:rPr lang="en-US" sz="1600" b="1" kern="1200" dirty="0">
              <a:solidFill>
                <a:schemeClr val="tx1"/>
              </a:solidFill>
            </a:rPr>
            <a:t> data collection</a:t>
          </a:r>
          <a:r>
            <a:rPr lang="en-US" sz="1600" kern="1200" dirty="0">
              <a:solidFill>
                <a:schemeClr val="tx1"/>
              </a:solidFill>
            </a:rPr>
            <a:t> and </a:t>
          </a:r>
          <a:r>
            <a:rPr lang="en-US" sz="1600" b="1" kern="1200" dirty="0">
              <a:solidFill>
                <a:schemeClr val="tx1"/>
              </a:solidFill>
            </a:rPr>
            <a:t>reduce administrative burden</a:t>
          </a:r>
          <a:endParaRPr lang="en-GB" sz="1600" b="1" kern="1200" dirty="0">
            <a:solidFill>
              <a:schemeClr val="tx1"/>
            </a:solidFill>
          </a:endParaRPr>
        </a:p>
      </dsp:txBody>
      <dsp:txXfrm>
        <a:off x="1217692" y="2273704"/>
        <a:ext cx="2320630" cy="796792"/>
      </dsp:txXfrm>
    </dsp:sp>
    <dsp:sp modelId="{3E295A29-1791-4DCB-B648-209E56166F60}">
      <dsp:nvSpPr>
        <dsp:cNvPr id="0" name=""/>
        <dsp:cNvSpPr/>
      </dsp:nvSpPr>
      <dsp:spPr>
        <a:xfrm>
          <a:off x="1166312" y="1028798"/>
          <a:ext cx="2453945" cy="88300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6) </a:t>
          </a:r>
          <a:r>
            <a:rPr lang="en-US" sz="1600" b="1" kern="1200" dirty="0">
              <a:solidFill>
                <a:schemeClr val="tx1"/>
              </a:solidFill>
            </a:rPr>
            <a:t>Facilitate interoperability </a:t>
          </a:r>
          <a:r>
            <a:rPr lang="en-US" sz="1600" kern="1200" dirty="0">
              <a:solidFill>
                <a:schemeClr val="tx1"/>
              </a:solidFill>
            </a:rPr>
            <a:t>with other common European data spaces </a:t>
          </a:r>
          <a:endParaRPr lang="en-GB" sz="1600" kern="1200" dirty="0">
            <a:solidFill>
              <a:schemeClr val="tx1"/>
            </a:solidFill>
          </a:endParaRPr>
        </a:p>
      </dsp:txBody>
      <dsp:txXfrm>
        <a:off x="1209417" y="1071903"/>
        <a:ext cx="2367735" cy="79679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3A939EFE-0303-44F6-9A16-FD3B5E015DB1}" type="datetimeFigureOut">
              <a:rPr lang="en-GB" smtClean="0"/>
              <a:t>24/10/2023</a:t>
            </a:fld>
            <a:endParaRPr lang="en-GB"/>
          </a:p>
        </p:txBody>
      </p:sp>
      <p:sp>
        <p:nvSpPr>
          <p:cNvPr id="4" name="Footer Placeholder 3"/>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A3B926D1-0013-4A80-B64E-9D824EE65210}" type="datetimeFigureOut">
              <a:rPr lang="en-GB" smtClean="0"/>
              <a:t>24/10/2023</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900" kern="1200">
        <a:solidFill>
          <a:schemeClr val="tx1"/>
        </a:solidFill>
        <a:latin typeface="+mn-lt"/>
        <a:ea typeface="+mn-ea"/>
        <a:cs typeface="+mn-cs"/>
      </a:defRPr>
    </a:lvl2pPr>
    <a:lvl3pPr marL="914400" algn="l" defTabSz="914400" rtl="0" eaLnBrk="1" latinLnBrk="0" hangingPunct="1">
      <a:defRPr sz="900" kern="1200">
        <a:solidFill>
          <a:schemeClr val="tx1"/>
        </a:solidFill>
        <a:latin typeface="+mn-lt"/>
        <a:ea typeface="+mn-ea"/>
        <a:cs typeface="+mn-cs"/>
      </a:defRPr>
    </a:lvl3pPr>
    <a:lvl4pPr marL="1371600" algn="l" defTabSz="914400" rtl="0" eaLnBrk="1" latinLnBrk="0" hangingPunct="1">
      <a:defRPr sz="900" kern="1200">
        <a:solidFill>
          <a:schemeClr val="tx1"/>
        </a:solidFill>
        <a:latin typeface="+mn-lt"/>
        <a:ea typeface="+mn-ea"/>
        <a:cs typeface="+mn-cs"/>
      </a:defRPr>
    </a:lvl4pPr>
    <a:lvl5pPr marL="1828800" algn="l" defTabSz="914400" rtl="0" eaLnBrk="1" latinLnBrk="0" hangingPunct="1">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ur-lex.europa.eu/legal-content/EN/TXT/?uri=CELEX%3A52020DC006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2500124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1417910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195802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900" dirty="0">
                <a:effectLst/>
                <a:latin typeface="Calibri" panose="020F0502020204030204" pitchFamily="34" charset="0"/>
                <a:ea typeface="Calibri" panose="020F0502020204030204" pitchFamily="34" charset="0"/>
                <a:cs typeface="Arial" panose="020B0604020202020204" pitchFamily="34" charset="0"/>
              </a:rPr>
              <a:t>With the </a:t>
            </a:r>
            <a:r>
              <a:rPr lang="en-GB" sz="900" b="1" dirty="0">
                <a:effectLst/>
                <a:latin typeface="Calibri" panose="020F0502020204030204" pitchFamily="34" charset="0"/>
                <a:ea typeface="Calibri" panose="020F0502020204030204" pitchFamily="34" charset="0"/>
                <a:cs typeface="Arial" panose="020B0604020202020204" pitchFamily="34" charset="0"/>
              </a:rPr>
              <a:t>European strategy for data</a:t>
            </a:r>
            <a:r>
              <a:rPr lang="en-GB" sz="900" dirty="0">
                <a:effectLst/>
                <a:latin typeface="Calibri" panose="020F0502020204030204" pitchFamily="34" charset="0"/>
                <a:ea typeface="Calibri" panose="020F0502020204030204" pitchFamily="34" charset="0"/>
                <a:cs typeface="Arial" panose="020B0604020202020204" pitchFamily="34" charset="0"/>
              </a:rPr>
              <a:t>, the Commission has proposed the creation of EU-wide common, interoperable data spaces in strategic sectors such as manufacturing, energy, tourism and transport. The goal is to overcome technical and legal barriers and ensure trusted and secure data sharing by combining </a:t>
            </a:r>
            <a:r>
              <a:rPr lang="en-GB" sz="900" b="1" dirty="0">
                <a:effectLst/>
                <a:latin typeface="Calibri" panose="020F0502020204030204" pitchFamily="34" charset="0"/>
                <a:ea typeface="Calibri" panose="020F0502020204030204" pitchFamily="34" charset="0"/>
                <a:cs typeface="Arial" panose="020B0604020202020204" pitchFamily="34" charset="0"/>
              </a:rPr>
              <a:t>data governance frameworks</a:t>
            </a:r>
            <a:r>
              <a:rPr lang="en-GB" sz="900" dirty="0">
                <a:effectLst/>
                <a:latin typeface="Calibri" panose="020F0502020204030204" pitchFamily="34" charset="0"/>
                <a:ea typeface="Calibri" panose="020F0502020204030204" pitchFamily="34" charset="0"/>
                <a:cs typeface="Arial" panose="020B0604020202020204" pitchFamily="34" charset="0"/>
              </a:rPr>
              <a:t> and </a:t>
            </a:r>
            <a:r>
              <a:rPr lang="en-GB" sz="900" b="1" dirty="0">
                <a:effectLst/>
                <a:latin typeface="Calibri" panose="020F0502020204030204" pitchFamily="34" charset="0"/>
                <a:ea typeface="Calibri" panose="020F0502020204030204" pitchFamily="34" charset="0"/>
                <a:cs typeface="Arial" panose="020B0604020202020204" pitchFamily="34" charset="0"/>
              </a:rPr>
              <a:t>technical infrastructures</a:t>
            </a:r>
            <a:r>
              <a:rPr lang="en-GB" sz="900" dirty="0">
                <a:effectLst/>
                <a:latin typeface="Calibri" panose="020F0502020204030204" pitchFamily="34" charset="0"/>
                <a:ea typeface="Calibri" panose="020F0502020204030204" pitchFamily="34" charset="0"/>
                <a:cs typeface="Arial" panose="020B0604020202020204" pitchFamily="34" charset="0"/>
              </a:rPr>
              <a:t> while using where possible common design principles. </a:t>
            </a:r>
          </a:p>
          <a:p>
            <a:pPr algn="just">
              <a:lnSpc>
                <a:spcPct val="107000"/>
              </a:lnSpc>
              <a:spcAft>
                <a:spcPts val="800"/>
              </a:spcAft>
            </a:pPr>
            <a:r>
              <a:rPr lang="en-GB" sz="900" u="sng" dirty="0">
                <a:solidFill>
                  <a:srgbClr val="008080"/>
                </a:solidFill>
                <a:effectLst/>
                <a:latin typeface="Calibri" panose="020F0502020204030204" pitchFamily="34" charset="0"/>
                <a:ea typeface="Calibri" panose="020F0502020204030204" pitchFamily="34" charset="0"/>
                <a:cs typeface="Arial" panose="020B0604020202020204" pitchFamily="34" charset="0"/>
              </a:rPr>
              <a:t>In this context, t</a:t>
            </a:r>
            <a:r>
              <a:rPr lang="en-GB" sz="900" dirty="0">
                <a:effectLst/>
                <a:latin typeface="Calibri" panose="020F0502020204030204" pitchFamily="34" charset="0"/>
                <a:ea typeface="Calibri" panose="020F0502020204030204" pitchFamily="34" charset="0"/>
                <a:cs typeface="Arial" panose="020B0604020202020204" pitchFamily="34" charset="0"/>
              </a:rPr>
              <a:t>he Data strategy and later the Sustainable and Smart Mobility Strategy </a:t>
            </a:r>
            <a:r>
              <a:rPr lang="en-GB" sz="900" u="sng" dirty="0">
                <a:solidFill>
                  <a:srgbClr val="008080"/>
                </a:solidFill>
                <a:effectLst/>
                <a:latin typeface="Calibri" panose="020F0502020204030204" pitchFamily="34" charset="0"/>
                <a:ea typeface="Calibri" panose="020F0502020204030204" pitchFamily="34" charset="0"/>
                <a:cs typeface="Arial" panose="020B0604020202020204" pitchFamily="34" charset="0"/>
              </a:rPr>
              <a:t>announced </a:t>
            </a:r>
            <a:r>
              <a:rPr lang="en-GB" sz="900" dirty="0">
                <a:effectLst/>
                <a:latin typeface="Calibri" panose="020F0502020204030204" pitchFamily="34" charset="0"/>
                <a:ea typeface="Calibri" panose="020F0502020204030204" pitchFamily="34" charset="0"/>
                <a:cs typeface="Arial" panose="020B0604020202020204" pitchFamily="34" charset="0"/>
              </a:rPr>
              <a:t>a </a:t>
            </a:r>
            <a:r>
              <a:rPr lang="en-GB" sz="900" b="1" dirty="0">
                <a:effectLst/>
                <a:latin typeface="Calibri" panose="020F0502020204030204" pitchFamily="34" charset="0"/>
                <a:ea typeface="Calibri" panose="020F0502020204030204" pitchFamily="34" charset="0"/>
                <a:cs typeface="Arial" panose="020B0604020202020204" pitchFamily="34" charset="0"/>
              </a:rPr>
              <a:t>common European mobility data space (EMDS)</a:t>
            </a:r>
            <a:r>
              <a:rPr lang="en-GB" sz="900" dirty="0">
                <a:effectLst/>
                <a:latin typeface="Calibri" panose="020F0502020204030204" pitchFamily="34" charset="0"/>
                <a:ea typeface="Calibri" panose="020F0502020204030204" pitchFamily="34" charset="0"/>
                <a:cs typeface="Arial" panose="020B0604020202020204" pitchFamily="34" charset="0"/>
              </a:rPr>
              <a:t> that will facilitate the access, pooling and sharing of data from existing and future transport and mobility data sources.</a:t>
            </a:r>
          </a:p>
          <a:p>
            <a:r>
              <a:rPr lang="en-GB" sz="9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COM(2020) 66 final</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r>
              <a:rPr lang="en-IE" dirty="0"/>
              <a:t>Action 49 in the SSMS</a:t>
            </a:r>
          </a:p>
        </p:txBody>
      </p:sp>
      <p:sp>
        <p:nvSpPr>
          <p:cNvPr id="4" name="Slide Number Placeholder 3"/>
          <p:cNvSpPr>
            <a:spLocks noGrp="1"/>
          </p:cNvSpPr>
          <p:nvPr>
            <p:ph type="sldNum" sz="quarter" idx="5"/>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2249678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8e6462db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8e6462db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Calibri" panose="020F0502020204030204" pitchFamily="34" charset="0"/>
                <a:ea typeface="Calibri" panose="020F0502020204030204" pitchFamily="34" charset="0"/>
                <a:cs typeface="Arial" panose="020B0604020202020204" pitchFamily="34" charset="0"/>
              </a:rPr>
              <a:t>We have identified a number of challenges when it comes to data sharing of mobility and transport relevant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defRPr/>
            </a:pPr>
            <a:r>
              <a:rPr lang="en-GB" sz="900" dirty="0">
                <a:effectLst/>
                <a:latin typeface="Calibri"/>
                <a:ea typeface="Calibri" panose="020F0502020204030204" pitchFamily="34" charset="0"/>
                <a:cs typeface="Calibri"/>
              </a:rPr>
              <a:t>This </a:t>
            </a:r>
            <a:r>
              <a:rPr lang="en-GB" sz="900" b="1" dirty="0">
                <a:effectLst/>
                <a:latin typeface="Calibri"/>
                <a:ea typeface="Calibri" panose="020F0502020204030204" pitchFamily="34" charset="0"/>
                <a:cs typeface="Calibri"/>
              </a:rPr>
              <a:t>fragmentation needs to be urgently addressed</a:t>
            </a:r>
            <a:r>
              <a:rPr lang="en-GB" sz="900" dirty="0">
                <a:effectLst/>
                <a:latin typeface="Calibri"/>
                <a:ea typeface="Calibri" panose="020F0502020204030204" pitchFamily="34" charset="0"/>
                <a:cs typeface="Calibri"/>
              </a:rPr>
              <a:t> for the EU to successfully embrace the benefits of </a:t>
            </a:r>
            <a:r>
              <a:rPr lang="en-GB" sz="900" b="1" dirty="0">
                <a:effectLst/>
                <a:latin typeface="Calibri"/>
                <a:ea typeface="Calibri" panose="020F0502020204030204" pitchFamily="34" charset="0"/>
                <a:cs typeface="Calibri"/>
              </a:rPr>
              <a:t>digitalisation</a:t>
            </a:r>
            <a:r>
              <a:rPr lang="en-GB" sz="900" dirty="0">
                <a:effectLst/>
                <a:latin typeface="Calibri"/>
                <a:ea typeface="Calibri" panose="020F0502020204030204" pitchFamily="34" charset="0"/>
                <a:cs typeface="Calibri"/>
              </a:rPr>
              <a:t> in the mobility and transport sector. The creation of a common EMDS </a:t>
            </a:r>
            <a:r>
              <a:rPr lang="en-GB" dirty="0">
                <a:latin typeface="Calibri"/>
                <a:ea typeface="Calibri" panose="020F0502020204030204" pitchFamily="34" charset="0"/>
                <a:cs typeface="Calibri"/>
              </a:rPr>
              <a:t>based on common ontology will</a:t>
            </a:r>
            <a:r>
              <a:rPr lang="en-GB" sz="900" dirty="0">
                <a:effectLst/>
                <a:latin typeface="Calibri"/>
                <a:ea typeface="Calibri" panose="020F0502020204030204" pitchFamily="34" charset="0"/>
                <a:cs typeface="Calibri"/>
              </a:rPr>
              <a:t> be a key measure in this context, helping market actors and public authorities to find, access and make use of relevant data more easily. It will also foster </a:t>
            </a:r>
            <a:r>
              <a:rPr lang="en-GB" sz="900" b="1" dirty="0">
                <a:effectLst/>
                <a:latin typeface="Calibri"/>
                <a:ea typeface="Calibri" panose="020F0502020204030204" pitchFamily="34" charset="0"/>
                <a:cs typeface="Calibri"/>
              </a:rPr>
              <a:t>artificial intelligence (AI)</a:t>
            </a:r>
            <a:r>
              <a:rPr lang="en-GB" sz="900" dirty="0">
                <a:effectLst/>
                <a:latin typeface="Calibri"/>
                <a:ea typeface="Calibri" panose="020F0502020204030204" pitchFamily="34" charset="0"/>
                <a:cs typeface="Calibri"/>
              </a:rPr>
              <a:t> to enhance mobility and transport services, particularly as data volumes and potential synergies increase exponentially.</a:t>
            </a:r>
          </a:p>
          <a:p>
            <a:pPr marL="0" lvl="0" indent="0" algn="l" rtl="0">
              <a:spcBef>
                <a:spcPts val="0"/>
              </a:spcBef>
              <a:spcAft>
                <a:spcPts val="0"/>
              </a:spcAft>
              <a:buNone/>
            </a:pPr>
            <a:endParaRPr lang="fr-BE" dirty="0"/>
          </a:p>
          <a:p>
            <a:pPr marL="0" lvl="0" indent="0" algn="l" rtl="0">
              <a:spcBef>
                <a:spcPts val="0"/>
              </a:spcBef>
              <a:spcAft>
                <a:spcPts val="0"/>
              </a:spcAft>
              <a:buNone/>
            </a:pPr>
            <a:r>
              <a:rPr lang="fr-BE" b="1" dirty="0"/>
              <a:t>Reluctance</a:t>
            </a:r>
            <a:r>
              <a:rPr lang="fr-BE" dirty="0"/>
              <a:t> to </a:t>
            </a:r>
            <a:r>
              <a:rPr lang="fr-BE" dirty="0" err="1"/>
              <a:t>share</a:t>
            </a:r>
            <a:r>
              <a:rPr lang="fr-BE" dirty="0"/>
              <a:t> data </a:t>
            </a:r>
            <a:r>
              <a:rPr lang="fr-BE" dirty="0" err="1"/>
              <a:t>is</a:t>
            </a:r>
            <a:r>
              <a:rPr lang="fr-BE" dirty="0"/>
              <a:t> </a:t>
            </a:r>
            <a:r>
              <a:rPr lang="fr-BE" dirty="0" err="1"/>
              <a:t>also</a:t>
            </a:r>
            <a:r>
              <a:rPr lang="fr-BE" dirty="0"/>
              <a:t> an </a:t>
            </a:r>
            <a:r>
              <a:rPr lang="fr-BE" dirty="0" err="1"/>
              <a:t>interesting</a:t>
            </a:r>
            <a:r>
              <a:rPr lang="fr-BE" dirty="0"/>
              <a:t> topic </a:t>
            </a:r>
            <a:r>
              <a:rPr lang="fr-BE" dirty="0" err="1"/>
              <a:t>where</a:t>
            </a:r>
            <a:r>
              <a:rPr lang="fr-BE" dirty="0"/>
              <a:t> </a:t>
            </a:r>
            <a:r>
              <a:rPr lang="fr-BE" dirty="0" err="1"/>
              <a:t>policy</a:t>
            </a:r>
            <a:r>
              <a:rPr lang="fr-BE" dirty="0"/>
              <a:t> actions are </a:t>
            </a:r>
            <a:r>
              <a:rPr lang="fr-BE" dirty="0" err="1"/>
              <a:t>expected</a:t>
            </a:r>
            <a:r>
              <a:rPr lang="fr-BE" dirty="0"/>
              <a:t> to </a:t>
            </a:r>
            <a:r>
              <a:rPr lang="fr-BE" dirty="0" err="1"/>
              <a:t>ensure</a:t>
            </a:r>
            <a:r>
              <a:rPr lang="fr-BE" dirty="0"/>
              <a:t> data sharing </a:t>
            </a:r>
            <a:r>
              <a:rPr lang="fr-BE" dirty="0" err="1"/>
              <a:t>is</a:t>
            </a:r>
            <a:r>
              <a:rPr lang="fr-BE" dirty="0"/>
              <a:t> transparent and </a:t>
            </a:r>
            <a:r>
              <a:rPr lang="fr-BE" dirty="0" err="1"/>
              <a:t>fair</a:t>
            </a:r>
            <a:r>
              <a:rPr lang="fr-BE" dirty="0"/>
              <a:t>. </a:t>
            </a:r>
            <a:r>
              <a:rPr lang="fr-BE" dirty="0" err="1"/>
              <a:t>Considering</a:t>
            </a:r>
            <a:r>
              <a:rPr lang="fr-BE" dirty="0"/>
              <a:t> the </a:t>
            </a:r>
            <a:r>
              <a:rPr lang="fr-BE" dirty="0" err="1"/>
              <a:t>current</a:t>
            </a:r>
            <a:r>
              <a:rPr lang="fr-BE" dirty="0"/>
              <a:t> </a:t>
            </a:r>
            <a:r>
              <a:rPr lang="fr-BE" dirty="0" err="1"/>
              <a:t>development</a:t>
            </a:r>
            <a:r>
              <a:rPr lang="fr-BE" dirty="0"/>
              <a:t> of the rail </a:t>
            </a:r>
            <a:r>
              <a:rPr lang="fr-BE" dirty="0" err="1"/>
              <a:t>market</a:t>
            </a:r>
            <a:r>
              <a:rPr lang="fr-BE" dirty="0"/>
              <a:t> </a:t>
            </a:r>
            <a:r>
              <a:rPr lang="fr-BE" dirty="0" err="1"/>
              <a:t>where</a:t>
            </a:r>
            <a:r>
              <a:rPr lang="fr-BE" dirty="0"/>
              <a:t> </a:t>
            </a:r>
            <a:r>
              <a:rPr lang="fr-BE" dirty="0" err="1"/>
              <a:t>serveral</a:t>
            </a:r>
            <a:r>
              <a:rPr lang="fr-BE" dirty="0"/>
              <a:t> </a:t>
            </a:r>
            <a:r>
              <a:rPr lang="fr-BE" dirty="0" err="1"/>
              <a:t>undertaking</a:t>
            </a:r>
            <a:r>
              <a:rPr lang="fr-BE" dirty="0"/>
              <a:t> are </a:t>
            </a:r>
            <a:r>
              <a:rPr lang="en-GB" dirty="0"/>
              <a:t>public undertaking in the sense of the open data directive, </a:t>
            </a:r>
            <a:r>
              <a:rPr lang="fr-BE" dirty="0"/>
              <a:t>  </a:t>
            </a:r>
          </a:p>
          <a:p>
            <a:pPr marL="0" lvl="0" indent="0" algn="l" rtl="0">
              <a:spcBef>
                <a:spcPts val="0"/>
              </a:spcBef>
              <a:spcAft>
                <a:spcPts val="0"/>
              </a:spcAft>
              <a:buNone/>
            </a:pPr>
            <a:r>
              <a:rPr lang="fr-BE" dirty="0"/>
              <a:t>one </a:t>
            </a:r>
            <a:r>
              <a:rPr lang="fr-BE" dirty="0" err="1"/>
              <a:t>example</a:t>
            </a:r>
            <a:r>
              <a:rPr lang="fr-BE" dirty="0"/>
              <a:t> </a:t>
            </a:r>
            <a:r>
              <a:rPr lang="fr-BE" dirty="0" err="1"/>
              <a:t>is</a:t>
            </a:r>
            <a:r>
              <a:rPr lang="fr-BE" dirty="0"/>
              <a:t> rail </a:t>
            </a:r>
            <a:r>
              <a:rPr lang="fr-BE" dirty="0" err="1"/>
              <a:t>ticketing</a:t>
            </a:r>
            <a:r>
              <a:rPr lang="fr-BE" dirty="0"/>
              <a:t>. </a:t>
            </a:r>
            <a:endParaRPr dirty="0"/>
          </a:p>
        </p:txBody>
      </p:sp>
    </p:spTree>
    <p:extLst>
      <p:ext uri="{BB962C8B-B14F-4D97-AF65-F5344CB8AC3E}">
        <p14:creationId xmlns:p14="http://schemas.microsoft.com/office/powerpoint/2010/main" val="1952887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lgn="just">
              <a:spcAft>
                <a:spcPts val="0"/>
              </a:spcAft>
              <a:buAutoNum type="arabicPeriod"/>
              <a:defRPr/>
            </a:pPr>
            <a:r>
              <a:rPr lang="en-GB" sz="900" b="1" dirty="0">
                <a:solidFill>
                  <a:schemeClr val="tx1">
                    <a:lumMod val="50000"/>
                  </a:schemeClr>
                </a:solidFill>
                <a:ea typeface="Times New Roman" panose="02020603050405020304" pitchFamily="18" charset="0"/>
                <a:cs typeface="Arial"/>
              </a:rPr>
              <a:t>Identify crucial data </a:t>
            </a:r>
            <a:r>
              <a:rPr lang="en-GB" sz="900" dirty="0">
                <a:solidFill>
                  <a:schemeClr val="tx1">
                    <a:lumMod val="50000"/>
                  </a:schemeClr>
                </a:solidFill>
                <a:ea typeface="Times New Roman" panose="02020603050405020304" pitchFamily="18" charset="0"/>
                <a:cs typeface="Arial"/>
              </a:rPr>
              <a:t>and</a:t>
            </a:r>
            <a:r>
              <a:rPr lang="en-GB" sz="900" b="1" dirty="0">
                <a:solidFill>
                  <a:schemeClr val="tx1">
                    <a:lumMod val="50000"/>
                  </a:schemeClr>
                </a:solidFill>
                <a:ea typeface="Times New Roman" panose="02020603050405020304" pitchFamily="18" charset="0"/>
                <a:cs typeface="Arial"/>
              </a:rPr>
              <a:t> increase their availability</a:t>
            </a:r>
            <a:r>
              <a:rPr lang="en-GB" sz="900" dirty="0">
                <a:solidFill>
                  <a:schemeClr val="tx1">
                    <a:lumMod val="50000"/>
                  </a:schemeClr>
                </a:solidFill>
                <a:ea typeface="Times New Roman" panose="02020603050405020304" pitchFamily="18" charset="0"/>
                <a:cs typeface="Arial"/>
              </a:rPr>
              <a:t> to support services considered essential across the EU’s territory, covering themes from sustainability to multimodality.</a:t>
            </a:r>
          </a:p>
          <a:p>
            <a:pPr marL="457200" lvl="0" indent="-457200" algn="just">
              <a:spcAft>
                <a:spcPts val="0"/>
              </a:spcAft>
              <a:buAutoNum type="arabicPeriod"/>
              <a:defRPr/>
            </a:pPr>
            <a:r>
              <a:rPr lang="en-GB" sz="900" b="1" dirty="0">
                <a:solidFill>
                  <a:schemeClr val="tx1">
                    <a:lumMod val="50000"/>
                  </a:schemeClr>
                </a:solidFill>
                <a:ea typeface="Times New Roman" panose="02020603050405020304" pitchFamily="18" charset="0"/>
                <a:cs typeface="Arial"/>
              </a:rPr>
              <a:t>Help users in the discovery of available data sources</a:t>
            </a:r>
            <a:r>
              <a:rPr lang="en-GB" sz="900" dirty="0">
                <a:solidFill>
                  <a:schemeClr val="tx1">
                    <a:lumMod val="50000"/>
                  </a:schemeClr>
                </a:solidFill>
                <a:ea typeface="Times New Roman" panose="02020603050405020304" pitchFamily="18" charset="0"/>
                <a:cs typeface="Arial"/>
              </a:rPr>
              <a:t>, providing tools for the user to understand the data quality and related access conditions.</a:t>
            </a:r>
          </a:p>
          <a:p>
            <a:pPr marL="457200" indent="-457200" algn="just">
              <a:buAutoNum type="arabicPeriod"/>
              <a:defRPr/>
            </a:pPr>
            <a:r>
              <a:rPr lang="en-GB" sz="900" dirty="0">
                <a:solidFill>
                  <a:schemeClr val="tx1">
                    <a:lumMod val="50000"/>
                  </a:schemeClr>
                </a:solidFill>
                <a:ea typeface="Times New Roman" panose="02020603050405020304" pitchFamily="18" charset="0"/>
                <a:cs typeface="Calibri"/>
              </a:rPr>
              <a:t>Facilitate data access and re-use through modal and cross-modal</a:t>
            </a:r>
            <a:r>
              <a:rPr lang="en-GB" dirty="0">
                <a:solidFill>
                  <a:schemeClr val="tx1">
                    <a:lumMod val="50000"/>
                  </a:schemeClr>
                </a:solidFill>
                <a:ea typeface="Times New Roman" panose="02020603050405020304" pitchFamily="18" charset="0"/>
                <a:cs typeface="Calibri"/>
              </a:rPr>
              <a:t> </a:t>
            </a:r>
            <a:r>
              <a:rPr lang="en-GB" sz="900" dirty="0">
                <a:solidFill>
                  <a:schemeClr val="tx1">
                    <a:lumMod val="50000"/>
                  </a:schemeClr>
                </a:solidFill>
                <a:ea typeface="Times New Roman" panose="02020603050405020304" pitchFamily="18" charset="0"/>
                <a:cs typeface="Calibri"/>
              </a:rPr>
              <a:t>harmonisation of </a:t>
            </a:r>
            <a:r>
              <a:rPr lang="en-GB" dirty="0">
                <a:solidFill>
                  <a:schemeClr val="tx1">
                    <a:lumMod val="50000"/>
                  </a:schemeClr>
                </a:solidFill>
                <a:ea typeface="Times New Roman" panose="02020603050405020304" pitchFamily="18" charset="0"/>
                <a:cs typeface="Calibri"/>
              </a:rPr>
              <a:t>conditions for data sharing</a:t>
            </a:r>
            <a:r>
              <a:rPr lang="en-GB" sz="900" dirty="0">
                <a:solidFill>
                  <a:schemeClr val="tx1">
                    <a:lumMod val="50000"/>
                  </a:schemeClr>
                </a:solidFill>
                <a:ea typeface="Times New Roman" panose="02020603050405020304" pitchFamily="18" charset="0"/>
                <a:cs typeface="Calibri"/>
              </a:rPr>
              <a:t> </a:t>
            </a:r>
            <a:r>
              <a:rPr lang="en-GB" dirty="0">
                <a:solidFill>
                  <a:schemeClr val="tx1">
                    <a:lumMod val="50000"/>
                  </a:schemeClr>
                </a:solidFill>
                <a:ea typeface="Times New Roman" panose="02020603050405020304" pitchFamily="18" charset="0"/>
                <a:cs typeface="Calibri"/>
              </a:rPr>
              <a:t>as</a:t>
            </a:r>
            <a:r>
              <a:rPr lang="en-GB" sz="900" dirty="0">
                <a:solidFill>
                  <a:schemeClr val="tx1">
                    <a:lumMod val="50000"/>
                  </a:schemeClr>
                </a:solidFill>
                <a:ea typeface="Times New Roman" panose="02020603050405020304" pitchFamily="18" charset="0"/>
                <a:cs typeface="Calibri"/>
              </a:rPr>
              <a:t> </a:t>
            </a:r>
            <a:r>
              <a:rPr lang="en-GB" sz="900" b="1" dirty="0">
                <a:solidFill>
                  <a:schemeClr val="tx1">
                    <a:lumMod val="50000"/>
                  </a:schemeClr>
                </a:solidFill>
                <a:ea typeface="Times New Roman" panose="02020603050405020304" pitchFamily="18" charset="0"/>
                <a:cs typeface="Calibri"/>
              </a:rPr>
              <a:t>fair, transparent, proportionate and non-discriminatory manner</a:t>
            </a:r>
            <a:r>
              <a:rPr lang="en-GB" sz="900" dirty="0">
                <a:solidFill>
                  <a:schemeClr val="tx1">
                    <a:lumMod val="50000"/>
                  </a:schemeClr>
                </a:solidFill>
                <a:ea typeface="Times New Roman" panose="02020603050405020304" pitchFamily="18" charset="0"/>
                <a:cs typeface="Calibri"/>
              </a:rPr>
              <a:t>.</a:t>
            </a:r>
            <a:endParaRPr lang="en-IE" sz="900" dirty="0">
              <a:solidFill>
                <a:schemeClr val="tx1">
                  <a:lumMod val="50000"/>
                </a:schemeClr>
              </a:solidFill>
              <a:cs typeface="Calibri"/>
            </a:endParaRPr>
          </a:p>
          <a:p>
            <a:pPr marL="457200" indent="-457200" algn="just">
              <a:spcAft>
                <a:spcPts val="1200"/>
              </a:spcAft>
              <a:buAutoNum type="arabicPeriod"/>
            </a:pPr>
            <a:r>
              <a:rPr lang="en-GB" sz="900" b="1" dirty="0">
                <a:solidFill>
                  <a:schemeClr val="tx1">
                    <a:lumMod val="50000"/>
                  </a:schemeClr>
                </a:solidFill>
                <a:ea typeface="Times New Roman" panose="02020603050405020304" pitchFamily="18" charset="0"/>
                <a:cs typeface="Calibri"/>
              </a:rPr>
              <a:t>Enable technical, organisational and legal interoperability</a:t>
            </a:r>
            <a:r>
              <a:rPr lang="en-GB" sz="900" dirty="0">
                <a:solidFill>
                  <a:schemeClr val="tx1">
                    <a:lumMod val="50000"/>
                  </a:schemeClr>
                </a:solidFill>
                <a:ea typeface="Times New Roman" panose="02020603050405020304" pitchFamily="18" charset="0"/>
                <a:cs typeface="Calibri"/>
              </a:rPr>
              <a:t> for data access, re-use and data sharing between public and private actors</a:t>
            </a:r>
            <a:r>
              <a:rPr lang="en-GB" dirty="0">
                <a:solidFill>
                  <a:schemeClr val="tx1">
                    <a:lumMod val="50000"/>
                  </a:schemeClr>
                </a:solidFill>
                <a:ea typeface="Times New Roman" panose="02020603050405020304" pitchFamily="18" charset="0"/>
                <a:cs typeface="Calibri"/>
              </a:rPr>
              <a:t> </a:t>
            </a:r>
            <a:r>
              <a:rPr lang="en-GB" dirty="0">
                <a:solidFill>
                  <a:schemeClr val="tx1">
                    <a:lumMod val="50000"/>
                  </a:schemeClr>
                </a:solidFill>
              </a:rPr>
              <a:t>through modal and cross-modal data ontology</a:t>
            </a:r>
            <a:r>
              <a:rPr lang="en-GB" sz="900" dirty="0">
                <a:solidFill>
                  <a:schemeClr val="tx1">
                    <a:lumMod val="50000"/>
                  </a:schemeClr>
                </a:solidFill>
                <a:ea typeface="Times New Roman" panose="02020603050405020304" pitchFamily="18" charset="0"/>
                <a:cs typeface="Calibri"/>
              </a:rPr>
              <a:t>.</a:t>
            </a:r>
            <a:r>
              <a:rPr lang="en-GB" dirty="0">
                <a:solidFill>
                  <a:schemeClr val="tx1">
                    <a:lumMod val="50000"/>
                  </a:schemeClr>
                </a:solidFill>
                <a:ea typeface="Times New Roman" panose="02020603050405020304" pitchFamily="18" charset="0"/>
                <a:cs typeface="Calibri"/>
              </a:rPr>
              <a:t> </a:t>
            </a:r>
            <a:endParaRPr lang="en-GB" sz="900" dirty="0">
              <a:solidFill>
                <a:schemeClr val="tx1">
                  <a:lumMod val="50000"/>
                </a:schemeClr>
              </a:solidFill>
              <a:ea typeface="Times New Roman" panose="02020603050405020304" pitchFamily="18" charset="0"/>
              <a:cs typeface="Calibri"/>
            </a:endParaRPr>
          </a:p>
          <a:p>
            <a:pPr marL="457200" indent="-457200" algn="just">
              <a:spcAft>
                <a:spcPts val="1200"/>
              </a:spcAft>
              <a:buFont typeface="+mj-lt"/>
              <a:buAutoNum type="arabicPeriod" startAt="4"/>
            </a:pPr>
            <a:r>
              <a:rPr lang="en-GB" sz="900" b="1" dirty="0">
                <a:solidFill>
                  <a:schemeClr val="tx1">
                    <a:lumMod val="50000"/>
                  </a:schemeClr>
                </a:solidFill>
                <a:cs typeface="Arial"/>
              </a:rPr>
              <a:t>Optimise data collection and reduce administrative burden</a:t>
            </a:r>
            <a:r>
              <a:rPr lang="en-GB" sz="900" dirty="0">
                <a:solidFill>
                  <a:schemeClr val="tx1">
                    <a:lumMod val="50000"/>
                  </a:schemeClr>
                </a:solidFill>
                <a:cs typeface="Arial"/>
              </a:rPr>
              <a:t>, through identifying gaps and overlaps in existing data collection arrangements and making recommendations for respective adjustments in sectoral legislation.</a:t>
            </a:r>
            <a:endParaRPr lang="en-GB" sz="900" b="1" dirty="0">
              <a:solidFill>
                <a:schemeClr val="tx1">
                  <a:lumMod val="50000"/>
                </a:schemeClr>
              </a:solidFill>
              <a:ea typeface="+mn-lt"/>
              <a:cs typeface="+mn-lt"/>
            </a:endParaRPr>
          </a:p>
          <a:p>
            <a:pPr marL="457200" indent="-457200" algn="just">
              <a:spcAft>
                <a:spcPts val="1200"/>
              </a:spcAft>
              <a:buAutoNum type="arabicPeriod"/>
            </a:pPr>
            <a:r>
              <a:rPr lang="en-GB" sz="900" b="1" dirty="0">
                <a:solidFill>
                  <a:schemeClr val="tx1">
                    <a:lumMod val="50000"/>
                  </a:schemeClr>
                </a:solidFill>
                <a:cs typeface="Calibri"/>
              </a:rPr>
              <a:t>Facilitate interoperability with other common European data spaces</a:t>
            </a:r>
            <a:r>
              <a:rPr lang="en-GB" sz="900" dirty="0">
                <a:solidFill>
                  <a:schemeClr val="tx1">
                    <a:lumMod val="50000"/>
                  </a:schemeClr>
                </a:solidFill>
                <a:cs typeface="Calibri"/>
              </a:rPr>
              <a:t> and allow data sharing and re-use among those </a:t>
            </a:r>
            <a:r>
              <a:rPr lang="en-GB" dirty="0">
                <a:solidFill>
                  <a:schemeClr val="tx1">
                    <a:lumMod val="50000"/>
                  </a:schemeClr>
                </a:solidFill>
              </a:rPr>
              <a:t>through transport and cross sector data ontology </a:t>
            </a:r>
            <a:r>
              <a:rPr lang="en-GB" dirty="0">
                <a:solidFill>
                  <a:schemeClr val="tx1">
                    <a:lumMod val="50000"/>
                  </a:schemeClr>
                </a:solidFill>
                <a:cs typeface="Calibri"/>
              </a:rPr>
              <a:t>in</a:t>
            </a:r>
            <a:r>
              <a:rPr lang="en-GB" sz="900" dirty="0">
                <a:solidFill>
                  <a:schemeClr val="tx1">
                    <a:lumMod val="50000"/>
                  </a:schemeClr>
                </a:solidFill>
                <a:cs typeface="Calibri"/>
              </a:rPr>
              <a:t> line with new and emerging EU data-related legislation.</a:t>
            </a:r>
          </a:p>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2197695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European Commission is working not only on the mobility data space but also in other data spaces as they were announced as part of the Data Strategy.</a:t>
            </a:r>
          </a:p>
          <a:p>
            <a:r>
              <a:rPr lang="en-US" dirty="0"/>
              <a:t>Some examples of other data spaces that we have identified as relevant to EMDS are:</a:t>
            </a:r>
          </a:p>
          <a:p>
            <a:endParaRPr lang="en-GB" dirty="0"/>
          </a:p>
          <a:p>
            <a:r>
              <a:rPr lang="en-GB" dirty="0"/>
              <a:t>DG CNECT has also launched recently two horizontal initiatives to support the development of data spaces with in particular support to the delivery of common data ontology. </a:t>
            </a:r>
            <a:endParaRPr lang="en-GB" dirty="0">
              <a:cs typeface="Calibri"/>
            </a:endParaRPr>
          </a:p>
          <a:p>
            <a:r>
              <a:rPr lang="en-GB" dirty="0"/>
              <a:t>The </a:t>
            </a:r>
            <a:r>
              <a:rPr lang="en-US" dirty="0"/>
              <a:t>Data Spaces Support Centre that will focus on coordination and governance aspects</a:t>
            </a:r>
          </a:p>
          <a:p>
            <a:r>
              <a:rPr lang="en-US" dirty="0"/>
              <a:t>And SIMPL, an open-source cloud-to-edge middleware platform that will support the infrastructure aspects.</a:t>
            </a:r>
          </a:p>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3336999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b="0" dirty="0">
                <a:effectLst/>
                <a:ea typeface="Calibri" panose="020F0502020204030204" pitchFamily="34" charset="0"/>
                <a:cs typeface="Calibri" panose="020F0502020204030204" pitchFamily="34" charset="0"/>
              </a:rPr>
              <a:t>Back in November and December of 2023 we published a Call for Evidence on this initiative and one of the common feedback that we received was the need to outline some use-cases for EMDS.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b="0" dirty="0">
                <a:effectLst/>
                <a:ea typeface="Calibri" panose="020F0502020204030204" pitchFamily="34" charset="0"/>
                <a:cs typeface="Calibri" panose="020F0502020204030204" pitchFamily="34" charset="0"/>
              </a:rPr>
              <a:t>Here is a non-exhaustive list of some examples and we plan to elaborate more on the upcoming Communication that we are working on indicating the benefits for MS, local and national authorities, business and citizens.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b="0" dirty="0">
                <a:effectLst/>
                <a:ea typeface="Calibri" panose="020F0502020204030204" pitchFamily="34" charset="0"/>
                <a:cs typeface="Calibri" panose="020F0502020204030204" pitchFamily="34" charset="0"/>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1" dirty="0">
                <a:effectLst/>
                <a:ea typeface="Calibri" panose="020F0502020204030204" pitchFamily="34" charset="0"/>
                <a:cs typeface="Calibri" panose="020F0502020204030204" pitchFamily="34" charset="0"/>
              </a:rPr>
              <a:t>Increasing the efficiency of the logistics sector </a:t>
            </a:r>
            <a:r>
              <a:rPr lang="en-GB" sz="1200" dirty="0">
                <a:effectLst/>
                <a:ea typeface="Calibri" panose="020F0502020204030204" pitchFamily="34" charset="0"/>
                <a:cs typeface="Calibri" panose="020F0502020204030204" pitchFamily="34" charset="0"/>
              </a:rPr>
              <a:t>at EU level by combining data from different (modal) sources.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effectLst/>
                <a:ea typeface="Calibri" panose="020F0502020204030204" pitchFamily="34" charset="0"/>
                <a:cs typeface="Calibri" panose="020F0502020204030204" pitchFamily="34" charset="0"/>
              </a:rPr>
              <a:t>Navigation services will be able to provide more accurate ETA, dynamic rerouting, optimise rest times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cs typeface="Calibri" panose="020F0502020204030204" pitchFamily="34" charset="0"/>
              </a:rPr>
              <a:t>Enabling local authorities to identify well-targeted measures within their </a:t>
            </a:r>
            <a:r>
              <a:rPr lang="en-US" sz="1200" b="1" dirty="0">
                <a:cs typeface="Calibri" panose="020F0502020204030204" pitchFamily="34" charset="0"/>
              </a:rPr>
              <a:t>sustainable urban mobility plans (SUMPs)</a:t>
            </a:r>
            <a:r>
              <a:rPr lang="en-US" sz="1200" dirty="0">
                <a:cs typeface="Calibri" panose="020F0502020204030204" pitchFamily="34" charset="0"/>
              </a:rPr>
              <a:t>, by combining data from different data spaces (e.g. mobility, energy, tourism), and use the data to monitor the progress towards the set objectives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effectLst/>
                <a:ea typeface="Calibri" panose="020F0502020204030204" pitchFamily="34" charset="0"/>
                <a:cs typeface="Arial" panose="020B0604020202020204" pitchFamily="34" charset="0"/>
              </a:rPr>
              <a:t>Implementation of </a:t>
            </a:r>
            <a:r>
              <a:rPr lang="en-GB" sz="1200" b="1" dirty="0">
                <a:effectLst/>
                <a:ea typeface="Calibri" panose="020F0502020204030204" pitchFamily="34" charset="0"/>
                <a:cs typeface="Arial" panose="020B0604020202020204" pitchFamily="34" charset="0"/>
              </a:rPr>
              <a:t>urban vehicle access regulations (UVARs)</a:t>
            </a:r>
            <a:r>
              <a:rPr lang="en-GB" sz="1200" dirty="0">
                <a:effectLst/>
                <a:ea typeface="Calibri" panose="020F0502020204030204" pitchFamily="34" charset="0"/>
                <a:cs typeface="Arial" panose="020B0604020202020204" pitchFamily="34" charset="0"/>
              </a:rPr>
              <a:t>, by informing travellers </a:t>
            </a:r>
            <a:r>
              <a:rPr lang="en-US" sz="1200" dirty="0">
                <a:effectLst/>
                <a:ea typeface="Calibri" panose="020F0502020204030204" pitchFamily="34" charset="0"/>
                <a:cs typeface="Arial" panose="020B0604020202020204" pitchFamily="34" charset="0"/>
              </a:rPr>
              <a:t>when they are about to enter an UVAR (e.g. through navigation apps) or get an ad-hoc exemption (e.g. for transfer of people with reduced mobility)</a:t>
            </a:r>
            <a:endParaRPr lang="en-GB" sz="1200" dirty="0">
              <a:effectLst/>
              <a:ea typeface="Calibri" panose="020F050202020403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ea typeface="Calibri" panose="020F0502020204030204" pitchFamily="34" charset="0"/>
                <a:cs typeface="Arial" panose="020B0604020202020204" pitchFamily="34" charset="0"/>
              </a:rPr>
              <a:t>Cross-border p</a:t>
            </a:r>
            <a:r>
              <a:rPr lang="en-GB" sz="1200" dirty="0">
                <a:effectLst/>
                <a:ea typeface="Calibri" panose="020F0502020204030204" pitchFamily="34" charset="0"/>
                <a:cs typeface="Arial" panose="020B0604020202020204" pitchFamily="34" charset="0"/>
              </a:rPr>
              <a:t>assenger &amp; freight </a:t>
            </a:r>
            <a:r>
              <a:rPr lang="en-GB" sz="1200" b="1" dirty="0">
                <a:effectLst/>
                <a:ea typeface="Calibri" panose="020F0502020204030204" pitchFamily="34" charset="0"/>
                <a:cs typeface="Arial" panose="020B0604020202020204" pitchFamily="34" charset="0"/>
              </a:rPr>
              <a:t>multimodality</a:t>
            </a:r>
            <a:r>
              <a:rPr lang="en-GB" sz="1200" dirty="0">
                <a:effectLst/>
                <a:ea typeface="Calibri" panose="020F0502020204030204" pitchFamily="34" charset="0"/>
                <a:cs typeface="Arial" panose="020B0604020202020204" pitchFamily="34" charset="0"/>
              </a:rPr>
              <a:t> can be boosted </a:t>
            </a:r>
            <a:r>
              <a:rPr lang="en-GB" sz="1200" dirty="0">
                <a:cs typeface="Calibri" panose="020F0502020204030204" pitchFamily="34" charset="0"/>
              </a:rPr>
              <a:t>through the integration of information (e.g. real-time schedules, disruptions) and access to tickets in all transport modes</a:t>
            </a:r>
            <a:r>
              <a:rPr lang="en-GB" sz="1200" dirty="0">
                <a:effectLst/>
                <a:ea typeface="Calibri" panose="020F0502020204030204" pitchFamily="34" charset="0"/>
                <a:cs typeface="Arial" panose="020B0604020202020204" pitchFamily="34" charset="0"/>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ea typeface="Calibri" panose="020F0502020204030204" pitchFamily="34" charset="0"/>
                <a:cs typeface="Arial" panose="020B0604020202020204" pitchFamily="34" charset="0"/>
              </a:rPr>
              <a:t>Facilitate the access to </a:t>
            </a:r>
            <a:r>
              <a:rPr lang="en-US" sz="1200" b="1" dirty="0">
                <a:ea typeface="Calibri" panose="020F0502020204030204" pitchFamily="34" charset="0"/>
                <a:cs typeface="Arial" panose="020B0604020202020204" pitchFamily="34" charset="0"/>
              </a:rPr>
              <a:t>electromobility</a:t>
            </a:r>
            <a:r>
              <a:rPr lang="en-US" sz="1200" dirty="0">
                <a:ea typeface="Calibri" panose="020F0502020204030204" pitchFamily="34" charset="0"/>
                <a:cs typeface="Arial" panose="020B0604020202020204" pitchFamily="34" charset="0"/>
              </a:rPr>
              <a:t> data at EU level and enabling services to inform users </a:t>
            </a:r>
            <a:r>
              <a:rPr lang="en-US" sz="1200" dirty="0">
                <a:cs typeface="Calibri" panose="020F0502020204030204" pitchFamily="34" charset="0"/>
              </a:rPr>
              <a:t>about recharging locations, prices, availability and overall characteristics of infrastructure</a:t>
            </a:r>
            <a:endParaRPr lang="en-GB" sz="1200" dirty="0">
              <a:cs typeface="Calibri" panose="020F0502020204030204" pitchFamily="34" charset="0"/>
            </a:endParaRPr>
          </a:p>
          <a:p>
            <a:pPr algn="just">
              <a:spcAft>
                <a:spcPts val="0"/>
              </a:spcAft>
            </a:pPr>
            <a:endParaRPr lang="en-GB" sz="9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3811210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600"/>
              </a:spcBef>
              <a:spcAft>
                <a:spcPts val="600"/>
              </a:spcAft>
              <a:buClrTx/>
              <a:buSzPts val="1400"/>
              <a:buFont typeface="Symbol" panose="05050102010706020507" pitchFamily="18" charset="2"/>
              <a:buNone/>
              <a:tabLst/>
              <a:defRPr/>
            </a:pPr>
            <a:r>
              <a:rPr lang="en-US" sz="900" b="0" dirty="0"/>
              <a:t>A “data space” is not a single database or a piece of hardware infrastructure. The common European mobility data space should be a framework for interlinking and federating many different transport data eco-systems that are rather heterogeneous and often difficult to discover or access. </a:t>
            </a:r>
          </a:p>
          <a:p>
            <a:pPr marL="0" marR="0" lvl="0" indent="0" algn="just" defTabSz="914400" rtl="0" eaLnBrk="1" fontAlgn="auto" latinLnBrk="0" hangingPunct="1">
              <a:lnSpc>
                <a:spcPct val="107000"/>
              </a:lnSpc>
              <a:spcBef>
                <a:spcPts val="600"/>
              </a:spcBef>
              <a:spcAft>
                <a:spcPts val="600"/>
              </a:spcAft>
              <a:buClrTx/>
              <a:buSzPts val="1400"/>
              <a:buFont typeface="Symbol" panose="05050102010706020507" pitchFamily="18" charset="2"/>
              <a:buNone/>
              <a:tabLst/>
              <a:defRPr/>
            </a:pPr>
            <a:endParaRPr lang="en-US" dirty="0"/>
          </a:p>
          <a:p>
            <a:r>
              <a:rPr lang="en-US" dirty="0"/>
              <a:t>It is important to note that we are not starting from scratch. The EMDS will build on and complement the European cross-sectoral data legislation, such as: the Data Governance Act and the Data Act. </a:t>
            </a:r>
          </a:p>
          <a:p>
            <a:r>
              <a:rPr lang="en-US" dirty="0"/>
              <a:t>We will take due account of data sharing mechanisms proposed in these acts and in existing transport-related ecosystems, domains and legislation for both passenger and freight, which in some cases are already quite advanced. </a:t>
            </a:r>
          </a:p>
          <a:p>
            <a:pPr marL="742950" lvl="1" indent="-285750" algn="just">
              <a:spcAft>
                <a:spcPts val="600"/>
              </a:spcAft>
              <a:buFont typeface="Courier New" panose="02070309020205020404" pitchFamily="49" charset="0"/>
              <a:buChar char="o"/>
              <a:tabLst>
                <a:tab pos="180340" algn="l"/>
                <a:tab pos="914400" algn="l"/>
              </a:tabLst>
            </a:pPr>
            <a:r>
              <a:rPr lang="en-GB" sz="1800" dirty="0">
                <a:effectLst/>
                <a:latin typeface="Arial" panose="020B0604020202020204" pitchFamily="34" charset="0"/>
                <a:ea typeface="Arial" panose="020B0604020202020204" pitchFamily="34" charset="0"/>
              </a:rPr>
              <a:t>the </a:t>
            </a:r>
            <a:r>
              <a:rPr lang="en-GB" sz="1800" b="1" dirty="0">
                <a:effectLst/>
                <a:latin typeface="Arial" panose="020B0604020202020204" pitchFamily="34" charset="0"/>
                <a:ea typeface="Arial" panose="020B0604020202020204" pitchFamily="34" charset="0"/>
              </a:rPr>
              <a:t>Intelligent Transport Systems</a:t>
            </a:r>
            <a:r>
              <a:rPr lang="en-GB" sz="1800" dirty="0">
                <a:effectLst/>
                <a:latin typeface="Arial" panose="020B0604020202020204" pitchFamily="34" charset="0"/>
                <a:ea typeface="Arial" panose="020B0604020202020204" pitchFamily="34" charset="0"/>
              </a:rPr>
              <a:t> (ITS) Directive establishing the National Access Points (NAPs),</a:t>
            </a:r>
            <a:endParaRPr lang="en-GB" sz="1800" dirty="0">
              <a:effectLst/>
              <a:latin typeface="Arial" panose="020B0604020202020204" pitchFamily="34" charset="0"/>
              <a:ea typeface="Times New Roman" panose="02020603050405020304" pitchFamily="18" charset="0"/>
            </a:endParaRPr>
          </a:p>
          <a:p>
            <a:pPr marL="742950" lvl="1" indent="-285750" algn="just">
              <a:spcAft>
                <a:spcPts val="600"/>
              </a:spcAft>
              <a:buFont typeface="Courier New" panose="02070309020205020404" pitchFamily="49" charset="0"/>
              <a:buChar char="o"/>
              <a:tabLst>
                <a:tab pos="180340" algn="l"/>
                <a:tab pos="914400" algn="l"/>
              </a:tabLst>
            </a:pPr>
            <a:r>
              <a:rPr lang="en-GB" sz="1800" dirty="0">
                <a:effectLst/>
                <a:latin typeface="Arial" panose="020B0604020202020204" pitchFamily="34" charset="0"/>
                <a:ea typeface="Arial" panose="020B0604020202020204" pitchFamily="34" charset="0"/>
              </a:rPr>
              <a:t>the </a:t>
            </a:r>
            <a:r>
              <a:rPr lang="en-GB" sz="1800" b="1" dirty="0">
                <a:effectLst/>
                <a:latin typeface="Arial" panose="020B0604020202020204" pitchFamily="34" charset="0"/>
                <a:ea typeface="Arial" panose="020B0604020202020204" pitchFamily="34" charset="0"/>
              </a:rPr>
              <a:t>Electronic Freight Transport Information</a:t>
            </a:r>
            <a:r>
              <a:rPr lang="en-GB" sz="1800" dirty="0">
                <a:effectLst/>
                <a:latin typeface="Arial" panose="020B0604020202020204" pitchFamily="34" charset="0"/>
                <a:ea typeface="Arial" panose="020B0604020202020204" pitchFamily="34" charset="0"/>
              </a:rPr>
              <a:t> (</a:t>
            </a:r>
            <a:r>
              <a:rPr lang="en-GB" sz="1800" dirty="0" err="1">
                <a:effectLst/>
                <a:latin typeface="Arial" panose="020B0604020202020204" pitchFamily="34" charset="0"/>
                <a:ea typeface="Arial" panose="020B0604020202020204" pitchFamily="34" charset="0"/>
              </a:rPr>
              <a:t>eFTI</a:t>
            </a:r>
            <a:r>
              <a:rPr lang="en-GB" sz="1800" dirty="0">
                <a:effectLst/>
                <a:latin typeface="Arial" panose="020B0604020202020204" pitchFamily="34" charset="0"/>
                <a:ea typeface="Arial" panose="020B0604020202020204" pitchFamily="34" charset="0"/>
              </a:rPr>
              <a:t>) Regulation, </a:t>
            </a:r>
            <a:endParaRPr lang="en-GB" sz="1800" dirty="0">
              <a:effectLst/>
              <a:latin typeface="Arial" panose="020B0604020202020204" pitchFamily="34" charset="0"/>
              <a:ea typeface="Times New Roman" panose="02020603050405020304" pitchFamily="18" charset="0"/>
            </a:endParaRPr>
          </a:p>
          <a:p>
            <a:pPr marL="742950" lvl="1" indent="-285750" algn="just">
              <a:spcAft>
                <a:spcPts val="600"/>
              </a:spcAft>
              <a:buFont typeface="Courier New" panose="02070309020205020404" pitchFamily="49" charset="0"/>
              <a:buChar char="o"/>
              <a:tabLst>
                <a:tab pos="180340" algn="l"/>
                <a:tab pos="914400" algn="l"/>
              </a:tabLst>
            </a:pPr>
            <a:r>
              <a:rPr lang="en-GB" sz="1800" b="1" dirty="0">
                <a:latin typeface="Arial"/>
                <a:ea typeface="Arial" panose="020B0604020202020204" pitchFamily="34" charset="0"/>
                <a:cs typeface="Arial"/>
              </a:rPr>
              <a:t>Data ontology of the Union rail system </a:t>
            </a:r>
            <a:r>
              <a:rPr lang="en-GB" sz="1800" dirty="0">
                <a:latin typeface="Arial"/>
                <a:ea typeface="Arial" panose="020B0604020202020204" pitchFamily="34" charset="0"/>
                <a:cs typeface="Arial"/>
              </a:rPr>
              <a:t>under the aegis of the European Union Agency for Railways, so called "</a:t>
            </a:r>
            <a:r>
              <a:rPr lang="en-GB" sz="1800" b="1" dirty="0">
                <a:latin typeface="Arial"/>
                <a:ea typeface="Arial" panose="020B0604020202020204" pitchFamily="34" charset="0"/>
                <a:cs typeface="Arial"/>
              </a:rPr>
              <a:t>ERA Ontology</a:t>
            </a:r>
            <a:r>
              <a:rPr lang="en-GB" sz="1800" dirty="0">
                <a:latin typeface="Arial"/>
                <a:ea typeface="Arial" panose="020B0604020202020204" pitchFamily="34" charset="0"/>
                <a:cs typeface="Arial"/>
              </a:rPr>
              <a:t>"</a:t>
            </a:r>
          </a:p>
          <a:p>
            <a:pPr marL="742950" lvl="1" indent="-285750" algn="just">
              <a:spcAft>
                <a:spcPts val="600"/>
              </a:spcAft>
              <a:buFont typeface="Courier New" panose="02070309020205020404" pitchFamily="49" charset="0"/>
              <a:buChar char="o"/>
              <a:tabLst>
                <a:tab pos="180340" algn="l"/>
                <a:tab pos="914400" algn="l"/>
              </a:tabLst>
            </a:pPr>
            <a:r>
              <a:rPr lang="en-GB" sz="1800" dirty="0">
                <a:effectLst/>
                <a:latin typeface="Arial" panose="020B0604020202020204" pitchFamily="34" charset="0"/>
                <a:ea typeface="Arial" panose="020B0604020202020204" pitchFamily="34" charset="0"/>
              </a:rPr>
              <a:t>expert groups such as the </a:t>
            </a:r>
            <a:r>
              <a:rPr lang="en-GB" sz="1800" b="1" dirty="0">
                <a:effectLst/>
                <a:latin typeface="Arial" panose="020B0604020202020204" pitchFamily="34" charset="0"/>
                <a:ea typeface="Arial" panose="020B0604020202020204" pitchFamily="34" charset="0"/>
              </a:rPr>
              <a:t>Digital Transport and Logistics Forum</a:t>
            </a:r>
            <a:r>
              <a:rPr lang="en-GB" sz="1800" dirty="0">
                <a:effectLst/>
                <a:latin typeface="Arial" panose="020B0604020202020204" pitchFamily="34" charset="0"/>
                <a:ea typeface="Arial" panose="020B0604020202020204" pitchFamily="34" charset="0"/>
              </a:rPr>
              <a:t> (DTLF) and </a:t>
            </a:r>
            <a:endParaRPr lang="en-GB" sz="1800" dirty="0">
              <a:effectLst/>
              <a:latin typeface="Arial" panose="020B0604020202020204" pitchFamily="34" charset="0"/>
              <a:ea typeface="Times New Roman" panose="02020603050405020304" pitchFamily="18" charset="0"/>
            </a:endParaRPr>
          </a:p>
          <a:p>
            <a:pPr marL="742950" lvl="1" indent="-285750" algn="just">
              <a:spcAft>
                <a:spcPts val="600"/>
              </a:spcAft>
              <a:buFont typeface="Courier New" panose="02070309020205020404" pitchFamily="49" charset="0"/>
              <a:buChar char="o"/>
              <a:tabLst>
                <a:tab pos="180340" algn="l"/>
                <a:tab pos="914400" algn="l"/>
              </a:tabLst>
            </a:pPr>
            <a:r>
              <a:rPr lang="en-GB" sz="1800" dirty="0">
                <a:effectLst/>
                <a:latin typeface="Arial" panose="020B0604020202020204" pitchFamily="34" charset="0"/>
                <a:ea typeface="Arial" panose="020B0604020202020204" pitchFamily="34" charset="0"/>
              </a:rPr>
              <a:t>other </a:t>
            </a:r>
            <a:r>
              <a:rPr lang="en-GB" sz="1800" b="1" dirty="0">
                <a:effectLst/>
                <a:latin typeface="Arial" panose="020B0604020202020204" pitchFamily="34" charset="0"/>
                <a:ea typeface="Arial" panose="020B0604020202020204" pitchFamily="34" charset="0"/>
              </a:rPr>
              <a:t>national </a:t>
            </a:r>
            <a:r>
              <a:rPr lang="en-GB" sz="1800" dirty="0">
                <a:effectLst/>
                <a:latin typeface="Arial" panose="020B0604020202020204" pitchFamily="34" charset="0"/>
                <a:ea typeface="Arial" panose="020B0604020202020204" pitchFamily="34" charset="0"/>
              </a:rPr>
              <a:t>or </a:t>
            </a:r>
            <a:r>
              <a:rPr lang="en-GB" sz="1800" b="1" dirty="0">
                <a:effectLst/>
                <a:latin typeface="Arial" panose="020B0604020202020204" pitchFamily="34" charset="0"/>
                <a:ea typeface="Arial" panose="020B0604020202020204" pitchFamily="34" charset="0"/>
              </a:rPr>
              <a:t>private initiatives</a:t>
            </a:r>
            <a:r>
              <a:rPr lang="en-GB" sz="1800" dirty="0">
                <a:effectLst/>
                <a:latin typeface="Arial" panose="020B0604020202020204" pitchFamily="34" charset="0"/>
                <a:ea typeface="Arial" panose="020B0604020202020204" pitchFamily="34" charset="0"/>
              </a:rPr>
              <a:t> (e.g. German Mobility Data Space and Eona-X).</a:t>
            </a:r>
            <a:endParaRPr lang="en-GB" sz="1800" dirty="0">
              <a:effectLst/>
              <a:latin typeface="Arial" panose="020B0604020202020204" pitchFamily="34" charset="0"/>
              <a:ea typeface="Times New Roman" panose="02020603050405020304" pitchFamily="18" charset="0"/>
            </a:endParaRPr>
          </a:p>
          <a:p>
            <a:endParaRPr lang="en-US" dirty="0"/>
          </a:p>
          <a:p>
            <a:pPr marL="0" marR="0" lvl="0" indent="0" algn="just" defTabSz="914400" rtl="0" eaLnBrk="1" fontAlgn="auto" latinLnBrk="0" hangingPunct="1">
              <a:lnSpc>
                <a:spcPct val="107000"/>
              </a:lnSpc>
              <a:spcBef>
                <a:spcPts val="600"/>
              </a:spcBef>
              <a:spcAft>
                <a:spcPts val="600"/>
              </a:spcAft>
              <a:buClrTx/>
              <a:buSzPts val="1400"/>
              <a:buFont typeface="Symbol" panose="05050102010706020507" pitchFamily="18" charset="2"/>
              <a:buNone/>
              <a:tabLst/>
              <a:defRPr/>
            </a:pPr>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4213745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3868630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Foreseen adoption Nov 29, 2023</a:t>
            </a:r>
          </a:p>
        </p:txBody>
      </p:sp>
      <p:sp>
        <p:nvSpPr>
          <p:cNvPr id="4" name="Slide Number Placeholder 3"/>
          <p:cNvSpPr>
            <a:spLocks noGrp="1"/>
          </p:cNvSpPr>
          <p:nvPr>
            <p:ph type="sldNum" sz="quarter" idx="5"/>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1759689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Blank Slide">
    <p:spTree>
      <p:nvGrpSpPr>
        <p:cNvPr id="1" name=""/>
        <p:cNvGrpSpPr/>
        <p:nvPr/>
      </p:nvGrpSpPr>
      <p:grpSpPr>
        <a:xfrm>
          <a:off x="0" y="0"/>
          <a:ext cx="0" cy="0"/>
          <a:chOff x="0" y="0"/>
          <a:chExt cx="0" cy="0"/>
        </a:xfrm>
      </p:grpSpPr>
      <p:sp>
        <p:nvSpPr>
          <p:cNvPr id="3" name="Rectangle 2"/>
          <p:cNvSpPr/>
          <p:nvPr userDrawn="1"/>
        </p:nvSpPr>
        <p:spPr>
          <a:xfrm>
            <a:off x="0" y="0"/>
            <a:ext cx="12192000" cy="1262743"/>
          </a:xfrm>
          <a:prstGeom prst="rect">
            <a:avLst/>
          </a:prstGeom>
          <a:solidFill>
            <a:srgbClr val="0000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0"/>
          </p:nvPr>
        </p:nvSpPr>
        <p:spPr>
          <a:xfrm>
            <a:off x="276678" y="370197"/>
            <a:ext cx="9710738" cy="522349"/>
          </a:xfrm>
        </p:spPr>
        <p:txBody>
          <a:bodyPr anchor="ctr"/>
          <a:lstStyle>
            <a:lvl1pPr marL="57150" indent="0">
              <a:buNone/>
              <a:tabLst>
                <a:tab pos="114300" algn="l"/>
              </a:tabLst>
              <a:defRPr b="1">
                <a:solidFill>
                  <a:schemeClr val="bg1"/>
                </a:solidFill>
                <a:latin typeface="+mj-lt"/>
              </a:defRPr>
            </a:lvl1pPr>
          </a:lstStyle>
          <a:p>
            <a:pPr lvl="0"/>
            <a:r>
              <a:rPr lang="en-US" dirty="0"/>
              <a:t>Edit Master text styles</a:t>
            </a:r>
          </a:p>
        </p:txBody>
      </p:sp>
      <p:sp>
        <p:nvSpPr>
          <p:cNvPr id="8" name="Rechteck 9">
            <a:extLst>
              <a:ext uri="{FF2B5EF4-FFF2-40B4-BE49-F238E27FC236}">
                <a16:creationId xmlns:a16="http://schemas.microsoft.com/office/drawing/2014/main" id="{08FD7BC1-3E47-4E29-A0E3-9CD49E0C13EF}"/>
              </a:ext>
            </a:extLst>
          </p:cNvPr>
          <p:cNvSpPr/>
          <p:nvPr userDrawn="1"/>
        </p:nvSpPr>
        <p:spPr>
          <a:xfrm>
            <a:off x="0" y="6784848"/>
            <a:ext cx="12192000" cy="73152"/>
          </a:xfrm>
          <a:prstGeom prst="rect">
            <a:avLst/>
          </a:prstGeom>
          <a:gradFill>
            <a:gsLst>
              <a:gs pos="56632">
                <a:srgbClr val="000094"/>
              </a:gs>
              <a:gs pos="0">
                <a:srgbClr val="BA00FF"/>
              </a:gs>
              <a:gs pos="100000">
                <a:srgbClr val="45D9FF"/>
              </a:gs>
              <a:gs pos="22000">
                <a:srgbClr val="000094"/>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01909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961291" y="256378"/>
            <a:ext cx="10815109"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a:p>
        </p:txBody>
      </p:sp>
      <p:cxnSp>
        <p:nvCxnSpPr>
          <p:cNvPr id="5" name="Straight Connector 4"/>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364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 id="2147483694" r:id="rId20"/>
    <p:sldLayoutId id="2147483695" r:id="rId21"/>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hyperlink" Target="https://creativecommons.org/licenses/by/4.0/" TargetMode="External"/><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mailto:dimitrios.gkatzoflias@ec.europa.eu" TargetMode="External"/><Relationship Id="rId11" Type="http://schemas.openxmlformats.org/officeDocument/2006/relationships/image" Target="../media/image52.png"/><Relationship Id="rId5" Type="http://schemas.openxmlformats.org/officeDocument/2006/relationships/hyperlink" Target="mailto:yann.seimandi@ec.europa.eu" TargetMode="External"/><Relationship Id="rId10" Type="http://schemas.openxmlformats.org/officeDocument/2006/relationships/image" Target="../media/image51.svg"/><Relationship Id="rId4" Type="http://schemas.openxmlformats.org/officeDocument/2006/relationships/image" Target="../media/image47.png"/><Relationship Id="rId9"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hyperlink" Target="https://mobilitydataspace-csa.eu/" TargetMode="External"/><Relationship Id="rId3" Type="http://schemas.openxmlformats.org/officeDocument/2006/relationships/hyperlink" Target="https://ec.europa.eu/info/strategy/priorities-2019-2024/europe-fit-digital-age/european-data-strategy_en" TargetMode="External"/><Relationship Id="rId7" Type="http://schemas.openxmlformats.org/officeDocument/2006/relationships/hyperlink" Target="https://ec.europa.eu/info/funding-tenders/opportunities/portal/screen/opportunities/topic-details/digital-2022-cloud-ai-03-ds-mobility;callCode=DIGITAL-2022-CLOUD-AI-03;freeTextSearchKeyword=;matchWholeText=true;typeCodes=1,0;statusCodes=31094501,31094502,31094503;programmePeriod=2021%20-%202027;programCcm2Id=4315286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s://ec.europa.eu/newsroom/repository/document/2021-46/C_2021_7914_1_EN_annexe_acte_autonome_cp_part1_v3_x3qnsqH6g4B4JabSGBy9UatCRc8_81099.pdf" TargetMode="External"/><Relationship Id="rId5" Type="http://schemas.openxmlformats.org/officeDocument/2006/relationships/hyperlink" Target="https://digital-strategy.ec.europa.eu/en/activities/work-programmes-digital" TargetMode="External"/><Relationship Id="rId10" Type="http://schemas.openxmlformats.org/officeDocument/2006/relationships/hyperlink" Target="Have%20your%20say%20-%20creating%20a%20common%20European%20mobility%20data%20space%20(communication)" TargetMode="External"/><Relationship Id="rId4" Type="http://schemas.openxmlformats.org/officeDocument/2006/relationships/hyperlink" Target="https://transport.ec.europa.eu/transport-themes/mobility-strategy_en" TargetMode="External"/><Relationship Id="rId9" Type="http://schemas.openxmlformats.org/officeDocument/2006/relationships/hyperlink" Target="https://digital-strategy.ec.europa.eu/en/library/staff-working-document-data-spac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image" Target="../media/image15.png"/><Relationship Id="rId5" Type="http://schemas.openxmlformats.org/officeDocument/2006/relationships/diagramQuickStyle" Target="../diagrams/quickStyle1.xml"/><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5.xml"/><Relationship Id="rId16" Type="http://schemas.openxmlformats.org/officeDocument/2006/relationships/image" Target="../media/image31.svg"/><Relationship Id="rId1" Type="http://schemas.openxmlformats.org/officeDocument/2006/relationships/slideLayout" Target="../slideLayouts/slideLayout8.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svg"/></Relationships>
</file>

<file path=ppt/slides/_rels/slide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mobilitydataspace-csa.eu/"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ec.europa.eu/info/law/better-regulation/have-your-say/initiatives/13566-Transport-data-creating-a-common-European-mobility-data-space-communication-_en" TargetMode="External"/><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transport.ec.europa.eu/news/public-workshop-creating-common-european-mobility-data-space-emds-2023-02-01_en" TargetMode="External"/><Relationship Id="rId5" Type="http://schemas.openxmlformats.org/officeDocument/2006/relationships/hyperlink" Target="https://mobilitydataspace-csa.eu/" TargetMode="External"/><Relationship Id="rId4" Type="http://schemas.openxmlformats.org/officeDocument/2006/relationships/hyperlink" Target="https://fsr.eui.eu/event/10th-florence-intermodal-forum-creating-a-common-european-mobility-data-spa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5400" dirty="0"/>
              <a:t>Towards a common </a:t>
            </a:r>
            <a:r>
              <a:rPr lang="en-US" sz="5400" dirty="0">
                <a:solidFill>
                  <a:schemeClr val="accent5"/>
                </a:solidFill>
              </a:rPr>
              <a:t>E</a:t>
            </a:r>
            <a:r>
              <a:rPr lang="en-US" sz="5400" dirty="0"/>
              <a:t>uropean </a:t>
            </a:r>
            <a:br>
              <a:rPr lang="en-US" sz="5400" dirty="0"/>
            </a:br>
            <a:r>
              <a:rPr lang="en-GB" sz="5400" dirty="0">
                <a:solidFill>
                  <a:srgbClr val="FFC000"/>
                </a:solidFill>
              </a:rPr>
              <a:t>m</a:t>
            </a:r>
            <a:r>
              <a:rPr lang="en-GB" sz="5400" dirty="0"/>
              <a:t>obility</a:t>
            </a:r>
            <a:r>
              <a:rPr lang="en-GB" sz="5400" dirty="0">
                <a:solidFill>
                  <a:srgbClr val="FFC000"/>
                </a:solidFill>
              </a:rPr>
              <a:t> d</a:t>
            </a:r>
            <a:r>
              <a:rPr lang="en-GB" sz="5400" dirty="0"/>
              <a:t>ata </a:t>
            </a:r>
            <a:r>
              <a:rPr lang="en-GB" sz="5400" dirty="0">
                <a:solidFill>
                  <a:srgbClr val="FFC000"/>
                </a:solidFill>
              </a:rPr>
              <a:t>s</a:t>
            </a:r>
            <a:r>
              <a:rPr lang="en-GB" sz="5400" dirty="0"/>
              <a:t>pace</a:t>
            </a:r>
            <a:r>
              <a:rPr lang="en-US" sz="5400" dirty="0"/>
              <a:t> (EMDS)</a:t>
            </a:r>
            <a:br>
              <a:rPr lang="en-GB" sz="8000" dirty="0"/>
            </a:br>
            <a:endParaRPr lang="en-GB" sz="4000" dirty="0">
              <a:solidFill>
                <a:srgbClr val="FFC000"/>
              </a:solidFill>
            </a:endParaRPr>
          </a:p>
        </p:txBody>
      </p:sp>
      <p:sp>
        <p:nvSpPr>
          <p:cNvPr id="8" name="Text Placeholder 7"/>
          <p:cNvSpPr>
            <a:spLocks noGrp="1"/>
          </p:cNvSpPr>
          <p:nvPr>
            <p:ph type="body" sz="quarter" idx="13"/>
          </p:nvPr>
        </p:nvSpPr>
        <p:spPr>
          <a:xfrm>
            <a:off x="6497444" y="4872191"/>
            <a:ext cx="5040313" cy="528998"/>
          </a:xfrm>
        </p:spPr>
        <p:txBody>
          <a:bodyPr/>
          <a:lstStyle/>
          <a:p>
            <a:pPr>
              <a:spcAft>
                <a:spcPts val="600"/>
              </a:spcAft>
            </a:pPr>
            <a:r>
              <a:rPr lang="en-GB" sz="2800" i="0" dirty="0"/>
              <a:t>DG MOVE</a:t>
            </a:r>
          </a:p>
          <a:p>
            <a:pPr>
              <a:spcAft>
                <a:spcPts val="600"/>
              </a:spcAft>
            </a:pPr>
            <a:r>
              <a:rPr lang="en-GB" sz="2800" i="0" dirty="0"/>
              <a:t>ERA Multimodal Conference</a:t>
            </a:r>
          </a:p>
          <a:p>
            <a:pPr>
              <a:spcAft>
                <a:spcPts val="600"/>
              </a:spcAft>
            </a:pPr>
            <a:r>
              <a:rPr lang="en-GB" sz="2800" i="0" dirty="0"/>
              <a:t>26 October 2023</a:t>
            </a:r>
          </a:p>
        </p:txBody>
      </p:sp>
      <p:sp>
        <p:nvSpPr>
          <p:cNvPr id="2" name="Slide Number Placeholder 1"/>
          <p:cNvSpPr>
            <a:spLocks noGrp="1"/>
          </p:cNvSpPr>
          <p:nvPr>
            <p:ph type="sldNum" sz="quarter" idx="12"/>
          </p:nvPr>
        </p:nvSpPr>
        <p:spPr/>
        <p:txBody>
          <a:bodyPr/>
          <a:lstStyle/>
          <a:p>
            <a:fld id="{F46C79FD-C571-418B-AB0F-5EE936C85276}" type="slidenum">
              <a:rPr lang="en-GB" smtClean="0"/>
              <a:t>1</a:t>
            </a:fld>
            <a:endParaRPr lang="en-GB"/>
          </a:p>
        </p:txBody>
      </p:sp>
    </p:spTree>
    <p:extLst>
      <p:ext uri="{BB962C8B-B14F-4D97-AF65-F5344CB8AC3E}">
        <p14:creationId xmlns:p14="http://schemas.microsoft.com/office/powerpoint/2010/main" val="20938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a:p>
            <a:endParaRPr lang="en-US" sz="1050" dirty="0"/>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0524" y="4858246"/>
            <a:ext cx="1023496" cy="358097"/>
          </a:xfrm>
          <a:prstGeom prst="rect">
            <a:avLst/>
          </a:prstGeom>
        </p:spPr>
      </p:pic>
      <p:sp>
        <p:nvSpPr>
          <p:cNvPr id="11" name="Title 1">
            <a:extLst>
              <a:ext uri="{FF2B5EF4-FFF2-40B4-BE49-F238E27FC236}">
                <a16:creationId xmlns:a16="http://schemas.microsoft.com/office/drawing/2014/main" id="{C72E4366-DF02-4EE4-A012-9244A4A86EC0}"/>
              </a:ext>
            </a:extLst>
          </p:cNvPr>
          <p:cNvSpPr>
            <a:spLocks noGrp="1"/>
          </p:cNvSpPr>
          <p:nvPr>
            <p:ph type="ctrTitle"/>
          </p:nvPr>
        </p:nvSpPr>
        <p:spPr>
          <a:xfrm>
            <a:off x="1077013" y="1122362"/>
            <a:ext cx="10156297" cy="2176179"/>
          </a:xfrm>
        </p:spPr>
        <p:txBody>
          <a:bodyPr/>
          <a:lstStyle/>
          <a:p>
            <a:r>
              <a:rPr lang="en-IE" b="1" dirty="0"/>
              <a:t>Thank you</a:t>
            </a:r>
            <a:br>
              <a:rPr lang="en-IE" dirty="0"/>
            </a:br>
            <a:br>
              <a:rPr lang="en-IE" sz="2000" dirty="0"/>
            </a:br>
            <a:r>
              <a:rPr lang="en-IE" sz="2000" dirty="0"/>
              <a:t>Yann Seimandi – DG MOVE (C.4)</a:t>
            </a:r>
            <a:br>
              <a:rPr lang="en-IE" sz="2000" dirty="0"/>
            </a:br>
            <a:r>
              <a:rPr lang="en-IE" sz="2000" dirty="0">
                <a:hlinkClick r:id="rId5"/>
              </a:rPr>
              <a:t>yann.seimandi@ec.europa.eu</a:t>
            </a:r>
            <a:r>
              <a:rPr lang="en-IE" sz="2000" dirty="0"/>
              <a:t> </a:t>
            </a:r>
            <a:br>
              <a:rPr lang="en-IE" sz="2000" dirty="0"/>
            </a:br>
            <a:br>
              <a:rPr lang="en-IE" sz="2000" dirty="0"/>
            </a:br>
            <a:r>
              <a:rPr lang="en-IE" sz="2000" dirty="0"/>
              <a:t>Dimitrios </a:t>
            </a:r>
            <a:r>
              <a:rPr lang="en-IE" sz="2000" dirty="0" err="1"/>
              <a:t>Gkatzoflias</a:t>
            </a:r>
            <a:r>
              <a:rPr lang="en-IE" sz="2000" dirty="0"/>
              <a:t> – DG MOVE (B.4)</a:t>
            </a:r>
            <a:br>
              <a:rPr lang="en-IE" sz="2000" dirty="0"/>
            </a:br>
            <a:r>
              <a:rPr lang="en-IE" sz="2000" dirty="0">
                <a:hlinkClick r:id="rId6"/>
              </a:rPr>
              <a:t>dimitrios.gkatzoflias@ec.europa.eu</a:t>
            </a:r>
            <a:r>
              <a:rPr lang="en-IE" sz="2000" dirty="0"/>
              <a:t> </a:t>
            </a:r>
            <a:endParaRPr lang="en-GB" dirty="0"/>
          </a:p>
        </p:txBody>
      </p:sp>
      <p:pic>
        <p:nvPicPr>
          <p:cNvPr id="10" name="Graphic 9" descr="Bank check outline">
            <a:extLst>
              <a:ext uri="{FF2B5EF4-FFF2-40B4-BE49-F238E27FC236}">
                <a16:creationId xmlns:a16="http://schemas.microsoft.com/office/drawing/2014/main" id="{B5B5AD2F-F498-C00C-EB69-738AEAB61D1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611117" y="1122362"/>
            <a:ext cx="3024545" cy="3024545"/>
          </a:xfrm>
          <a:prstGeom prst="rect">
            <a:avLst/>
          </a:prstGeom>
        </p:spPr>
      </p:pic>
      <p:pic>
        <p:nvPicPr>
          <p:cNvPr id="12" name="Graphic 11" descr="Bank check outline">
            <a:extLst>
              <a:ext uri="{FF2B5EF4-FFF2-40B4-BE49-F238E27FC236}">
                <a16:creationId xmlns:a16="http://schemas.microsoft.com/office/drawing/2014/main" id="{51D1A8AA-8936-8B99-04AD-491F8E13D39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244302" y="2321790"/>
            <a:ext cx="2327979" cy="2327979"/>
          </a:xfrm>
          <a:prstGeom prst="rect">
            <a:avLst/>
          </a:prstGeom>
        </p:spPr>
      </p:pic>
      <p:pic>
        <p:nvPicPr>
          <p:cNvPr id="13" name="Graphic 12" descr="Bank check outline">
            <a:extLst>
              <a:ext uri="{FF2B5EF4-FFF2-40B4-BE49-F238E27FC236}">
                <a16:creationId xmlns:a16="http://schemas.microsoft.com/office/drawing/2014/main" id="{74B2AC6B-B054-396B-0E2F-95F176C077FA}"/>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225350" y="2974678"/>
            <a:ext cx="2176179" cy="2176179"/>
          </a:xfrm>
          <a:prstGeom prst="rect">
            <a:avLst/>
          </a:prstGeom>
        </p:spPr>
      </p:pic>
    </p:spTree>
    <p:extLst>
      <p:ext uri="{BB962C8B-B14F-4D97-AF65-F5344CB8AC3E}">
        <p14:creationId xmlns:p14="http://schemas.microsoft.com/office/powerpoint/2010/main" val="341160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13591" y="294867"/>
            <a:ext cx="10515600" cy="906803"/>
          </a:xfrm>
        </p:spPr>
        <p:txBody>
          <a:bodyPr/>
          <a:lstStyle/>
          <a:p>
            <a:r>
              <a:rPr lang="en-US" sz="4800" b="1"/>
              <a:t>Useful links</a:t>
            </a:r>
          </a:p>
        </p:txBody>
      </p:sp>
      <p:sp>
        <p:nvSpPr>
          <p:cNvPr id="14" name="Rectangle 13"/>
          <p:cNvSpPr/>
          <p:nvPr/>
        </p:nvSpPr>
        <p:spPr>
          <a:xfrm>
            <a:off x="966333" y="1500988"/>
            <a:ext cx="10251395" cy="4893647"/>
          </a:xfrm>
          <a:prstGeom prst="rect">
            <a:avLst/>
          </a:prstGeom>
        </p:spPr>
        <p:txBody>
          <a:bodyPr wrap="square">
            <a:spAutoFit/>
          </a:bodyPr>
          <a:lstStyle/>
          <a:p>
            <a:pPr lvl="0">
              <a:spcAft>
                <a:spcPts val="1800"/>
              </a:spcAft>
              <a:defRPr/>
            </a:pPr>
            <a:r>
              <a:rPr lang="fr-BE" dirty="0"/>
              <a:t>European data </a:t>
            </a:r>
            <a:r>
              <a:rPr lang="fr-BE" dirty="0" err="1"/>
              <a:t>strategy</a:t>
            </a:r>
            <a:br>
              <a:rPr lang="fr-BE" dirty="0"/>
            </a:br>
            <a:r>
              <a:rPr lang="en-IE" sz="1600" dirty="0">
                <a:hlinkClick r:id="rId3"/>
              </a:rPr>
              <a:t>https://ec.europa.eu/info/strategy/priorities-2019-2024/europe-fit-digital-age/european-data-strategy_en</a:t>
            </a:r>
            <a:endParaRPr lang="en-IE" sz="1600" dirty="0"/>
          </a:p>
          <a:p>
            <a:pPr lvl="0">
              <a:spcAft>
                <a:spcPts val="1800"/>
              </a:spcAft>
              <a:defRPr/>
            </a:pPr>
            <a:r>
              <a:rPr lang="fr-BE" dirty="0" err="1"/>
              <a:t>Sustainable</a:t>
            </a:r>
            <a:r>
              <a:rPr lang="fr-BE" dirty="0"/>
              <a:t> and smart </a:t>
            </a:r>
            <a:r>
              <a:rPr lang="fr-BE" dirty="0" err="1"/>
              <a:t>mobility</a:t>
            </a:r>
            <a:r>
              <a:rPr lang="fr-BE" dirty="0"/>
              <a:t> </a:t>
            </a:r>
            <a:r>
              <a:rPr lang="fr-BE" dirty="0" err="1"/>
              <a:t>strategy</a:t>
            </a:r>
            <a:br>
              <a:rPr lang="fr-BE" dirty="0"/>
            </a:br>
            <a:r>
              <a:rPr lang="en-IE" sz="1600" dirty="0">
                <a:hlinkClick r:id="rId4"/>
              </a:rPr>
              <a:t>https://transport.ec.europa.eu/transport-themes/mobility-strategy_en</a:t>
            </a:r>
            <a:endParaRPr lang="en-IE" sz="1600" dirty="0"/>
          </a:p>
          <a:p>
            <a:pPr lvl="0">
              <a:spcAft>
                <a:spcPts val="1800"/>
              </a:spcAft>
              <a:defRPr/>
            </a:pPr>
            <a:r>
              <a:rPr lang="en-IE" dirty="0"/>
              <a:t>DIGITAL Work Programme 2021-2022</a:t>
            </a:r>
            <a:br>
              <a:rPr lang="en-IE" dirty="0"/>
            </a:br>
            <a:r>
              <a:rPr lang="en-IE" sz="1600" dirty="0">
                <a:hlinkClick r:id="rId5"/>
              </a:rPr>
              <a:t>Work Programmes – DIGITAL (web page)</a:t>
            </a:r>
            <a:r>
              <a:rPr lang="en-IE" sz="1600" dirty="0"/>
              <a:t> and </a:t>
            </a:r>
            <a:r>
              <a:rPr lang="en-IE" sz="1600" dirty="0">
                <a:hlinkClick r:id="rId6"/>
              </a:rPr>
              <a:t>Main work programme</a:t>
            </a:r>
            <a:r>
              <a:rPr lang="en-IE" sz="1600" dirty="0"/>
              <a:t>.</a:t>
            </a:r>
            <a:endParaRPr kumimoji="0" lang="fr-BE" sz="1600" i="0" u="none" strike="noStrike" kern="1200" cap="none" spc="0" normalizeH="0" baseline="0" noProof="0" dirty="0">
              <a:ln>
                <a:noFill/>
              </a:ln>
              <a:solidFill>
                <a:srgbClr val="004494"/>
              </a:solidFill>
              <a:effectLst/>
              <a:uLnTx/>
              <a:uFillTx/>
              <a:latin typeface="Calibri" panose="020F0502020204030204"/>
            </a:endParaRPr>
          </a:p>
          <a:p>
            <a:pPr>
              <a:spcAft>
                <a:spcPts val="1800"/>
              </a:spcAft>
              <a:defRPr/>
            </a:pPr>
            <a:r>
              <a:rPr lang="en-US" dirty="0"/>
              <a:t>Deployment call - Funding and tenders portal</a:t>
            </a:r>
            <a:br>
              <a:rPr lang="en-US" dirty="0"/>
            </a:br>
            <a:r>
              <a:rPr lang="en-US" sz="1600" dirty="0">
                <a:solidFill>
                  <a:srgbClr val="004494"/>
                </a:solidFill>
                <a:hlinkClick r:id="rId7"/>
              </a:rPr>
              <a:t>DIGITAL-2022-CLOUD-AI-03-DS-MOBILITY</a:t>
            </a:r>
            <a:endParaRPr lang="en-US" sz="1600" dirty="0">
              <a:solidFill>
                <a:srgbClr val="004494"/>
              </a:solidFill>
            </a:endParaRPr>
          </a:p>
          <a:p>
            <a:pPr>
              <a:spcAft>
                <a:spcPts val="1800"/>
              </a:spcAft>
              <a:defRPr/>
            </a:pPr>
            <a:r>
              <a:rPr lang="en-GB" sz="1600" dirty="0">
                <a:hlinkClick r:id="rId8"/>
              </a:rPr>
              <a:t>PrepDSpace4Mobility (mobilitydataspace-csa.eu)</a:t>
            </a:r>
            <a:endParaRPr lang="en-US" dirty="0">
              <a:solidFill>
                <a:srgbClr val="004494"/>
              </a:solidFill>
            </a:endParaRPr>
          </a:p>
          <a:p>
            <a:pPr>
              <a:spcAft>
                <a:spcPts val="1800"/>
              </a:spcAft>
              <a:defRPr/>
            </a:pPr>
            <a:r>
              <a:rPr lang="en-US" dirty="0"/>
              <a:t>Staff working document on data spaces</a:t>
            </a:r>
            <a:br>
              <a:rPr lang="en-US" dirty="0"/>
            </a:br>
            <a:r>
              <a:rPr lang="en-US" sz="1600" dirty="0">
                <a:solidFill>
                  <a:srgbClr val="004494"/>
                </a:solidFill>
                <a:latin typeface="Calibri" panose="020F0502020204030204"/>
                <a:hlinkClick r:id="rId9"/>
              </a:rPr>
              <a:t>https://digital-strategy.ec.europa.eu/en/library/staff-working-document-data-spaces</a:t>
            </a:r>
            <a:endParaRPr lang="en-US" sz="1600" dirty="0">
              <a:solidFill>
                <a:srgbClr val="004494"/>
              </a:solidFill>
              <a:latin typeface="Calibri" panose="020F0502020204030204"/>
            </a:endParaRPr>
          </a:p>
          <a:p>
            <a:pPr>
              <a:spcAft>
                <a:spcPts val="1800"/>
              </a:spcAft>
              <a:defRPr/>
            </a:pPr>
            <a:r>
              <a:rPr lang="en-US" dirty="0"/>
              <a:t>Consultation – Communication on common European mobility data space</a:t>
            </a:r>
            <a:br>
              <a:rPr lang="en-US" dirty="0"/>
            </a:br>
            <a:r>
              <a:rPr lang="en-US" sz="1600" dirty="0">
                <a:hlinkClick r:id="rId10"/>
              </a:rPr>
              <a:t>Have your say - creating a common European mobility data space</a:t>
            </a:r>
            <a:endParaRPr lang="en-US" dirty="0">
              <a:solidFill>
                <a:srgbClr val="004494"/>
              </a:solidFill>
            </a:endParaRPr>
          </a:p>
        </p:txBody>
      </p:sp>
    </p:spTree>
    <p:extLst>
      <p:ext uri="{BB962C8B-B14F-4D97-AF65-F5344CB8AC3E}">
        <p14:creationId xmlns:p14="http://schemas.microsoft.com/office/powerpoint/2010/main" val="857823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A11AC50-89DE-44C6-BF4E-8A1F6D786A1B}"/>
              </a:ext>
            </a:extLst>
          </p:cNvPr>
          <p:cNvSpPr>
            <a:spLocks noGrp="1"/>
          </p:cNvSpPr>
          <p:nvPr>
            <p:ph sz="half" idx="1"/>
          </p:nvPr>
        </p:nvSpPr>
        <p:spPr>
          <a:xfrm>
            <a:off x="566056" y="1330630"/>
            <a:ext cx="5328000" cy="658864"/>
          </a:xfrm>
        </p:spPr>
        <p:txBody>
          <a:bodyPr vert="horz" lIns="91440" tIns="45720" rIns="91440" bIns="45720" rtlCol="0" anchor="t">
            <a:noAutofit/>
          </a:bodyPr>
          <a:lstStyle/>
          <a:p>
            <a:pPr marL="0" indent="0" algn="ctr">
              <a:buNone/>
            </a:pPr>
            <a:r>
              <a:rPr lang="en-US" b="1" dirty="0">
                <a:cs typeface="Arial"/>
              </a:rPr>
              <a:t>Data Strategy</a:t>
            </a:r>
            <a:endParaRPr lang="en-US" dirty="0"/>
          </a:p>
        </p:txBody>
      </p:sp>
      <p:sp>
        <p:nvSpPr>
          <p:cNvPr id="4" name="Content Placeholder 3">
            <a:extLst>
              <a:ext uri="{FF2B5EF4-FFF2-40B4-BE49-F238E27FC236}">
                <a16:creationId xmlns:a16="http://schemas.microsoft.com/office/drawing/2014/main" id="{EC4728AF-736F-4747-AB83-376819739B3A}"/>
              </a:ext>
            </a:extLst>
          </p:cNvPr>
          <p:cNvSpPr>
            <a:spLocks noGrp="1"/>
          </p:cNvSpPr>
          <p:nvPr>
            <p:ph sz="half" idx="2"/>
          </p:nvPr>
        </p:nvSpPr>
        <p:spPr>
          <a:xfrm>
            <a:off x="5177607" y="1185488"/>
            <a:ext cx="6552642" cy="3906435"/>
          </a:xfrm>
        </p:spPr>
        <p:txBody>
          <a:bodyPr vert="horz" lIns="91440" tIns="45720" rIns="91440" bIns="45720" rtlCol="0" anchor="t">
            <a:noAutofit/>
          </a:bodyPr>
          <a:lstStyle/>
          <a:p>
            <a:pPr algn="ctr"/>
            <a:r>
              <a:rPr lang="en-US" b="1" dirty="0">
                <a:cs typeface="Arial"/>
              </a:rPr>
              <a:t>Sustainable and Smart </a:t>
            </a:r>
            <a:br>
              <a:rPr lang="en-US" b="1" dirty="0">
                <a:cs typeface="Arial"/>
              </a:rPr>
            </a:br>
            <a:r>
              <a:rPr lang="en-US" b="1" dirty="0">
                <a:cs typeface="Arial"/>
              </a:rPr>
              <a:t>Mobility Strategy (SSMS)</a:t>
            </a:r>
            <a:endParaRPr lang="en-US" dirty="0"/>
          </a:p>
        </p:txBody>
      </p:sp>
      <p:sp>
        <p:nvSpPr>
          <p:cNvPr id="2" name="Title 1">
            <a:extLst>
              <a:ext uri="{FF2B5EF4-FFF2-40B4-BE49-F238E27FC236}">
                <a16:creationId xmlns:a16="http://schemas.microsoft.com/office/drawing/2014/main" id="{255C2BC8-6171-407F-B426-631466D4D723}"/>
              </a:ext>
            </a:extLst>
          </p:cNvPr>
          <p:cNvSpPr>
            <a:spLocks noGrp="1"/>
          </p:cNvSpPr>
          <p:nvPr>
            <p:ph type="title"/>
          </p:nvPr>
        </p:nvSpPr>
        <p:spPr>
          <a:xfrm>
            <a:off x="995328" y="229786"/>
            <a:ext cx="10515600" cy="782357"/>
          </a:xfrm>
        </p:spPr>
        <p:txBody>
          <a:bodyPr spcFirstLastPara="1" vert="horz" wrap="square" lIns="91425" tIns="91425" rIns="91425" bIns="91425" rtlCol="0" anchor="t" anchorCtr="0">
            <a:noAutofit/>
          </a:bodyPr>
          <a:lstStyle/>
          <a:p>
            <a:pPr>
              <a:spcBef>
                <a:spcPts val="0"/>
              </a:spcBef>
              <a:buSzPts val="2800"/>
            </a:pPr>
            <a:r>
              <a:rPr lang="en-US" dirty="0"/>
              <a:t>At the crossroads of two EU strategies</a:t>
            </a:r>
          </a:p>
        </p:txBody>
      </p:sp>
      <p:pic>
        <p:nvPicPr>
          <p:cNvPr id="5" name="Picture 5" descr="A picture containing outdoor object&#10;&#10;Description automatically generated">
            <a:extLst>
              <a:ext uri="{FF2B5EF4-FFF2-40B4-BE49-F238E27FC236}">
                <a16:creationId xmlns:a16="http://schemas.microsoft.com/office/drawing/2014/main" id="{AB41C57C-69F8-4B06-83EA-623052D15AAF}"/>
              </a:ext>
            </a:extLst>
          </p:cNvPr>
          <p:cNvPicPr>
            <a:picLocks noChangeAspect="1"/>
          </p:cNvPicPr>
          <p:nvPr/>
        </p:nvPicPr>
        <p:blipFill rotWithShape="1">
          <a:blip r:embed="rId3"/>
          <a:srcRect l="3370" r="1650" b="-498"/>
          <a:stretch/>
        </p:blipFill>
        <p:spPr>
          <a:xfrm>
            <a:off x="7066403" y="1992391"/>
            <a:ext cx="2605490" cy="1837900"/>
          </a:xfrm>
          <a:prstGeom prst="rect">
            <a:avLst/>
          </a:prstGeom>
        </p:spPr>
      </p:pic>
      <p:pic>
        <p:nvPicPr>
          <p:cNvPr id="7" name="Picture 7">
            <a:extLst>
              <a:ext uri="{FF2B5EF4-FFF2-40B4-BE49-F238E27FC236}">
                <a16:creationId xmlns:a16="http://schemas.microsoft.com/office/drawing/2014/main" id="{DA7EFF5D-BCAA-4F89-A806-CB972DBEB952}"/>
              </a:ext>
            </a:extLst>
          </p:cNvPr>
          <p:cNvPicPr>
            <a:picLocks noChangeAspect="1"/>
          </p:cNvPicPr>
          <p:nvPr/>
        </p:nvPicPr>
        <p:blipFill>
          <a:blip r:embed="rId4"/>
          <a:stretch>
            <a:fillRect/>
          </a:stretch>
        </p:blipFill>
        <p:spPr>
          <a:xfrm>
            <a:off x="1951492" y="1992391"/>
            <a:ext cx="2546803" cy="1819728"/>
          </a:xfrm>
          <a:prstGeom prst="rect">
            <a:avLst/>
          </a:prstGeom>
        </p:spPr>
      </p:pic>
      <p:sp>
        <p:nvSpPr>
          <p:cNvPr id="8" name="TextBox 7">
            <a:extLst>
              <a:ext uri="{FF2B5EF4-FFF2-40B4-BE49-F238E27FC236}">
                <a16:creationId xmlns:a16="http://schemas.microsoft.com/office/drawing/2014/main" id="{2880A79E-6848-4753-8C7E-95E467B8FD5F}"/>
              </a:ext>
            </a:extLst>
          </p:cNvPr>
          <p:cNvSpPr txBox="1"/>
          <p:nvPr/>
        </p:nvSpPr>
        <p:spPr>
          <a:xfrm>
            <a:off x="1038045" y="3945177"/>
            <a:ext cx="437369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dirty="0"/>
              <a:t>Establish a single market for data. Enable data sharing and establish fair and clear rules on data use and access. </a:t>
            </a:r>
            <a:endParaRPr lang="en-US" dirty="0">
              <a:cs typeface="Arial"/>
            </a:endParaRPr>
          </a:p>
        </p:txBody>
      </p:sp>
      <p:sp>
        <p:nvSpPr>
          <p:cNvPr id="9" name="TextBox 8">
            <a:extLst>
              <a:ext uri="{FF2B5EF4-FFF2-40B4-BE49-F238E27FC236}">
                <a16:creationId xmlns:a16="http://schemas.microsoft.com/office/drawing/2014/main" id="{F9F62DC5-3CF8-4A17-8CF3-98CFF77A1487}"/>
              </a:ext>
            </a:extLst>
          </p:cNvPr>
          <p:cNvSpPr txBox="1"/>
          <p:nvPr/>
        </p:nvSpPr>
        <p:spPr>
          <a:xfrm>
            <a:off x="6339163" y="3945177"/>
            <a:ext cx="437369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dirty="0">
                <a:ea typeface="+mn-lt"/>
                <a:cs typeface="+mn-lt"/>
              </a:rPr>
              <a:t>Ensure that the EU transport sector is fit for a clean, digital and modern economy.</a:t>
            </a:r>
            <a:endParaRPr lang="en-US" dirty="0"/>
          </a:p>
        </p:txBody>
      </p:sp>
      <p:sp>
        <p:nvSpPr>
          <p:cNvPr id="6" name="TextBox 5">
            <a:extLst>
              <a:ext uri="{FF2B5EF4-FFF2-40B4-BE49-F238E27FC236}">
                <a16:creationId xmlns:a16="http://schemas.microsoft.com/office/drawing/2014/main" id="{10E12AC7-8665-4F84-8BA3-33FB8742E36C}"/>
              </a:ext>
            </a:extLst>
          </p:cNvPr>
          <p:cNvSpPr txBox="1"/>
          <p:nvPr/>
        </p:nvSpPr>
        <p:spPr>
          <a:xfrm>
            <a:off x="1842844" y="5058554"/>
            <a:ext cx="8204539" cy="1569660"/>
          </a:xfrm>
          <a:prstGeom prst="rect">
            <a:avLst/>
          </a:prstGeom>
          <a:noFill/>
        </p:spPr>
        <p:txBody>
          <a:bodyPr wrap="square" rtlCol="0">
            <a:spAutoFit/>
          </a:bodyPr>
          <a:lstStyle/>
          <a:p>
            <a:pPr algn="ctr"/>
            <a:r>
              <a:rPr lang="fr-BE" sz="2400" b="1" dirty="0">
                <a:sym typeface="Wingdings" panose="05000000000000000000" pitchFamily="2" charset="2"/>
              </a:rPr>
              <a:t> </a:t>
            </a:r>
            <a:r>
              <a:rPr lang="fr-BE" sz="2400" dirty="0"/>
              <a:t>A</a:t>
            </a:r>
            <a:r>
              <a:rPr lang="fr-BE" sz="2400" dirty="0">
                <a:solidFill>
                  <a:schemeClr val="tx2"/>
                </a:solidFill>
              </a:rPr>
              <a:t> </a:t>
            </a:r>
            <a:r>
              <a:rPr lang="en-GB" sz="2400" b="1" dirty="0">
                <a:solidFill>
                  <a:schemeClr val="tx2"/>
                </a:solidFill>
              </a:rPr>
              <a:t>common European mobility data space (EMDS)</a:t>
            </a:r>
            <a:br>
              <a:rPr lang="fr-BE" sz="2400" dirty="0">
                <a:solidFill>
                  <a:schemeClr val="tx2"/>
                </a:solidFill>
              </a:rPr>
            </a:br>
            <a:r>
              <a:rPr lang="en-US" sz="2400" dirty="0"/>
              <a:t>facilitating access, pooling and sharing of data from existing and future transport and mobility data sources.</a:t>
            </a:r>
          </a:p>
          <a:p>
            <a:pPr algn="ctr"/>
            <a:endParaRPr lang="en-IE" sz="2400" dirty="0"/>
          </a:p>
        </p:txBody>
      </p:sp>
      <p:sp>
        <p:nvSpPr>
          <p:cNvPr id="10" name="Slide Number Placeholder 9">
            <a:extLst>
              <a:ext uri="{FF2B5EF4-FFF2-40B4-BE49-F238E27FC236}">
                <a16:creationId xmlns:a16="http://schemas.microsoft.com/office/drawing/2014/main" id="{9894EC5B-E59D-6A89-8F75-26AB6086718C}"/>
              </a:ext>
            </a:extLst>
          </p:cNvPr>
          <p:cNvSpPr>
            <a:spLocks noGrp="1"/>
          </p:cNvSpPr>
          <p:nvPr>
            <p:ph type="sldNum" sz="quarter" idx="12"/>
          </p:nvPr>
        </p:nvSpPr>
        <p:spPr/>
        <p:txBody>
          <a:bodyPr/>
          <a:lstStyle/>
          <a:p>
            <a:fld id="{F46C79FD-C571-418B-AB0F-5EE936C85276}" type="slidenum">
              <a:rPr lang="en-GB" smtClean="0"/>
              <a:t>2</a:t>
            </a:fld>
            <a:endParaRPr lang="en-GB"/>
          </a:p>
        </p:txBody>
      </p:sp>
    </p:spTree>
    <p:extLst>
      <p:ext uri="{BB962C8B-B14F-4D97-AF65-F5344CB8AC3E}">
        <p14:creationId xmlns:p14="http://schemas.microsoft.com/office/powerpoint/2010/main" val="223204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4" name="TextBox 23"/>
          <p:cNvSpPr txBox="1"/>
          <p:nvPr/>
        </p:nvSpPr>
        <p:spPr>
          <a:xfrm>
            <a:off x="1632007" y="2413635"/>
            <a:ext cx="4065595" cy="1200329"/>
          </a:xfrm>
          <a:prstGeom prst="rect">
            <a:avLst/>
          </a:prstGeom>
          <a:noFill/>
        </p:spPr>
        <p:txBody>
          <a:bodyPr wrap="square" rtlCol="0">
            <a:spAutoFit/>
          </a:bodyPr>
          <a:lstStyle/>
          <a:p>
            <a:r>
              <a:rPr lang="en-US" sz="2400" b="1">
                <a:solidFill>
                  <a:schemeClr val="accent6"/>
                </a:solidFill>
              </a:rPr>
              <a:t>Reluctance to share data:</a:t>
            </a:r>
            <a:r>
              <a:rPr lang="en-US" sz="2400">
                <a:solidFill>
                  <a:schemeClr val="accent6"/>
                </a:solidFill>
              </a:rPr>
              <a:t> </a:t>
            </a:r>
            <a:r>
              <a:rPr lang="en-US" sz="2400"/>
              <a:t>security, competition concerns, lack of trust</a:t>
            </a:r>
          </a:p>
        </p:txBody>
      </p:sp>
      <p:sp>
        <p:nvSpPr>
          <p:cNvPr id="26" name="TextBox 25"/>
          <p:cNvSpPr txBox="1"/>
          <p:nvPr/>
        </p:nvSpPr>
        <p:spPr>
          <a:xfrm>
            <a:off x="4458671" y="4641975"/>
            <a:ext cx="4271889" cy="861774"/>
          </a:xfrm>
          <a:prstGeom prst="rect">
            <a:avLst/>
          </a:prstGeom>
          <a:noFill/>
        </p:spPr>
        <p:txBody>
          <a:bodyPr wrap="square" lIns="121920" tIns="60960" rIns="121920" bIns="60960" rtlCol="0" anchor="t">
            <a:spAutoFit/>
          </a:bodyPr>
          <a:lstStyle/>
          <a:p>
            <a:r>
              <a:rPr lang="en-US" sz="2400" b="1" dirty="0">
                <a:solidFill>
                  <a:schemeClr val="accent6"/>
                </a:solidFill>
              </a:rPr>
              <a:t>Fragmentation</a:t>
            </a:r>
            <a:r>
              <a:rPr lang="en-US" sz="2400" dirty="0"/>
              <a:t>, lack of access and interoperability</a:t>
            </a:r>
          </a:p>
        </p:txBody>
      </p:sp>
      <p:sp>
        <p:nvSpPr>
          <p:cNvPr id="9" name="TextBox 8"/>
          <p:cNvSpPr txBox="1"/>
          <p:nvPr/>
        </p:nvSpPr>
        <p:spPr>
          <a:xfrm>
            <a:off x="7254563" y="2416422"/>
            <a:ext cx="4271889" cy="1231106"/>
          </a:xfrm>
          <a:prstGeom prst="rect">
            <a:avLst/>
          </a:prstGeom>
          <a:noFill/>
        </p:spPr>
        <p:txBody>
          <a:bodyPr wrap="square" lIns="121920" tIns="60960" rIns="121920" bIns="60960" rtlCol="0" anchor="t">
            <a:spAutoFit/>
          </a:bodyPr>
          <a:lstStyle/>
          <a:p>
            <a:r>
              <a:rPr lang="en-US" sz="2400" b="1" dirty="0">
                <a:solidFill>
                  <a:schemeClr val="accent6"/>
                </a:solidFill>
              </a:rPr>
              <a:t>Heterogeneity and diversity</a:t>
            </a:r>
            <a:r>
              <a:rPr lang="en-US" sz="2400" dirty="0">
                <a:solidFill>
                  <a:schemeClr val="accent6"/>
                </a:solidFill>
              </a:rPr>
              <a:t> </a:t>
            </a:r>
            <a:r>
              <a:rPr lang="en-US" sz="2400" dirty="0"/>
              <a:t>of stakeholders, transport modes, data types, etc.</a:t>
            </a:r>
          </a:p>
        </p:txBody>
      </p:sp>
      <p:pic>
        <p:nvPicPr>
          <p:cNvPr id="4" name="Picture 3" descr="Shape&#10;&#10;Description automatically generated">
            <a:extLst>
              <a:ext uri="{FF2B5EF4-FFF2-40B4-BE49-F238E27FC236}">
                <a16:creationId xmlns:a16="http://schemas.microsoft.com/office/drawing/2014/main" id="{5A43C980-E175-440B-9F7F-41EBC5CDE5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3029" y="2439005"/>
            <a:ext cx="838719" cy="838719"/>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2CACB1F7-7C85-421C-BEE8-C0A0481B9C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5088" y="4535349"/>
            <a:ext cx="883583" cy="968400"/>
          </a:xfrm>
          <a:prstGeom prst="rect">
            <a:avLst/>
          </a:prstGeom>
        </p:spPr>
      </p:pic>
      <p:pic>
        <p:nvPicPr>
          <p:cNvPr id="11" name="Picture 10" descr="Icon&#10;&#10;Description automatically generated">
            <a:extLst>
              <a:ext uri="{FF2B5EF4-FFF2-40B4-BE49-F238E27FC236}">
                <a16:creationId xmlns:a16="http://schemas.microsoft.com/office/drawing/2014/main" id="{8FDDCA93-EEAE-496D-80A4-C4EFADD9DD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452" y="2413635"/>
            <a:ext cx="758791" cy="831600"/>
          </a:xfrm>
          <a:prstGeom prst="rect">
            <a:avLst/>
          </a:prstGeom>
        </p:spPr>
      </p:pic>
      <p:sp>
        <p:nvSpPr>
          <p:cNvPr id="5" name="Title 4">
            <a:extLst>
              <a:ext uri="{FF2B5EF4-FFF2-40B4-BE49-F238E27FC236}">
                <a16:creationId xmlns:a16="http://schemas.microsoft.com/office/drawing/2014/main" id="{37B2C00B-EA26-5097-A7AB-86982497DD40}"/>
              </a:ext>
            </a:extLst>
          </p:cNvPr>
          <p:cNvSpPr>
            <a:spLocks noGrp="1"/>
          </p:cNvSpPr>
          <p:nvPr>
            <p:ph type="title"/>
          </p:nvPr>
        </p:nvSpPr>
        <p:spPr/>
        <p:txBody>
          <a:bodyPr/>
          <a:lstStyle/>
          <a:p>
            <a:r>
              <a:rPr lang="en-US" sz="4000" dirty="0">
                <a:solidFill>
                  <a:schemeClr val="accent6"/>
                </a:solidFill>
              </a:rPr>
              <a:t>Challenges</a:t>
            </a:r>
            <a:r>
              <a:rPr lang="en-US" sz="4000" dirty="0">
                <a:solidFill>
                  <a:srgbClr val="2641A6"/>
                </a:solidFill>
              </a:rPr>
              <a:t> of mobility data sharing</a:t>
            </a:r>
            <a:endParaRPr lang="en-GB" dirty="0"/>
          </a:p>
        </p:txBody>
      </p:sp>
    </p:spTree>
    <p:extLst>
      <p:ext uri="{BB962C8B-B14F-4D97-AF65-F5344CB8AC3E}">
        <p14:creationId xmlns:p14="http://schemas.microsoft.com/office/powerpoint/2010/main" val="2636084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474ABDB8-1E1B-D8C1-E7C8-2D6D723E3D8F}"/>
              </a:ext>
            </a:extLst>
          </p:cNvPr>
          <p:cNvGraphicFramePr>
            <a:graphicFrameLocks noGrp="1"/>
          </p:cNvGraphicFramePr>
          <p:nvPr>
            <p:ph sz="half" idx="1"/>
            <p:extLst>
              <p:ext uri="{D42A27DB-BD31-4B8C-83A1-F6EECF244321}">
                <p14:modId xmlns:p14="http://schemas.microsoft.com/office/powerpoint/2010/main" val="3796268171"/>
              </p:ext>
            </p:extLst>
          </p:nvPr>
        </p:nvGraphicFramePr>
        <p:xfrm>
          <a:off x="838200" y="1781175"/>
          <a:ext cx="10344150" cy="4210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F074D7E-7800-15B5-F617-859207542937}"/>
              </a:ext>
            </a:extLst>
          </p:cNvPr>
          <p:cNvSpPr>
            <a:spLocks noGrp="1"/>
          </p:cNvSpPr>
          <p:nvPr>
            <p:ph type="sldNum" sz="quarter" idx="12"/>
          </p:nvPr>
        </p:nvSpPr>
        <p:spPr/>
        <p:txBody>
          <a:bodyPr/>
          <a:lstStyle/>
          <a:p>
            <a:fld id="{F46C79FD-C571-418B-AB0F-5EE936C85276}" type="slidenum">
              <a:rPr lang="en-GB" smtClean="0"/>
              <a:t>4</a:t>
            </a:fld>
            <a:endParaRPr lang="en-GB"/>
          </a:p>
        </p:txBody>
      </p:sp>
      <p:sp>
        <p:nvSpPr>
          <p:cNvPr id="5" name="Title 4">
            <a:extLst>
              <a:ext uri="{FF2B5EF4-FFF2-40B4-BE49-F238E27FC236}">
                <a16:creationId xmlns:a16="http://schemas.microsoft.com/office/drawing/2014/main" id="{7A712699-271E-E71F-89CC-540EE862C2E6}"/>
              </a:ext>
            </a:extLst>
          </p:cNvPr>
          <p:cNvSpPr>
            <a:spLocks noGrp="1"/>
          </p:cNvSpPr>
          <p:nvPr>
            <p:ph type="title"/>
          </p:nvPr>
        </p:nvSpPr>
        <p:spPr/>
        <p:txBody>
          <a:bodyPr/>
          <a:lstStyle/>
          <a:p>
            <a:r>
              <a:rPr lang="en-US" dirty="0"/>
              <a:t>Objectives</a:t>
            </a:r>
            <a:endParaRPr lang="en-GB" dirty="0"/>
          </a:p>
        </p:txBody>
      </p:sp>
      <p:pic>
        <p:nvPicPr>
          <p:cNvPr id="7" name="Picture 6">
            <a:extLst>
              <a:ext uri="{FF2B5EF4-FFF2-40B4-BE49-F238E27FC236}">
                <a16:creationId xmlns:a16="http://schemas.microsoft.com/office/drawing/2014/main" id="{C067DD49-C03E-4512-3E29-81309BD056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82558" y="1062568"/>
            <a:ext cx="655433" cy="718607"/>
          </a:xfrm>
          <a:prstGeom prst="rect">
            <a:avLst/>
          </a:prstGeom>
        </p:spPr>
      </p:pic>
      <p:pic>
        <p:nvPicPr>
          <p:cNvPr id="8" name="Picture 7">
            <a:extLst>
              <a:ext uri="{FF2B5EF4-FFF2-40B4-BE49-F238E27FC236}">
                <a16:creationId xmlns:a16="http://schemas.microsoft.com/office/drawing/2014/main" id="{85CD4BC4-A5C9-8553-53BB-8F1E54A0E7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68293" y="2961576"/>
            <a:ext cx="496817" cy="545900"/>
          </a:xfrm>
          <a:prstGeom prst="rect">
            <a:avLst/>
          </a:prstGeom>
        </p:spPr>
      </p:pic>
      <p:pic>
        <p:nvPicPr>
          <p:cNvPr id="9" name="Picture 8">
            <a:extLst>
              <a:ext uri="{FF2B5EF4-FFF2-40B4-BE49-F238E27FC236}">
                <a16:creationId xmlns:a16="http://schemas.microsoft.com/office/drawing/2014/main" id="{DB860965-7609-492D-934E-4FA2739C777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68293" y="4120084"/>
            <a:ext cx="593931" cy="593931"/>
          </a:xfrm>
          <a:prstGeom prst="rect">
            <a:avLst/>
          </a:prstGeom>
        </p:spPr>
      </p:pic>
      <p:pic>
        <p:nvPicPr>
          <p:cNvPr id="10" name="Picture 9">
            <a:extLst>
              <a:ext uri="{FF2B5EF4-FFF2-40B4-BE49-F238E27FC236}">
                <a16:creationId xmlns:a16="http://schemas.microsoft.com/office/drawing/2014/main" id="{86B70027-2536-ADC8-BABC-C4E4BCBF2D4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2751" y="4094950"/>
            <a:ext cx="657012" cy="718607"/>
          </a:xfrm>
          <a:prstGeom prst="rect">
            <a:avLst/>
          </a:prstGeom>
        </p:spPr>
      </p:pic>
      <p:pic>
        <p:nvPicPr>
          <p:cNvPr id="11" name="Picture 10">
            <a:extLst>
              <a:ext uri="{FF2B5EF4-FFF2-40B4-BE49-F238E27FC236}">
                <a16:creationId xmlns:a16="http://schemas.microsoft.com/office/drawing/2014/main" id="{A11DB96D-47FC-0A79-1E76-73DBBEAB59E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39847" y="6037870"/>
            <a:ext cx="712306" cy="718607"/>
          </a:xfrm>
          <a:prstGeom prst="rect">
            <a:avLst/>
          </a:prstGeom>
        </p:spPr>
      </p:pic>
      <p:pic>
        <p:nvPicPr>
          <p:cNvPr id="12" name="Picture 11">
            <a:extLst>
              <a:ext uri="{FF2B5EF4-FFF2-40B4-BE49-F238E27FC236}">
                <a16:creationId xmlns:a16="http://schemas.microsoft.com/office/drawing/2014/main" id="{08CC9418-BBEB-1C00-1C94-1EF99A41682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43153" y="2975675"/>
            <a:ext cx="566610" cy="619730"/>
          </a:xfrm>
          <a:prstGeom prst="rect">
            <a:avLst/>
          </a:prstGeom>
        </p:spPr>
      </p:pic>
    </p:spTree>
    <p:extLst>
      <p:ext uri="{BB962C8B-B14F-4D97-AF65-F5344CB8AC3E}">
        <p14:creationId xmlns:p14="http://schemas.microsoft.com/office/powerpoint/2010/main" val="393942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B0589F-771F-2789-3921-142F491C30F1}"/>
              </a:ext>
            </a:extLst>
          </p:cNvPr>
          <p:cNvSpPr>
            <a:spLocks noGrp="1"/>
          </p:cNvSpPr>
          <p:nvPr>
            <p:ph type="sldNum" sz="quarter" idx="12"/>
          </p:nvPr>
        </p:nvSpPr>
        <p:spPr/>
        <p:txBody>
          <a:bodyPr/>
          <a:lstStyle/>
          <a:p>
            <a:fld id="{F46C79FD-C571-418B-AB0F-5EE936C85276}" type="slidenum">
              <a:rPr lang="en-GB" smtClean="0"/>
              <a:t>5</a:t>
            </a:fld>
            <a:endParaRPr lang="en-GB" dirty="0"/>
          </a:p>
        </p:txBody>
      </p:sp>
      <p:sp>
        <p:nvSpPr>
          <p:cNvPr id="4" name="Title 3">
            <a:extLst>
              <a:ext uri="{FF2B5EF4-FFF2-40B4-BE49-F238E27FC236}">
                <a16:creationId xmlns:a16="http://schemas.microsoft.com/office/drawing/2014/main" id="{979D2BAE-A7D0-38EB-769C-9E06A4697560}"/>
              </a:ext>
            </a:extLst>
          </p:cNvPr>
          <p:cNvSpPr>
            <a:spLocks noGrp="1"/>
          </p:cNvSpPr>
          <p:nvPr>
            <p:ph type="title"/>
          </p:nvPr>
        </p:nvSpPr>
        <p:spPr/>
        <p:txBody>
          <a:bodyPr/>
          <a:lstStyle/>
          <a:p>
            <a:r>
              <a:rPr lang="en-US" sz="3600" dirty="0"/>
              <a:t>Other relevant common European data spaces and initiatives</a:t>
            </a:r>
            <a:endParaRPr lang="en-GB" sz="3600" dirty="0"/>
          </a:p>
        </p:txBody>
      </p:sp>
      <p:grpSp>
        <p:nvGrpSpPr>
          <p:cNvPr id="5" name="Group 4">
            <a:extLst>
              <a:ext uri="{FF2B5EF4-FFF2-40B4-BE49-F238E27FC236}">
                <a16:creationId xmlns:a16="http://schemas.microsoft.com/office/drawing/2014/main" id="{32FAF2AD-C363-3BB4-D029-BB42AA1883E5}"/>
              </a:ext>
            </a:extLst>
          </p:cNvPr>
          <p:cNvGrpSpPr/>
          <p:nvPr/>
        </p:nvGrpSpPr>
        <p:grpSpPr>
          <a:xfrm>
            <a:off x="5117066" y="1674343"/>
            <a:ext cx="2162515" cy="4088284"/>
            <a:chOff x="10047099" y="1255177"/>
            <a:chExt cx="1434080" cy="2711161"/>
          </a:xfrm>
        </p:grpSpPr>
        <p:sp>
          <p:nvSpPr>
            <p:cNvPr id="6" name="Oval 5">
              <a:extLst>
                <a:ext uri="{FF2B5EF4-FFF2-40B4-BE49-F238E27FC236}">
                  <a16:creationId xmlns:a16="http://schemas.microsoft.com/office/drawing/2014/main" id="{F32069ED-8A5B-6A35-CBBC-89D0E8919183}"/>
                </a:ext>
              </a:extLst>
            </p:cNvPr>
            <p:cNvSpPr/>
            <p:nvPr/>
          </p:nvSpPr>
          <p:spPr>
            <a:xfrm>
              <a:off x="10047099" y="1709831"/>
              <a:ext cx="1434080" cy="1392367"/>
            </a:xfrm>
            <a:prstGeom prst="ellipse">
              <a:avLst/>
            </a:prstGeom>
            <a:solidFill>
              <a:schemeClr val="tx2">
                <a:alpha val="90000"/>
              </a:schemeClr>
            </a:solidFill>
            <a:ln w="15875" cap="rnd" cmpd="sng" algn="ctr">
              <a:noFill/>
              <a:prstDash val="solid"/>
            </a:ln>
            <a:effectLst/>
          </p:spPr>
          <p:txBody>
            <a:bodyPr lIns="0" tIns="0" rIns="0" bIns="0" rtlCol="0" anchor="ctr"/>
            <a:lstStyle/>
            <a:p>
              <a:pPr lvl="0" algn="ctr" defTabSz="457200">
                <a:defRPr/>
              </a:pPr>
              <a:r>
                <a:rPr lang="en-IE" sz="2000" b="1" dirty="0">
                  <a:solidFill>
                    <a:prstClr val="white"/>
                  </a:solidFill>
                </a:rPr>
                <a:t>Common</a:t>
              </a:r>
              <a:br>
                <a:rPr lang="en-IE" sz="2000" b="1" dirty="0">
                  <a:solidFill>
                    <a:prstClr val="white"/>
                  </a:solidFill>
                </a:rPr>
              </a:br>
              <a:r>
                <a:rPr lang="en-IE" sz="2000" b="1" dirty="0">
                  <a:solidFill>
                    <a:prstClr val="white"/>
                  </a:solidFill>
                </a:rPr>
                <a:t>European data </a:t>
              </a:r>
              <a:br>
                <a:rPr lang="en-IE" sz="2000" b="1" dirty="0">
                  <a:solidFill>
                    <a:prstClr val="white"/>
                  </a:solidFill>
                </a:rPr>
              </a:br>
              <a:r>
                <a:rPr lang="en-IE" sz="2000" b="1" dirty="0">
                  <a:solidFill>
                    <a:prstClr val="white"/>
                  </a:solidFill>
                </a:rPr>
                <a:t>spaces</a:t>
              </a:r>
              <a:endParaRPr lang="fr-BE" sz="2000" b="1" dirty="0">
                <a:solidFill>
                  <a:prstClr val="white"/>
                </a:solidFill>
              </a:endParaRPr>
            </a:p>
          </p:txBody>
        </p:sp>
        <p:pic>
          <p:nvPicPr>
            <p:cNvPr id="7" name="Picture 6">
              <a:extLst>
                <a:ext uri="{FF2B5EF4-FFF2-40B4-BE49-F238E27FC236}">
                  <a16:creationId xmlns:a16="http://schemas.microsoft.com/office/drawing/2014/main" id="{D8ED07F7-7AE2-3209-8D44-1FD57ECCB0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4269" y="1255177"/>
              <a:ext cx="413154" cy="453971"/>
            </a:xfrm>
            <a:prstGeom prst="rect">
              <a:avLst/>
            </a:prstGeom>
          </p:spPr>
        </p:pic>
        <p:pic>
          <p:nvPicPr>
            <p:cNvPr id="13" name="Picture 12">
              <a:extLst>
                <a:ext uri="{FF2B5EF4-FFF2-40B4-BE49-F238E27FC236}">
                  <a16:creationId xmlns:a16="http://schemas.microsoft.com/office/drawing/2014/main" id="{C1C9C61B-CCB4-CDEE-BE81-61C1584966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83734" y="3441297"/>
              <a:ext cx="480038" cy="525041"/>
            </a:xfrm>
            <a:prstGeom prst="rect">
              <a:avLst/>
            </a:prstGeom>
          </p:spPr>
        </p:pic>
      </p:grpSp>
      <p:sp>
        <p:nvSpPr>
          <p:cNvPr id="15" name="Rectangle 14">
            <a:extLst>
              <a:ext uri="{FF2B5EF4-FFF2-40B4-BE49-F238E27FC236}">
                <a16:creationId xmlns:a16="http://schemas.microsoft.com/office/drawing/2014/main" id="{154BA3E7-37C5-67D4-9EE4-D0A3162A3580}"/>
              </a:ext>
            </a:extLst>
          </p:cNvPr>
          <p:cNvSpPr/>
          <p:nvPr/>
        </p:nvSpPr>
        <p:spPr>
          <a:xfrm>
            <a:off x="2071843" y="5031284"/>
            <a:ext cx="2925497"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effectLst/>
                <a:uLnTx/>
                <a:uFillTx/>
                <a:ea typeface="+mn-ea"/>
                <a:cs typeface="+mn-cs"/>
              </a:rPr>
              <a:t>Data Spaces </a:t>
            </a:r>
            <a:br>
              <a:rPr kumimoji="0" lang="en-GB" b="1" i="0" u="none" strike="noStrike" kern="1200" cap="none" spc="0" normalizeH="0" baseline="0" noProof="0" dirty="0">
                <a:ln>
                  <a:noFill/>
                </a:ln>
                <a:effectLst/>
                <a:uLnTx/>
                <a:uFillTx/>
                <a:ea typeface="+mn-ea"/>
                <a:cs typeface="+mn-cs"/>
              </a:rPr>
            </a:br>
            <a:r>
              <a:rPr kumimoji="0" lang="en-GB" b="1" i="0" u="none" strike="noStrike" kern="1200" cap="none" spc="0" normalizeH="0" baseline="0" noProof="0" dirty="0">
                <a:ln>
                  <a:noFill/>
                </a:ln>
                <a:effectLst/>
                <a:uLnTx/>
                <a:uFillTx/>
                <a:ea typeface="+mn-ea"/>
                <a:cs typeface="+mn-cs"/>
              </a:rPr>
              <a:t>Support Centre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ea typeface="+mn-ea"/>
                <a:cs typeface="+mn-cs"/>
              </a:rPr>
              <a:t>Coordination and governance</a:t>
            </a:r>
          </a:p>
        </p:txBody>
      </p:sp>
      <p:sp>
        <p:nvSpPr>
          <p:cNvPr id="20" name="Rectangle 19">
            <a:extLst>
              <a:ext uri="{FF2B5EF4-FFF2-40B4-BE49-F238E27FC236}">
                <a16:creationId xmlns:a16="http://schemas.microsoft.com/office/drawing/2014/main" id="{BAA97B64-2CEF-CA1A-319D-987A89A7F6B1}"/>
              </a:ext>
            </a:extLst>
          </p:cNvPr>
          <p:cNvSpPr/>
          <p:nvPr/>
        </p:nvSpPr>
        <p:spPr>
          <a:xfrm>
            <a:off x="7183060" y="5091019"/>
            <a:ext cx="2590295" cy="8617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effectLst/>
                <a:uLnTx/>
                <a:uFillTx/>
                <a:ea typeface="+mn-ea"/>
                <a:cs typeface="+mn-cs"/>
              </a:rPr>
              <a:t>SIMPL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ea typeface="+mn-ea"/>
                <a:cs typeface="+mn-cs"/>
              </a:rPr>
              <a:t>open-source cloud-to-edge middleware platform</a:t>
            </a:r>
          </a:p>
        </p:txBody>
      </p:sp>
      <p:sp>
        <p:nvSpPr>
          <p:cNvPr id="22" name="TextBox 21">
            <a:extLst>
              <a:ext uri="{FF2B5EF4-FFF2-40B4-BE49-F238E27FC236}">
                <a16:creationId xmlns:a16="http://schemas.microsoft.com/office/drawing/2014/main" id="{664BBCC1-A72C-7A65-22F8-9752E8A120A3}"/>
              </a:ext>
            </a:extLst>
          </p:cNvPr>
          <p:cNvSpPr txBox="1"/>
          <p:nvPr/>
        </p:nvSpPr>
        <p:spPr>
          <a:xfrm>
            <a:off x="6546045" y="1761546"/>
            <a:ext cx="1892529" cy="369332"/>
          </a:xfrm>
          <a:prstGeom prst="rect">
            <a:avLst/>
          </a:prstGeom>
          <a:noFill/>
        </p:spPr>
        <p:txBody>
          <a:bodyPr wrap="square">
            <a:spAutoFit/>
          </a:bodyPr>
          <a:lstStyle/>
          <a:p>
            <a:r>
              <a:rPr lang="en-GB" b="1" dirty="0">
                <a:effectLst/>
                <a:ea typeface="Calibri" panose="020F0502020204030204" pitchFamily="34" charset="0"/>
              </a:rPr>
              <a:t>Green Deal </a:t>
            </a:r>
          </a:p>
        </p:txBody>
      </p:sp>
      <p:sp>
        <p:nvSpPr>
          <p:cNvPr id="23" name="TextBox 22">
            <a:extLst>
              <a:ext uri="{FF2B5EF4-FFF2-40B4-BE49-F238E27FC236}">
                <a16:creationId xmlns:a16="http://schemas.microsoft.com/office/drawing/2014/main" id="{F861C23D-95FE-8C99-4E47-8275191C01FE}"/>
              </a:ext>
            </a:extLst>
          </p:cNvPr>
          <p:cNvSpPr txBox="1"/>
          <p:nvPr/>
        </p:nvSpPr>
        <p:spPr>
          <a:xfrm>
            <a:off x="1194066" y="4001079"/>
            <a:ext cx="3960299" cy="369332"/>
          </a:xfrm>
          <a:prstGeom prst="rect">
            <a:avLst/>
          </a:prstGeom>
          <a:noFill/>
        </p:spPr>
        <p:txBody>
          <a:bodyPr wrap="square">
            <a:spAutoFit/>
          </a:bodyPr>
          <a:lstStyle/>
          <a:p>
            <a:r>
              <a:rPr lang="en-GB" b="1" dirty="0">
                <a:ea typeface="Calibri" panose="020F0502020204030204" pitchFamily="34" charset="0"/>
              </a:rPr>
              <a:t>I</a:t>
            </a:r>
            <a:r>
              <a:rPr lang="en-GB" b="1" dirty="0">
                <a:effectLst/>
                <a:ea typeface="Calibri" panose="020F0502020204030204" pitchFamily="34" charset="0"/>
              </a:rPr>
              <a:t>ndustrial (manufacturing)</a:t>
            </a:r>
            <a:r>
              <a:rPr lang="en-GB" dirty="0">
                <a:effectLst/>
                <a:ea typeface="Calibri" panose="020F0502020204030204" pitchFamily="34" charset="0"/>
              </a:rPr>
              <a:t> </a:t>
            </a:r>
          </a:p>
        </p:txBody>
      </p:sp>
      <p:sp>
        <p:nvSpPr>
          <p:cNvPr id="25" name="TextBox 24">
            <a:extLst>
              <a:ext uri="{FF2B5EF4-FFF2-40B4-BE49-F238E27FC236}">
                <a16:creationId xmlns:a16="http://schemas.microsoft.com/office/drawing/2014/main" id="{9ED8D7DB-D3E5-E335-338D-2C661B051ECD}"/>
              </a:ext>
            </a:extLst>
          </p:cNvPr>
          <p:cNvSpPr txBox="1"/>
          <p:nvPr/>
        </p:nvSpPr>
        <p:spPr>
          <a:xfrm>
            <a:off x="8211329" y="3861873"/>
            <a:ext cx="1386610" cy="369332"/>
          </a:xfrm>
          <a:prstGeom prst="rect">
            <a:avLst/>
          </a:prstGeom>
          <a:noFill/>
        </p:spPr>
        <p:txBody>
          <a:bodyPr wrap="square">
            <a:spAutoFit/>
          </a:bodyPr>
          <a:lstStyle/>
          <a:p>
            <a:r>
              <a:rPr lang="en-GB" b="1" dirty="0">
                <a:ea typeface="Calibri" panose="020F0502020204030204" pitchFamily="34" charset="0"/>
              </a:rPr>
              <a:t>Energy</a:t>
            </a:r>
            <a:endParaRPr lang="en-GB" dirty="0">
              <a:effectLst/>
              <a:ea typeface="Calibri" panose="020F0502020204030204" pitchFamily="34" charset="0"/>
            </a:endParaRPr>
          </a:p>
        </p:txBody>
      </p:sp>
      <p:sp>
        <p:nvSpPr>
          <p:cNvPr id="27" name="TextBox 26">
            <a:extLst>
              <a:ext uri="{FF2B5EF4-FFF2-40B4-BE49-F238E27FC236}">
                <a16:creationId xmlns:a16="http://schemas.microsoft.com/office/drawing/2014/main" id="{99F04BDF-36D1-D89B-18A0-18BB5F71A286}"/>
              </a:ext>
            </a:extLst>
          </p:cNvPr>
          <p:cNvSpPr txBox="1"/>
          <p:nvPr/>
        </p:nvSpPr>
        <p:spPr>
          <a:xfrm>
            <a:off x="3190685" y="2636213"/>
            <a:ext cx="1458949" cy="369332"/>
          </a:xfrm>
          <a:prstGeom prst="rect">
            <a:avLst/>
          </a:prstGeom>
          <a:noFill/>
        </p:spPr>
        <p:txBody>
          <a:bodyPr wrap="square">
            <a:spAutoFit/>
          </a:bodyPr>
          <a:lstStyle/>
          <a:p>
            <a:r>
              <a:rPr lang="en-GB" b="1" dirty="0">
                <a:effectLst/>
                <a:ea typeface="Calibri" panose="020F0502020204030204" pitchFamily="34" charset="0"/>
              </a:rPr>
              <a:t>Tourism</a:t>
            </a:r>
          </a:p>
        </p:txBody>
      </p:sp>
      <p:sp>
        <p:nvSpPr>
          <p:cNvPr id="28" name="TextBox 27">
            <a:extLst>
              <a:ext uri="{FF2B5EF4-FFF2-40B4-BE49-F238E27FC236}">
                <a16:creationId xmlns:a16="http://schemas.microsoft.com/office/drawing/2014/main" id="{6D528590-DA4A-F39F-366E-5CD233954E79}"/>
              </a:ext>
            </a:extLst>
          </p:cNvPr>
          <p:cNvSpPr txBox="1"/>
          <p:nvPr/>
        </p:nvSpPr>
        <p:spPr>
          <a:xfrm>
            <a:off x="8327968" y="2556078"/>
            <a:ext cx="2867601" cy="646331"/>
          </a:xfrm>
          <a:prstGeom prst="rect">
            <a:avLst/>
          </a:prstGeom>
          <a:noFill/>
        </p:spPr>
        <p:txBody>
          <a:bodyPr wrap="square">
            <a:spAutoFit/>
          </a:bodyPr>
          <a:lstStyle/>
          <a:p>
            <a:r>
              <a:rPr lang="en-US" b="1" dirty="0">
                <a:ea typeface="Calibri" panose="020F0502020204030204" pitchFamily="34" charset="0"/>
              </a:rPr>
              <a:t>S</a:t>
            </a:r>
            <a:r>
              <a:rPr lang="en-US" b="1" dirty="0">
                <a:effectLst/>
                <a:ea typeface="Calibri" panose="020F0502020204030204" pitchFamily="34" charset="0"/>
              </a:rPr>
              <a:t>mart and sustainable cities and communities </a:t>
            </a:r>
            <a:endParaRPr lang="en-GB" b="1" dirty="0">
              <a:effectLst/>
              <a:ea typeface="Calibri" panose="020F0502020204030204" pitchFamily="34" charset="0"/>
            </a:endParaRPr>
          </a:p>
        </p:txBody>
      </p:sp>
      <p:pic>
        <p:nvPicPr>
          <p:cNvPr id="34" name="Graphic 33" descr="Map with pin outline">
            <a:extLst>
              <a:ext uri="{FF2B5EF4-FFF2-40B4-BE49-F238E27FC236}">
                <a16:creationId xmlns:a16="http://schemas.microsoft.com/office/drawing/2014/main" id="{0A0A0785-F633-CE63-CFCF-8F1EF47120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34929" y="2484374"/>
            <a:ext cx="652057" cy="652057"/>
          </a:xfrm>
          <a:prstGeom prst="rect">
            <a:avLst/>
          </a:prstGeom>
        </p:spPr>
      </p:pic>
      <p:grpSp>
        <p:nvGrpSpPr>
          <p:cNvPr id="53" name="Group 52">
            <a:extLst>
              <a:ext uri="{FF2B5EF4-FFF2-40B4-BE49-F238E27FC236}">
                <a16:creationId xmlns:a16="http://schemas.microsoft.com/office/drawing/2014/main" id="{0C05C841-1338-6248-CB60-4B1AD206161F}"/>
              </a:ext>
            </a:extLst>
          </p:cNvPr>
          <p:cNvGrpSpPr/>
          <p:nvPr/>
        </p:nvGrpSpPr>
        <p:grpSpPr>
          <a:xfrm>
            <a:off x="7396220" y="2490816"/>
            <a:ext cx="819290" cy="833799"/>
            <a:chOff x="7292188" y="2295970"/>
            <a:chExt cx="819290" cy="833799"/>
          </a:xfrm>
        </p:grpSpPr>
        <p:pic>
          <p:nvPicPr>
            <p:cNvPr id="36" name="Graphic 35" descr="City outline">
              <a:extLst>
                <a:ext uri="{FF2B5EF4-FFF2-40B4-BE49-F238E27FC236}">
                  <a16:creationId xmlns:a16="http://schemas.microsoft.com/office/drawing/2014/main" id="{D2D7B82C-3C44-FD55-057F-4227EA99A8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2188" y="2295970"/>
              <a:ext cx="815109" cy="815109"/>
            </a:xfrm>
            <a:prstGeom prst="rect">
              <a:avLst/>
            </a:prstGeom>
          </p:spPr>
        </p:pic>
        <p:pic>
          <p:nvPicPr>
            <p:cNvPr id="42" name="Graphic 41" descr="Leaf with solid fill">
              <a:extLst>
                <a:ext uri="{FF2B5EF4-FFF2-40B4-BE49-F238E27FC236}">
                  <a16:creationId xmlns:a16="http://schemas.microsoft.com/office/drawing/2014/main" id="{DD32F0E1-8CE7-308B-160F-8774ECAC2F7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88763" y="2707054"/>
              <a:ext cx="422715" cy="422715"/>
            </a:xfrm>
            <a:prstGeom prst="rect">
              <a:avLst/>
            </a:prstGeom>
          </p:spPr>
        </p:pic>
      </p:grpSp>
      <p:pic>
        <p:nvPicPr>
          <p:cNvPr id="44" name="Graphic 43" descr="Robot Hand outline">
            <a:extLst>
              <a:ext uri="{FF2B5EF4-FFF2-40B4-BE49-F238E27FC236}">
                <a16:creationId xmlns:a16="http://schemas.microsoft.com/office/drawing/2014/main" id="{1AD002FD-8429-C772-611C-7F9F888800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34929" y="3737232"/>
            <a:ext cx="767061" cy="767061"/>
          </a:xfrm>
          <a:prstGeom prst="rect">
            <a:avLst/>
          </a:prstGeom>
        </p:spPr>
      </p:pic>
      <p:pic>
        <p:nvPicPr>
          <p:cNvPr id="48" name="Graphic 47" descr="Renewable Energy outline">
            <a:extLst>
              <a:ext uri="{FF2B5EF4-FFF2-40B4-BE49-F238E27FC236}">
                <a16:creationId xmlns:a16="http://schemas.microsoft.com/office/drawing/2014/main" id="{02532E2E-28A1-5620-62E4-4009A2632EE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82436" y="3680509"/>
            <a:ext cx="689902" cy="689902"/>
          </a:xfrm>
          <a:prstGeom prst="rect">
            <a:avLst/>
          </a:prstGeom>
        </p:spPr>
      </p:pic>
      <p:pic>
        <p:nvPicPr>
          <p:cNvPr id="52" name="Graphic 51" descr="Connections outline">
            <a:extLst>
              <a:ext uri="{FF2B5EF4-FFF2-40B4-BE49-F238E27FC236}">
                <a16:creationId xmlns:a16="http://schemas.microsoft.com/office/drawing/2014/main" id="{2F79D3C5-C581-C3BC-59CF-A2B42771594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08941" y="5006834"/>
            <a:ext cx="755792" cy="755792"/>
          </a:xfrm>
          <a:prstGeom prst="rect">
            <a:avLst/>
          </a:prstGeom>
        </p:spPr>
      </p:pic>
      <p:cxnSp>
        <p:nvCxnSpPr>
          <p:cNvPr id="8" name="Straight Connector 7">
            <a:extLst>
              <a:ext uri="{FF2B5EF4-FFF2-40B4-BE49-F238E27FC236}">
                <a16:creationId xmlns:a16="http://schemas.microsoft.com/office/drawing/2014/main" id="{5A16506A-5CBA-9188-6430-6A2C62FD1FC4}"/>
              </a:ext>
            </a:extLst>
          </p:cNvPr>
          <p:cNvCxnSpPr/>
          <p:nvPr/>
        </p:nvCxnSpPr>
        <p:spPr>
          <a:xfrm>
            <a:off x="1280160" y="4787153"/>
            <a:ext cx="9757186" cy="0"/>
          </a:xfrm>
          <a:prstGeom prst="line">
            <a:avLst/>
          </a:prstGeom>
          <a:ln>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0805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073072-8E16-15AC-CBFA-2BA6C9A2972F}"/>
              </a:ext>
            </a:extLst>
          </p:cNvPr>
          <p:cNvSpPr>
            <a:spLocks noGrp="1"/>
          </p:cNvSpPr>
          <p:nvPr>
            <p:ph idx="1"/>
          </p:nvPr>
        </p:nvSpPr>
        <p:spPr>
          <a:xfrm>
            <a:off x="1385454" y="1521120"/>
            <a:ext cx="9198726" cy="5137864"/>
          </a:xfrm>
        </p:spPr>
        <p:txBody>
          <a:bodyPr/>
          <a:lstStyle/>
          <a:p>
            <a:pPr marL="0" indent="0" algn="just">
              <a:spcAft>
                <a:spcPts val="0"/>
              </a:spcAft>
              <a:buNone/>
            </a:pPr>
            <a:r>
              <a:rPr lang="en-GB" sz="2200" b="1" dirty="0">
                <a:effectLst/>
                <a:ea typeface="Calibri" panose="020F0502020204030204" pitchFamily="34" charset="0"/>
                <a:cs typeface="Calibri" panose="020F0502020204030204" pitchFamily="34" charset="0"/>
              </a:rPr>
              <a:t>Increasing the efficiency of the logistics sector </a:t>
            </a:r>
            <a:r>
              <a:rPr lang="en-GB" sz="2200" dirty="0">
                <a:effectLst/>
                <a:ea typeface="Calibri" panose="020F0502020204030204" pitchFamily="34" charset="0"/>
                <a:cs typeface="Calibri" panose="020F0502020204030204" pitchFamily="34" charset="0"/>
              </a:rPr>
              <a:t>at EU level</a:t>
            </a:r>
          </a:p>
          <a:p>
            <a:pPr marL="0" indent="0" algn="just">
              <a:spcAft>
                <a:spcPts val="0"/>
              </a:spcAft>
              <a:buNone/>
            </a:pPr>
            <a:endParaRPr lang="en-GB" sz="2200" dirty="0">
              <a:cs typeface="Calibri" panose="020F0502020204030204" pitchFamily="34" charset="0"/>
            </a:endParaRPr>
          </a:p>
          <a:p>
            <a:pPr marL="0" indent="0" algn="just">
              <a:spcAft>
                <a:spcPts val="0"/>
              </a:spcAft>
              <a:buNone/>
            </a:pPr>
            <a:endParaRPr lang="en-GB" sz="2200" dirty="0">
              <a:cs typeface="Calibri" panose="020F0502020204030204" pitchFamily="34" charset="0"/>
            </a:endParaRPr>
          </a:p>
          <a:p>
            <a:pPr marL="0" indent="0" algn="just">
              <a:spcAft>
                <a:spcPts val="0"/>
              </a:spcAft>
              <a:buNone/>
            </a:pPr>
            <a:r>
              <a:rPr lang="en-US" sz="2200" dirty="0">
                <a:cs typeface="Calibri" panose="020F0502020204030204" pitchFamily="34" charset="0"/>
              </a:rPr>
              <a:t>Supporting local authorities with their </a:t>
            </a:r>
            <a:r>
              <a:rPr lang="en-US" sz="2200" b="1" dirty="0">
                <a:cs typeface="Calibri" panose="020F0502020204030204" pitchFamily="34" charset="0"/>
              </a:rPr>
              <a:t>sustainable urban mobility plans (SUMPs)</a:t>
            </a:r>
          </a:p>
          <a:p>
            <a:pPr marL="0" indent="0" algn="just">
              <a:spcAft>
                <a:spcPts val="0"/>
              </a:spcAft>
              <a:buNone/>
            </a:pPr>
            <a:endParaRPr lang="en-US" sz="2200" b="1" dirty="0">
              <a:cs typeface="Calibri" panose="020F0502020204030204" pitchFamily="34" charset="0"/>
            </a:endParaRPr>
          </a:p>
          <a:p>
            <a:pPr marL="0" indent="0" algn="just">
              <a:spcAft>
                <a:spcPts val="0"/>
              </a:spcAft>
              <a:buNone/>
            </a:pPr>
            <a:endParaRPr lang="en-GB" sz="2200" b="1" dirty="0">
              <a:cs typeface="Calibri" panose="020F0502020204030204" pitchFamily="34" charset="0"/>
            </a:endParaRPr>
          </a:p>
          <a:p>
            <a:pPr marL="0" indent="0" algn="just">
              <a:spcAft>
                <a:spcPts val="0"/>
              </a:spcAft>
              <a:buNone/>
            </a:pPr>
            <a:r>
              <a:rPr lang="en-GB" sz="2200" dirty="0">
                <a:effectLst/>
                <a:ea typeface="Calibri" panose="020F0502020204030204" pitchFamily="34" charset="0"/>
                <a:cs typeface="Arial" panose="020B0604020202020204" pitchFamily="34" charset="0"/>
              </a:rPr>
              <a:t>Implementation of </a:t>
            </a:r>
            <a:r>
              <a:rPr lang="en-GB" sz="2200" b="1" dirty="0">
                <a:effectLst/>
                <a:ea typeface="Calibri" panose="020F0502020204030204" pitchFamily="34" charset="0"/>
                <a:cs typeface="Arial" panose="020B0604020202020204" pitchFamily="34" charset="0"/>
              </a:rPr>
              <a:t>urban vehicle access regulations (UVARs)</a:t>
            </a:r>
            <a:endParaRPr lang="en-GB" sz="2200" b="1" dirty="0">
              <a:ea typeface="Calibri" panose="020F0502020204030204" pitchFamily="34" charset="0"/>
              <a:cs typeface="Arial" panose="020B0604020202020204" pitchFamily="34" charset="0"/>
            </a:endParaRPr>
          </a:p>
          <a:p>
            <a:pPr marL="0" indent="0" algn="just">
              <a:spcAft>
                <a:spcPts val="0"/>
              </a:spcAft>
              <a:buNone/>
            </a:pPr>
            <a:endParaRPr lang="en-GB" sz="2200" dirty="0">
              <a:effectLst/>
              <a:ea typeface="Calibri" panose="020F0502020204030204" pitchFamily="34" charset="0"/>
              <a:cs typeface="Arial" panose="020B0604020202020204" pitchFamily="34" charset="0"/>
            </a:endParaRPr>
          </a:p>
          <a:p>
            <a:pPr marL="0" indent="0" algn="just">
              <a:spcAft>
                <a:spcPts val="0"/>
              </a:spcAft>
              <a:buNone/>
            </a:pPr>
            <a:endParaRPr lang="en-GB" sz="2200" dirty="0">
              <a:effectLst/>
              <a:ea typeface="Calibri" panose="020F0502020204030204" pitchFamily="34" charset="0"/>
              <a:cs typeface="Arial" panose="020B0604020202020204" pitchFamily="34" charset="0"/>
            </a:endParaRPr>
          </a:p>
          <a:p>
            <a:pPr marL="0" indent="0" algn="just">
              <a:spcAft>
                <a:spcPts val="0"/>
              </a:spcAft>
              <a:buNone/>
            </a:pPr>
            <a:r>
              <a:rPr lang="en-GB" sz="2200" dirty="0">
                <a:ea typeface="Calibri" panose="020F0502020204030204" pitchFamily="34" charset="0"/>
                <a:cs typeface="Arial" panose="020B0604020202020204" pitchFamily="34" charset="0"/>
              </a:rPr>
              <a:t>Boosting cross-border p</a:t>
            </a:r>
            <a:r>
              <a:rPr lang="en-GB" sz="2200" dirty="0">
                <a:effectLst/>
                <a:ea typeface="Calibri" panose="020F0502020204030204" pitchFamily="34" charset="0"/>
                <a:cs typeface="Arial" panose="020B0604020202020204" pitchFamily="34" charset="0"/>
              </a:rPr>
              <a:t>assenger &amp; freight </a:t>
            </a:r>
            <a:r>
              <a:rPr lang="en-GB" sz="2200" b="1" dirty="0">
                <a:effectLst/>
                <a:ea typeface="Calibri" panose="020F0502020204030204" pitchFamily="34" charset="0"/>
                <a:cs typeface="Arial" panose="020B0604020202020204" pitchFamily="34" charset="0"/>
              </a:rPr>
              <a:t>multimodality</a:t>
            </a:r>
            <a:endParaRPr lang="en-GB" sz="2200" dirty="0">
              <a:effectLst/>
              <a:ea typeface="Calibri" panose="020F0502020204030204" pitchFamily="34" charset="0"/>
              <a:cs typeface="Arial" panose="020B0604020202020204" pitchFamily="34" charset="0"/>
            </a:endParaRPr>
          </a:p>
          <a:p>
            <a:pPr marL="0" indent="0" algn="just">
              <a:spcAft>
                <a:spcPts val="0"/>
              </a:spcAft>
              <a:buNone/>
            </a:pPr>
            <a:endParaRPr lang="en-GB" sz="2200" dirty="0">
              <a:ea typeface="Calibri" panose="020F0502020204030204" pitchFamily="34" charset="0"/>
              <a:cs typeface="Arial" panose="020B0604020202020204" pitchFamily="34" charset="0"/>
            </a:endParaRPr>
          </a:p>
          <a:p>
            <a:pPr marL="0" indent="0" algn="just">
              <a:spcAft>
                <a:spcPts val="0"/>
              </a:spcAft>
              <a:buNone/>
            </a:pPr>
            <a:endParaRPr lang="en-GB" sz="2200" dirty="0">
              <a:ea typeface="Calibri" panose="020F0502020204030204" pitchFamily="34" charset="0"/>
              <a:cs typeface="Arial" panose="020B0604020202020204" pitchFamily="34" charset="0"/>
            </a:endParaRPr>
          </a:p>
          <a:p>
            <a:pPr marL="0" indent="0" algn="just">
              <a:spcAft>
                <a:spcPts val="0"/>
              </a:spcAft>
              <a:buNone/>
            </a:pPr>
            <a:r>
              <a:rPr lang="en-US" sz="2200" dirty="0">
                <a:ea typeface="Calibri" panose="020F0502020204030204" pitchFamily="34" charset="0"/>
                <a:cs typeface="Arial" panose="020B0604020202020204" pitchFamily="34" charset="0"/>
              </a:rPr>
              <a:t>Facilitating access to </a:t>
            </a:r>
            <a:r>
              <a:rPr lang="en-US" sz="2200" b="1" dirty="0">
                <a:ea typeface="Calibri" panose="020F0502020204030204" pitchFamily="34" charset="0"/>
                <a:cs typeface="Arial" panose="020B0604020202020204" pitchFamily="34" charset="0"/>
              </a:rPr>
              <a:t>electromobility</a:t>
            </a:r>
            <a:r>
              <a:rPr lang="en-US" sz="2200" dirty="0">
                <a:ea typeface="Calibri" panose="020F0502020204030204" pitchFamily="34" charset="0"/>
                <a:cs typeface="Arial" panose="020B0604020202020204" pitchFamily="34" charset="0"/>
              </a:rPr>
              <a:t> data at EU level</a:t>
            </a:r>
            <a:endParaRPr lang="en-GB" sz="2200" dirty="0">
              <a:cs typeface="Calibri" panose="020F0502020204030204" pitchFamily="34" charset="0"/>
            </a:endParaRPr>
          </a:p>
          <a:p>
            <a:pPr algn="just">
              <a:spcAft>
                <a:spcPts val="0"/>
              </a:spcAft>
            </a:pPr>
            <a:endParaRPr lang="en-US" sz="2200" dirty="0">
              <a:ea typeface="Calibri" panose="020F0502020204030204" pitchFamily="34" charset="0"/>
              <a:cs typeface="Arial" panose="020B0604020202020204" pitchFamily="34" charset="0"/>
            </a:endParaRPr>
          </a:p>
        </p:txBody>
      </p:sp>
      <p:sp>
        <p:nvSpPr>
          <p:cNvPr id="4" name="Title 3">
            <a:extLst>
              <a:ext uri="{FF2B5EF4-FFF2-40B4-BE49-F238E27FC236}">
                <a16:creationId xmlns:a16="http://schemas.microsoft.com/office/drawing/2014/main" id="{0DF459D1-2E29-C0A9-B1E2-9D850CD50C4E}"/>
              </a:ext>
            </a:extLst>
          </p:cNvPr>
          <p:cNvSpPr>
            <a:spLocks noGrp="1"/>
          </p:cNvSpPr>
          <p:nvPr>
            <p:ph type="title"/>
          </p:nvPr>
        </p:nvSpPr>
        <p:spPr/>
        <p:txBody>
          <a:bodyPr/>
          <a:lstStyle/>
          <a:p>
            <a:r>
              <a:rPr lang="en-US"/>
              <a:t>Use cases and their added value for the mobility transition ahead </a:t>
            </a:r>
            <a:endParaRPr lang="en-GB"/>
          </a:p>
        </p:txBody>
      </p:sp>
      <p:pic>
        <p:nvPicPr>
          <p:cNvPr id="6" name="Graphic 5" descr="Playbook with solid fill">
            <a:extLst>
              <a:ext uri="{FF2B5EF4-FFF2-40B4-BE49-F238E27FC236}">
                <a16:creationId xmlns:a16="http://schemas.microsoft.com/office/drawing/2014/main" id="{2768FCFE-5A73-FCD1-6DC4-6C4D7B5218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103" y="3826203"/>
            <a:ext cx="520756" cy="520756"/>
          </a:xfrm>
          <a:prstGeom prst="rect">
            <a:avLst/>
          </a:prstGeom>
        </p:spPr>
      </p:pic>
      <p:pic>
        <p:nvPicPr>
          <p:cNvPr id="10" name="Graphic 9" descr="Blueprint with solid fill">
            <a:extLst>
              <a:ext uri="{FF2B5EF4-FFF2-40B4-BE49-F238E27FC236}">
                <a16:creationId xmlns:a16="http://schemas.microsoft.com/office/drawing/2014/main" id="{E8B998BC-0AAF-D0B2-D3EE-60DBBCF99B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2503" y="2549456"/>
            <a:ext cx="461356" cy="461356"/>
          </a:xfrm>
          <a:prstGeom prst="rect">
            <a:avLst/>
          </a:prstGeom>
        </p:spPr>
      </p:pic>
      <p:pic>
        <p:nvPicPr>
          <p:cNvPr id="14" name="Graphic 13" descr="Truck with solid fill">
            <a:extLst>
              <a:ext uri="{FF2B5EF4-FFF2-40B4-BE49-F238E27FC236}">
                <a16:creationId xmlns:a16="http://schemas.microsoft.com/office/drawing/2014/main" id="{DA3A6850-30E0-D620-E7A6-1E8CF3E1C2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8749" y="1521120"/>
            <a:ext cx="520756" cy="520756"/>
          </a:xfrm>
          <a:prstGeom prst="rect">
            <a:avLst/>
          </a:prstGeom>
        </p:spPr>
      </p:pic>
      <p:pic>
        <p:nvPicPr>
          <p:cNvPr id="16" name="Graphic 15" descr="Workflow with solid fill">
            <a:extLst>
              <a:ext uri="{FF2B5EF4-FFF2-40B4-BE49-F238E27FC236}">
                <a16:creationId xmlns:a16="http://schemas.microsoft.com/office/drawing/2014/main" id="{64E6AF2B-B580-567C-0E68-218645EAB72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6922" y="4893271"/>
            <a:ext cx="461356" cy="461356"/>
          </a:xfrm>
          <a:prstGeom prst="rect">
            <a:avLst/>
          </a:prstGeom>
        </p:spPr>
      </p:pic>
      <p:pic>
        <p:nvPicPr>
          <p:cNvPr id="5" name="Graphic 4" descr="Renewable Energy outline">
            <a:extLst>
              <a:ext uri="{FF2B5EF4-FFF2-40B4-BE49-F238E27FC236}">
                <a16:creationId xmlns:a16="http://schemas.microsoft.com/office/drawing/2014/main" id="{17BB2D41-9809-B4F3-3EA2-CF92543E1B9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1646" y="5799915"/>
            <a:ext cx="511909" cy="511909"/>
          </a:xfrm>
          <a:prstGeom prst="rect">
            <a:avLst/>
          </a:prstGeom>
        </p:spPr>
      </p:pic>
      <p:sp>
        <p:nvSpPr>
          <p:cNvPr id="7" name="Slide Number Placeholder 6">
            <a:extLst>
              <a:ext uri="{FF2B5EF4-FFF2-40B4-BE49-F238E27FC236}">
                <a16:creationId xmlns:a16="http://schemas.microsoft.com/office/drawing/2014/main" id="{EBF59822-42A2-71C4-75EA-69BC12F73B6D}"/>
              </a:ext>
            </a:extLst>
          </p:cNvPr>
          <p:cNvSpPr>
            <a:spLocks noGrp="1"/>
          </p:cNvSpPr>
          <p:nvPr>
            <p:ph type="sldNum" sz="quarter" idx="12"/>
          </p:nvPr>
        </p:nvSpPr>
        <p:spPr/>
        <p:txBody>
          <a:bodyPr/>
          <a:lstStyle/>
          <a:p>
            <a:fld id="{F46C79FD-C571-418B-AB0F-5EE936C85276}" type="slidenum">
              <a:rPr lang="en-GB" smtClean="0"/>
              <a:t>6</a:t>
            </a:fld>
            <a:endParaRPr lang="en-GB"/>
          </a:p>
        </p:txBody>
      </p:sp>
    </p:spTree>
    <p:extLst>
      <p:ext uri="{BB962C8B-B14F-4D97-AF65-F5344CB8AC3E}">
        <p14:creationId xmlns:p14="http://schemas.microsoft.com/office/powerpoint/2010/main" val="3370213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2114866" y="1417905"/>
            <a:ext cx="8601457" cy="4266861"/>
          </a:xfrm>
          <a:prstGeom prst="rect">
            <a:avLst/>
          </a:prstGeom>
          <a:solidFill>
            <a:srgbClr val="E2FAE5"/>
          </a:solidFill>
          <a:ln w="28575">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spcAft>
                <a:spcPts val="1200"/>
              </a:spcAft>
            </a:pPr>
            <a:endParaRPr lang="fr-BE" b="1" dirty="0">
              <a:solidFill>
                <a:schemeClr val="accent3">
                  <a:lumMod val="75000"/>
                </a:schemeClr>
              </a:solidFill>
            </a:endParaRPr>
          </a:p>
        </p:txBody>
      </p:sp>
      <p:sp>
        <p:nvSpPr>
          <p:cNvPr id="228" name="TextBox 227"/>
          <p:cNvSpPr txBox="1"/>
          <p:nvPr/>
        </p:nvSpPr>
        <p:spPr>
          <a:xfrm>
            <a:off x="301311" y="6068817"/>
            <a:ext cx="2164919" cy="369332"/>
          </a:xfrm>
          <a:prstGeom prst="rect">
            <a:avLst/>
          </a:prstGeom>
          <a:noFill/>
          <a:ln w="19050">
            <a:noFill/>
          </a:ln>
        </p:spPr>
        <p:txBody>
          <a:bodyPr wrap="square" rtlCol="0">
            <a:spAutoFit/>
          </a:bodyPr>
          <a:lstStyle/>
          <a:p>
            <a:endParaRPr lang="fr-BE"/>
          </a:p>
        </p:txBody>
      </p:sp>
      <p:sp>
        <p:nvSpPr>
          <p:cNvPr id="8" name="Rectangle: Rounded Corners 7"/>
          <p:cNvSpPr/>
          <p:nvPr/>
        </p:nvSpPr>
        <p:spPr>
          <a:xfrm>
            <a:off x="202819" y="1999982"/>
            <a:ext cx="2378702" cy="102588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36000" rIns="18000" bIns="36000" rtlCol="0" anchor="ctr"/>
          <a:lstStyle/>
          <a:p>
            <a:pPr algn="ctr"/>
            <a:r>
              <a:rPr lang="en-US" sz="1400" b="1" dirty="0"/>
              <a:t>EU mobility data domains and initiatives </a:t>
            </a:r>
            <a:endParaRPr lang="en-US" sz="1400" dirty="0"/>
          </a:p>
          <a:p>
            <a:pPr algn="ctr"/>
            <a:r>
              <a:rPr lang="en-US" sz="1200" dirty="0"/>
              <a:t>(e.g., DTLF, ITS NAPs)</a:t>
            </a:r>
            <a:endParaRPr lang="en-US" sz="1200" dirty="0">
              <a:cs typeface="Arial"/>
            </a:endParaRPr>
          </a:p>
        </p:txBody>
      </p:sp>
      <p:sp>
        <p:nvSpPr>
          <p:cNvPr id="101" name="Rectangle 100"/>
          <p:cNvSpPr/>
          <p:nvPr/>
        </p:nvSpPr>
        <p:spPr>
          <a:xfrm>
            <a:off x="3501413" y="2206382"/>
            <a:ext cx="6093951" cy="2980200"/>
          </a:xfrm>
          <a:prstGeom prst="rect">
            <a:avLst/>
          </a:prstGeom>
          <a:noFill/>
          <a:ln w="28575">
            <a:solidFill>
              <a:schemeClr val="accent3">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accent4"/>
              </a:solidFill>
            </a:endParaRPr>
          </a:p>
        </p:txBody>
      </p:sp>
      <p:sp>
        <p:nvSpPr>
          <p:cNvPr id="105" name="Rectangle: Rounded Corners 104"/>
          <p:cNvSpPr/>
          <p:nvPr/>
        </p:nvSpPr>
        <p:spPr>
          <a:xfrm>
            <a:off x="189410" y="3197411"/>
            <a:ext cx="2378701" cy="10091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dirty="0"/>
              <a:t>Public or private</a:t>
            </a:r>
            <a:br>
              <a:rPr lang="en-US" sz="1400" b="1" dirty="0"/>
            </a:br>
            <a:r>
              <a:rPr lang="en-US" sz="1400" b="1" dirty="0"/>
              <a:t>mobility data ecosystems and initiatives</a:t>
            </a:r>
          </a:p>
          <a:p>
            <a:pPr algn="ctr"/>
            <a:r>
              <a:rPr lang="en-US" sz="1200" dirty="0"/>
              <a:t>(e.g., German MDS, </a:t>
            </a:r>
            <a:r>
              <a:rPr lang="en-US" sz="1200" dirty="0" err="1"/>
              <a:t>Eona</a:t>
            </a:r>
            <a:r>
              <a:rPr lang="en-US" sz="1200" dirty="0"/>
              <a:t>-X)</a:t>
            </a:r>
          </a:p>
        </p:txBody>
      </p:sp>
      <p:sp>
        <p:nvSpPr>
          <p:cNvPr id="117" name="Rectangle: Rounded Corners 116"/>
          <p:cNvSpPr/>
          <p:nvPr/>
        </p:nvSpPr>
        <p:spPr>
          <a:xfrm>
            <a:off x="10379113" y="2342316"/>
            <a:ext cx="1623477" cy="241803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US" sz="1400" b="1" dirty="0">
                <a:solidFill>
                  <a:schemeClr val="accent1"/>
                </a:solidFill>
              </a:rPr>
              <a:t>EMDS users</a:t>
            </a:r>
            <a:r>
              <a:rPr lang="en-US" sz="1400" dirty="0">
                <a:solidFill>
                  <a:schemeClr val="accent1"/>
                </a:solidFill>
              </a:rPr>
              <a:t> </a:t>
            </a:r>
            <a:br>
              <a:rPr lang="en-US" sz="1400" dirty="0">
                <a:solidFill>
                  <a:schemeClr val="accent1"/>
                </a:solidFill>
              </a:rPr>
            </a:br>
            <a:r>
              <a:rPr lang="en-US" sz="1200" dirty="0">
                <a:solidFill>
                  <a:schemeClr val="accent1"/>
                </a:solidFill>
              </a:rPr>
              <a:t>(e.g., data providers, </a:t>
            </a:r>
          </a:p>
          <a:p>
            <a:pPr algn="ctr"/>
            <a:r>
              <a:rPr lang="en-US" sz="1200" dirty="0">
                <a:solidFill>
                  <a:schemeClr val="accent1"/>
                </a:solidFill>
              </a:rPr>
              <a:t>data consumers, marketplaces, service providers)</a:t>
            </a:r>
          </a:p>
        </p:txBody>
      </p:sp>
      <p:cxnSp>
        <p:nvCxnSpPr>
          <p:cNvPr id="220" name="Straight Arrow Connector 219"/>
          <p:cNvCxnSpPr/>
          <p:nvPr/>
        </p:nvCxnSpPr>
        <p:spPr>
          <a:xfrm flipH="1">
            <a:off x="366344" y="6544269"/>
            <a:ext cx="360000" cy="0"/>
          </a:xfrm>
          <a:prstGeom prst="straightConnector1">
            <a:avLst/>
          </a:prstGeom>
          <a:ln w="28575">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flipH="1">
            <a:off x="366344" y="6222243"/>
            <a:ext cx="360000" cy="0"/>
          </a:xfrm>
          <a:prstGeom prst="straightConnector1">
            <a:avLst/>
          </a:prstGeom>
          <a:ln w="28575">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730920" y="6069347"/>
            <a:ext cx="1776448" cy="307777"/>
          </a:xfrm>
          <a:prstGeom prst="rect">
            <a:avLst/>
          </a:prstGeom>
          <a:noFill/>
        </p:spPr>
        <p:txBody>
          <a:bodyPr wrap="none" rtlCol="0">
            <a:spAutoFit/>
          </a:bodyPr>
          <a:lstStyle/>
          <a:p>
            <a:r>
              <a:rPr lang="fr-BE" sz="1400"/>
              <a:t>data access/sharing</a:t>
            </a:r>
          </a:p>
        </p:txBody>
      </p:sp>
      <p:sp>
        <p:nvSpPr>
          <p:cNvPr id="227" name="TextBox 226"/>
          <p:cNvSpPr txBox="1"/>
          <p:nvPr/>
        </p:nvSpPr>
        <p:spPr>
          <a:xfrm>
            <a:off x="726344" y="6375140"/>
            <a:ext cx="1388522" cy="307777"/>
          </a:xfrm>
          <a:prstGeom prst="rect">
            <a:avLst/>
          </a:prstGeom>
          <a:noFill/>
        </p:spPr>
        <p:txBody>
          <a:bodyPr wrap="none" rtlCol="0">
            <a:spAutoFit/>
          </a:bodyPr>
          <a:lstStyle/>
          <a:p>
            <a:r>
              <a:rPr lang="fr-BE" sz="1400"/>
              <a:t>metadata flows</a:t>
            </a:r>
          </a:p>
        </p:txBody>
      </p:sp>
      <p:sp>
        <p:nvSpPr>
          <p:cNvPr id="156" name="Rectangle: Rounded Corners 155"/>
          <p:cNvSpPr/>
          <p:nvPr/>
        </p:nvSpPr>
        <p:spPr>
          <a:xfrm>
            <a:off x="174201" y="4419421"/>
            <a:ext cx="2378701" cy="979217"/>
          </a:xfrm>
          <a:prstGeom prst="roundRect">
            <a:avLst/>
          </a:prstGeom>
          <a:solidFill>
            <a:schemeClr val="accent2">
              <a:lumMod val="20000"/>
              <a:lumOff val="80000"/>
            </a:schemeClr>
          </a:solidFill>
          <a:ln w="28575">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lumMod val="75000"/>
                  </a:schemeClr>
                </a:solidFill>
              </a:rPr>
              <a:t>Sectoral data spaces </a:t>
            </a:r>
          </a:p>
          <a:p>
            <a:pPr algn="ctr"/>
            <a:r>
              <a:rPr lang="en-US" sz="1200" dirty="0">
                <a:solidFill>
                  <a:schemeClr val="accent2">
                    <a:lumMod val="75000"/>
                  </a:schemeClr>
                </a:solidFill>
              </a:rPr>
              <a:t>(e.g., Green Deal, Energy, Tourism)</a:t>
            </a:r>
          </a:p>
        </p:txBody>
      </p:sp>
      <p:cxnSp>
        <p:nvCxnSpPr>
          <p:cNvPr id="157" name="Straight Arrow Connector 156">
            <a:extLst>
              <a:ext uri="{FF2B5EF4-FFF2-40B4-BE49-F238E27FC236}">
                <a16:creationId xmlns:a16="http://schemas.microsoft.com/office/drawing/2014/main" id="{617EC0BF-D4FF-4104-9A5A-763E2920C1EC}"/>
              </a:ext>
            </a:extLst>
          </p:cNvPr>
          <p:cNvCxnSpPr/>
          <p:nvPr/>
        </p:nvCxnSpPr>
        <p:spPr>
          <a:xfrm>
            <a:off x="9726449" y="3697008"/>
            <a:ext cx="540000" cy="0"/>
          </a:xfrm>
          <a:prstGeom prst="straightConnector1">
            <a:avLst/>
          </a:prstGeom>
          <a:ln w="28575">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D1790F04-14D3-44D0-AD68-F59A3DC57395}"/>
              </a:ext>
            </a:extLst>
          </p:cNvPr>
          <p:cNvCxnSpPr/>
          <p:nvPr/>
        </p:nvCxnSpPr>
        <p:spPr>
          <a:xfrm>
            <a:off x="9727122" y="3513272"/>
            <a:ext cx="540000" cy="6687"/>
          </a:xfrm>
          <a:prstGeom prst="straightConnector1">
            <a:avLst/>
          </a:prstGeom>
          <a:ln w="28575">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617EC0BF-D4FF-4104-9A5A-763E2920C1EC}"/>
              </a:ext>
            </a:extLst>
          </p:cNvPr>
          <p:cNvCxnSpPr/>
          <p:nvPr/>
        </p:nvCxnSpPr>
        <p:spPr>
          <a:xfrm>
            <a:off x="2733374" y="3874947"/>
            <a:ext cx="540000" cy="0"/>
          </a:xfrm>
          <a:prstGeom prst="straightConnector1">
            <a:avLst/>
          </a:prstGeom>
          <a:ln w="28575">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D1790F04-14D3-44D0-AD68-F59A3DC57395}"/>
              </a:ext>
            </a:extLst>
          </p:cNvPr>
          <p:cNvCxnSpPr/>
          <p:nvPr/>
        </p:nvCxnSpPr>
        <p:spPr>
          <a:xfrm>
            <a:off x="2733374" y="3691211"/>
            <a:ext cx="540000" cy="0"/>
          </a:xfrm>
          <a:prstGeom prst="straightConnector1">
            <a:avLst/>
          </a:prstGeom>
          <a:ln w="28575">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F46C79FD-C571-418B-AB0F-5EE936C85276}" type="slidenum">
              <a:rPr lang="fr-BE" smtClean="0"/>
              <a:t>7</a:t>
            </a:fld>
            <a:endParaRPr lang="fr-BE" dirty="0"/>
          </a:p>
        </p:txBody>
      </p:sp>
      <p:sp>
        <p:nvSpPr>
          <p:cNvPr id="21" name="Rectangle 20">
            <a:extLst>
              <a:ext uri="{FF2B5EF4-FFF2-40B4-BE49-F238E27FC236}">
                <a16:creationId xmlns:a16="http://schemas.microsoft.com/office/drawing/2014/main" id="{4B901677-5119-6A54-7725-F53DAEAFAEF2}"/>
              </a:ext>
            </a:extLst>
          </p:cNvPr>
          <p:cNvSpPr/>
          <p:nvPr/>
        </p:nvSpPr>
        <p:spPr>
          <a:xfrm>
            <a:off x="3629810" y="2942632"/>
            <a:ext cx="1924280" cy="1561649"/>
          </a:xfrm>
          <a:prstGeom prst="flowChartAlternateProcess">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Recommended building blocks </a:t>
            </a:r>
            <a:br>
              <a:rPr lang="en-US" sz="1400" b="1" dirty="0"/>
            </a:br>
            <a:r>
              <a:rPr lang="en-US" sz="1200" dirty="0"/>
              <a:t>for data interoperability, sovereignty, trust, value &amp; infrastructure</a:t>
            </a:r>
          </a:p>
        </p:txBody>
      </p:sp>
      <p:sp>
        <p:nvSpPr>
          <p:cNvPr id="20" name="Rectangle 19">
            <a:extLst>
              <a:ext uri="{FF2B5EF4-FFF2-40B4-BE49-F238E27FC236}">
                <a16:creationId xmlns:a16="http://schemas.microsoft.com/office/drawing/2014/main" id="{4FAF11F8-E025-BEFE-5F93-62A866ED95BF}"/>
              </a:ext>
            </a:extLst>
          </p:cNvPr>
          <p:cNvSpPr/>
          <p:nvPr/>
        </p:nvSpPr>
        <p:spPr>
          <a:xfrm>
            <a:off x="5618946" y="2942701"/>
            <a:ext cx="1800057" cy="1565199"/>
          </a:xfrm>
          <a:prstGeom prst="flowChartAlternateProcess">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t>Interlinking layer</a:t>
            </a:r>
            <a:endParaRPr lang="en-US" sz="1600" dirty="0"/>
          </a:p>
          <a:p>
            <a:pPr algn="ctr"/>
            <a:r>
              <a:rPr lang="en-US" sz="1200" dirty="0"/>
              <a:t>for metadata and discovery</a:t>
            </a:r>
          </a:p>
        </p:txBody>
      </p:sp>
      <p:sp>
        <p:nvSpPr>
          <p:cNvPr id="22" name="Rectangle 21">
            <a:extLst>
              <a:ext uri="{FF2B5EF4-FFF2-40B4-BE49-F238E27FC236}">
                <a16:creationId xmlns:a16="http://schemas.microsoft.com/office/drawing/2014/main" id="{F5BEA8CE-8EF0-B259-09DF-7DDB2C16B08D}"/>
              </a:ext>
            </a:extLst>
          </p:cNvPr>
          <p:cNvSpPr/>
          <p:nvPr/>
        </p:nvSpPr>
        <p:spPr>
          <a:xfrm>
            <a:off x="7484237" y="2942632"/>
            <a:ext cx="1976093" cy="1561649"/>
          </a:xfrm>
          <a:prstGeom prst="flowChartAlternateProcess">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Recommended Standards</a:t>
            </a:r>
            <a:r>
              <a:rPr lang="en-US" sz="1400" b="1" dirty="0"/>
              <a:t> </a:t>
            </a:r>
            <a:br>
              <a:rPr lang="en-US" sz="1400" b="1" dirty="0"/>
            </a:br>
            <a:r>
              <a:rPr lang="en-US" sz="1100" dirty="0"/>
              <a:t>for data quality, level of service and accessibility</a:t>
            </a:r>
          </a:p>
        </p:txBody>
      </p:sp>
      <p:sp>
        <p:nvSpPr>
          <p:cNvPr id="9" name="Title 3">
            <a:extLst>
              <a:ext uri="{FF2B5EF4-FFF2-40B4-BE49-F238E27FC236}">
                <a16:creationId xmlns:a16="http://schemas.microsoft.com/office/drawing/2014/main" id="{529998D2-485F-0791-7B60-E168CFEA7E70}"/>
              </a:ext>
            </a:extLst>
          </p:cNvPr>
          <p:cNvSpPr>
            <a:spLocks noGrp="1"/>
          </p:cNvSpPr>
          <p:nvPr>
            <p:ph type="title"/>
          </p:nvPr>
        </p:nvSpPr>
        <p:spPr>
          <a:xfrm>
            <a:off x="970722" y="482860"/>
            <a:ext cx="10515600" cy="782357"/>
          </a:xfrm>
        </p:spPr>
        <p:txBody>
          <a:bodyPr anchor="t"/>
          <a:lstStyle/>
          <a:p>
            <a:r>
              <a:rPr lang="en-US" dirty="0"/>
              <a:t>EMDS </a:t>
            </a:r>
            <a:r>
              <a:rPr lang="en-US" dirty="0">
                <a:solidFill>
                  <a:schemeClr val="accent6"/>
                </a:solidFill>
              </a:rPr>
              <a:t>framework</a:t>
            </a:r>
          </a:p>
        </p:txBody>
      </p:sp>
      <p:sp>
        <p:nvSpPr>
          <p:cNvPr id="10" name="Rectangle 9">
            <a:extLst>
              <a:ext uri="{FF2B5EF4-FFF2-40B4-BE49-F238E27FC236}">
                <a16:creationId xmlns:a16="http://schemas.microsoft.com/office/drawing/2014/main" id="{CE71EE03-E554-3360-923C-CA3341BB2F26}"/>
              </a:ext>
            </a:extLst>
          </p:cNvPr>
          <p:cNvSpPr/>
          <p:nvPr/>
        </p:nvSpPr>
        <p:spPr>
          <a:xfrm rot="1024963">
            <a:off x="10314032" y="114369"/>
            <a:ext cx="1952836" cy="11210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Envisioned concept</a:t>
            </a:r>
          </a:p>
        </p:txBody>
      </p:sp>
      <p:cxnSp>
        <p:nvCxnSpPr>
          <p:cNvPr id="11" name="Straight Arrow Connector 10">
            <a:extLst>
              <a:ext uri="{FF2B5EF4-FFF2-40B4-BE49-F238E27FC236}">
                <a16:creationId xmlns:a16="http://schemas.microsoft.com/office/drawing/2014/main" id="{59A05F49-ED65-7F81-9F33-F12B943EC289}"/>
              </a:ext>
            </a:extLst>
          </p:cNvPr>
          <p:cNvCxnSpPr/>
          <p:nvPr/>
        </p:nvCxnSpPr>
        <p:spPr>
          <a:xfrm>
            <a:off x="2733374" y="5049074"/>
            <a:ext cx="540000" cy="0"/>
          </a:xfrm>
          <a:prstGeom prst="straightConnector1">
            <a:avLst/>
          </a:prstGeom>
          <a:ln w="28575">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0A5F6C5-21BC-B4A1-7B92-CDFD47BD32E7}"/>
              </a:ext>
            </a:extLst>
          </p:cNvPr>
          <p:cNvCxnSpPr/>
          <p:nvPr/>
        </p:nvCxnSpPr>
        <p:spPr>
          <a:xfrm>
            <a:off x="2733374" y="4865338"/>
            <a:ext cx="540000" cy="0"/>
          </a:xfrm>
          <a:prstGeom prst="straightConnector1">
            <a:avLst/>
          </a:prstGeom>
          <a:ln w="28575">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862088F-4C58-3DC5-261A-E80CBC6C0B4F}"/>
              </a:ext>
            </a:extLst>
          </p:cNvPr>
          <p:cNvCxnSpPr/>
          <p:nvPr/>
        </p:nvCxnSpPr>
        <p:spPr>
          <a:xfrm>
            <a:off x="2733374" y="2607856"/>
            <a:ext cx="540000" cy="0"/>
          </a:xfrm>
          <a:prstGeom prst="straightConnector1">
            <a:avLst/>
          </a:prstGeom>
          <a:ln w="28575">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0B496FF-24F0-C039-7861-D33975FDF6DB}"/>
              </a:ext>
            </a:extLst>
          </p:cNvPr>
          <p:cNvCxnSpPr/>
          <p:nvPr/>
        </p:nvCxnSpPr>
        <p:spPr>
          <a:xfrm>
            <a:off x="2733374" y="2424120"/>
            <a:ext cx="540000" cy="0"/>
          </a:xfrm>
          <a:prstGeom prst="straightConnector1">
            <a:avLst/>
          </a:prstGeom>
          <a:ln w="28575">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B93963D-C5E1-E18E-7BA3-6D5086358C84}"/>
              </a:ext>
            </a:extLst>
          </p:cNvPr>
          <p:cNvSpPr txBox="1"/>
          <p:nvPr/>
        </p:nvSpPr>
        <p:spPr>
          <a:xfrm>
            <a:off x="4522187" y="2190935"/>
            <a:ext cx="5322378" cy="369332"/>
          </a:xfrm>
          <a:prstGeom prst="rect">
            <a:avLst/>
          </a:prstGeom>
          <a:noFill/>
        </p:spPr>
        <p:txBody>
          <a:bodyPr wrap="square">
            <a:spAutoFit/>
          </a:bodyPr>
          <a:lstStyle/>
          <a:p>
            <a:pPr algn="ctr">
              <a:spcAft>
                <a:spcPts val="1200"/>
              </a:spcAft>
            </a:pPr>
            <a:r>
              <a:rPr lang="en-US" b="1" dirty="0">
                <a:solidFill>
                  <a:schemeClr val="accent3">
                    <a:lumMod val="75000"/>
                  </a:schemeClr>
                </a:solidFill>
              </a:rPr>
              <a:t>EMDS technical and governance framework</a:t>
            </a:r>
          </a:p>
        </p:txBody>
      </p:sp>
    </p:spTree>
    <p:extLst>
      <p:ext uri="{BB962C8B-B14F-4D97-AF65-F5344CB8AC3E}">
        <p14:creationId xmlns:p14="http://schemas.microsoft.com/office/powerpoint/2010/main" val="448199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30F950B-6D26-21FC-BB9D-25E22AA4F65A}"/>
              </a:ext>
            </a:extLst>
          </p:cNvPr>
          <p:cNvSpPr>
            <a:spLocks noGrp="1"/>
          </p:cNvSpPr>
          <p:nvPr>
            <p:ph sz="half" idx="1"/>
          </p:nvPr>
        </p:nvSpPr>
        <p:spPr>
          <a:xfrm>
            <a:off x="848137" y="1567623"/>
            <a:ext cx="3358489" cy="3763134"/>
          </a:xfrm>
        </p:spPr>
        <p:txBody>
          <a:bodyPr/>
          <a:lstStyle/>
          <a:p>
            <a:pPr marL="0" indent="0">
              <a:buFont typeface="Arial" panose="020B0604020202020204" pitchFamily="34" charset="0"/>
              <a:buNone/>
            </a:pPr>
            <a:r>
              <a:rPr lang="en-IE" b="1" dirty="0"/>
              <a:t>Preparatory action</a:t>
            </a:r>
            <a:br>
              <a:rPr lang="en-IE" b="1" dirty="0"/>
            </a:br>
            <a:r>
              <a:rPr lang="en-IE" sz="2000" dirty="0">
                <a:solidFill>
                  <a:schemeClr val="tx2"/>
                </a:solidFill>
              </a:rPr>
              <a:t>Digital Europe </a:t>
            </a:r>
            <a:r>
              <a:rPr lang="en-GB" sz="2000" dirty="0">
                <a:solidFill>
                  <a:schemeClr val="tx2"/>
                </a:solidFill>
              </a:rPr>
              <a:t>Programme</a:t>
            </a:r>
            <a:endParaRPr lang="en-IE" sz="2000" dirty="0">
              <a:solidFill>
                <a:schemeClr val="tx2"/>
              </a:solidFill>
            </a:endParaRPr>
          </a:p>
          <a:p>
            <a:pPr marL="0" indent="0">
              <a:buFont typeface="Arial" panose="020B0604020202020204" pitchFamily="34" charset="0"/>
              <a:buNone/>
            </a:pPr>
            <a:r>
              <a:rPr lang="en-US" sz="2000" dirty="0"/>
              <a:t>12 months coordination &amp; support action: </a:t>
            </a:r>
            <a:r>
              <a:rPr lang="en-US" sz="2000" dirty="0">
                <a:hlinkClick r:id="rId3"/>
              </a:rPr>
              <a:t>PrepDSpace4mobility</a:t>
            </a:r>
            <a:endParaRPr lang="en-US" sz="2000" dirty="0"/>
          </a:p>
          <a:p>
            <a:pPr marL="0" indent="0">
              <a:buFont typeface="Arial" panose="020B0604020202020204" pitchFamily="34" charset="0"/>
              <a:buNone/>
            </a:pPr>
            <a:r>
              <a:rPr lang="en-US" sz="2000" dirty="0"/>
              <a:t>Oct 2022-Sept 2023</a:t>
            </a:r>
          </a:p>
          <a:p>
            <a:pPr>
              <a:buFont typeface="Wingdings" panose="05000000000000000000" pitchFamily="2" charset="2"/>
              <a:buChar char="à"/>
            </a:pPr>
            <a:r>
              <a:rPr lang="en-US" sz="2000" dirty="0"/>
              <a:t>Map existing mobility data ecosystems</a:t>
            </a:r>
          </a:p>
          <a:p>
            <a:pPr>
              <a:buFont typeface="Wingdings" panose="05000000000000000000" pitchFamily="2" charset="2"/>
              <a:buChar char="à"/>
            </a:pPr>
            <a:r>
              <a:rPr lang="en-US" sz="2000" dirty="0"/>
              <a:t>Recommend first common building blocks</a:t>
            </a:r>
          </a:p>
          <a:p>
            <a:pPr marL="0" indent="0">
              <a:buFont typeface="Arial" panose="020B0604020202020204" pitchFamily="34" charset="0"/>
              <a:buNone/>
            </a:pPr>
            <a:endParaRPr lang="en-US" dirty="0"/>
          </a:p>
          <a:p>
            <a:endParaRPr lang="en-IE" dirty="0"/>
          </a:p>
        </p:txBody>
      </p:sp>
      <p:sp>
        <p:nvSpPr>
          <p:cNvPr id="2" name="Slide Number Placeholder 1"/>
          <p:cNvSpPr>
            <a:spLocks noGrp="1"/>
          </p:cNvSpPr>
          <p:nvPr>
            <p:ph type="sldNum" sz="quarter" idx="12"/>
          </p:nvPr>
        </p:nvSpPr>
        <p:spPr/>
        <p:txBody>
          <a:bodyPr/>
          <a:lstStyle/>
          <a:p>
            <a:fld id="{F46C79FD-C571-418B-AB0F-5EE936C85276}" type="slidenum">
              <a:rPr lang="en-GB" smtClean="0"/>
              <a:t>8</a:t>
            </a:fld>
            <a:endParaRPr lang="en-GB"/>
          </a:p>
        </p:txBody>
      </p:sp>
      <p:sp>
        <p:nvSpPr>
          <p:cNvPr id="7" name="Content Placeholder 6"/>
          <p:cNvSpPr>
            <a:spLocks noGrp="1"/>
          </p:cNvSpPr>
          <p:nvPr>
            <p:ph sz="half" idx="13"/>
          </p:nvPr>
        </p:nvSpPr>
        <p:spPr>
          <a:xfrm>
            <a:off x="4614919" y="1567622"/>
            <a:ext cx="3270297" cy="3763134"/>
          </a:xfrm>
        </p:spPr>
        <p:txBody>
          <a:bodyPr/>
          <a:lstStyle/>
          <a:p>
            <a:pPr marL="0" indent="0">
              <a:buNone/>
            </a:pPr>
            <a:r>
              <a:rPr lang="en-IE" b="1" dirty="0"/>
              <a:t>Deployment action</a:t>
            </a:r>
            <a:br>
              <a:rPr lang="en-IE" b="1" dirty="0"/>
            </a:br>
            <a:r>
              <a:rPr lang="en-IE" sz="2000" dirty="0">
                <a:solidFill>
                  <a:schemeClr val="tx2"/>
                </a:solidFill>
              </a:rPr>
              <a:t>Digital Europe </a:t>
            </a:r>
            <a:r>
              <a:rPr lang="en-GB" sz="2000" dirty="0">
                <a:solidFill>
                  <a:schemeClr val="tx2"/>
                </a:solidFill>
              </a:rPr>
              <a:t>Programme</a:t>
            </a:r>
            <a:endParaRPr lang="en-IE" sz="2000" dirty="0">
              <a:solidFill>
                <a:schemeClr val="tx2"/>
              </a:solidFill>
            </a:endParaRPr>
          </a:p>
          <a:p>
            <a:pPr marL="0" indent="0">
              <a:spcAft>
                <a:spcPts val="1200"/>
              </a:spcAft>
              <a:buNone/>
            </a:pPr>
            <a:r>
              <a:rPr lang="en-US" sz="2000" dirty="0"/>
              <a:t>36 months deployment action</a:t>
            </a:r>
          </a:p>
          <a:p>
            <a:pPr marL="0" indent="0">
              <a:spcAft>
                <a:spcPts val="1200"/>
              </a:spcAft>
              <a:buNone/>
            </a:pPr>
            <a:r>
              <a:rPr lang="en-US" sz="2000" dirty="0"/>
              <a:t>Kick-off Nov 2023</a:t>
            </a:r>
          </a:p>
          <a:p>
            <a:pPr>
              <a:buFont typeface="Wingdings" panose="05000000000000000000" pitchFamily="2" charset="2"/>
              <a:buChar char="à"/>
            </a:pPr>
            <a:r>
              <a:rPr lang="en-US" sz="2000" dirty="0"/>
              <a:t>Deployment of mobility data sharing use cases </a:t>
            </a:r>
            <a:r>
              <a:rPr lang="en-IE" sz="2000" dirty="0"/>
              <a:t>related to traffic and urban mobility indicators </a:t>
            </a:r>
            <a:endParaRPr lang="en-US" sz="2000" dirty="0"/>
          </a:p>
          <a:p>
            <a:pPr marL="0" indent="0">
              <a:buNone/>
            </a:pPr>
            <a:endParaRPr lang="en-US" dirty="0"/>
          </a:p>
        </p:txBody>
      </p:sp>
      <p:sp>
        <p:nvSpPr>
          <p:cNvPr id="8" name="Content Placeholder 7"/>
          <p:cNvSpPr>
            <a:spLocks noGrp="1"/>
          </p:cNvSpPr>
          <p:nvPr>
            <p:ph sz="half" idx="14"/>
          </p:nvPr>
        </p:nvSpPr>
        <p:spPr>
          <a:xfrm>
            <a:off x="8381700" y="1567622"/>
            <a:ext cx="3386747" cy="3763134"/>
          </a:xfrm>
        </p:spPr>
        <p:txBody>
          <a:bodyPr/>
          <a:lstStyle/>
          <a:p>
            <a:pPr marL="0" indent="0">
              <a:buNone/>
            </a:pPr>
            <a:r>
              <a:rPr lang="en-US" b="1" dirty="0"/>
              <a:t>Technical assistance </a:t>
            </a:r>
            <a:r>
              <a:rPr lang="en-US" sz="2000" dirty="0">
                <a:solidFill>
                  <a:schemeClr val="tx2"/>
                </a:solidFill>
              </a:rPr>
              <a:t>Connecting Europe Facility</a:t>
            </a:r>
            <a:endParaRPr lang="en-US" sz="2000" dirty="0"/>
          </a:p>
          <a:p>
            <a:pPr marL="0" indent="0">
              <a:spcAft>
                <a:spcPts val="1200"/>
              </a:spcAft>
              <a:buNone/>
            </a:pPr>
            <a:r>
              <a:rPr lang="en-US" sz="2000" dirty="0"/>
              <a:t>12 months study to be launched in Dec 2023 </a:t>
            </a:r>
          </a:p>
          <a:p>
            <a:pPr marL="0" indent="0">
              <a:spcAft>
                <a:spcPts val="1200"/>
              </a:spcAft>
              <a:buNone/>
            </a:pPr>
            <a:r>
              <a:rPr lang="en-US" sz="2000" dirty="0"/>
              <a:t>Followed by a deployment action in 2025 (TBC)</a:t>
            </a:r>
          </a:p>
          <a:p>
            <a:pPr>
              <a:buFont typeface="Wingdings" panose="05000000000000000000" pitchFamily="2" charset="2"/>
              <a:buChar char="à"/>
            </a:pPr>
            <a:r>
              <a:rPr lang="en-US" sz="2000" dirty="0"/>
              <a:t>Focus on the governance, interlinking layer and further definition of building blocks and interoperability (TBC)</a:t>
            </a:r>
          </a:p>
        </p:txBody>
      </p:sp>
      <p:sp>
        <p:nvSpPr>
          <p:cNvPr id="5" name="Title 4"/>
          <p:cNvSpPr>
            <a:spLocks noGrp="1"/>
          </p:cNvSpPr>
          <p:nvPr>
            <p:ph type="title"/>
          </p:nvPr>
        </p:nvSpPr>
        <p:spPr>
          <a:xfrm>
            <a:off x="970722" y="482860"/>
            <a:ext cx="9573453" cy="782357"/>
          </a:xfrm>
        </p:spPr>
        <p:txBody>
          <a:bodyPr/>
          <a:lstStyle/>
          <a:p>
            <a:r>
              <a:rPr lang="en-GB" sz="3200" dirty="0">
                <a:solidFill>
                  <a:srgbClr val="034EA2"/>
                </a:solidFill>
              </a:rPr>
              <a:t>Actions supporting the common European </a:t>
            </a:r>
            <a:br>
              <a:rPr lang="en-GB" sz="3200" dirty="0">
                <a:solidFill>
                  <a:srgbClr val="034EA2"/>
                </a:solidFill>
              </a:rPr>
            </a:br>
            <a:r>
              <a:rPr lang="en-GB" sz="3200" dirty="0">
                <a:solidFill>
                  <a:srgbClr val="034EA2"/>
                </a:solidFill>
              </a:rPr>
              <a:t>mobility data space</a:t>
            </a:r>
            <a:endParaRPr lang="en-GB" sz="4400" dirty="0"/>
          </a:p>
        </p:txBody>
      </p:sp>
      <p:pic>
        <p:nvPicPr>
          <p:cNvPr id="11" name="Picture 10">
            <a:extLst>
              <a:ext uri="{FF2B5EF4-FFF2-40B4-BE49-F238E27FC236}">
                <a16:creationId xmlns:a16="http://schemas.microsoft.com/office/drawing/2014/main" id="{0C41730E-95E0-E679-1484-0474253F3B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1543" y="185217"/>
            <a:ext cx="985263" cy="1080000"/>
          </a:xfrm>
          <a:prstGeom prst="rect">
            <a:avLst/>
          </a:prstGeom>
        </p:spPr>
      </p:pic>
      <p:sp>
        <p:nvSpPr>
          <p:cNvPr id="14" name="TextBox 13">
            <a:extLst>
              <a:ext uri="{FF2B5EF4-FFF2-40B4-BE49-F238E27FC236}">
                <a16:creationId xmlns:a16="http://schemas.microsoft.com/office/drawing/2014/main" id="{EEB3D2D8-F5C6-7B5F-6666-4DD0223B8B34}"/>
              </a:ext>
            </a:extLst>
          </p:cNvPr>
          <p:cNvSpPr txBox="1"/>
          <p:nvPr/>
        </p:nvSpPr>
        <p:spPr>
          <a:xfrm>
            <a:off x="2588361" y="5970615"/>
            <a:ext cx="7602158" cy="400110"/>
          </a:xfrm>
          <a:prstGeom prst="rect">
            <a:avLst/>
          </a:prstGeom>
          <a:noFill/>
        </p:spPr>
        <p:txBody>
          <a:bodyPr wrap="square" rtlCol="0">
            <a:spAutoFit/>
          </a:bodyPr>
          <a:lstStyle/>
          <a:p>
            <a:pPr marL="342900" indent="-342900">
              <a:buFont typeface="Arial" panose="020B0604020202020204" pitchFamily="34" charset="0"/>
              <a:buChar char="•"/>
            </a:pPr>
            <a:r>
              <a:rPr lang="fr-BE" sz="2000" dirty="0"/>
              <a:t>Building on the </a:t>
            </a:r>
            <a:r>
              <a:rPr lang="fr-BE" sz="2000" b="1" dirty="0"/>
              <a:t>Data </a:t>
            </a:r>
            <a:r>
              <a:rPr lang="en-US" sz="2000" b="1" dirty="0"/>
              <a:t>Spaces</a:t>
            </a:r>
            <a:r>
              <a:rPr lang="fr-BE" sz="2000" b="1" dirty="0"/>
              <a:t> Support Centre </a:t>
            </a:r>
            <a:r>
              <a:rPr lang="fr-BE" sz="2000" dirty="0"/>
              <a:t>and </a:t>
            </a:r>
            <a:r>
              <a:rPr lang="fr-BE" sz="2000" b="1" dirty="0"/>
              <a:t>SIMPL</a:t>
            </a:r>
            <a:endParaRPr lang="en-IE" sz="2000" dirty="0"/>
          </a:p>
        </p:txBody>
      </p:sp>
      <p:sp>
        <p:nvSpPr>
          <p:cNvPr id="3" name="Rectangle 2">
            <a:extLst>
              <a:ext uri="{FF2B5EF4-FFF2-40B4-BE49-F238E27FC236}">
                <a16:creationId xmlns:a16="http://schemas.microsoft.com/office/drawing/2014/main" id="{C3F1C17D-865F-B73E-4036-CDDC11641A8C}"/>
              </a:ext>
            </a:extLst>
          </p:cNvPr>
          <p:cNvSpPr/>
          <p:nvPr/>
        </p:nvSpPr>
        <p:spPr>
          <a:xfrm>
            <a:off x="617517" y="1484416"/>
            <a:ext cx="3705101" cy="4331820"/>
          </a:xfrm>
          <a:prstGeom prst="rect">
            <a:avLst/>
          </a:prstGeom>
          <a:noFill/>
          <a:ln>
            <a:solidFill>
              <a:schemeClr val="tx1"/>
            </a:solidFill>
            <a:prstDash val="lg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6" name="Graphic 5" descr="Badge Tick1 with solid fill">
            <a:extLst>
              <a:ext uri="{FF2B5EF4-FFF2-40B4-BE49-F238E27FC236}">
                <a16:creationId xmlns:a16="http://schemas.microsoft.com/office/drawing/2014/main" id="{84C8BAB7-5ADD-127C-61F5-FECB7C37D2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32018" y="3557923"/>
            <a:ext cx="498764" cy="498764"/>
          </a:xfrm>
          <a:prstGeom prst="rect">
            <a:avLst/>
          </a:prstGeom>
        </p:spPr>
      </p:pic>
      <p:sp>
        <p:nvSpPr>
          <p:cNvPr id="9" name="Rectangle 8">
            <a:extLst>
              <a:ext uri="{FF2B5EF4-FFF2-40B4-BE49-F238E27FC236}">
                <a16:creationId xmlns:a16="http://schemas.microsoft.com/office/drawing/2014/main" id="{2883B4BB-49F7-8197-538F-5A86A1E9E43D}"/>
              </a:ext>
            </a:extLst>
          </p:cNvPr>
          <p:cNvSpPr/>
          <p:nvPr/>
        </p:nvSpPr>
        <p:spPr>
          <a:xfrm>
            <a:off x="4499609" y="1484416"/>
            <a:ext cx="3563738" cy="4331820"/>
          </a:xfrm>
          <a:prstGeom prst="rect">
            <a:avLst/>
          </a:prstGeom>
          <a:noFill/>
          <a:ln>
            <a:solidFill>
              <a:schemeClr val="tx1"/>
            </a:solidFill>
            <a:prstDash val="lg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40F40E9-ED4A-A0FD-0032-E015206E58C5}"/>
              </a:ext>
            </a:extLst>
          </p:cNvPr>
          <p:cNvSpPr/>
          <p:nvPr/>
        </p:nvSpPr>
        <p:spPr>
          <a:xfrm>
            <a:off x="8234849" y="1484416"/>
            <a:ext cx="3705101" cy="4331820"/>
          </a:xfrm>
          <a:prstGeom prst="rect">
            <a:avLst/>
          </a:prstGeom>
          <a:noFill/>
          <a:ln>
            <a:solidFill>
              <a:schemeClr val="tx1"/>
            </a:solidFill>
            <a:prstDash val="lg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4595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AAAAB17-C5E7-30FB-74E5-21ABA4C84457}"/>
              </a:ext>
            </a:extLst>
          </p:cNvPr>
          <p:cNvSpPr>
            <a:spLocks noGrp="1"/>
          </p:cNvSpPr>
          <p:nvPr>
            <p:ph type="title"/>
          </p:nvPr>
        </p:nvSpPr>
        <p:spPr/>
        <p:txBody>
          <a:bodyPr/>
          <a:lstStyle/>
          <a:p>
            <a:r>
              <a:rPr lang="en-US">
                <a:cs typeface="Arial"/>
              </a:rPr>
              <a:t>Initiative for a Communication</a:t>
            </a:r>
            <a:endParaRPr lang="en-US"/>
          </a:p>
        </p:txBody>
      </p:sp>
      <p:sp>
        <p:nvSpPr>
          <p:cNvPr id="14" name="Content Placeholder 13">
            <a:extLst>
              <a:ext uri="{FF2B5EF4-FFF2-40B4-BE49-F238E27FC236}">
                <a16:creationId xmlns:a16="http://schemas.microsoft.com/office/drawing/2014/main" id="{A61101A2-57B4-A8E0-EF00-8C82F21DC405}"/>
              </a:ext>
            </a:extLst>
          </p:cNvPr>
          <p:cNvSpPr>
            <a:spLocks noGrp="1"/>
          </p:cNvSpPr>
          <p:nvPr>
            <p:ph sz="half" idx="1"/>
          </p:nvPr>
        </p:nvSpPr>
        <p:spPr>
          <a:xfrm>
            <a:off x="1724025" y="1825625"/>
            <a:ext cx="9424791" cy="4549515"/>
          </a:xfrm>
        </p:spPr>
        <p:txBody>
          <a:bodyPr vert="horz" lIns="91440" tIns="45720" rIns="91440" bIns="45720" rtlCol="0" anchor="t">
            <a:noAutofit/>
          </a:bodyPr>
          <a:lstStyle/>
          <a:p>
            <a:pPr marL="0" indent="0">
              <a:buNone/>
            </a:pPr>
            <a:r>
              <a:rPr lang="en-US" dirty="0">
                <a:ea typeface="+mn-lt"/>
                <a:cs typeface="+mn-lt"/>
              </a:rPr>
              <a:t>Goal: </a:t>
            </a:r>
            <a:r>
              <a:rPr lang="en-US" b="1" dirty="0">
                <a:solidFill>
                  <a:srgbClr val="0356B1"/>
                </a:solidFill>
                <a:ea typeface="+mn-lt"/>
                <a:cs typeface="+mn-lt"/>
              </a:rPr>
              <a:t>publicly announce the objectives and proposed way forward</a:t>
            </a:r>
            <a:r>
              <a:rPr lang="en-US" dirty="0">
                <a:solidFill>
                  <a:srgbClr val="0356B1"/>
                </a:solidFill>
                <a:ea typeface="+mn-lt"/>
                <a:cs typeface="+mn-lt"/>
              </a:rPr>
              <a:t> </a:t>
            </a:r>
            <a:r>
              <a:rPr lang="en-US" dirty="0">
                <a:ea typeface="+mn-lt"/>
                <a:cs typeface="+mn-lt"/>
              </a:rPr>
              <a:t>for the creation of the common European mobility data space.</a:t>
            </a:r>
          </a:p>
          <a:p>
            <a:pPr marL="0" indent="0">
              <a:buNone/>
            </a:pPr>
            <a:endParaRPr lang="en-US" dirty="0">
              <a:cs typeface="Arial"/>
            </a:endParaRPr>
          </a:p>
          <a:p>
            <a:pPr marL="0" indent="0">
              <a:buNone/>
            </a:pPr>
            <a:r>
              <a:rPr lang="en-IE" dirty="0"/>
              <a:t>Supported by a </a:t>
            </a:r>
            <a:r>
              <a:rPr lang="en-IE" dirty="0">
                <a:solidFill>
                  <a:srgbClr val="0356B1"/>
                </a:solidFill>
                <a:hlinkClick r:id="rId3">
                  <a:extLst>
                    <a:ext uri="{A12FA001-AC4F-418D-AE19-62706E023703}">
                      <ahyp:hlinkClr xmlns:ahyp="http://schemas.microsoft.com/office/drawing/2018/hyperlinkcolor" val="tx"/>
                    </a:ext>
                  </a:extLst>
                </a:hlinkClick>
              </a:rPr>
              <a:t>Call for Evidence</a:t>
            </a:r>
            <a:r>
              <a:rPr lang="en-IE" dirty="0">
                <a:solidFill>
                  <a:srgbClr val="0356B1"/>
                </a:solidFill>
              </a:rPr>
              <a:t> </a:t>
            </a:r>
            <a:r>
              <a:rPr lang="en-IE" dirty="0"/>
              <a:t>and stakeholder input, e.g.:</a:t>
            </a:r>
          </a:p>
          <a:p>
            <a:r>
              <a:rPr lang="en-US" sz="2000" dirty="0">
                <a:solidFill>
                  <a:srgbClr val="0563C1"/>
                </a:solidFill>
                <a:hlinkClick r:id="rId4"/>
              </a:rPr>
              <a:t>10th Florence Intermodal Forum (25/11/2022)</a:t>
            </a:r>
            <a:endParaRPr lang="en-IE" sz="2000" baseline="30000" dirty="0"/>
          </a:p>
          <a:p>
            <a:r>
              <a:rPr lang="en-IE" sz="2000" dirty="0">
                <a:hlinkClick r:id="rId5"/>
              </a:rPr>
              <a:t>PrepDSpace4Mobility Workshops</a:t>
            </a:r>
            <a:endParaRPr lang="en-IE" sz="2000" dirty="0"/>
          </a:p>
          <a:p>
            <a:r>
              <a:rPr lang="en-IE" sz="2000" dirty="0">
                <a:hlinkClick r:id="rId6"/>
              </a:rPr>
              <a:t>Public Workshop organised by DG MOVE (16/02/2023)</a:t>
            </a:r>
            <a:endParaRPr lang="en-IE" sz="2000" dirty="0"/>
          </a:p>
          <a:p>
            <a:endParaRPr lang="en-IE" dirty="0"/>
          </a:p>
          <a:p>
            <a:endParaRPr lang="en-IE" dirty="0"/>
          </a:p>
          <a:p>
            <a:endParaRPr lang="en-IE" baseline="30000" dirty="0"/>
          </a:p>
          <a:p>
            <a:endParaRPr lang="en-US" dirty="0">
              <a:cs typeface="Arial"/>
            </a:endParaRPr>
          </a:p>
          <a:p>
            <a:endParaRPr lang="en-US" dirty="0">
              <a:cs typeface="Arial"/>
            </a:endParaRPr>
          </a:p>
        </p:txBody>
      </p:sp>
      <p:pic>
        <p:nvPicPr>
          <p:cNvPr id="2" name="Picture 1">
            <a:extLst>
              <a:ext uri="{FF2B5EF4-FFF2-40B4-BE49-F238E27FC236}">
                <a16:creationId xmlns:a16="http://schemas.microsoft.com/office/drawing/2014/main" id="{1B5D7DD7-9CAF-3A8D-B3FB-40EA0608AD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7245" y="1825625"/>
            <a:ext cx="804840" cy="884354"/>
          </a:xfrm>
          <a:prstGeom prst="rect">
            <a:avLst/>
          </a:prstGeom>
        </p:spPr>
      </p:pic>
      <p:pic>
        <p:nvPicPr>
          <p:cNvPr id="3" name="Picture 2">
            <a:extLst>
              <a:ext uri="{FF2B5EF4-FFF2-40B4-BE49-F238E27FC236}">
                <a16:creationId xmlns:a16="http://schemas.microsoft.com/office/drawing/2014/main" id="{7AEBF441-C246-BF30-F052-6F9A5D82D5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3358" y="3778842"/>
            <a:ext cx="707433" cy="707433"/>
          </a:xfrm>
          <a:prstGeom prst="rect">
            <a:avLst/>
          </a:prstGeom>
        </p:spPr>
      </p:pic>
    </p:spTree>
    <p:extLst>
      <p:ext uri="{BB962C8B-B14F-4D97-AF65-F5344CB8AC3E}">
        <p14:creationId xmlns:p14="http://schemas.microsoft.com/office/powerpoint/2010/main" val="2170490107"/>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25194</TotalTime>
  <Words>1843</Words>
  <Application>Microsoft Office PowerPoint</Application>
  <PresentationFormat>Widescreen</PresentationFormat>
  <Paragraphs>157</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Courier New</vt:lpstr>
      <vt:lpstr>Symbol</vt:lpstr>
      <vt:lpstr>Wingdings</vt:lpstr>
      <vt:lpstr>Office Theme</vt:lpstr>
      <vt:lpstr>Towards a common European  mobility data space (EMDS) </vt:lpstr>
      <vt:lpstr>At the crossroads of two EU strategies</vt:lpstr>
      <vt:lpstr>Challenges of mobility data sharing</vt:lpstr>
      <vt:lpstr>Objectives</vt:lpstr>
      <vt:lpstr>Other relevant common European data spaces and initiatives</vt:lpstr>
      <vt:lpstr>Use cases and their added value for the mobility transition ahead </vt:lpstr>
      <vt:lpstr>EMDS framework</vt:lpstr>
      <vt:lpstr>Actions supporting the common European  mobility data space</vt:lpstr>
      <vt:lpstr>Initiative for a Communication</vt:lpstr>
      <vt:lpstr>Thank you  Yann Seimandi – DG MOVE (C.4) yann.seimandi@ec.europa.eu   Dimitrios Gkatzoflias – DG MOVE (B.4) dimitrios.gkatzoflias@ec.europa.eu </vt:lpstr>
      <vt:lpstr>Useful links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WIJSMULLER Witte (CNECT)</dc:creator>
  <cp:lastModifiedBy>OBENAUS Max</cp:lastModifiedBy>
  <cp:revision>594</cp:revision>
  <cp:lastPrinted>2023-02-16T10:02:27Z</cp:lastPrinted>
  <dcterms:created xsi:type="dcterms:W3CDTF">2021-01-11T15:11:57Z</dcterms:created>
  <dcterms:modified xsi:type="dcterms:W3CDTF">2023-10-24T15:15:43Z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2022-10-04T08:32:32Z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81274635-6a06-43fc-9f15-ab5a8ef87c62</vt:lpwstr>
  </property>
  <property fmtid="{D5CDD505-2E9C-101B-9397-08002B2CF9AE}" pid="8" name="MSIP_Label_6bd9ddd1-4d20-43f6-abfa-fc3c07406f94_ContentBits">
    <vt:lpwstr>0</vt:lpwstr>
  </property>
</Properties>
</file>