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87" r:id="rId8"/>
    <p:sldMasterId id="2147483853" r:id="rId9"/>
  </p:sldMasterIdLst>
  <p:notesMasterIdLst>
    <p:notesMasterId r:id="rId50"/>
  </p:notesMasterIdLst>
  <p:handoutMasterIdLst>
    <p:handoutMasterId r:id="rId51"/>
  </p:handoutMasterIdLst>
  <p:sldIdLst>
    <p:sldId id="1072" r:id="rId10"/>
    <p:sldId id="6874" r:id="rId11"/>
    <p:sldId id="6873" r:id="rId12"/>
    <p:sldId id="6872" r:id="rId13"/>
    <p:sldId id="6871" r:id="rId14"/>
    <p:sldId id="6870" r:id="rId15"/>
    <p:sldId id="6869" r:id="rId16"/>
    <p:sldId id="6868" r:id="rId17"/>
    <p:sldId id="6867" r:id="rId18"/>
    <p:sldId id="6866" r:id="rId19"/>
    <p:sldId id="6865" r:id="rId20"/>
    <p:sldId id="6864" r:id="rId21"/>
    <p:sldId id="6824" r:id="rId22"/>
    <p:sldId id="6827" r:id="rId23"/>
    <p:sldId id="6825" r:id="rId24"/>
    <p:sldId id="6847" r:id="rId25"/>
    <p:sldId id="6846" r:id="rId26"/>
    <p:sldId id="6848" r:id="rId27"/>
    <p:sldId id="6863" r:id="rId28"/>
    <p:sldId id="6861" r:id="rId29"/>
    <p:sldId id="6860" r:id="rId30"/>
    <p:sldId id="6859" r:id="rId31"/>
    <p:sldId id="6858" r:id="rId32"/>
    <p:sldId id="6857" r:id="rId33"/>
    <p:sldId id="6856" r:id="rId34"/>
    <p:sldId id="6855" r:id="rId35"/>
    <p:sldId id="6854" r:id="rId36"/>
    <p:sldId id="6815" r:id="rId37"/>
    <p:sldId id="6814" r:id="rId38"/>
    <p:sldId id="6813" r:id="rId39"/>
    <p:sldId id="6812" r:id="rId40"/>
    <p:sldId id="6811" r:id="rId41"/>
    <p:sldId id="6810" r:id="rId42"/>
    <p:sldId id="6822" r:id="rId43"/>
    <p:sldId id="6819" r:id="rId44"/>
    <p:sldId id="6826" r:id="rId45"/>
    <p:sldId id="6852" r:id="rId46"/>
    <p:sldId id="6821" r:id="rId47"/>
    <p:sldId id="6853" r:id="rId48"/>
    <p:sldId id="6851" r:id="rId49"/>
  </p:sldIdLst>
  <p:sldSz cx="12192000" cy="6858000"/>
  <p:notesSz cx="6669088" cy="99266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FF9505-200F-B070-14F1-906515BA2694}" name="BOUSSOUF Nordine" initials="BN" userId="S::nordine.boussouf@era.europa.eu::95fd0a0c-35c3-4e40-8ff5-2b8a1059a5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C48"/>
    <a:srgbClr val="004494"/>
    <a:srgbClr val="364B7D"/>
    <a:srgbClr val="C730A0"/>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DC8B7-4748-34A1-402A-F50E6AD6C464}" v="4" dt="2023-11-24T14:23:30.809"/>
    <p1510:client id="{3CF8E65C-1F44-4A60-9C51-C00108E5FD46}" v="307" dt="2023-11-23T21:07:06.311"/>
    <p1510:client id="{864C7A17-2C1F-4BE6-91D0-7FE7C594C9A1}" v="336" vWet="338" dt="2023-11-24T14:23:24.812"/>
    <p1510:client id="{A1F8869E-BCCC-933B-598B-6AE0586EA1B6}" v="1" dt="2023-11-24T10:37:56.948"/>
    <p1510:client id="{B821FBBF-4156-E28E-66CF-147B435B5811}" v="33" dt="2023-11-24T10:38:33.931"/>
    <p1510:client id="{B8765925-6008-25E9-76F7-6C65E1A4186E}" v="24" dt="2023-11-24T09:41:49.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8/10/relationships/authors" Targe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09D7756-2951-42C2-B02E-D90428094462}" type="datetimeFigureOut">
              <a:rPr lang="id-ID" smtClean="0"/>
              <a:t>24/11/2023</a:t>
            </a:fld>
            <a:endParaRPr lang="id-ID"/>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CF82809-8603-4B8D-85C0-5D95F6FAC86A}" type="datetimeFigureOut">
              <a:rPr lang="id-ID" smtClean="0"/>
              <a:t>24/11/2023</a:t>
            </a:fld>
            <a:endParaRPr lang="id-ID"/>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JOAO</a:t>
            </a:r>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a:t>
            </a:fld>
            <a:endParaRPr lang="id-ID"/>
          </a:p>
        </p:txBody>
      </p:sp>
    </p:spTree>
    <p:extLst>
      <p:ext uri="{BB962C8B-B14F-4D97-AF65-F5344CB8AC3E}">
        <p14:creationId xmlns:p14="http://schemas.microsoft.com/office/powerpoint/2010/main" val="354712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10</a:t>
            </a:fld>
            <a:endParaRPr lang="id-ID"/>
          </a:p>
        </p:txBody>
      </p:sp>
    </p:spTree>
    <p:extLst>
      <p:ext uri="{BB962C8B-B14F-4D97-AF65-F5344CB8AC3E}">
        <p14:creationId xmlns:p14="http://schemas.microsoft.com/office/powerpoint/2010/main" val="359809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11</a:t>
            </a:fld>
            <a:endParaRPr lang="id-ID"/>
          </a:p>
        </p:txBody>
      </p:sp>
    </p:spTree>
    <p:extLst>
      <p:ext uri="{BB962C8B-B14F-4D97-AF65-F5344CB8AC3E}">
        <p14:creationId xmlns:p14="http://schemas.microsoft.com/office/powerpoint/2010/main" val="9849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12</a:t>
            </a:fld>
            <a:endParaRPr lang="id-ID"/>
          </a:p>
        </p:txBody>
      </p:sp>
    </p:spTree>
    <p:extLst>
      <p:ext uri="{BB962C8B-B14F-4D97-AF65-F5344CB8AC3E}">
        <p14:creationId xmlns:p14="http://schemas.microsoft.com/office/powerpoint/2010/main" val="139031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13</a:t>
            </a:fld>
            <a:endParaRPr lang="id-ID"/>
          </a:p>
        </p:txBody>
      </p:sp>
    </p:spTree>
    <p:extLst>
      <p:ext uri="{BB962C8B-B14F-4D97-AF65-F5344CB8AC3E}">
        <p14:creationId xmlns:p14="http://schemas.microsoft.com/office/powerpoint/2010/main" val="192720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3578A28A-3C3B-4DCC-8038-AED859F2296D}" type="slidenum">
              <a:rPr lang="id-ID" smtClean="0"/>
              <a:t>14</a:t>
            </a:fld>
            <a:endParaRPr lang="id-ID"/>
          </a:p>
        </p:txBody>
      </p:sp>
    </p:spTree>
    <p:extLst>
      <p:ext uri="{BB962C8B-B14F-4D97-AF65-F5344CB8AC3E}">
        <p14:creationId xmlns:p14="http://schemas.microsoft.com/office/powerpoint/2010/main" val="25463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578A28A-3C3B-4DCC-8038-AED859F2296D}" type="slidenum">
              <a:rPr lang="id-ID" smtClean="0"/>
              <a:t>15</a:t>
            </a:fld>
            <a:endParaRPr lang="id-ID"/>
          </a:p>
        </p:txBody>
      </p:sp>
    </p:spTree>
    <p:extLst>
      <p:ext uri="{BB962C8B-B14F-4D97-AF65-F5344CB8AC3E}">
        <p14:creationId xmlns:p14="http://schemas.microsoft.com/office/powerpoint/2010/main" val="865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16</a:t>
            </a:fld>
            <a:endParaRPr lang="id-ID"/>
          </a:p>
        </p:txBody>
      </p:sp>
    </p:spTree>
    <p:extLst>
      <p:ext uri="{BB962C8B-B14F-4D97-AF65-F5344CB8AC3E}">
        <p14:creationId xmlns:p14="http://schemas.microsoft.com/office/powerpoint/2010/main" val="350931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17</a:t>
            </a:fld>
            <a:endParaRPr lang="id-ID"/>
          </a:p>
        </p:txBody>
      </p:sp>
    </p:spTree>
    <p:extLst>
      <p:ext uri="{BB962C8B-B14F-4D97-AF65-F5344CB8AC3E}">
        <p14:creationId xmlns:p14="http://schemas.microsoft.com/office/powerpoint/2010/main" val="76120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18</a:t>
            </a:fld>
            <a:endParaRPr lang="id-ID"/>
          </a:p>
        </p:txBody>
      </p:sp>
    </p:spTree>
    <p:extLst>
      <p:ext uri="{BB962C8B-B14F-4D97-AF65-F5344CB8AC3E}">
        <p14:creationId xmlns:p14="http://schemas.microsoft.com/office/powerpoint/2010/main" val="232224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ANTOINE</a:t>
            </a:r>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19</a:t>
            </a:fld>
            <a:endParaRPr lang="id-ID"/>
          </a:p>
        </p:txBody>
      </p:sp>
    </p:spTree>
    <p:extLst>
      <p:ext uri="{BB962C8B-B14F-4D97-AF65-F5344CB8AC3E}">
        <p14:creationId xmlns:p14="http://schemas.microsoft.com/office/powerpoint/2010/main" val="57212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a:t>
            </a:fld>
            <a:endParaRPr lang="id-ID"/>
          </a:p>
        </p:txBody>
      </p:sp>
    </p:spTree>
    <p:extLst>
      <p:ext uri="{BB962C8B-B14F-4D97-AF65-F5344CB8AC3E}">
        <p14:creationId xmlns:p14="http://schemas.microsoft.com/office/powerpoint/2010/main" val="262491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20</a:t>
            </a:fld>
            <a:endParaRPr lang="id-ID"/>
          </a:p>
        </p:txBody>
      </p:sp>
    </p:spTree>
    <p:extLst>
      <p:ext uri="{BB962C8B-B14F-4D97-AF65-F5344CB8AC3E}">
        <p14:creationId xmlns:p14="http://schemas.microsoft.com/office/powerpoint/2010/main" val="1623059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21</a:t>
            </a:fld>
            <a:endParaRPr lang="id-ID"/>
          </a:p>
        </p:txBody>
      </p:sp>
    </p:spTree>
    <p:extLst>
      <p:ext uri="{BB962C8B-B14F-4D97-AF65-F5344CB8AC3E}">
        <p14:creationId xmlns:p14="http://schemas.microsoft.com/office/powerpoint/2010/main" val="82464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22</a:t>
            </a:fld>
            <a:endParaRPr lang="id-ID"/>
          </a:p>
        </p:txBody>
      </p:sp>
    </p:spTree>
    <p:extLst>
      <p:ext uri="{BB962C8B-B14F-4D97-AF65-F5344CB8AC3E}">
        <p14:creationId xmlns:p14="http://schemas.microsoft.com/office/powerpoint/2010/main" val="80735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23</a:t>
            </a:fld>
            <a:endParaRPr lang="id-ID"/>
          </a:p>
        </p:txBody>
      </p:sp>
    </p:spTree>
    <p:extLst>
      <p:ext uri="{BB962C8B-B14F-4D97-AF65-F5344CB8AC3E}">
        <p14:creationId xmlns:p14="http://schemas.microsoft.com/office/powerpoint/2010/main" val="17156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24</a:t>
            </a:fld>
            <a:endParaRPr lang="id-ID"/>
          </a:p>
        </p:txBody>
      </p:sp>
    </p:spTree>
    <p:extLst>
      <p:ext uri="{BB962C8B-B14F-4D97-AF65-F5344CB8AC3E}">
        <p14:creationId xmlns:p14="http://schemas.microsoft.com/office/powerpoint/2010/main" val="280659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25</a:t>
            </a:fld>
            <a:endParaRPr lang="id-ID"/>
          </a:p>
        </p:txBody>
      </p:sp>
    </p:spTree>
    <p:extLst>
      <p:ext uri="{BB962C8B-B14F-4D97-AF65-F5344CB8AC3E}">
        <p14:creationId xmlns:p14="http://schemas.microsoft.com/office/powerpoint/2010/main" val="526683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26</a:t>
            </a:fld>
            <a:endParaRPr lang="id-ID"/>
          </a:p>
        </p:txBody>
      </p:sp>
    </p:spTree>
    <p:extLst>
      <p:ext uri="{BB962C8B-B14F-4D97-AF65-F5344CB8AC3E}">
        <p14:creationId xmlns:p14="http://schemas.microsoft.com/office/powerpoint/2010/main" val="214470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27</a:t>
            </a:fld>
            <a:endParaRPr lang="id-ID"/>
          </a:p>
        </p:txBody>
      </p:sp>
    </p:spTree>
    <p:extLst>
      <p:ext uri="{BB962C8B-B14F-4D97-AF65-F5344CB8AC3E}">
        <p14:creationId xmlns:p14="http://schemas.microsoft.com/office/powerpoint/2010/main" val="346822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REMENBER SPEAK SLOW AND CLEARLY!!</a:t>
            </a:r>
          </a:p>
          <a:p>
            <a:endParaRPr lang="en-US"/>
          </a:p>
          <a:p>
            <a:r>
              <a:rPr lang="en-US"/>
              <a:t>Good morning, dear participants in this webinar, after the implementation of TSIs, I will speak now about the Evolution of the ENE TSI and LOC&amp;PAS TSI, reminding the subjects of our previous webinar last 5</a:t>
            </a:r>
            <a:r>
              <a:rPr lang="en-US" baseline="30000"/>
              <a:t>th</a:t>
            </a:r>
            <a:r>
              <a:rPr lang="en-US"/>
              <a:t> July: </a:t>
            </a:r>
            <a:endParaRPr lang="en-US">
              <a:cs typeface="Calibri"/>
            </a:endParaRPr>
          </a:p>
          <a:p>
            <a:r>
              <a:rPr lang="en-US"/>
              <a:t>the first one, facilitate the charging of traction batteries and</a:t>
            </a:r>
            <a:endParaRPr lang="en-US">
              <a:cs typeface="Calibri" panose="020F0502020204030204"/>
            </a:endParaRPr>
          </a:p>
          <a:p>
            <a:r>
              <a:rPr lang="en-US"/>
              <a:t>The second one, the work performed for </a:t>
            </a:r>
            <a:r>
              <a:rPr lang="en-US" err="1"/>
              <a:t>hamonisation</a:t>
            </a:r>
            <a:r>
              <a:rPr lang="en-US"/>
              <a:t> of requirements in case of multiple pantograph operation (more than 2 simultaneously). </a:t>
            </a:r>
            <a:endParaRPr lang="en-US">
              <a:cs typeface="Calibri"/>
            </a:endParaRPr>
          </a:p>
          <a:p>
            <a:r>
              <a:rPr lang="en-GB"/>
              <a:t>And 2 additional after some questions received in such webinar:</a:t>
            </a:r>
          </a:p>
          <a:p>
            <a:r>
              <a:rPr lang="en-US"/>
              <a:t>Evolution protective provisions against electric shock</a:t>
            </a:r>
          </a:p>
          <a:p>
            <a:r>
              <a:rPr lang="en-GB"/>
              <a:t>Harmonics and dynamic effects </a:t>
            </a: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28</a:t>
            </a:fld>
            <a:endParaRPr lang="id-ID"/>
          </a:p>
        </p:txBody>
      </p:sp>
    </p:spTree>
    <p:extLst>
      <p:ext uri="{BB962C8B-B14F-4D97-AF65-F5344CB8AC3E}">
        <p14:creationId xmlns:p14="http://schemas.microsoft.com/office/powerpoint/2010/main" val="3470909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a:defRPr/>
            </a:pPr>
            <a:r>
              <a:rPr lang="en-US"/>
              <a:t>ERA and members of the Topical working group have developed an important work to improve the TSI in order to facilitate the use of battery trains </a:t>
            </a:r>
          </a:p>
          <a:p>
            <a:pPr>
              <a:defRPr/>
            </a:pPr>
            <a:r>
              <a:rPr lang="en-US"/>
              <a:t>In order to understand the problem, I need to explain that Section 4.2.5 Current at standstill of ENE TSI, by referring to EN 50367, limits the maximum current at standstill for vehicles. STANDSTILL is the situation when the train is stop, not in movement,  with the pantograph could be raised and in contact with the OCL. This requirement is corresponded by section 4.2.8.2.5 of LOC&amp;PAS TSI. </a:t>
            </a:r>
            <a:endParaRPr lang="en-US">
              <a:cs typeface="Calibri"/>
            </a:endParaRPr>
          </a:p>
          <a:p>
            <a:pPr>
              <a:defRPr/>
            </a:pPr>
            <a:r>
              <a:rPr lang="en-US">
                <a:cs typeface="Calibri"/>
              </a:rPr>
              <a:t>"READ THE TEXT OF 4.2.5"</a:t>
            </a:r>
            <a:endParaRPr lang="en-US"/>
          </a:p>
          <a:p>
            <a:pPr>
              <a:defRPr/>
            </a:pPr>
            <a:endParaRPr lang="en-US"/>
          </a:p>
          <a:p>
            <a:pPr>
              <a:defRPr/>
            </a:pPr>
            <a:r>
              <a:rPr lang="en-US"/>
              <a:t>The purpose of this requirement is to avoid the overheating of OCL contact wire and the pantograph. However, it has a negative impact in the charging capacity of battery trains, increasing the time needed for charging the batteries.</a:t>
            </a:r>
            <a:endParaRPr lang="en-US">
              <a:cs typeface="Calibri"/>
            </a:endParaRP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29</a:t>
            </a:fld>
            <a:endParaRPr lang="id-ID"/>
          </a:p>
        </p:txBody>
      </p:sp>
    </p:spTree>
    <p:extLst>
      <p:ext uri="{BB962C8B-B14F-4D97-AF65-F5344CB8AC3E}">
        <p14:creationId xmlns:p14="http://schemas.microsoft.com/office/powerpoint/2010/main" val="423615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a:t>
            </a:fld>
            <a:endParaRPr lang="id-ID"/>
          </a:p>
        </p:txBody>
      </p:sp>
    </p:spTree>
    <p:extLst>
      <p:ext uri="{BB962C8B-B14F-4D97-AF65-F5344CB8AC3E}">
        <p14:creationId xmlns:p14="http://schemas.microsoft.com/office/powerpoint/2010/main" val="3911422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REMENBER SPEAK SLOW AND CLEARLY!!</a:t>
            </a:r>
          </a:p>
          <a:p>
            <a:endParaRPr lang="en-US"/>
          </a:p>
          <a:p>
            <a:r>
              <a:rPr lang="en-US"/>
              <a:t>In order to solve It,  the current limit at standstill is set up now by updated reference to EN 50367:2020+A1:2022 in section 4.2.5 of ENE TSI and section 4.2.8.2.5 of LOC&amp;PAS TSI</a:t>
            </a:r>
          </a:p>
          <a:p>
            <a:r>
              <a:rPr lang="en-US"/>
              <a:t>In parallel, and more important, section 4.2.8.2.5 of TSI LOC&amp;PAS was amended </a:t>
            </a:r>
          </a:p>
          <a:p>
            <a:r>
              <a:rPr lang="en-US">
                <a:cs typeface="Calibri"/>
              </a:rPr>
              <a:t>"READ THE TEXT OF (3)</a:t>
            </a:r>
            <a:endParaRPr lang="en-US"/>
          </a:p>
          <a:p>
            <a:endParaRPr lang="en-US"/>
          </a:p>
          <a:p>
            <a:r>
              <a:rPr lang="en-US"/>
              <a:t>In other words, it is allowed to overpass such limits for trains equipped with electric energy storage for traction purposes (i.e., battery trains). This permission is based in the fact that some IMs allows higher values of current at standstill than the ones in EN 50367 in certain points of their infrastructure (values that are in the register of infrastructure). In these cases, the battery train can require a higher value of current reducing the time for charging the battery and enabling better performance and operation of these trains.</a:t>
            </a:r>
            <a:endParaRPr lang="en-US">
              <a:cs typeface="Calibri"/>
            </a:endParaRPr>
          </a:p>
          <a:p>
            <a:endParaRPr lang="en-US">
              <a:cs typeface="Calibri"/>
            </a:endParaRPr>
          </a:p>
          <a:p>
            <a:r>
              <a:rPr lang="en-US">
                <a:cs typeface="Calibri"/>
              </a:rPr>
              <a:t>It is important to remark that we</a:t>
            </a:r>
            <a:r>
              <a:rPr lang="en-US"/>
              <a:t> have to continue forward in next TSI revision to have interoperable rules/solutions for the network. This requires additional information for the technical solution at pantograph and contact line, but also for operation and signaling of such charging sections</a:t>
            </a:r>
            <a:endParaRPr lang="en-US">
              <a:cs typeface="Calibri"/>
            </a:endParaRPr>
          </a:p>
          <a:p>
            <a:endParaRPr lang="en-US"/>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3578A28A-3C3B-4DCC-8038-AED859F2296D}" type="slidenum">
              <a:rPr lang="id-ID" smtClean="0"/>
              <a:t>30</a:t>
            </a:fld>
            <a:endParaRPr lang="id-ID"/>
          </a:p>
        </p:txBody>
      </p:sp>
    </p:spTree>
    <p:extLst>
      <p:ext uri="{BB962C8B-B14F-4D97-AF65-F5344CB8AC3E}">
        <p14:creationId xmlns:p14="http://schemas.microsoft.com/office/powerpoint/2010/main" val="2731022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a:defRPr/>
            </a:pPr>
            <a:r>
              <a:rPr lang="en-US"/>
              <a:t>I will speak here about multiple pantograph operation, which means operation of a train with more than 2 pantographs SIMULTANEOUSLY. It is the interest of the sector to enable better performance and operation of electric trains by using more than 2 pantographs at the same time. However, the operation of more than 2 pantographs simultaneously is subject to different rules and practices in the MSs; this does not facilitate the authorization and operation of trains with this specific configuration.  ERA and the sector performed a research on the possibilities to harmonize the requirements at European level, it means in ENE TSI and LOC&amp;PAS TSI</a:t>
            </a:r>
            <a:endParaRPr lang="en-US">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31</a:t>
            </a:fld>
            <a:endParaRPr lang="id-ID"/>
          </a:p>
        </p:txBody>
      </p:sp>
    </p:spTree>
    <p:extLst>
      <p:ext uri="{BB962C8B-B14F-4D97-AF65-F5344CB8AC3E}">
        <p14:creationId xmlns:p14="http://schemas.microsoft.com/office/powerpoint/2010/main" val="105113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REMENBER SPEAK SLOW AND CLEARLY!!</a:t>
            </a:r>
          </a:p>
          <a:p>
            <a:endParaRPr lang="en-US"/>
          </a:p>
          <a:p>
            <a:r>
              <a:rPr lang="en-US"/>
              <a:t>ERA and the sector performed a discussion on </a:t>
            </a:r>
            <a:r>
              <a:rPr lang="en-US" err="1"/>
              <a:t>harmonised</a:t>
            </a:r>
            <a:r>
              <a:rPr lang="en-US"/>
              <a:t> requirements for the design of the OCL and the pantograph distribution in case of multiple pantograph operation (more than 2). The discussion was based in:</a:t>
            </a:r>
          </a:p>
          <a:p>
            <a:pPr marL="171450" indent="-171450" defTabSz="457200">
              <a:buFont typeface="Arial" panose="020B0604020202020204" pitchFamily="34" charset="0"/>
              <a:buChar char="•"/>
              <a:defRPr/>
            </a:pPr>
            <a:r>
              <a:rPr lang="en-US"/>
              <a:t>The analysis of the local rules for this kind of operation in different MSs</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compilation of rules for Multi-Pantograph </a:t>
            </a:r>
            <a:r>
              <a:rPr lang="en-US" err="1"/>
              <a:t>authorisation</a:t>
            </a:r>
            <a:r>
              <a:rPr lang="en-US"/>
              <a:t> in Europa</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Identification of differences in basis ( Loco/EMU; DC/AC, … )</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Systematic Compilation of results from assessments for Multi-Pantograph operation in Europa</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indent="-171450">
              <a:buFont typeface="Arial" panose="020B0604020202020204" pitchFamily="34" charset="0"/>
              <a:buChar char="•"/>
            </a:pPr>
            <a:r>
              <a:rPr lang="en-US"/>
              <a:t>There was also the analysis of the</a:t>
            </a:r>
            <a:r>
              <a:rPr lang="en-US" sz="1200" kern="1200">
                <a:solidFill>
                  <a:schemeClr val="tx1"/>
                </a:solidFill>
                <a:latin typeface="+mn-lt"/>
                <a:ea typeface="+mn-ea"/>
                <a:cs typeface="+mn-cs"/>
              </a:rPr>
              <a:t> different types of </a:t>
            </a:r>
            <a:r>
              <a:rPr lang="en-US"/>
              <a:t>measurements and simulations</a:t>
            </a:r>
            <a:r>
              <a:rPr lang="en-US" sz="1200" kern="1200">
                <a:solidFill>
                  <a:schemeClr val="tx1"/>
                </a:solidFill>
                <a:latin typeface="+mn-lt"/>
                <a:ea typeface="+mn-ea"/>
                <a:cs typeface="+mn-cs"/>
              </a:rPr>
              <a:t> and the related possible impacted parameters. Some parameters were confirmed (not all influences </a:t>
            </a:r>
            <a:r>
              <a:rPr lang="en-US"/>
              <a:t>were identified</a:t>
            </a:r>
            <a:r>
              <a:rPr lang="en-US" sz="1200" kern="1200">
                <a:solidFill>
                  <a:schemeClr val="tx1"/>
                </a:solidFill>
                <a:latin typeface="+mn-lt"/>
                <a:ea typeface="+mn-ea"/>
                <a:cs typeface="+mn-cs"/>
              </a:rPr>
              <a:t> yet), and results were obtained for more than 2 pantographs, but only up to 160 km/h.</a:t>
            </a:r>
            <a:r>
              <a:rPr lang="en-US"/>
              <a:t> </a:t>
            </a:r>
            <a:endParaRPr lang="en-US" sz="1200" kern="1200">
              <a:solidFill>
                <a:schemeClr val="tx1"/>
              </a:solidFill>
              <a:latin typeface="+mn-lt"/>
              <a:cs typeface="Calibri"/>
            </a:endParaRPr>
          </a:p>
          <a:p>
            <a:pPr marL="171450" indent="-171450">
              <a:buFont typeface="Arial" panose="020B0604020202020204" pitchFamily="34" charset="0"/>
              <a:buChar char="•"/>
            </a:pPr>
            <a:r>
              <a:rPr lang="en-US" sz="1200" kern="1200">
                <a:solidFill>
                  <a:schemeClr val="tx1"/>
                </a:solidFill>
                <a:latin typeface="+mn-lt"/>
                <a:ea typeface="+mn-ea"/>
                <a:cs typeface="+mn-cs"/>
              </a:rPr>
              <a:t>In parallel, TSI was</a:t>
            </a:r>
            <a:r>
              <a:rPr lang="en-US"/>
              <a:t> checked</a:t>
            </a:r>
            <a:r>
              <a:rPr lang="en-US" sz="1200" kern="1200">
                <a:solidFill>
                  <a:schemeClr val="tx1"/>
                </a:solidFill>
                <a:latin typeface="+mn-lt"/>
                <a:ea typeface="+mn-ea"/>
                <a:cs typeface="+mn-cs"/>
              </a:rPr>
              <a:t> in order to detect the possible </a:t>
            </a:r>
            <a:r>
              <a:rPr lang="en-US"/>
              <a:t>improvements and adjustments</a:t>
            </a:r>
            <a:r>
              <a:rPr lang="en-US" sz="1200" kern="1200">
                <a:solidFill>
                  <a:schemeClr val="tx1"/>
                </a:solidFill>
                <a:latin typeface="+mn-lt"/>
                <a:ea typeface="+mn-ea"/>
                <a:cs typeface="+mn-cs"/>
              </a:rPr>
              <a:t> taking into account the results from measurements and simulation</a:t>
            </a:r>
            <a:endParaRPr lang="en-US" sz="1200" kern="1200">
              <a:solidFill>
                <a:schemeClr val="tx1"/>
              </a:solidFill>
              <a:latin typeface="+mn-lt"/>
              <a:cs typeface="Calibri"/>
            </a:endParaRP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32</a:t>
            </a:fld>
            <a:endParaRPr lang="id-ID"/>
          </a:p>
        </p:txBody>
      </p:sp>
    </p:spTree>
    <p:extLst>
      <p:ext uri="{BB962C8B-B14F-4D97-AF65-F5344CB8AC3E}">
        <p14:creationId xmlns:p14="http://schemas.microsoft.com/office/powerpoint/2010/main" val="681443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REMENBER SPEAK SLOW AND CLEARLY!!</a:t>
            </a:r>
            <a:endParaRPr lang="en-US">
              <a:cs typeface="Calibri" panose="020F0502020204030204"/>
            </a:endParaRPr>
          </a:p>
          <a:p>
            <a:pPr marL="171450" indent="-171450">
              <a:buFont typeface="Arial"/>
              <a:buChar char="•"/>
            </a:pPr>
            <a:endParaRPr lang="en-US"/>
          </a:p>
          <a:p>
            <a:pPr marL="171450" indent="-171450">
              <a:buFontTx/>
              <a:buChar char="-"/>
            </a:pPr>
            <a:r>
              <a:rPr lang="en-US"/>
              <a:t>At </a:t>
            </a:r>
            <a:r>
              <a:rPr lang="en-US" err="1"/>
              <a:t>th</a:t>
            </a:r>
            <a:r>
              <a:rPr lang="en-US"/>
              <a:t> end, it was concluded that more measurements/simulations are necessary (for instance more pantographs distances) to finally identify all the parameters and a method for assessment of OCL and pantograph configurations, and subsequently prepare proposal(s) for TSIs provisions and eventually EN standards requests.</a:t>
            </a:r>
          </a:p>
          <a:p>
            <a:pPr marL="171450" indent="-171450">
              <a:buFontTx/>
              <a:buChar char="-"/>
            </a:pPr>
            <a:endParaRPr lang="en-US"/>
          </a:p>
          <a:p>
            <a:pPr marL="171450" indent="-171450">
              <a:buFont typeface="Calibri"/>
              <a:buChar char="-"/>
            </a:pPr>
            <a:r>
              <a:rPr lang="en-US"/>
              <a:t>There were defined the necessary future research steps for general use of proposed rules, It means that additional future research program outside ERA TSIs work may be a possible way forward. Some elements were identified such as</a:t>
            </a:r>
            <a:endParaRPr lang="en-US">
              <a:cs typeface="Calibri"/>
            </a:endParaRPr>
          </a:p>
          <a:p>
            <a:pPr marL="171450" indent="-171450">
              <a:buFont typeface="Calibri"/>
              <a:buChar char="-"/>
            </a:pPr>
            <a:endParaRPr lang="en-US"/>
          </a:p>
          <a:p>
            <a:r>
              <a:rPr lang="en-US" u="sng"/>
              <a:t>Further research</a:t>
            </a:r>
            <a:r>
              <a:rPr lang="en-US"/>
              <a:t>: </a:t>
            </a:r>
            <a:r>
              <a:rPr lang="en-US" b="1"/>
              <a:t>Definition of critical distances between pantographs for the </a:t>
            </a:r>
            <a:r>
              <a:rPr lang="en-US" b="1" err="1"/>
              <a:t>maximun</a:t>
            </a:r>
            <a:r>
              <a:rPr lang="en-US" b="1"/>
              <a:t> speed of train based on :</a:t>
            </a:r>
            <a:endParaRPr lang="en-US" b="1">
              <a:cs typeface="Calibri"/>
            </a:endParaRPr>
          </a:p>
          <a:p>
            <a:pPr marL="171450" indent="-171450">
              <a:buFont typeface="Arial" panose="020B0604020202020204" pitchFamily="34" charset="0"/>
              <a:buChar char="•"/>
            </a:pPr>
            <a:r>
              <a:rPr lang="en-US"/>
              <a:t>Different span length</a:t>
            </a:r>
            <a:endParaRPr lang="en-US">
              <a:cs typeface="Calibri"/>
            </a:endParaRPr>
          </a:p>
          <a:p>
            <a:pPr marL="171450" indent="-171450">
              <a:buFont typeface="Arial" panose="020B0604020202020204" pitchFamily="34" charset="0"/>
              <a:buChar char="•"/>
            </a:pPr>
            <a:r>
              <a:rPr lang="en-US"/>
              <a:t>Wave propagation speed of contact line</a:t>
            </a:r>
            <a:endParaRPr lang="en-US">
              <a:cs typeface="Calibri"/>
            </a:endParaRPr>
          </a:p>
          <a:p>
            <a:pPr marL="171450" indent="-171450">
              <a:buFont typeface="Arial" panose="020B0604020202020204" pitchFamily="34" charset="0"/>
              <a:buChar char="•"/>
            </a:pPr>
            <a:r>
              <a:rPr lang="en-US"/>
              <a:t>Eigenfrequencies of contact line</a:t>
            </a:r>
            <a:endParaRPr lang="en-US">
              <a:cs typeface="Calibri"/>
            </a:endParaRPr>
          </a:p>
          <a:p>
            <a:pPr marL="171450" indent="-171450">
              <a:buFont typeface="Arial" panose="020B0604020202020204" pitchFamily="34" charset="0"/>
              <a:buChar char="•"/>
            </a:pPr>
            <a:r>
              <a:rPr lang="en-US"/>
              <a:t>Train speed</a:t>
            </a:r>
            <a:endParaRPr lang="en-US">
              <a:cs typeface="Calibri"/>
            </a:endParaRPr>
          </a:p>
          <a:p>
            <a:pPr marL="171450" indent="-171450">
              <a:buFont typeface="Arial" panose="020B0604020202020204" pitchFamily="34" charset="0"/>
              <a:buChar char="•"/>
            </a:pPr>
            <a:r>
              <a:rPr lang="en-US"/>
              <a:t>Different inter-pantograph distances (train compositions)</a:t>
            </a:r>
            <a:endParaRPr lang="en-US">
              <a:cs typeface="Calibri"/>
            </a:endParaRPr>
          </a:p>
          <a:p>
            <a:r>
              <a:rPr lang="en-US" u="sng"/>
              <a:t>Targets of future research</a:t>
            </a:r>
            <a:endParaRPr lang="en-US" u="sng">
              <a:cs typeface="Calibri"/>
            </a:endParaRPr>
          </a:p>
          <a:p>
            <a:pPr marL="171450" indent="-171450">
              <a:buFont typeface="Arial" panose="020B0604020202020204" pitchFamily="34" charset="0"/>
              <a:buChar char="•"/>
            </a:pPr>
            <a:r>
              <a:rPr lang="en-US" b="1"/>
              <a:t>Define rules for/ranges for best pantograph position configurations ( f(speed), AC/DC, ..)</a:t>
            </a:r>
            <a:endParaRPr lang="en-US" b="1">
              <a:cs typeface="Calibri"/>
            </a:endParaRPr>
          </a:p>
          <a:p>
            <a:pPr marL="171450" indent="-171450">
              <a:buFont typeface="Arial" panose="020B0604020202020204" pitchFamily="34" charset="0"/>
              <a:buChar char="•"/>
            </a:pPr>
            <a:r>
              <a:rPr lang="en-US"/>
              <a:t>Method for assessment of OCL and pantograph configurations</a:t>
            </a:r>
            <a:endParaRPr lang="en-US">
              <a:cs typeface="Calibri"/>
            </a:endParaRPr>
          </a:p>
          <a:p>
            <a:pPr marL="171450" indent="-171450">
              <a:buFont typeface="Arial" panose="020B0604020202020204" pitchFamily="34" charset="0"/>
              <a:buChar char="•"/>
            </a:pPr>
            <a:r>
              <a:rPr lang="en-US"/>
              <a:t>List of parameters for assessment</a:t>
            </a:r>
            <a:endParaRPr lang="en-US">
              <a:cs typeface="Calibri"/>
            </a:endParaRPr>
          </a:p>
          <a:p>
            <a:pPr marL="171450" indent="-171450">
              <a:buFont typeface="Arial" panose="020B0604020202020204" pitchFamily="34" charset="0"/>
              <a:buChar char="•"/>
            </a:pPr>
            <a:r>
              <a:rPr lang="en-US"/>
              <a:t>Proposal for legislation and standards</a:t>
            </a:r>
            <a:endParaRPr lang="en-US">
              <a:cs typeface="Calibri"/>
            </a:endParaRPr>
          </a:p>
          <a:p>
            <a:r>
              <a:rPr lang="en-US" u="sng"/>
              <a:t>Additional results of research</a:t>
            </a:r>
            <a:endParaRPr lang="en-US" u="sng">
              <a:cs typeface="Calibri"/>
            </a:endParaRPr>
          </a:p>
          <a:p>
            <a:pPr marL="171450" indent="-171450">
              <a:buFont typeface="Arial" panose="020B0604020202020204" pitchFamily="34" charset="0"/>
              <a:buChar char="•"/>
            </a:pPr>
            <a:r>
              <a:rPr lang="en-US" b="1"/>
              <a:t>Rules for robust contact line design</a:t>
            </a:r>
            <a:endParaRPr lang="en-US" b="1">
              <a:cs typeface="Calibri"/>
            </a:endParaRPr>
          </a:p>
          <a:p>
            <a:pPr marL="171450" indent="-171450">
              <a:buFont typeface="Arial" panose="020B0604020202020204" pitchFamily="34" charset="0"/>
              <a:buChar char="•"/>
            </a:pPr>
            <a:r>
              <a:rPr lang="en-US" b="1"/>
              <a:t>Rules for allocation design (randomizing of pole distances,… )</a:t>
            </a:r>
            <a:endParaRPr lang="en-US" b="1">
              <a:cs typeface="Calibri"/>
            </a:endParaRPr>
          </a:p>
          <a:p>
            <a:pPr marL="171450" indent="-171450">
              <a:buFont typeface="Arial" panose="020B0604020202020204" pitchFamily="34" charset="0"/>
              <a:buChar char="•"/>
            </a:pPr>
            <a:r>
              <a:rPr lang="en-US" b="1"/>
              <a:t>Design rules for positioning of pantographs on train</a:t>
            </a:r>
            <a:endParaRPr lang="en-US" b="1">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a:t>MORE AMBITIOUS- </a:t>
            </a:r>
            <a:r>
              <a:rPr lang="en-US" u="sng"/>
              <a:t>Steps for Research + Investigation</a:t>
            </a:r>
            <a:endParaRPr lang="en-US" u="sng">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Identification and check of existing studies and research results</a:t>
            </a:r>
            <a:endParaRPr lang="en-US">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Simulations to investigate the influence of parameter changes</a:t>
            </a:r>
            <a:endParaRPr lang="en-US" b="1">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Span length (constant lengths, systematic/random variations)</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Main parameters of OCL (forces, wave propagation, eigenfrequencies …)</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Relation between pantograph distance and pole distance</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Distance between pantographs</a:t>
            </a:r>
            <a:endParaRPr lang="en-US">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Train speed</a:t>
            </a:r>
            <a:endParaRPr lang="en-US">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Check of importance of pantograph parameters for criticality of distances</a:t>
            </a:r>
            <a:endParaRPr lang="en-US">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Measurement program for check of results with limited number of cases</a:t>
            </a:r>
            <a:endParaRPr lang="en-US" b="1">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Proposals for rules for next revision of TSI</a:t>
            </a:r>
            <a:endParaRPr lang="en-US" b="1">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defTabSz="457200">
              <a:defRPr/>
            </a:pPr>
            <a:r>
              <a:rPr lang="en-US"/>
              <a:t>In any case, we included Adjustments of the text in the following sections of TSIs in order to improve the consistent use and applicability for multiple operation </a:t>
            </a:r>
            <a:endParaRPr lang="en-US">
              <a:cs typeface="Calibri"/>
            </a:endParaRPr>
          </a:p>
          <a:p>
            <a:pPr marL="628650" lvl="1" indent="-171450" defTabSz="457200">
              <a:buFontTx/>
              <a:buChar char="-"/>
              <a:defRPr/>
            </a:pPr>
            <a:r>
              <a:rPr lang="en-US"/>
              <a:t>ENE TSI: references to EN 50119  and EN 50367 updated/included in sections 4.2.12 and 4.2.13</a:t>
            </a:r>
            <a:endParaRPr lang="en-US">
              <a:cs typeface="Calibri"/>
            </a:endParaRPr>
          </a:p>
          <a:p>
            <a:pPr marL="628650" lvl="1" indent="-171450" defTabSz="457200">
              <a:buFontTx/>
              <a:buChar char="-"/>
              <a:defRPr/>
            </a:pPr>
            <a:r>
              <a:rPr lang="en-US"/>
              <a:t>LOC&amp;PAS TSI: clarification on dynamic behavior in section 4.2.8.2.9.7 and poorest performance configuration to be tested in section 6.2.3.21</a:t>
            </a: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33</a:t>
            </a:fld>
            <a:endParaRPr lang="id-ID"/>
          </a:p>
        </p:txBody>
      </p:sp>
    </p:spTree>
    <p:extLst>
      <p:ext uri="{BB962C8B-B14F-4D97-AF65-F5344CB8AC3E}">
        <p14:creationId xmlns:p14="http://schemas.microsoft.com/office/powerpoint/2010/main" val="1723887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a:defRPr/>
            </a:pPr>
            <a:r>
              <a:rPr lang="en-US"/>
              <a:t>I will speak here about the evolution of section 4.2.18 of TSI ENE: protective provisions against electric shock. These section provides several requirements for energy subsystems in order to avoid the electric shock for people and it is based on the standard EN 50122-1</a:t>
            </a:r>
          </a:p>
          <a:p>
            <a:pPr>
              <a:defRPr/>
            </a:pPr>
            <a:endParaRPr lang="en-US">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34</a:t>
            </a:fld>
            <a:endParaRPr lang="id-ID"/>
          </a:p>
        </p:txBody>
      </p:sp>
    </p:spTree>
    <p:extLst>
      <p:ext uri="{BB962C8B-B14F-4D97-AF65-F5344CB8AC3E}">
        <p14:creationId xmlns:p14="http://schemas.microsoft.com/office/powerpoint/2010/main" val="305127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marL="0" indent="0">
              <a:buNone/>
            </a:pPr>
            <a:r>
              <a:rPr lang="en-US" sz="1200">
                <a:solidFill>
                  <a:srgbClr val="364B7D"/>
                </a:solidFill>
                <a:latin typeface="Calibri Body"/>
                <a:ea typeface="+mj-ea"/>
                <a:cs typeface="+mj-cs"/>
              </a:rPr>
              <a:t>As said the TSI section requires compliance with EN 50122-1. In previous TSI the EN version was 2011 and now we have updated in the TSI Revision with the EN version 2022, with the current state of art.</a:t>
            </a:r>
          </a:p>
          <a:p>
            <a:pPr marL="0" indent="0">
              <a:buNone/>
            </a:pPr>
            <a:r>
              <a:rPr lang="en-US" sz="1200">
                <a:solidFill>
                  <a:srgbClr val="364B7D"/>
                </a:solidFill>
                <a:latin typeface="Calibri Body"/>
                <a:ea typeface="+mj-ea"/>
                <a:cs typeface="+mj-cs"/>
              </a:rPr>
              <a:t>In this update we have included the following clauses of EN: 5.1 and in public areas: 5.2.1, 5.2.2, or 5.3.1, 5.3.2, 5.3.3, 5.3.4</a:t>
            </a:r>
          </a:p>
          <a:p>
            <a:pPr marL="0" indent="0">
              <a:buNone/>
            </a:pPr>
            <a:endParaRPr lang="en-US" sz="1200">
              <a:solidFill>
                <a:srgbClr val="364B7D"/>
              </a:solidFill>
              <a:latin typeface="Calibri Body"/>
              <a:ea typeface="+mj-ea"/>
              <a:cs typeface="+mj-cs"/>
            </a:endParaRPr>
          </a:p>
          <a:p>
            <a:pPr marL="0" indent="0">
              <a:buNone/>
            </a:pPr>
            <a:r>
              <a:rPr lang="en-US" sz="1200">
                <a:solidFill>
                  <a:srgbClr val="364B7D"/>
                </a:solidFill>
                <a:latin typeface="Calibri Body"/>
                <a:ea typeface="+mj-ea"/>
                <a:cs typeface="+mj-cs"/>
              </a:rPr>
              <a:t>We received questions on the logic behind the update of this section of the TSI: first we need to explain that in previous TSI, there were references to clauses of EN 50122-1:2011</a:t>
            </a:r>
            <a:r>
              <a:rPr lang="en-US" sz="1200" b="1">
                <a:solidFill>
                  <a:srgbClr val="364B7D"/>
                </a:solidFill>
                <a:latin typeface="Calibri Body"/>
                <a:ea typeface="+mj-ea"/>
                <a:cs typeface="+mj-cs"/>
              </a:rPr>
              <a:t>, which were already only applicable for public areas</a:t>
            </a:r>
            <a:r>
              <a:rPr lang="en-US" sz="1200">
                <a:solidFill>
                  <a:srgbClr val="364B7D"/>
                </a:solidFill>
                <a:latin typeface="Calibri Body"/>
                <a:ea typeface="+mj-ea"/>
                <a:cs typeface="+mj-cs"/>
              </a:rPr>
              <a:t>. Therefore, following the same reasoning , the clauses of EN version 2022 for public areas have been selected for the update. </a:t>
            </a:r>
          </a:p>
          <a:p>
            <a:pPr marL="0" indent="0">
              <a:buNone/>
            </a:pPr>
            <a:r>
              <a:rPr lang="en-US" sz="1200">
                <a:solidFill>
                  <a:srgbClr val="364B7D"/>
                </a:solidFill>
                <a:latin typeface="Calibri Body"/>
                <a:ea typeface="+mj-ea"/>
                <a:cs typeface="+mj-cs"/>
              </a:rPr>
              <a:t>Read only if there are questions: section 4.2.18 of TSI is focused on protective provisions against electric shock in public areas as working in restricted areas is limited by trained technicians, who are operating under specific labor and maintenance provisions. Therefore, this has been clarified in the references to the new version of EN. </a:t>
            </a:r>
          </a:p>
          <a:p>
            <a:pPr marL="0" indent="0">
              <a:buNone/>
            </a:pPr>
            <a:endParaRPr lang="en-US" sz="1200">
              <a:solidFill>
                <a:srgbClr val="364B7D"/>
              </a:solidFill>
              <a:latin typeface="Calibri Body"/>
              <a:ea typeface="+mj-ea"/>
              <a:cs typeface="+mj-cs"/>
            </a:endParaRPr>
          </a:p>
          <a:p>
            <a:pPr marL="0" indent="0">
              <a:buNone/>
            </a:pPr>
            <a:r>
              <a:rPr lang="en-US" sz="1200">
                <a:solidFill>
                  <a:srgbClr val="364B7D"/>
                </a:solidFill>
                <a:latin typeface="Calibri Body"/>
                <a:ea typeface="+mj-ea"/>
                <a:cs typeface="+mj-cs"/>
              </a:rPr>
              <a:t>In addition, in previous TSI, there were also references to clauses 6.1 and 6.2 of EN version 2011 which are dealing with protection against indirect contact exposed conductive parts in all areas. These clauses have been deleted in the current update of TSI. However, in new EN version 2022, clause 6.2 is still applicable to public areas as clause 5.3.2 of EN is referring to clause 6.2 for conductive parts. So in this way we keep the link to clause 6.2</a:t>
            </a:r>
          </a:p>
          <a:p>
            <a:pPr>
              <a:defRPr/>
            </a:pPr>
            <a:endParaRPr lang="en-US"/>
          </a:p>
          <a:p>
            <a:pPr>
              <a:defRPr/>
            </a:pPr>
            <a:endParaRPr lang="en-US"/>
          </a:p>
          <a:p>
            <a:pPr>
              <a:defRPr/>
            </a:pPr>
            <a:endParaRPr lang="en-US"/>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35</a:t>
            </a:fld>
            <a:endParaRPr lang="id-ID"/>
          </a:p>
        </p:txBody>
      </p:sp>
    </p:spTree>
    <p:extLst>
      <p:ext uri="{BB962C8B-B14F-4D97-AF65-F5344CB8AC3E}">
        <p14:creationId xmlns:p14="http://schemas.microsoft.com/office/powerpoint/2010/main" val="250814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a:defRPr/>
            </a:pPr>
            <a:r>
              <a:rPr lang="en-US"/>
              <a:t>READ THE TEXT</a:t>
            </a:r>
          </a:p>
          <a:p>
            <a:pPr>
              <a:defRPr/>
            </a:pPr>
            <a:endParaRPr lang="en-US"/>
          </a:p>
          <a:p>
            <a:pPr>
              <a:defRPr/>
            </a:pPr>
            <a:endParaRPr lang="en-US"/>
          </a:p>
          <a:p>
            <a:pPr>
              <a:defRPr/>
            </a:pPr>
            <a:endParaRPr lang="en-US"/>
          </a:p>
          <a:p>
            <a:pPr>
              <a:defRPr/>
            </a:pPr>
            <a:endParaRPr lang="en-US"/>
          </a:p>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36</a:t>
            </a:fld>
            <a:endParaRPr lang="id-ID"/>
          </a:p>
        </p:txBody>
      </p:sp>
    </p:spTree>
    <p:extLst>
      <p:ext uri="{BB962C8B-B14F-4D97-AF65-F5344CB8AC3E}">
        <p14:creationId xmlns:p14="http://schemas.microsoft.com/office/powerpoint/2010/main" val="78591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REMENBER SPEAK SLOW AND CLEARLY!!</a:t>
            </a:r>
          </a:p>
          <a:p>
            <a:pPr>
              <a:defRPr/>
            </a:pPr>
            <a:endParaRPr lang="en-US"/>
          </a:p>
          <a:p>
            <a:pPr>
              <a:defRPr/>
            </a:pPr>
            <a:r>
              <a:rPr lang="en-US"/>
              <a:t>I will speak here about Harmonics and dynamic effects, in important phenomenon liked between energy subsystem and rolling stock  </a:t>
            </a:r>
          </a:p>
          <a:p>
            <a:pPr>
              <a:defRPr/>
            </a:pPr>
            <a:endParaRPr lang="en-US"/>
          </a:p>
          <a:p>
            <a:pPr>
              <a:defRPr/>
            </a:pPr>
            <a:endParaRPr lang="en-US"/>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74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REMENBER SPEAK SLOW AND CLEARLY!!</a:t>
            </a:r>
          </a:p>
          <a:p>
            <a:endParaRPr lang="en-US"/>
          </a:p>
          <a:p>
            <a:endParaRPr lang="en-US"/>
          </a:p>
          <a:p>
            <a:r>
              <a:rPr lang="en-US"/>
              <a:t>These 2 section of TSIs are interlinked and define the requirements for harmonic and dynamic effects respectively for energy subsystems and rolling stock. In previous TSIs, these sections referred to clauses of EN 50388:2012, including the need to perform a compatibility study by the applicant for rolling stock authorization</a:t>
            </a:r>
          </a:p>
          <a:p>
            <a:r>
              <a:rPr lang="en-US"/>
              <a:t> The EN has been replaced by a new version 2022, which it has been split in 2 parts: </a:t>
            </a:r>
          </a:p>
          <a:p>
            <a:pPr marL="171450" indent="-171450">
              <a:buFontTx/>
              <a:buChar char="-"/>
            </a:pPr>
            <a:r>
              <a:rPr lang="en-US"/>
              <a:t>part 1 being the evolution of previous EN version which continues to contain the conditions for the compatibility study to be developed by the applicant of rolling stock authorization. </a:t>
            </a:r>
          </a:p>
          <a:p>
            <a:pPr marL="171450" indent="-171450">
              <a:buFontTx/>
              <a:buChar char="-"/>
            </a:pPr>
            <a:r>
              <a:rPr lang="en-US"/>
              <a:t>a really new part 2, still under development, with conditions for common codes of practices, which is an alternative to the compatibility study</a:t>
            </a:r>
          </a:p>
          <a:p>
            <a:endParaRPr lang="en-US"/>
          </a:p>
        </p:txBody>
      </p:sp>
      <p:sp>
        <p:nvSpPr>
          <p:cNvPr id="4" name="Slide Number Placeholder 3"/>
          <p:cNvSpPr>
            <a:spLocks noGrp="1"/>
          </p:cNvSpPr>
          <p:nvPr>
            <p:ph type="sldNum" sz="quarter" idx="5"/>
          </p:nvPr>
        </p:nvSpPr>
        <p:spPr/>
        <p:txBody>
          <a:bodyPr/>
          <a:lstStyle/>
          <a:p>
            <a:fld id="{C236BC78-3757-485B-A53A-C65B9B77CE28}" type="slidenum">
              <a:rPr lang="en-US" smtClean="0"/>
              <a:t>38</a:t>
            </a:fld>
            <a:endParaRPr lang="en-US"/>
          </a:p>
        </p:txBody>
      </p:sp>
    </p:spTree>
    <p:extLst>
      <p:ext uri="{BB962C8B-B14F-4D97-AF65-F5344CB8AC3E}">
        <p14:creationId xmlns:p14="http://schemas.microsoft.com/office/powerpoint/2010/main" val="1571068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REMENBER SPEAK SLOW AND CLEARLY!!</a:t>
            </a:r>
          </a:p>
          <a:p>
            <a:pPr marL="0" indent="0">
              <a:buFontTx/>
              <a:buNone/>
            </a:pPr>
            <a:endParaRPr lang="en-US"/>
          </a:p>
          <a:p>
            <a:pPr marL="0" indent="0">
              <a:buFontTx/>
              <a:buNone/>
            </a:pPr>
            <a:endParaRPr lang="en-US"/>
          </a:p>
          <a:p>
            <a:pPr marL="0" indent="0">
              <a:buFontTx/>
              <a:buNone/>
            </a:pPr>
            <a:r>
              <a:rPr lang="en-US"/>
              <a:t>Therefore, in the last revision of TSIs, the reference to EN 50388 has been updated only to the part 1, EN 50388-1:2022, as part 2 is still under development. This already means an adaptation to the state of art in the subject and the facilitation of application of TSIs by the sector</a:t>
            </a:r>
          </a:p>
          <a:p>
            <a:endParaRPr lang="en-US"/>
          </a:p>
          <a:p>
            <a:r>
              <a:rPr lang="en-US"/>
              <a:t>In addition, with this alignment in this TSIs revision, it will be eventually possible, for the next TSI revision, to include the evolution for series EN 50388 on common codes of practices, once this alternative is ready in the standards</a:t>
            </a:r>
          </a:p>
          <a:p>
            <a:endParaRPr lang="en-US"/>
          </a:p>
          <a:p>
            <a:endParaRPr lang="en-GB"/>
          </a:p>
        </p:txBody>
      </p:sp>
      <p:sp>
        <p:nvSpPr>
          <p:cNvPr id="4" name="Slide Number Placeholder 3"/>
          <p:cNvSpPr>
            <a:spLocks noGrp="1"/>
          </p:cNvSpPr>
          <p:nvPr>
            <p:ph type="sldNum" sz="quarter" idx="5"/>
          </p:nvPr>
        </p:nvSpPr>
        <p:spPr/>
        <p:txBody>
          <a:bodyPr/>
          <a:lstStyle/>
          <a:p>
            <a:fld id="{C236BC78-3757-485B-A53A-C65B9B77CE28}" type="slidenum">
              <a:rPr lang="en-US" smtClean="0"/>
              <a:t>39</a:t>
            </a:fld>
            <a:endParaRPr lang="en-US"/>
          </a:p>
        </p:txBody>
      </p:sp>
    </p:spTree>
    <p:extLst>
      <p:ext uri="{BB962C8B-B14F-4D97-AF65-F5344CB8AC3E}">
        <p14:creationId xmlns:p14="http://schemas.microsoft.com/office/powerpoint/2010/main" val="13424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4</a:t>
            </a:fld>
            <a:endParaRPr lang="id-ID"/>
          </a:p>
        </p:txBody>
      </p:sp>
    </p:spTree>
    <p:extLst>
      <p:ext uri="{BB962C8B-B14F-4D97-AF65-F5344CB8AC3E}">
        <p14:creationId xmlns:p14="http://schemas.microsoft.com/office/powerpoint/2010/main" val="889734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118" y="4947291"/>
            <a:ext cx="5749001" cy="5214627"/>
          </a:xfrm>
        </p:spPr>
        <p:txBody>
          <a:bodyPr/>
          <a:lstStyle/>
          <a:p>
            <a:pPr algn="just">
              <a:spcAft>
                <a:spcPts val="800"/>
              </a:spcAft>
            </a:pPr>
            <a:r>
              <a:rPr lang="en-GB" sz="1400">
                <a:latin typeface="Calibri" panose="020F0502020204030204" pitchFamily="34" charset="0"/>
                <a:cs typeface="Times New Roman" panose="02020603050405020304" pitchFamily="18" charset="0"/>
              </a:rPr>
              <a:t>TSI (Transition, Combined Tr), </a:t>
            </a:r>
          </a:p>
          <a:p>
            <a:pPr algn="just">
              <a:spcAft>
                <a:spcPts val="800"/>
              </a:spcAft>
            </a:pPr>
            <a:r>
              <a:rPr lang="en-GB" sz="1400">
                <a:latin typeface="Calibri" panose="020F0502020204030204" pitchFamily="34" charset="0"/>
                <a:cs typeface="Times New Roman" panose="02020603050405020304" pitchFamily="18" charset="0"/>
              </a:rPr>
              <a:t>Revision of TEN-T Regulation: </a:t>
            </a:r>
            <a:r>
              <a:rPr lang="en-US" sz="140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a:cs typeface="Times New Roman" panose="02020603050405020304" pitchFamily="18" charset="0"/>
            </a:endParaRPr>
          </a:p>
          <a:p>
            <a:pPr marL="285750" indent="-285750">
              <a:buFont typeface="Arial" panose="020B0604020202020204" pitchFamily="34" charset="0"/>
              <a:buChar char="•"/>
            </a:pPr>
            <a:r>
              <a:rPr lang="en-US" sz="140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a:t>More transhipment terminals</a:t>
            </a:r>
          </a:p>
          <a:p>
            <a:pPr marL="285750" indent="-285750">
              <a:buFont typeface="Arial" panose="020B0604020202020204" pitchFamily="34" charset="0"/>
              <a:buChar char="•"/>
            </a:pPr>
            <a:r>
              <a:rPr lang="en-US" sz="1400"/>
              <a:t>High-speed rail network between the main nodes of Europe. The major TEN-T passenger rail lines should allow trains to travel at 160 km/h or faster by 2040.</a:t>
            </a:r>
            <a:endParaRPr lang="en-GB" sz="105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5</a:t>
            </a:fld>
            <a:endParaRPr lang="id-ID"/>
          </a:p>
        </p:txBody>
      </p:sp>
    </p:spTree>
    <p:extLst>
      <p:ext uri="{BB962C8B-B14F-4D97-AF65-F5344CB8AC3E}">
        <p14:creationId xmlns:p14="http://schemas.microsoft.com/office/powerpoint/2010/main" val="353219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6</a:t>
            </a:fld>
            <a:endParaRPr lang="id-ID"/>
          </a:p>
        </p:txBody>
      </p:sp>
    </p:spTree>
    <p:extLst>
      <p:ext uri="{BB962C8B-B14F-4D97-AF65-F5344CB8AC3E}">
        <p14:creationId xmlns:p14="http://schemas.microsoft.com/office/powerpoint/2010/main" val="33705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7</a:t>
            </a:fld>
            <a:endParaRPr lang="id-ID"/>
          </a:p>
        </p:txBody>
      </p:sp>
    </p:spTree>
    <p:extLst>
      <p:ext uri="{BB962C8B-B14F-4D97-AF65-F5344CB8AC3E}">
        <p14:creationId xmlns:p14="http://schemas.microsoft.com/office/powerpoint/2010/main" val="5836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8</a:t>
            </a:fld>
            <a:endParaRPr lang="id-ID"/>
          </a:p>
        </p:txBody>
      </p:sp>
    </p:spTree>
    <p:extLst>
      <p:ext uri="{BB962C8B-B14F-4D97-AF65-F5344CB8AC3E}">
        <p14:creationId xmlns:p14="http://schemas.microsoft.com/office/powerpoint/2010/main" val="386267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9</a:t>
            </a:fld>
            <a:endParaRPr lang="id-ID"/>
          </a:p>
        </p:txBody>
      </p:sp>
    </p:spTree>
    <p:extLst>
      <p:ext uri="{BB962C8B-B14F-4D97-AF65-F5344CB8AC3E}">
        <p14:creationId xmlns:p14="http://schemas.microsoft.com/office/powerpoint/2010/main" val="175076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24/11/2023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24/11/2023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24/11/2023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25814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0256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24/11/2023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42555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4801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6681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4667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24/11/2023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854"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361401950"/>
      </p:ext>
    </p:extLst>
  </p:cSld>
  <p:clrMap bg1="lt1" tx1="dk1" bg2="lt2" tx2="dk2" accent1="accent1" accent2="accent2" accent3="accent3" accent4="accent4" accent5="accent5" accent6="accent6" hlink="hlink" folHlink="folHlink"/>
  <p:sldLayoutIdLst>
    <p:sldLayoutId id="2147483677" r:id="rId1"/>
    <p:sldLayoutId id="2147483855" r:id="rId2"/>
    <p:sldLayoutId id="2147483856" r:id="rId3"/>
    <p:sldLayoutId id="2147483857" r:id="rId4"/>
    <p:sldLayoutId id="2147483858" r:id="rId5"/>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TSI-QA-2023@era.europa.e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mailto:TSI-QA-2023@era.europa.e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ec.europa.eu/transport-modes/rail/interoperability-safety/interoperability/persons-reduced-mobility-prm-tsi-nip_en"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19.jpeg"/><Relationship Id="rId7"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hyperlink" Target="https://www.linkedin.com/company/european-railway-agency" TargetMode="External"/><Relationship Id="rId5" Type="http://schemas.openxmlformats.org/officeDocument/2006/relationships/image" Target="../media/image20.emf"/><Relationship Id="rId4" Type="http://schemas.openxmlformats.org/officeDocument/2006/relationships/hyperlink" Target="https://twitter.com/ERA_railways" TargetMode="External"/><Relationship Id="rId9" Type="http://schemas.openxmlformats.org/officeDocument/2006/relationships/image" Target="../media/image2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611734"/>
            <a:ext cx="7284480" cy="5686120"/>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57933" y="611734"/>
            <a:ext cx="8295567" cy="1790263"/>
          </a:xfrm>
        </p:spPr>
        <p:txBody>
          <a:bodyPr>
            <a:noAutofit/>
          </a:bodyPr>
          <a:lstStyle/>
          <a:p>
            <a:pPr algn="l">
              <a:lnSpc>
                <a:spcPct val="100000"/>
              </a:lnSpc>
            </a:pPr>
            <a:r>
              <a:rPr lang="en-US">
                <a:solidFill>
                  <a:schemeClr val="bg1"/>
                </a:solidFill>
                <a:effectLst/>
                <a:latin typeface="Calibri" panose="020F0502020204030204" pitchFamily="34" charset="0"/>
                <a:ea typeface="Times New Roman" panose="02020603050405020304" pitchFamily="18" charset="0"/>
              </a:rPr>
              <a:t>Fixed installations</a:t>
            </a:r>
            <a:br>
              <a:rPr lang="en-US">
                <a:solidFill>
                  <a:schemeClr val="bg1"/>
                </a:solidFill>
                <a:effectLst/>
                <a:latin typeface="Calibri" panose="020F0502020204030204" pitchFamily="34" charset="0"/>
                <a:ea typeface="Times New Roman" panose="02020603050405020304" pitchFamily="18" charset="0"/>
              </a:rPr>
            </a:br>
            <a:r>
              <a:rPr lang="en-US" sz="3500">
                <a:solidFill>
                  <a:schemeClr val="bg1"/>
                </a:solidFill>
                <a:effectLst/>
                <a:latin typeface="Calibri" panose="020F0502020204030204" pitchFamily="34" charset="0"/>
                <a:ea typeface="Times New Roman" panose="02020603050405020304" pitchFamily="18" charset="0"/>
              </a:rPr>
              <a:t>TSIs INF,ENE and PRM </a:t>
            </a:r>
            <a:endParaRPr lang="id-ID" sz="350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a:solidFill>
                  <a:schemeClr val="bg1"/>
                </a:solidFill>
              </a:rPr>
              <a:t>24.11.2023 | Webinar</a:t>
            </a:r>
            <a:endParaRPr lang="en-GB" sz="240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err="1">
                <a:solidFill>
                  <a:schemeClr val="bg1"/>
                </a:solidFill>
              </a:rPr>
              <a:t>T</a:t>
            </a:r>
            <a:r>
              <a:rPr lang="en-GB" sz="1000" b="0" i="0" u="none" strike="noStrike" err="1">
                <a:solidFill>
                  <a:schemeClr val="bg1"/>
                </a:solidFill>
                <a:effectLst/>
                <a:latin typeface="adobe-clean"/>
              </a:rPr>
              <a:t>arasylo</a:t>
            </a:r>
            <a:endParaRPr lang="en-GB" sz="1000">
              <a:solidFill>
                <a:schemeClr val="bg1"/>
              </a:solidFill>
            </a:endParaRPr>
          </a:p>
        </p:txBody>
      </p:sp>
    </p:spTree>
    <p:extLst>
      <p:ext uri="{BB962C8B-B14F-4D97-AF65-F5344CB8AC3E}">
        <p14:creationId xmlns:p14="http://schemas.microsoft.com/office/powerpoint/2010/main" val="220011301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454FA-4A6A-F999-0A23-F56663B8E40A}"/>
              </a:ext>
            </a:extLst>
          </p:cNvPr>
          <p:cNvSpPr txBox="1"/>
          <p:nvPr/>
        </p:nvSpPr>
        <p:spPr>
          <a:xfrm>
            <a:off x="5537200" y="457585"/>
            <a:ext cx="6249670" cy="5632311"/>
          </a:xfrm>
          <a:prstGeom prst="rect">
            <a:avLst/>
          </a:prstGeom>
          <a:noFill/>
        </p:spPr>
        <p:txBody>
          <a:bodyPr wrap="square" rtlCol="0">
            <a:spAutoFit/>
          </a:bodyPr>
          <a:lstStyle/>
          <a:p>
            <a:r>
              <a:rPr lang="en-US"/>
              <a:t>The </a:t>
            </a:r>
            <a:r>
              <a:rPr lang="en-US" err="1"/>
              <a:t>harmonised</a:t>
            </a:r>
            <a:r>
              <a:rPr lang="en-US"/>
              <a:t> safety critical tasks referred to in the TSI OPE7 are those covered by the Train Driver Directive and the TSI OPE Appendices F and G as well as tasks carried out by IM staff dispatching trains and/or authorizing train movements. Other safety-critical tasks (and the staff executing them) which are not covered by TSI OPE and Train Driver Directive) shall be defined and described in the SMS of RU/IM (e.g. track workers, staff operating in a marshalling yard, etc.). </a:t>
            </a:r>
          </a:p>
          <a:p>
            <a:endParaRPr lang="en-US"/>
          </a:p>
          <a:p>
            <a:r>
              <a:rPr lang="en-US"/>
              <a:t>There are also staff which can have safety related functions; such staff are, for example, train and timetable planners, train driver managers, safety managers (e.g., </a:t>
            </a:r>
            <a:r>
              <a:rPr lang="en-US" err="1"/>
              <a:t>Betriebsleiter</a:t>
            </a:r>
            <a:r>
              <a:rPr lang="en-US"/>
              <a:t> - AT, RSGS – IT). Both safety critical tasks and safety related functions must be covered by the SMS. There cannot be any national rules on issues such as the identification of such staff, selection principles (except those for train drivers and staff covered by TSI OPE Appendices F and G which set out educational and medical fitness requirements), training methods and requirements or competence schemes. All these aspects shall be described in the RU and IM competence management system processes.</a:t>
            </a:r>
            <a:endParaRPr lang="en-GB"/>
          </a:p>
        </p:txBody>
      </p:sp>
      <p:sp>
        <p:nvSpPr>
          <p:cNvPr id="2" name="Rectangle: Rounded Corners 1">
            <a:extLst>
              <a:ext uri="{FF2B5EF4-FFF2-40B4-BE49-F238E27FC236}">
                <a16:creationId xmlns:a16="http://schemas.microsoft.com/office/drawing/2014/main" id="{6A9004F0-5E23-3EA6-214B-A52E1D10A567}"/>
              </a:ext>
            </a:extLst>
          </p:cNvPr>
          <p:cNvSpPr/>
          <p:nvPr/>
        </p:nvSpPr>
        <p:spPr>
          <a:xfrm>
            <a:off x="163830" y="1467484"/>
            <a:ext cx="5259070" cy="361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600"/>
              </a:spcBef>
              <a:spcAft>
                <a:spcPts val="600"/>
              </a:spcAft>
            </a:pPr>
            <a:r>
              <a:rPr lang="en-GB" b="1">
                <a:effectLst/>
                <a:ea typeface="Calibri" panose="020F0502020204030204" pitchFamily="34" charset="0"/>
              </a:rPr>
              <a:t>Legal text (Point 4.2.1.1 as replaced with regulation 2023/1693) </a:t>
            </a:r>
            <a:endParaRPr lang="en-GB" sz="3200">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GB">
                <a:effectLst/>
                <a:ea typeface="Calibri" panose="020F0502020204030204" pitchFamily="34" charset="0"/>
              </a:rPr>
              <a:t>In its Safety Management Systems (SMS) established in accordance with Annexes I and II to Commission Delegated Regulation (EU) 2018/762, each RU and IM shall identify its </a:t>
            </a:r>
            <a:r>
              <a:rPr lang="en-GB" b="1">
                <a:solidFill>
                  <a:srgbClr val="FF0000"/>
                </a:solidFill>
                <a:effectLst/>
                <a:ea typeface="Calibri" panose="020F0502020204030204" pitchFamily="34" charset="0"/>
              </a:rPr>
              <a:t>safety-critical tasks and safety-related functions</a:t>
            </a:r>
            <a:r>
              <a:rPr lang="en-GB">
                <a:effectLst/>
                <a:ea typeface="Calibri" panose="020F0502020204030204" pitchFamily="34" charset="0"/>
              </a:rPr>
              <a:t>, and the staff responsible for executing them.</a:t>
            </a:r>
            <a:endParaRPr lang="en-GB" sz="3200">
              <a:effectLst/>
              <a:latin typeface="Times New Roman" panose="02020603050405020304" pitchFamily="18" charset="0"/>
              <a:ea typeface="Calibri" panose="020F0502020204030204" pitchFamily="34" charset="0"/>
            </a:endParaRPr>
          </a:p>
          <a:p>
            <a:pPr marL="0" marR="0" algn="ctr">
              <a:spcBef>
                <a:spcPts val="0"/>
              </a:spcBef>
              <a:spcAft>
                <a:spcPts val="600"/>
              </a:spcAft>
            </a:pPr>
            <a:r>
              <a:rPr lang="en-GB" sz="2800">
                <a:effectLst/>
                <a:ea typeface="Calibri" panose="020F0502020204030204" pitchFamily="34" charset="0"/>
                <a:cs typeface="Calibri" panose="020F0502020204030204" pitchFamily="34" charset="0"/>
              </a:rPr>
              <a:t> </a:t>
            </a:r>
            <a:endParaRPr lang="en-GB" sz="28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20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454FA-4A6A-F999-0A23-F56663B8E40A}"/>
              </a:ext>
            </a:extLst>
          </p:cNvPr>
          <p:cNvSpPr txBox="1"/>
          <p:nvPr/>
        </p:nvSpPr>
        <p:spPr>
          <a:xfrm>
            <a:off x="5497245" y="966788"/>
            <a:ext cx="6249670" cy="5693866"/>
          </a:xfrm>
          <a:prstGeom prst="rect">
            <a:avLst/>
          </a:prstGeom>
          <a:noFill/>
        </p:spPr>
        <p:txBody>
          <a:bodyPr wrap="square" rtlCol="0">
            <a:spAutoFit/>
          </a:bodyPr>
          <a:lstStyle/>
          <a:p>
            <a:r>
              <a:rPr lang="en-US" sz="2800"/>
              <a:t>The SMS of the RU and IM shall set up and document the processes they put in place on the medical requirements be implemented. Train Driver Directive and TSI OPE point 4.7 set them for some staff. For all other staff (e.g. staff having safety-related functions) the RU and IM should determine what is needed on a risk-based approach (having in place procedures to control the risk, pursuant also to Point 4.7.1.1.). National rules are only permitted for alcohol, drugs, and psychotropic medication limits. </a:t>
            </a:r>
            <a:endParaRPr lang="en-GB" sz="2800"/>
          </a:p>
        </p:txBody>
      </p:sp>
      <p:sp>
        <p:nvSpPr>
          <p:cNvPr id="3" name="Rectangle: Rounded Corners 2">
            <a:extLst>
              <a:ext uri="{FF2B5EF4-FFF2-40B4-BE49-F238E27FC236}">
                <a16:creationId xmlns:a16="http://schemas.microsoft.com/office/drawing/2014/main" id="{E4593B9C-B63E-291D-3427-364F30B4D8AF}"/>
              </a:ext>
            </a:extLst>
          </p:cNvPr>
          <p:cNvSpPr/>
          <p:nvPr/>
        </p:nvSpPr>
        <p:spPr>
          <a:xfrm>
            <a:off x="163830" y="1276350"/>
            <a:ext cx="4992370" cy="538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600"/>
              </a:spcBef>
              <a:spcAft>
                <a:spcPts val="600"/>
              </a:spcAft>
            </a:pPr>
            <a:r>
              <a:rPr lang="en-GB" sz="1200" b="1">
                <a:effectLst/>
                <a:ea typeface="Calibri" panose="020F0502020204030204" pitchFamily="34" charset="0"/>
              </a:rPr>
              <a:t>Legal text (4.7.1 as replaced with regulation 2023/1693) </a:t>
            </a:r>
            <a:endParaRPr lang="en-GB" sz="2000">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GB" sz="1200">
                <a:effectLst/>
                <a:ea typeface="Calibri" panose="020F0502020204030204" pitchFamily="34" charset="0"/>
              </a:rPr>
              <a:t>…Railway undertakings and infrastructure managers shall set up and document the process they put in place to meet the medical, psychological and health requirements for their staff within their safety management system in accordance with EU Regulation 2016/762 defining common safety method on SMS.</a:t>
            </a:r>
            <a:endParaRPr lang="en-GB" sz="2000">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GB" sz="1200">
                <a:effectLst/>
                <a:ea typeface="Calibri" panose="020F0502020204030204" pitchFamily="34" charset="0"/>
              </a:rPr>
              <a:t>Medical examinations as specified in point 4.7.2 and 4.7.3 on the individual fitness of staff shall be conducted by a person established as medical doctor or a psychologist qualified to carry out such examinations. The results must be accepted by every IM and RU as proof of fitness of staff or potential staff members. </a:t>
            </a:r>
            <a:endParaRPr lang="en-GB" sz="2000">
              <a:effectLst/>
              <a:latin typeface="Times New Roman" panose="02020603050405020304" pitchFamily="18" charset="0"/>
              <a:ea typeface="Calibri" panose="020F0502020204030204" pitchFamily="34" charset="0"/>
            </a:endParaRPr>
          </a:p>
          <a:p>
            <a:pPr marL="0" marR="0" algn="just">
              <a:spcBef>
                <a:spcPts val="0"/>
              </a:spcBef>
              <a:spcAft>
                <a:spcPts val="600"/>
              </a:spcAft>
            </a:pPr>
            <a:r>
              <a:rPr lang="en-GB" sz="1200">
                <a:effectLst/>
                <a:ea typeface="Calibri" panose="020F0502020204030204" pitchFamily="34" charset="0"/>
                <a:cs typeface="Calibri" panose="020F0502020204030204" pitchFamily="34" charset="0"/>
              </a:rPr>
              <a:t>Such examinations shall allow the member of staff executing safety-critical tasks to undertake similar tasks for another RU or IM, subject to the identification of additional medical, psychological and health requirements in the SMS of the RU or IM and to the satisfactory fitness of staff or potential staff members….</a:t>
            </a:r>
            <a:endParaRPr lang="en-GB">
              <a:effectLst/>
              <a:ea typeface="Calibri" panose="020F0502020204030204" pitchFamily="34" charset="0"/>
              <a:cs typeface="Times New Roman" panose="02020603050405020304" pitchFamily="18" charset="0"/>
            </a:endParaRPr>
          </a:p>
          <a:p>
            <a:pPr marL="0" marR="0" algn="just">
              <a:spcBef>
                <a:spcPts val="0"/>
              </a:spcBef>
              <a:spcAft>
                <a:spcPts val="600"/>
              </a:spcAft>
            </a:pPr>
            <a:r>
              <a:rPr lang="en-GB" sz="1200" b="1">
                <a:effectLst/>
                <a:ea typeface="Calibri" panose="020F0502020204030204" pitchFamily="34" charset="0"/>
                <a:cs typeface="Calibri" panose="020F0502020204030204" pitchFamily="34" charset="0"/>
              </a:rPr>
              <a:t> </a:t>
            </a:r>
            <a:endParaRPr lang="en-GB">
              <a:effectLst/>
              <a:ea typeface="Calibri" panose="020F0502020204030204" pitchFamily="34" charset="0"/>
              <a:cs typeface="Times New Roman" panose="02020603050405020304" pitchFamily="18" charset="0"/>
            </a:endParaRPr>
          </a:p>
          <a:p>
            <a:pPr marL="0" marR="0" algn="just">
              <a:spcBef>
                <a:spcPts val="0"/>
              </a:spcBef>
              <a:spcAft>
                <a:spcPts val="600"/>
              </a:spcAft>
            </a:pPr>
            <a:r>
              <a:rPr lang="en-GB" sz="1200" b="1">
                <a:effectLst/>
                <a:ea typeface="Calibri" panose="020F0502020204030204" pitchFamily="34" charset="0"/>
                <a:cs typeface="Calibri" panose="020F0502020204030204" pitchFamily="34" charset="0"/>
              </a:rPr>
              <a:t>Legal text (Appendix I 2 (g) as replaced with regulation 2023/1693)</a:t>
            </a:r>
            <a:endParaRPr lang="en-GB">
              <a:effectLst/>
              <a:ea typeface="Calibri" panose="020F0502020204030204" pitchFamily="34" charset="0"/>
              <a:cs typeface="Times New Roman" panose="02020603050405020304" pitchFamily="18" charset="0"/>
            </a:endParaRPr>
          </a:p>
          <a:p>
            <a:pPr marL="0" marR="0" indent="0" algn="just">
              <a:spcBef>
                <a:spcPts val="600"/>
              </a:spcBef>
              <a:spcAft>
                <a:spcPts val="600"/>
              </a:spcAft>
              <a:tabLst>
                <a:tab pos="899795" algn="l"/>
                <a:tab pos="457200" algn="l"/>
              </a:tabLst>
            </a:pPr>
            <a:r>
              <a:rPr lang="en-GB" sz="1200">
                <a:effectLst/>
                <a:ea typeface="Calibri" panose="020F0502020204030204" pitchFamily="34" charset="0"/>
              </a:rPr>
              <a:t>Health and safety conditions (see point 4.7)</a:t>
            </a:r>
            <a:endParaRPr lang="en-GB" sz="2000">
              <a:effectLst/>
              <a:latin typeface="Times New Roman" panose="02020603050405020304" pitchFamily="18" charset="0"/>
              <a:ea typeface="Calibri" panose="020F0502020204030204" pitchFamily="34" charset="0"/>
            </a:endParaRPr>
          </a:p>
          <a:p>
            <a:pPr marL="1259840" marR="0" indent="-360045" algn="just">
              <a:spcBef>
                <a:spcPts val="600"/>
              </a:spcBef>
              <a:spcAft>
                <a:spcPts val="600"/>
              </a:spcAft>
              <a:tabLst>
                <a:tab pos="1259840" algn="l"/>
              </a:tabLst>
            </a:pPr>
            <a:r>
              <a:rPr lang="en-GB" sz="1200">
                <a:effectLst/>
                <a:ea typeface="Calibri" panose="020F0502020204030204" pitchFamily="34" charset="0"/>
              </a:rPr>
              <a:t>Alcohol, drugs and psychotropic medication limits (see 4.7.1).</a:t>
            </a:r>
            <a:endParaRPr lang="en-GB">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7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454FA-4A6A-F999-0A23-F56663B8E40A}"/>
              </a:ext>
            </a:extLst>
          </p:cNvPr>
          <p:cNvSpPr txBox="1"/>
          <p:nvPr/>
        </p:nvSpPr>
        <p:spPr>
          <a:xfrm>
            <a:off x="5497245" y="966788"/>
            <a:ext cx="6249670" cy="5693866"/>
          </a:xfrm>
          <a:prstGeom prst="rect">
            <a:avLst/>
          </a:prstGeom>
          <a:noFill/>
        </p:spPr>
        <p:txBody>
          <a:bodyPr wrap="square" rtlCol="0">
            <a:spAutoFit/>
          </a:bodyPr>
          <a:lstStyle/>
          <a:p>
            <a:r>
              <a:rPr lang="en-US" sz="2800"/>
              <a:t>Appendix I sets out areas for national rules. It must be clarified that the area under point 1(</a:t>
            </a:r>
            <a:r>
              <a:rPr lang="en-US" sz="2800" err="1"/>
              <a:t>i</a:t>
            </a:r>
            <a:r>
              <a:rPr lang="en-US" sz="2800"/>
              <a:t>) is only limited to aspects of communication with and information transfer to the external entities mentioned; In parallel, the CSM on SMS requirements contains all RUs’ and IM’s obligations vis-à-vis planning, execution, monitoring and reviewing of their SMS processes and instructions. In addition, training of all relevant staff to deal with emergency management shall be also part of the SMS. </a:t>
            </a:r>
            <a:endParaRPr lang="en-GB" sz="2800"/>
          </a:p>
        </p:txBody>
      </p:sp>
      <p:sp>
        <p:nvSpPr>
          <p:cNvPr id="2" name="Rectangle: Rounded Corners 1">
            <a:extLst>
              <a:ext uri="{FF2B5EF4-FFF2-40B4-BE49-F238E27FC236}">
                <a16:creationId xmlns:a16="http://schemas.microsoft.com/office/drawing/2014/main" id="{AE7F34FA-9B47-F91C-5EE6-DE8F8F0D4508}"/>
              </a:ext>
            </a:extLst>
          </p:cNvPr>
          <p:cNvSpPr/>
          <p:nvPr/>
        </p:nvSpPr>
        <p:spPr>
          <a:xfrm>
            <a:off x="232603" y="1414705"/>
            <a:ext cx="5007218" cy="4798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600"/>
              </a:spcAft>
            </a:pPr>
            <a:r>
              <a:rPr lang="en-GB" sz="1600" b="1">
                <a:effectLst/>
                <a:latin typeface="Times New Roman" panose="02020603050405020304" pitchFamily="18" charset="0"/>
                <a:ea typeface="Calibri" panose="020F0502020204030204" pitchFamily="34" charset="0"/>
                <a:cs typeface="Times New Roman" panose="02020603050405020304" pitchFamily="18" charset="0"/>
              </a:rPr>
              <a:t>Legal text (Appendix I 1 (i) </a:t>
            </a:r>
            <a:r>
              <a:rPr lang="en-GB" sz="1600" b="1">
                <a:effectLst/>
                <a:ea typeface="Calibri" panose="020F0502020204030204" pitchFamily="34" charset="0"/>
                <a:cs typeface="Calibri" panose="020F0502020204030204" pitchFamily="34" charset="0"/>
              </a:rPr>
              <a:t>as replaced with regulation 2023/1693</a:t>
            </a:r>
            <a:r>
              <a:rPr lang="en-GB" sz="16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a:effectLst/>
              <a:ea typeface="Calibri" panose="020F0502020204030204" pitchFamily="34" charset="0"/>
              <a:cs typeface="Times New Roman" panose="02020603050405020304" pitchFamily="18" charset="0"/>
            </a:endParaRPr>
          </a:p>
          <a:p>
            <a:pPr marL="0" marR="0" indent="0" algn="just">
              <a:spcBef>
                <a:spcPts val="600"/>
              </a:spcBef>
              <a:spcAft>
                <a:spcPts val="600"/>
              </a:spcAft>
              <a:tabLst>
                <a:tab pos="899795" algn="l"/>
                <a:tab pos="457200" algn="l"/>
              </a:tabLst>
            </a:pPr>
            <a:r>
              <a:rPr lang="en-GB" sz="1600">
                <a:effectLst/>
                <a:latin typeface="Times New Roman" panose="02020603050405020304" pitchFamily="18" charset="0"/>
                <a:ea typeface="Calibri" panose="020F0502020204030204" pitchFamily="34" charset="0"/>
              </a:rPr>
              <a:t>Managing an emergency situation and emergency responses (see point 4.2.3.7)</a:t>
            </a:r>
            <a:endParaRPr lang="en-GB" sz="2800">
              <a:effectLst/>
              <a:latin typeface="Times New Roman" panose="02020603050405020304" pitchFamily="18" charset="0"/>
              <a:ea typeface="Calibri" panose="020F0502020204030204" pitchFamily="34" charset="0"/>
            </a:endParaRPr>
          </a:p>
          <a:p>
            <a:pPr marL="1259840" marR="0" indent="-360045" algn="just">
              <a:spcBef>
                <a:spcPts val="600"/>
              </a:spcBef>
              <a:spcAft>
                <a:spcPts val="600"/>
              </a:spcAft>
              <a:tabLst>
                <a:tab pos="1259840" algn="l"/>
              </a:tabLst>
            </a:pPr>
            <a:r>
              <a:rPr lang="en-GB" sz="1600">
                <a:effectLst/>
                <a:latin typeface="Times New Roman" panose="02020603050405020304" pitchFamily="18" charset="0"/>
                <a:ea typeface="Calibri" panose="020F0502020204030204" pitchFamily="34" charset="0"/>
              </a:rPr>
              <a:t>Role of local/national authorities and emergency services, and their contact details.</a:t>
            </a:r>
            <a:endParaRPr lang="en-GB" sz="2800">
              <a:effectLst/>
              <a:latin typeface="Times New Roman" panose="02020603050405020304" pitchFamily="18" charset="0"/>
              <a:ea typeface="Calibri" panose="020F0502020204030204" pitchFamily="34" charset="0"/>
            </a:endParaRPr>
          </a:p>
          <a:p>
            <a:pPr marL="1259840" marR="0" indent="-360045" algn="just">
              <a:spcBef>
                <a:spcPts val="600"/>
              </a:spcBef>
              <a:spcAft>
                <a:spcPts val="600"/>
              </a:spcAft>
              <a:tabLst>
                <a:tab pos="1259840" algn="l"/>
              </a:tabLst>
            </a:pPr>
            <a:r>
              <a:rPr lang="en-GB" sz="1600">
                <a:effectLst/>
                <a:latin typeface="Times New Roman" panose="02020603050405020304" pitchFamily="18" charset="0"/>
                <a:ea typeface="Calibri" panose="020F0502020204030204" pitchFamily="34" charset="0"/>
              </a:rPr>
              <a:t>Methods and procedures in emergency situation not covered by the requirement of this Regulation, including notification of accidents and incidents: national instructions on modalities for notifications to authorities.</a:t>
            </a:r>
            <a:endParaRPr lang="en-GB" sz="2800">
              <a:effectLst/>
              <a:latin typeface="Times New Roman" panose="02020603050405020304" pitchFamily="18" charset="0"/>
              <a:ea typeface="Calibri" panose="020F0502020204030204" pitchFamily="34" charset="0"/>
            </a:endParaRPr>
          </a:p>
          <a:p>
            <a:pPr marL="0" marR="0" algn="ctr">
              <a:spcBef>
                <a:spcPts val="0"/>
              </a:spcBef>
              <a:spcAft>
                <a:spcPts val="600"/>
              </a:spcAft>
            </a:pPr>
            <a:r>
              <a:rPr lang="en-GB" sz="24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8610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oldfish jumping out of a fish bowl&#10;&#10;Description automatically generated">
            <a:extLst>
              <a:ext uri="{FF2B5EF4-FFF2-40B4-BE49-F238E27FC236}">
                <a16:creationId xmlns:a16="http://schemas.microsoft.com/office/drawing/2014/main" id="{EA93EEDB-953B-9034-D808-949427A67B6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8863" t="5973" r="21763" b="10833"/>
          <a:stretch/>
        </p:blipFill>
        <p:spPr>
          <a:xfrm>
            <a:off x="409575" y="2224176"/>
            <a:ext cx="4924425" cy="3986123"/>
          </a:xfrm>
          <a:noFill/>
        </p:spPr>
      </p:pic>
      <p:sp>
        <p:nvSpPr>
          <p:cNvPr id="30" name="Title 1">
            <a:extLst>
              <a:ext uri="{FF2B5EF4-FFF2-40B4-BE49-F238E27FC236}">
                <a16:creationId xmlns:a16="http://schemas.microsoft.com/office/drawing/2014/main" id="{D1B2D3C5-B719-E59D-82BF-0AE269684387}"/>
              </a:ext>
            </a:extLst>
          </p:cNvPr>
          <p:cNvSpPr>
            <a:spLocks noGrp="1"/>
          </p:cNvSpPr>
          <p:nvPr>
            <p:ph type="title"/>
          </p:nvPr>
        </p:nvSpPr>
        <p:spPr>
          <a:xfrm>
            <a:off x="1419730" y="318787"/>
            <a:ext cx="10515600" cy="1273215"/>
          </a:xfrm>
        </p:spPr>
        <p:txBody>
          <a:bodyPr>
            <a:normAutofit fontScale="90000"/>
          </a:bodyPr>
          <a:lstStyle/>
          <a:p>
            <a:pPr algn="r"/>
            <a:r>
              <a:rPr lang="en-US">
                <a:solidFill>
                  <a:schemeClr val="bg1"/>
                </a:solidFill>
              </a:rPr>
              <a:t>Questions received at </a:t>
            </a:r>
            <a:br>
              <a:rPr lang="en-US">
                <a:solidFill>
                  <a:schemeClr val="bg1"/>
                </a:solidFill>
              </a:rPr>
            </a:br>
            <a:r>
              <a:rPr lang="en-GB" b="0" i="0">
                <a:solidFill>
                  <a:schemeClr val="bg1"/>
                </a:solidFill>
                <a:effectLst/>
                <a:latin typeface="system-ui"/>
                <a:hlinkClick r:id="rId4">
                  <a:extLst>
                    <a:ext uri="{A12FA001-AC4F-418D-AE19-62706E023703}">
                      <ahyp:hlinkClr xmlns:ahyp="http://schemas.microsoft.com/office/drawing/2018/hyperlinkcolor" val="tx"/>
                    </a:ext>
                  </a:extLst>
                </a:hlinkClick>
              </a:rPr>
              <a:t>TSI-QA-2023@era.europa.eu</a:t>
            </a:r>
            <a:endParaRPr lang="en-US">
              <a:solidFill>
                <a:schemeClr val="bg1"/>
              </a:solidFill>
            </a:endParaRPr>
          </a:p>
        </p:txBody>
      </p:sp>
      <p:sp>
        <p:nvSpPr>
          <p:cNvPr id="6" name="TextBox 5">
            <a:extLst>
              <a:ext uri="{FF2B5EF4-FFF2-40B4-BE49-F238E27FC236}">
                <a16:creationId xmlns:a16="http://schemas.microsoft.com/office/drawing/2014/main" id="{99DE8CBC-F1AF-7DA6-54F7-CAAC507F3EC8}"/>
              </a:ext>
            </a:extLst>
          </p:cNvPr>
          <p:cNvSpPr txBox="1"/>
          <p:nvPr/>
        </p:nvSpPr>
        <p:spPr>
          <a:xfrm>
            <a:off x="5727701" y="2536676"/>
            <a:ext cx="5816600" cy="3046988"/>
          </a:xfrm>
          <a:prstGeom prst="rect">
            <a:avLst/>
          </a:prstGeom>
          <a:noFill/>
        </p:spPr>
        <p:txBody>
          <a:bodyPr wrap="square" rtlCol="0">
            <a:spAutoFit/>
          </a:bodyPr>
          <a:lstStyle/>
          <a:p>
            <a:r>
              <a:rPr lang="en-GB" sz="3200">
                <a:solidFill>
                  <a:schemeClr val="bg1"/>
                </a:solidFill>
              </a:rPr>
              <a:t>Many can be summarized as: </a:t>
            </a:r>
          </a:p>
          <a:p>
            <a:endParaRPr lang="en-GB" sz="2800">
              <a:solidFill>
                <a:schemeClr val="bg1"/>
              </a:solidFill>
            </a:endParaRPr>
          </a:p>
          <a:p>
            <a:pPr marL="457200" indent="-457200">
              <a:buFont typeface="Arial" panose="020B0604020202020204" pitchFamily="34" charset="0"/>
              <a:buChar char="•"/>
            </a:pPr>
            <a:r>
              <a:rPr lang="en-GB" sz="3200">
                <a:solidFill>
                  <a:schemeClr val="bg1"/>
                </a:solidFill>
              </a:rPr>
              <a:t>Will I need to move to the latest TSIs INF and ENE?</a:t>
            </a:r>
          </a:p>
          <a:p>
            <a:pPr marL="457200" indent="-457200">
              <a:buFont typeface="Arial" panose="020B0604020202020204" pitchFamily="34" charset="0"/>
              <a:buChar char="•"/>
            </a:pPr>
            <a:r>
              <a:rPr lang="en-GB" sz="3200">
                <a:solidFill>
                  <a:schemeClr val="bg1"/>
                </a:solidFill>
              </a:rPr>
              <a:t>How is my project impacted? </a:t>
            </a:r>
          </a:p>
          <a:p>
            <a:endParaRPr lang="en-GB"/>
          </a:p>
          <a:p>
            <a:endParaRPr lang="en-GB"/>
          </a:p>
        </p:txBody>
      </p:sp>
    </p:spTree>
    <p:extLst>
      <p:ext uri="{BB962C8B-B14F-4D97-AF65-F5344CB8AC3E}">
        <p14:creationId xmlns:p14="http://schemas.microsoft.com/office/powerpoint/2010/main" val="418111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EF4-03AD-69E4-BCE3-AA46D68096B9}"/>
              </a:ext>
            </a:extLst>
          </p:cNvPr>
          <p:cNvSpPr>
            <a:spLocks noGrp="1"/>
          </p:cNvSpPr>
          <p:nvPr>
            <p:ph type="title"/>
          </p:nvPr>
        </p:nvSpPr>
        <p:spPr>
          <a:xfrm>
            <a:off x="2133600" y="44429"/>
            <a:ext cx="9994607" cy="1273215"/>
          </a:xfrm>
        </p:spPr>
        <p:txBody>
          <a:bodyPr>
            <a:normAutofit/>
          </a:bodyPr>
          <a:lstStyle/>
          <a:p>
            <a:pPr algn="r"/>
            <a:r>
              <a:rPr lang="en-US" sz="4000" b="1">
                <a:solidFill>
                  <a:srgbClr val="364B7D"/>
                </a:solidFill>
                <a:latin typeface="Calibri Body"/>
              </a:rPr>
              <a:t>New</a:t>
            </a:r>
            <a:r>
              <a:rPr lang="en-US" sz="4000">
                <a:solidFill>
                  <a:srgbClr val="364B7D"/>
                </a:solidFill>
                <a:latin typeface="Calibri Body"/>
              </a:rPr>
              <a:t> infrastructure and energy subsystems </a:t>
            </a:r>
            <a:endParaRPr lang="en-GB" sz="4000" b="1">
              <a:solidFill>
                <a:srgbClr val="364B7D"/>
              </a:solidFill>
              <a:latin typeface="Calibri Body"/>
            </a:endParaRPr>
          </a:p>
        </p:txBody>
      </p:sp>
      <p:sp>
        <p:nvSpPr>
          <p:cNvPr id="3" name="Content Placeholder 2">
            <a:extLst>
              <a:ext uri="{FF2B5EF4-FFF2-40B4-BE49-F238E27FC236}">
                <a16:creationId xmlns:a16="http://schemas.microsoft.com/office/drawing/2014/main" id="{881DA4F8-F6F0-1C0C-C633-8334A2E555F1}"/>
              </a:ext>
            </a:extLst>
          </p:cNvPr>
          <p:cNvSpPr>
            <a:spLocks noGrp="1"/>
          </p:cNvSpPr>
          <p:nvPr>
            <p:ph idx="4294967295"/>
          </p:nvPr>
        </p:nvSpPr>
        <p:spPr>
          <a:xfrm>
            <a:off x="413848" y="2352174"/>
            <a:ext cx="11553371" cy="4337384"/>
          </a:xfrm>
        </p:spPr>
        <p:txBody>
          <a:bodyPr>
            <a:noAutofit/>
          </a:bodyPr>
          <a:lstStyle/>
          <a:p>
            <a:pPr algn="just"/>
            <a:r>
              <a:rPr lang="fr-BE">
                <a:solidFill>
                  <a:schemeClr val="tx1"/>
                </a:solidFill>
                <a:latin typeface="Calibri"/>
                <a:cs typeface="Calibri"/>
              </a:rPr>
              <a:t>TSI INF - 7.2 </a:t>
            </a:r>
            <a:r>
              <a:rPr lang="en-US">
                <a:solidFill>
                  <a:schemeClr val="tx1"/>
                </a:solidFill>
                <a:latin typeface="Calibri"/>
                <a:cs typeface="Calibri"/>
              </a:rPr>
              <a:t>Application of this TSI to a </a:t>
            </a:r>
            <a:r>
              <a:rPr lang="en-US" b="1">
                <a:solidFill>
                  <a:schemeClr val="tx1"/>
                </a:solidFill>
                <a:latin typeface="Calibri"/>
                <a:cs typeface="Calibri"/>
              </a:rPr>
              <a:t>new </a:t>
            </a:r>
            <a:r>
              <a:rPr lang="en-US" b="1" u="sng">
                <a:solidFill>
                  <a:schemeClr val="tx1"/>
                </a:solidFill>
                <a:latin typeface="Calibri"/>
                <a:cs typeface="Calibri"/>
              </a:rPr>
              <a:t>infrastructure</a:t>
            </a:r>
            <a:r>
              <a:rPr lang="en-US" b="1">
                <a:solidFill>
                  <a:schemeClr val="tx1"/>
                </a:solidFill>
                <a:latin typeface="Calibri"/>
                <a:cs typeface="Calibri"/>
              </a:rPr>
              <a:t> subsystem</a:t>
            </a:r>
            <a:r>
              <a:rPr lang="fr-BE">
                <a:solidFill>
                  <a:schemeClr val="tx1"/>
                </a:solidFill>
                <a:latin typeface="Calibri"/>
                <a:cs typeface="Calibri"/>
              </a:rPr>
              <a:t>:</a:t>
            </a:r>
          </a:p>
          <a:p>
            <a:pPr marL="914400" lvl="1" indent="-457200" algn="just">
              <a:buAutoNum type="arabicParenBoth"/>
            </a:pPr>
            <a:r>
              <a:rPr lang="en-US" sz="2000" b="0" i="0">
                <a:solidFill>
                  <a:srgbClr val="333333"/>
                </a:solidFill>
                <a:effectLst/>
                <a:latin typeface="Times New Roman" panose="02020603050405020304" pitchFamily="18" charset="0"/>
              </a:rPr>
              <a:t>For a new infrastructure subsystem, the application of this TSI shall be compulsory.</a:t>
            </a:r>
          </a:p>
          <a:p>
            <a:pPr marL="914400" lvl="1" indent="-457200" algn="just">
              <a:spcAft>
                <a:spcPts val="600"/>
              </a:spcAft>
              <a:buAutoNum type="arabicParenBoth"/>
            </a:pPr>
            <a:r>
              <a:rPr lang="en-US" sz="2000">
                <a:solidFill>
                  <a:srgbClr val="333333"/>
                </a:solidFill>
                <a:latin typeface="Times New Roman" panose="02020603050405020304" pitchFamily="18" charset="0"/>
              </a:rPr>
              <a:t>A ‘new infrastructure subsystem’ means an infrastructure subsystem placed into service after 28 September 2023 which creates a route or a part of a route where none currently exists.</a:t>
            </a:r>
          </a:p>
          <a:p>
            <a:pPr marL="457200" lvl="1" indent="0" algn="just">
              <a:buNone/>
            </a:pPr>
            <a:r>
              <a:rPr lang="en-US" sz="2000">
                <a:solidFill>
                  <a:srgbClr val="333333"/>
                </a:solidFill>
                <a:latin typeface="Times New Roman" panose="02020603050405020304" pitchFamily="18" charset="0"/>
              </a:rPr>
              <a:t>	Any other infrastructure subsystems shall be considered as ‘</a:t>
            </a:r>
            <a:r>
              <a:rPr lang="en-US" sz="2000" b="1">
                <a:solidFill>
                  <a:srgbClr val="333333"/>
                </a:solidFill>
                <a:latin typeface="Times New Roman" panose="02020603050405020304" pitchFamily="18" charset="0"/>
              </a:rPr>
              <a:t>existing infrastructure subsystems</a:t>
            </a:r>
            <a:r>
              <a:rPr lang="en-US" sz="2000">
                <a:solidFill>
                  <a:srgbClr val="333333"/>
                </a:solidFill>
                <a:latin typeface="Times New Roman" panose="02020603050405020304" pitchFamily="18" charset="0"/>
              </a:rPr>
              <a:t>’</a:t>
            </a:r>
          </a:p>
          <a:p>
            <a:pPr marL="228600" lvl="1" algn="just">
              <a:spcBef>
                <a:spcPts val="1000"/>
              </a:spcBef>
            </a:pPr>
            <a:r>
              <a:rPr lang="fr-BE" sz="2800">
                <a:solidFill>
                  <a:schemeClr val="tx1"/>
                </a:solidFill>
                <a:latin typeface="Calibri"/>
                <a:cs typeface="Calibri"/>
              </a:rPr>
              <a:t>TSI ENE  - 7.2 </a:t>
            </a:r>
            <a:r>
              <a:rPr lang="en-US" sz="2800">
                <a:solidFill>
                  <a:schemeClr val="tx1"/>
                </a:solidFill>
                <a:latin typeface="Calibri"/>
                <a:cs typeface="Calibri"/>
              </a:rPr>
              <a:t>Application of this TSI to a </a:t>
            </a:r>
            <a:r>
              <a:rPr lang="en-US" sz="2800" b="1">
                <a:solidFill>
                  <a:schemeClr val="tx1"/>
                </a:solidFill>
                <a:latin typeface="Calibri"/>
                <a:cs typeface="Calibri"/>
              </a:rPr>
              <a:t>new </a:t>
            </a:r>
            <a:r>
              <a:rPr lang="en-US" sz="2800" b="1" u="sng">
                <a:solidFill>
                  <a:schemeClr val="tx1"/>
                </a:solidFill>
                <a:latin typeface="Calibri"/>
                <a:cs typeface="Calibri"/>
              </a:rPr>
              <a:t>energy</a:t>
            </a:r>
            <a:r>
              <a:rPr lang="en-US" sz="2800" b="1">
                <a:solidFill>
                  <a:schemeClr val="tx1"/>
                </a:solidFill>
                <a:latin typeface="Calibri"/>
                <a:cs typeface="Calibri"/>
              </a:rPr>
              <a:t> subsystem</a:t>
            </a:r>
            <a:r>
              <a:rPr lang="fr-BE" sz="2800">
                <a:solidFill>
                  <a:schemeClr val="tx1"/>
                </a:solidFill>
                <a:latin typeface="Calibri"/>
                <a:cs typeface="Calibri"/>
              </a:rPr>
              <a:t>: </a:t>
            </a:r>
            <a:endParaRPr lang="en-US" sz="2800">
              <a:solidFill>
                <a:schemeClr val="tx1"/>
              </a:solidFill>
              <a:latin typeface="Calibri"/>
              <a:cs typeface="Calibri"/>
            </a:endParaRPr>
          </a:p>
          <a:p>
            <a:pPr marL="914400" lvl="1" indent="-457200" algn="just">
              <a:buAutoNum type="arabicParenBoth"/>
            </a:pPr>
            <a:r>
              <a:rPr lang="en-US" sz="2000">
                <a:solidFill>
                  <a:srgbClr val="333333"/>
                </a:solidFill>
                <a:latin typeface="Times New Roman" panose="02020603050405020304" pitchFamily="18" charset="0"/>
              </a:rPr>
              <a:t>For a new energy subsystem, the application of this TSI shall be compulsory.</a:t>
            </a:r>
          </a:p>
          <a:p>
            <a:pPr marL="914400" lvl="1" indent="-457200" algn="just">
              <a:spcAft>
                <a:spcPts val="600"/>
              </a:spcAft>
              <a:buAutoNum type="arabicParenBoth"/>
            </a:pPr>
            <a:r>
              <a:rPr lang="en-US" sz="2000">
                <a:solidFill>
                  <a:srgbClr val="333333"/>
                </a:solidFill>
                <a:latin typeface="Times New Roman" panose="02020603050405020304" pitchFamily="18" charset="0"/>
              </a:rPr>
              <a:t>A ‘new energy subsystem’ means an energy subsystem placed into service after 28 September 2023, which is created where no traction power supply and OCL previously existed.</a:t>
            </a:r>
          </a:p>
          <a:p>
            <a:pPr marL="457200" lvl="1" indent="0" algn="just">
              <a:buNone/>
            </a:pPr>
            <a:r>
              <a:rPr lang="en-US" sz="2000">
                <a:solidFill>
                  <a:srgbClr val="333333"/>
                </a:solidFill>
                <a:latin typeface="Times New Roman" panose="02020603050405020304" pitchFamily="18" charset="0"/>
              </a:rPr>
              <a:t>	Any other energy subsystem shall be considered as an ‘</a:t>
            </a:r>
            <a:r>
              <a:rPr lang="en-US" sz="2000" b="1">
                <a:solidFill>
                  <a:srgbClr val="333333"/>
                </a:solidFill>
                <a:latin typeface="Times New Roman" panose="02020603050405020304" pitchFamily="18" charset="0"/>
              </a:rPr>
              <a:t>existing energy subsystem</a:t>
            </a:r>
            <a:r>
              <a:rPr lang="en-US" sz="2000">
                <a:solidFill>
                  <a:srgbClr val="333333"/>
                </a:solidFill>
                <a:latin typeface="Times New Roman" panose="02020603050405020304" pitchFamily="18" charset="0"/>
              </a:rPr>
              <a:t>’.</a:t>
            </a:r>
          </a:p>
        </p:txBody>
      </p:sp>
      <p:sp>
        <p:nvSpPr>
          <p:cNvPr id="4" name="TextBox 3">
            <a:extLst>
              <a:ext uri="{FF2B5EF4-FFF2-40B4-BE49-F238E27FC236}">
                <a16:creationId xmlns:a16="http://schemas.microsoft.com/office/drawing/2014/main" id="{A2588B78-0E27-C0F0-5BCD-F40FE4441970}"/>
              </a:ext>
            </a:extLst>
          </p:cNvPr>
          <p:cNvSpPr txBox="1"/>
          <p:nvPr/>
        </p:nvSpPr>
        <p:spPr>
          <a:xfrm>
            <a:off x="413848" y="1317644"/>
            <a:ext cx="11553370" cy="461665"/>
          </a:xfrm>
          <a:prstGeom prst="rect">
            <a:avLst/>
          </a:prstGeom>
          <a:solidFill>
            <a:schemeClr val="accent3">
              <a:lumMod val="40000"/>
              <a:lumOff val="60000"/>
            </a:schemeClr>
          </a:solidFill>
        </p:spPr>
        <p:txBody>
          <a:bodyPr wrap="square" rtlCol="0">
            <a:spAutoFit/>
          </a:bodyPr>
          <a:lstStyle/>
          <a:p>
            <a:pPr algn="ctr"/>
            <a:r>
              <a:rPr lang="en-US" sz="2400" b="1">
                <a:solidFill>
                  <a:schemeClr val="tx1"/>
                </a:solidFill>
                <a:cs typeface="Calibri"/>
              </a:rPr>
              <a:t>No</a:t>
            </a:r>
            <a:r>
              <a:rPr lang="en-US" sz="2400">
                <a:solidFill>
                  <a:schemeClr val="tx1"/>
                </a:solidFill>
                <a:cs typeface="Calibri"/>
              </a:rPr>
              <a:t> </a:t>
            </a:r>
            <a:r>
              <a:rPr lang="en-US" sz="2400" b="1">
                <a:solidFill>
                  <a:schemeClr val="tx1"/>
                </a:solidFill>
                <a:cs typeface="Calibri"/>
              </a:rPr>
              <a:t>transition regime </a:t>
            </a:r>
            <a:r>
              <a:rPr lang="en-US" sz="2400">
                <a:solidFill>
                  <a:schemeClr val="tx1"/>
                </a:solidFill>
                <a:cs typeface="Calibri"/>
              </a:rPr>
              <a:t>apply to INF and ENE TSIs – Application since </a:t>
            </a:r>
            <a:r>
              <a:rPr lang="en-US" sz="2400" b="1">
                <a:solidFill>
                  <a:schemeClr val="tx1"/>
                </a:solidFill>
                <a:cs typeface="Calibri"/>
              </a:rPr>
              <a:t>28 September 2023</a:t>
            </a:r>
            <a:endParaRPr lang="en-GB" b="1"/>
          </a:p>
        </p:txBody>
      </p:sp>
    </p:spTree>
    <p:extLst>
      <p:ext uri="{BB962C8B-B14F-4D97-AF65-F5344CB8AC3E}">
        <p14:creationId xmlns:p14="http://schemas.microsoft.com/office/powerpoint/2010/main" val="320225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EF4-03AD-69E4-BCE3-AA46D68096B9}"/>
              </a:ext>
            </a:extLst>
          </p:cNvPr>
          <p:cNvSpPr>
            <a:spLocks noGrp="1"/>
          </p:cNvSpPr>
          <p:nvPr>
            <p:ph type="title"/>
          </p:nvPr>
        </p:nvSpPr>
        <p:spPr>
          <a:xfrm>
            <a:off x="2133600" y="44429"/>
            <a:ext cx="9994607" cy="1273215"/>
          </a:xfrm>
        </p:spPr>
        <p:txBody>
          <a:bodyPr>
            <a:normAutofit/>
          </a:bodyPr>
          <a:lstStyle/>
          <a:p>
            <a:pPr algn="r"/>
            <a:r>
              <a:rPr lang="en-US" sz="4000" b="1">
                <a:solidFill>
                  <a:srgbClr val="364B7D"/>
                </a:solidFill>
                <a:latin typeface="Calibri Body"/>
              </a:rPr>
              <a:t>Existing </a:t>
            </a:r>
            <a:r>
              <a:rPr lang="en-US" sz="4000" u="sng">
                <a:solidFill>
                  <a:srgbClr val="364B7D"/>
                </a:solidFill>
                <a:latin typeface="Calibri Body"/>
              </a:rPr>
              <a:t>infrastructure </a:t>
            </a:r>
            <a:r>
              <a:rPr lang="en-US" sz="4000">
                <a:solidFill>
                  <a:srgbClr val="364B7D"/>
                </a:solidFill>
                <a:latin typeface="Calibri Body"/>
              </a:rPr>
              <a:t>subsystem (1/2)</a:t>
            </a:r>
            <a:endParaRPr lang="en-GB" sz="4000" b="1">
              <a:solidFill>
                <a:srgbClr val="364B7D"/>
              </a:solidFill>
              <a:latin typeface="Calibri Body"/>
            </a:endParaRPr>
          </a:p>
        </p:txBody>
      </p:sp>
      <p:sp>
        <p:nvSpPr>
          <p:cNvPr id="3" name="Content Placeholder 2">
            <a:extLst>
              <a:ext uri="{FF2B5EF4-FFF2-40B4-BE49-F238E27FC236}">
                <a16:creationId xmlns:a16="http://schemas.microsoft.com/office/drawing/2014/main" id="{881DA4F8-F6F0-1C0C-C633-8334A2E555F1}"/>
              </a:ext>
            </a:extLst>
          </p:cNvPr>
          <p:cNvSpPr>
            <a:spLocks noGrp="1"/>
          </p:cNvSpPr>
          <p:nvPr>
            <p:ph idx="4294967295"/>
          </p:nvPr>
        </p:nvSpPr>
        <p:spPr>
          <a:xfrm>
            <a:off x="383099" y="1593004"/>
            <a:ext cx="11642366" cy="5156710"/>
          </a:xfrm>
        </p:spPr>
        <p:txBody>
          <a:bodyPr>
            <a:noAutofit/>
          </a:bodyPr>
          <a:lstStyle/>
          <a:p>
            <a:pPr algn="just"/>
            <a:r>
              <a:rPr lang="fr-BE" sz="2400">
                <a:solidFill>
                  <a:schemeClr val="tx1"/>
                </a:solidFill>
                <a:latin typeface="Calibri"/>
                <a:cs typeface="Calibri"/>
              </a:rPr>
              <a:t>TSI INF 7.2 (3) :</a:t>
            </a:r>
          </a:p>
          <a:p>
            <a:pPr marL="457200" lvl="1" indent="0" algn="just">
              <a:buNone/>
            </a:pPr>
            <a:r>
              <a:rPr lang="en-US" sz="1700">
                <a:solidFill>
                  <a:srgbClr val="333333"/>
                </a:solidFill>
                <a:latin typeface="Times New Roman" panose="02020603050405020304" pitchFamily="18" charset="0"/>
              </a:rPr>
              <a:t>The following cases are considered as upgrading and not as the placing into service of a new infrastructure subsystem:</a:t>
            </a:r>
          </a:p>
          <a:p>
            <a:pPr marL="457200" lvl="1" indent="0" algn="just">
              <a:buNone/>
            </a:pPr>
            <a:r>
              <a:rPr lang="en-US" sz="1700">
                <a:solidFill>
                  <a:srgbClr val="333333"/>
                </a:solidFill>
                <a:latin typeface="Times New Roman" panose="02020603050405020304" pitchFamily="18" charset="0"/>
              </a:rPr>
              <a:t>(a) the realignment of part of an existing route;</a:t>
            </a:r>
          </a:p>
          <a:p>
            <a:pPr marL="457200" lvl="1" indent="0" algn="just">
              <a:buNone/>
            </a:pPr>
            <a:r>
              <a:rPr lang="en-US" sz="1700">
                <a:solidFill>
                  <a:srgbClr val="333333"/>
                </a:solidFill>
                <a:latin typeface="Times New Roman" panose="02020603050405020304" pitchFamily="18" charset="0"/>
              </a:rPr>
              <a:t>(b) the creation of a bypass;</a:t>
            </a:r>
          </a:p>
          <a:p>
            <a:pPr marL="457200" lvl="1" indent="0" algn="just">
              <a:buNone/>
            </a:pPr>
            <a:r>
              <a:rPr lang="en-US" sz="1700">
                <a:solidFill>
                  <a:srgbClr val="333333"/>
                </a:solidFill>
                <a:latin typeface="Times New Roman" panose="02020603050405020304" pitchFamily="18" charset="0"/>
              </a:rPr>
              <a:t>(c) the addition of one or more tracks on an existing route, regardless of the distance between the original tracks and the additional tracks</a:t>
            </a:r>
          </a:p>
          <a:p>
            <a:pPr marL="228600" lvl="1" algn="just">
              <a:spcBef>
                <a:spcPts val="1000"/>
              </a:spcBef>
            </a:pPr>
            <a:r>
              <a:rPr lang="fr-BE">
                <a:solidFill>
                  <a:schemeClr val="tx1"/>
                </a:solidFill>
                <a:latin typeface="Calibri"/>
                <a:cs typeface="Calibri"/>
              </a:rPr>
              <a:t>TSI INF 7.3.1 -  </a:t>
            </a:r>
            <a:r>
              <a:rPr lang="en-US">
                <a:solidFill>
                  <a:schemeClr val="tx1"/>
                </a:solidFill>
                <a:latin typeface="Calibri"/>
                <a:cs typeface="Calibri"/>
              </a:rPr>
              <a:t>Performance criteria of the subsystem</a:t>
            </a:r>
          </a:p>
          <a:p>
            <a:pPr marL="457200" lvl="1" indent="0" algn="just">
              <a:buNone/>
            </a:pPr>
            <a:r>
              <a:rPr lang="en-US" sz="1700">
                <a:solidFill>
                  <a:srgbClr val="333333"/>
                </a:solidFill>
                <a:latin typeface="Times New Roman" panose="02020603050405020304" pitchFamily="18" charset="0"/>
              </a:rPr>
              <a:t>In addition to the cases referred to in point 7.2.(3), ‘upgrading’ is a major modification work of an existing infrastructure subsystem resulting in at least compliance with one additional traffic code or a change in the declared combination of traffic codes (referred to Table 2 and Table 3 in point 4.2.1).</a:t>
            </a:r>
          </a:p>
          <a:p>
            <a:pPr marL="265113" lvl="1" algn="just"/>
            <a:r>
              <a:rPr lang="en-US">
                <a:solidFill>
                  <a:schemeClr val="tx1"/>
                </a:solidFill>
                <a:latin typeface="Calibri"/>
                <a:cs typeface="Calibri"/>
              </a:rPr>
              <a:t>TSI INF 7.3.2 (1) : </a:t>
            </a:r>
          </a:p>
          <a:p>
            <a:pPr marL="457200" lvl="1" indent="0" algn="just">
              <a:buNone/>
            </a:pPr>
            <a:r>
              <a:rPr lang="en-US" sz="1700">
                <a:solidFill>
                  <a:srgbClr val="333333"/>
                </a:solidFill>
                <a:latin typeface="Times New Roman" panose="02020603050405020304" pitchFamily="18" charset="0"/>
              </a:rPr>
              <a:t>For the upgraded infrastructure subsystem, </a:t>
            </a:r>
            <a:r>
              <a:rPr lang="en-US" sz="1700" b="1">
                <a:solidFill>
                  <a:srgbClr val="333333"/>
                </a:solidFill>
                <a:latin typeface="Times New Roman" panose="02020603050405020304" pitchFamily="18" charset="0"/>
              </a:rPr>
              <a:t>the application of this TSI shall be compulsory, </a:t>
            </a:r>
            <a:r>
              <a:rPr lang="en-US" sz="1700">
                <a:solidFill>
                  <a:srgbClr val="333333"/>
                </a:solidFill>
                <a:latin typeface="Times New Roman" panose="02020603050405020304" pitchFamily="18" charset="0"/>
              </a:rPr>
              <a:t>and applied to the upgraded subsystem within the geographical coverage of the upgrading. </a:t>
            </a:r>
            <a:r>
              <a:rPr lang="en-US" sz="1700" b="1">
                <a:solidFill>
                  <a:srgbClr val="333333"/>
                </a:solidFill>
                <a:latin typeface="Times New Roman" panose="02020603050405020304" pitchFamily="18" charset="0"/>
              </a:rPr>
              <a:t>The geographical coverage </a:t>
            </a:r>
            <a:r>
              <a:rPr lang="en-US" sz="1700">
                <a:solidFill>
                  <a:srgbClr val="333333"/>
                </a:solidFill>
                <a:latin typeface="Times New Roman" panose="02020603050405020304" pitchFamily="18" charset="0"/>
              </a:rPr>
              <a:t>of the upgrading shall be defined based on locations on tracks and metric references and shall result in the compliance of </a:t>
            </a:r>
            <a:r>
              <a:rPr lang="en-US" sz="1700" b="1">
                <a:solidFill>
                  <a:srgbClr val="333333"/>
                </a:solidFill>
                <a:latin typeface="Times New Roman" panose="02020603050405020304" pitchFamily="18" charset="0"/>
              </a:rPr>
              <a:t>all basic parameters </a:t>
            </a:r>
            <a:r>
              <a:rPr lang="en-US" sz="1700">
                <a:solidFill>
                  <a:srgbClr val="333333"/>
                </a:solidFill>
                <a:latin typeface="Times New Roman" panose="02020603050405020304" pitchFamily="18" charset="0"/>
              </a:rPr>
              <a:t>of the infrastructure subsystem associated with the tracks that are subject to the upgrading of the infrastructure subsystem.</a:t>
            </a:r>
          </a:p>
          <a:p>
            <a:pPr marL="457200" lvl="1" indent="0" algn="just">
              <a:buNone/>
            </a:pPr>
            <a:r>
              <a:rPr lang="en-US" sz="1700">
                <a:solidFill>
                  <a:srgbClr val="333333"/>
                </a:solidFill>
                <a:latin typeface="Times New Roman" panose="02020603050405020304" pitchFamily="18" charset="0"/>
              </a:rPr>
              <a:t>The addition of one or more rails supporting a further track gauge is also considered as upgrade when the performance criteria of the subsystem is triggered as described in point 7.3.1.</a:t>
            </a:r>
          </a:p>
        </p:txBody>
      </p:sp>
      <p:sp>
        <p:nvSpPr>
          <p:cNvPr id="4" name="TextBox 3">
            <a:extLst>
              <a:ext uri="{FF2B5EF4-FFF2-40B4-BE49-F238E27FC236}">
                <a16:creationId xmlns:a16="http://schemas.microsoft.com/office/drawing/2014/main" id="{BD15DD16-2D5A-97C5-A2B8-CF112A137348}"/>
              </a:ext>
            </a:extLst>
          </p:cNvPr>
          <p:cNvSpPr txBox="1"/>
          <p:nvPr/>
        </p:nvSpPr>
        <p:spPr>
          <a:xfrm>
            <a:off x="369352" y="1203529"/>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UPGRADING PROJECT </a:t>
            </a:r>
            <a:r>
              <a:rPr lang="en-US" sz="2400">
                <a:cs typeface="Calibri"/>
              </a:rPr>
              <a:t>- Application since 28 September 2023    </a:t>
            </a:r>
            <a:endParaRPr lang="en-US" sz="2400">
              <a:solidFill>
                <a:schemeClr val="tx1"/>
              </a:solidFill>
              <a:cs typeface="Calibri"/>
            </a:endParaRPr>
          </a:p>
        </p:txBody>
      </p:sp>
    </p:spTree>
    <p:extLst>
      <p:ext uri="{BB962C8B-B14F-4D97-AF65-F5344CB8AC3E}">
        <p14:creationId xmlns:p14="http://schemas.microsoft.com/office/powerpoint/2010/main" val="83332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EF4-03AD-69E4-BCE3-AA46D68096B9}"/>
              </a:ext>
            </a:extLst>
          </p:cNvPr>
          <p:cNvSpPr>
            <a:spLocks noGrp="1"/>
          </p:cNvSpPr>
          <p:nvPr>
            <p:ph type="title"/>
          </p:nvPr>
        </p:nvSpPr>
        <p:spPr>
          <a:xfrm>
            <a:off x="2133600" y="44429"/>
            <a:ext cx="9994607" cy="1273215"/>
          </a:xfrm>
        </p:spPr>
        <p:txBody>
          <a:bodyPr>
            <a:normAutofit/>
          </a:bodyPr>
          <a:lstStyle/>
          <a:p>
            <a:pPr algn="r"/>
            <a:r>
              <a:rPr lang="en-US" sz="4000" b="1">
                <a:solidFill>
                  <a:srgbClr val="364B7D"/>
                </a:solidFill>
                <a:latin typeface="Calibri Body"/>
              </a:rPr>
              <a:t>Existing </a:t>
            </a:r>
            <a:r>
              <a:rPr lang="en-US" sz="4000">
                <a:solidFill>
                  <a:srgbClr val="364B7D"/>
                </a:solidFill>
                <a:latin typeface="Calibri Body"/>
              </a:rPr>
              <a:t>infrastructure subsystems(2/2)</a:t>
            </a:r>
            <a:endParaRPr lang="en-GB" sz="4000" b="1">
              <a:solidFill>
                <a:srgbClr val="364B7D"/>
              </a:solidFill>
              <a:latin typeface="Calibri Body"/>
            </a:endParaRPr>
          </a:p>
        </p:txBody>
      </p:sp>
      <p:sp>
        <p:nvSpPr>
          <p:cNvPr id="3" name="Content Placeholder 2">
            <a:extLst>
              <a:ext uri="{FF2B5EF4-FFF2-40B4-BE49-F238E27FC236}">
                <a16:creationId xmlns:a16="http://schemas.microsoft.com/office/drawing/2014/main" id="{881DA4F8-F6F0-1C0C-C633-8334A2E555F1}"/>
              </a:ext>
            </a:extLst>
          </p:cNvPr>
          <p:cNvSpPr>
            <a:spLocks noGrp="1"/>
          </p:cNvSpPr>
          <p:nvPr>
            <p:ph idx="4294967295"/>
          </p:nvPr>
        </p:nvSpPr>
        <p:spPr>
          <a:xfrm>
            <a:off x="269278" y="1665194"/>
            <a:ext cx="11697942" cy="5192806"/>
          </a:xfrm>
        </p:spPr>
        <p:txBody>
          <a:bodyPr>
            <a:noAutofit/>
          </a:bodyPr>
          <a:lstStyle/>
          <a:p>
            <a:pPr algn="just"/>
            <a:r>
              <a:rPr lang="fr-BE" sz="2400">
                <a:solidFill>
                  <a:schemeClr val="tx1"/>
                </a:solidFill>
                <a:latin typeface="Calibri"/>
                <a:cs typeface="Calibri"/>
              </a:rPr>
              <a:t>TSI INF 7.3.2 (2) :</a:t>
            </a:r>
          </a:p>
          <a:p>
            <a:pPr marL="457200" lvl="1" indent="0" algn="just">
              <a:buNone/>
            </a:pPr>
            <a:r>
              <a:rPr lang="en-US" sz="1700">
                <a:solidFill>
                  <a:srgbClr val="333333"/>
                </a:solidFill>
                <a:latin typeface="Times New Roman" panose="02020603050405020304" pitchFamily="18" charset="0"/>
              </a:rPr>
              <a:t>In the event of a change other than an upgrading of the infrastructure subsystem, the application of this TSI </a:t>
            </a:r>
            <a:r>
              <a:rPr lang="en-US" sz="1700" b="1">
                <a:solidFill>
                  <a:srgbClr val="333333"/>
                </a:solidFill>
                <a:latin typeface="Times New Roman" panose="02020603050405020304" pitchFamily="18" charset="0"/>
              </a:rPr>
              <a:t>for each basic parameters</a:t>
            </a:r>
            <a:r>
              <a:rPr lang="en-US" sz="1700">
                <a:solidFill>
                  <a:srgbClr val="333333"/>
                </a:solidFill>
                <a:latin typeface="Times New Roman" panose="02020603050405020304" pitchFamily="18" charset="0"/>
              </a:rPr>
              <a:t> (referred to in point 4.2.2) </a:t>
            </a:r>
            <a:r>
              <a:rPr lang="en-US" sz="1700" b="1">
                <a:solidFill>
                  <a:srgbClr val="333333"/>
                </a:solidFill>
                <a:latin typeface="Times New Roman" panose="02020603050405020304" pitchFamily="18" charset="0"/>
              </a:rPr>
              <a:t>affected by a change </a:t>
            </a:r>
            <a:r>
              <a:rPr lang="en-US" sz="1700">
                <a:solidFill>
                  <a:srgbClr val="333333"/>
                </a:solidFill>
                <a:latin typeface="Times New Roman" panose="02020603050405020304" pitchFamily="18" charset="0"/>
              </a:rPr>
              <a:t>shall be compulsory when the change requires to carry out a new ‘EC’ verification procedure in accordance with Implementing Regulation (EU) 2019/250 (*). Provisions defined in Articles 6 and 7 of Implementing Regulation (EU) 2019/250 shall apply.</a:t>
            </a:r>
          </a:p>
          <a:p>
            <a:pPr marL="228600" lvl="1" algn="just">
              <a:spcBef>
                <a:spcPts val="1000"/>
              </a:spcBef>
            </a:pPr>
            <a:r>
              <a:rPr lang="fr-BE">
                <a:solidFill>
                  <a:schemeClr val="tx1"/>
                </a:solidFill>
                <a:latin typeface="Calibri"/>
                <a:cs typeface="Calibri"/>
              </a:rPr>
              <a:t>TSI INF 7.3.2 (3) :</a:t>
            </a:r>
            <a:endParaRPr lang="en-US">
              <a:solidFill>
                <a:schemeClr val="tx1"/>
              </a:solidFill>
              <a:latin typeface="Calibri"/>
              <a:cs typeface="Calibri"/>
            </a:endParaRPr>
          </a:p>
          <a:p>
            <a:pPr marL="457200" lvl="1" indent="0" algn="just">
              <a:buNone/>
            </a:pPr>
            <a:r>
              <a:rPr lang="en-US" sz="1700">
                <a:solidFill>
                  <a:srgbClr val="333333"/>
                </a:solidFill>
                <a:latin typeface="Times New Roman" panose="02020603050405020304" pitchFamily="18" charset="0"/>
              </a:rPr>
              <a:t>In the event of a change other than an upgrading of the infrastructure subsystem and for those basic parameters that are not affected by the change, or when the change does not require a new ‘EC’ verification, the demonstration of the level of compliance with this TSI is voluntary.</a:t>
            </a:r>
          </a:p>
          <a:p>
            <a:pPr marL="457200" lvl="1" indent="0" algn="just">
              <a:buNone/>
            </a:pPr>
            <a:endParaRPr lang="en-US" sz="1700">
              <a:solidFill>
                <a:srgbClr val="333333"/>
              </a:solidFill>
              <a:latin typeface="Times New Roman" panose="02020603050405020304" pitchFamily="18" charset="0"/>
            </a:endParaRPr>
          </a:p>
          <a:p>
            <a:pPr marL="457200" lvl="1" indent="0" algn="just">
              <a:buNone/>
            </a:pPr>
            <a:endParaRPr lang="en-US" sz="1700">
              <a:solidFill>
                <a:srgbClr val="333333"/>
              </a:solidFill>
              <a:latin typeface="Times New Roman" panose="02020603050405020304" pitchFamily="18" charset="0"/>
            </a:endParaRPr>
          </a:p>
          <a:p>
            <a:pPr marL="228600" lvl="1" algn="just">
              <a:spcBef>
                <a:spcPts val="1000"/>
              </a:spcBef>
            </a:pPr>
            <a:r>
              <a:rPr lang="en-US">
                <a:solidFill>
                  <a:schemeClr val="tx1"/>
                </a:solidFill>
                <a:latin typeface="Calibri"/>
                <a:cs typeface="Calibri"/>
              </a:rPr>
              <a:t>TSI INF 7.3.2 (4) : </a:t>
            </a:r>
          </a:p>
          <a:p>
            <a:pPr marL="457200" lvl="1" indent="0" algn="just">
              <a:buNone/>
            </a:pPr>
            <a:r>
              <a:rPr lang="en-US" sz="1700">
                <a:solidFill>
                  <a:srgbClr val="333333"/>
                </a:solidFill>
                <a:latin typeface="Times New Roman" panose="02020603050405020304" pitchFamily="18" charset="0"/>
              </a:rPr>
              <a:t>In case of upgrading or renewal of the infrastructure subsystem, the compliance with the requirements which are laid down for new lines is not required</a:t>
            </a:r>
          </a:p>
          <a:p>
            <a:pPr marL="457200" lvl="1" indent="0" algn="just">
              <a:buNone/>
            </a:pPr>
            <a:endParaRPr lang="en-US" sz="1700">
              <a:solidFill>
                <a:srgbClr val="333333"/>
              </a:solidFill>
              <a:latin typeface="Times New Roman" panose="02020603050405020304" pitchFamily="18" charset="0"/>
            </a:endParaRPr>
          </a:p>
          <a:p>
            <a:pPr marL="457200" lvl="1" indent="0" algn="just">
              <a:buNone/>
            </a:pPr>
            <a:endParaRPr lang="en-US" sz="1700">
              <a:solidFill>
                <a:srgbClr val="333333"/>
              </a:solidFill>
              <a:latin typeface="Times New Roman" panose="02020603050405020304" pitchFamily="18" charset="0"/>
            </a:endParaRPr>
          </a:p>
          <a:p>
            <a:pPr marL="457200" lvl="1" indent="0" algn="just">
              <a:buNone/>
            </a:pPr>
            <a:r>
              <a:rPr lang="en-US" sz="1700">
                <a:solidFill>
                  <a:srgbClr val="333333"/>
                </a:solidFill>
                <a:latin typeface="Times New Roman" panose="02020603050405020304" pitchFamily="18" charset="0"/>
              </a:rPr>
              <a:t>Cant, cant deficiency, platform height and offset</a:t>
            </a:r>
          </a:p>
          <a:p>
            <a:pPr marL="457200" lvl="1" indent="0" algn="just">
              <a:buNone/>
            </a:pPr>
            <a:endParaRPr lang="en-US" sz="1700">
              <a:solidFill>
                <a:srgbClr val="333333"/>
              </a:solidFill>
              <a:latin typeface="Times New Roman" panose="02020603050405020304" pitchFamily="18" charset="0"/>
            </a:endParaRPr>
          </a:p>
          <a:p>
            <a:pPr marL="457200" lvl="1" indent="0" algn="just">
              <a:buNone/>
            </a:pPr>
            <a:endParaRPr lang="en-US" sz="1700">
              <a:solidFill>
                <a:srgbClr val="333333"/>
              </a:solidFill>
              <a:latin typeface="Times New Roman" panose="02020603050405020304" pitchFamily="18" charset="0"/>
            </a:endParaRPr>
          </a:p>
        </p:txBody>
      </p:sp>
      <p:sp>
        <p:nvSpPr>
          <p:cNvPr id="4" name="TextBox 3">
            <a:extLst>
              <a:ext uri="{FF2B5EF4-FFF2-40B4-BE49-F238E27FC236}">
                <a16:creationId xmlns:a16="http://schemas.microsoft.com/office/drawing/2014/main" id="{BD15DD16-2D5A-97C5-A2B8-CF112A137348}"/>
              </a:ext>
            </a:extLst>
          </p:cNvPr>
          <p:cNvSpPr txBox="1"/>
          <p:nvPr/>
        </p:nvSpPr>
        <p:spPr>
          <a:xfrm>
            <a:off x="369352" y="1203529"/>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OTHER THAN  AN UPGRADING - </a:t>
            </a:r>
            <a:r>
              <a:rPr lang="en-US" sz="2400">
                <a:cs typeface="Calibri"/>
              </a:rPr>
              <a:t>Application since 28 September 2023  </a:t>
            </a:r>
            <a:endParaRPr lang="en-US" sz="2400">
              <a:solidFill>
                <a:schemeClr val="tx1"/>
              </a:solidFill>
              <a:cs typeface="Calibri"/>
            </a:endParaRPr>
          </a:p>
        </p:txBody>
      </p:sp>
      <p:sp>
        <p:nvSpPr>
          <p:cNvPr id="5" name="TextBox 4">
            <a:extLst>
              <a:ext uri="{FF2B5EF4-FFF2-40B4-BE49-F238E27FC236}">
                <a16:creationId xmlns:a16="http://schemas.microsoft.com/office/drawing/2014/main" id="{59C9E392-B13B-1823-DAF4-15A3AC1D9934}"/>
              </a:ext>
            </a:extLst>
          </p:cNvPr>
          <p:cNvSpPr txBox="1"/>
          <p:nvPr/>
        </p:nvSpPr>
        <p:spPr>
          <a:xfrm>
            <a:off x="319315" y="4261597"/>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REQUIREMENTS FOR NEW LINES not REQUIRED </a:t>
            </a:r>
          </a:p>
        </p:txBody>
      </p:sp>
      <p:sp>
        <p:nvSpPr>
          <p:cNvPr id="6" name="TextBox 5">
            <a:extLst>
              <a:ext uri="{FF2B5EF4-FFF2-40B4-BE49-F238E27FC236}">
                <a16:creationId xmlns:a16="http://schemas.microsoft.com/office/drawing/2014/main" id="{CB48D160-199C-2D55-DB7A-0E7E8299EC05}"/>
              </a:ext>
            </a:extLst>
          </p:cNvPr>
          <p:cNvSpPr txBox="1"/>
          <p:nvPr/>
        </p:nvSpPr>
        <p:spPr>
          <a:xfrm>
            <a:off x="224780" y="5900465"/>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EXEPTIONS PERMITTED in 7.3.2 (7) </a:t>
            </a:r>
          </a:p>
        </p:txBody>
      </p:sp>
    </p:spTree>
    <p:extLst>
      <p:ext uri="{BB962C8B-B14F-4D97-AF65-F5344CB8AC3E}">
        <p14:creationId xmlns:p14="http://schemas.microsoft.com/office/powerpoint/2010/main" val="29395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EF4-03AD-69E4-BCE3-AA46D68096B9}"/>
              </a:ext>
            </a:extLst>
          </p:cNvPr>
          <p:cNvSpPr>
            <a:spLocks noGrp="1"/>
          </p:cNvSpPr>
          <p:nvPr>
            <p:ph type="title"/>
          </p:nvPr>
        </p:nvSpPr>
        <p:spPr>
          <a:xfrm>
            <a:off x="2133600" y="44429"/>
            <a:ext cx="9994607" cy="1273215"/>
          </a:xfrm>
        </p:spPr>
        <p:txBody>
          <a:bodyPr>
            <a:normAutofit/>
          </a:bodyPr>
          <a:lstStyle/>
          <a:p>
            <a:pPr algn="r"/>
            <a:r>
              <a:rPr lang="en-US" sz="4000" b="1">
                <a:solidFill>
                  <a:srgbClr val="364B7D"/>
                </a:solidFill>
                <a:latin typeface="Calibri Body"/>
              </a:rPr>
              <a:t>Existing </a:t>
            </a:r>
            <a:r>
              <a:rPr lang="en-US" sz="4000" u="sng">
                <a:solidFill>
                  <a:srgbClr val="364B7D"/>
                </a:solidFill>
                <a:latin typeface="Calibri Body"/>
              </a:rPr>
              <a:t>energy </a:t>
            </a:r>
            <a:r>
              <a:rPr lang="en-US" sz="4000">
                <a:solidFill>
                  <a:srgbClr val="364B7D"/>
                </a:solidFill>
                <a:latin typeface="Calibri Body"/>
              </a:rPr>
              <a:t>subsystem (1/2)</a:t>
            </a:r>
            <a:endParaRPr lang="en-GB" sz="4000" b="1">
              <a:solidFill>
                <a:srgbClr val="364B7D"/>
              </a:solidFill>
              <a:latin typeface="Calibri Body"/>
            </a:endParaRPr>
          </a:p>
        </p:txBody>
      </p:sp>
      <p:sp>
        <p:nvSpPr>
          <p:cNvPr id="3" name="Content Placeholder 2">
            <a:extLst>
              <a:ext uri="{FF2B5EF4-FFF2-40B4-BE49-F238E27FC236}">
                <a16:creationId xmlns:a16="http://schemas.microsoft.com/office/drawing/2014/main" id="{881DA4F8-F6F0-1C0C-C633-8334A2E555F1}"/>
              </a:ext>
            </a:extLst>
          </p:cNvPr>
          <p:cNvSpPr>
            <a:spLocks noGrp="1"/>
          </p:cNvSpPr>
          <p:nvPr>
            <p:ph idx="4294967295"/>
          </p:nvPr>
        </p:nvSpPr>
        <p:spPr>
          <a:xfrm>
            <a:off x="383099" y="1593004"/>
            <a:ext cx="11642366" cy="5156710"/>
          </a:xfrm>
        </p:spPr>
        <p:txBody>
          <a:bodyPr>
            <a:noAutofit/>
          </a:bodyPr>
          <a:lstStyle/>
          <a:p>
            <a:pPr algn="just"/>
            <a:r>
              <a:rPr lang="fr-BE" sz="2400">
                <a:solidFill>
                  <a:schemeClr val="tx1"/>
                </a:solidFill>
                <a:latin typeface="Calibri"/>
                <a:cs typeface="Calibri"/>
              </a:rPr>
              <a:t>TSI ENE 7.2 (3) :</a:t>
            </a:r>
          </a:p>
          <a:p>
            <a:pPr marL="457200" lvl="1" indent="0" algn="just">
              <a:buNone/>
            </a:pPr>
            <a:r>
              <a:rPr lang="en-US" sz="1700">
                <a:solidFill>
                  <a:srgbClr val="333333"/>
                </a:solidFill>
                <a:latin typeface="Times New Roman" panose="02020603050405020304" pitchFamily="18" charset="0"/>
              </a:rPr>
              <a:t>The following cases are considered as upgrading and not as the placing into service of a new energy subsystem:</a:t>
            </a:r>
          </a:p>
          <a:p>
            <a:pPr marL="457200" lvl="1" indent="0" algn="just">
              <a:buNone/>
            </a:pPr>
            <a:r>
              <a:rPr lang="en-US" sz="1700">
                <a:solidFill>
                  <a:srgbClr val="333333"/>
                </a:solidFill>
                <a:latin typeface="Times New Roman" panose="02020603050405020304" pitchFamily="18" charset="0"/>
              </a:rPr>
              <a:t>(a) the realignment of part of an existing route;</a:t>
            </a:r>
          </a:p>
          <a:p>
            <a:pPr marL="457200" lvl="1" indent="0" algn="just">
              <a:buNone/>
            </a:pPr>
            <a:r>
              <a:rPr lang="en-US" sz="1700">
                <a:solidFill>
                  <a:srgbClr val="333333"/>
                </a:solidFill>
                <a:latin typeface="Times New Roman" panose="02020603050405020304" pitchFamily="18" charset="0"/>
              </a:rPr>
              <a:t>(b) the creation of a bypass;</a:t>
            </a:r>
          </a:p>
          <a:p>
            <a:pPr marL="457200" lvl="1" indent="0" algn="just">
              <a:buNone/>
            </a:pPr>
            <a:r>
              <a:rPr lang="en-US" sz="1700">
                <a:solidFill>
                  <a:srgbClr val="333333"/>
                </a:solidFill>
                <a:latin typeface="Times New Roman" panose="02020603050405020304" pitchFamily="18" charset="0"/>
              </a:rPr>
              <a:t>(c) the addition of one or more tracks on an existing route, regardless of the distance between the original tracks and the additional tracks</a:t>
            </a:r>
          </a:p>
          <a:p>
            <a:pPr marL="228600" lvl="1" algn="just">
              <a:spcBef>
                <a:spcPts val="1000"/>
              </a:spcBef>
            </a:pPr>
            <a:r>
              <a:rPr lang="fr-BE">
                <a:solidFill>
                  <a:schemeClr val="tx1"/>
                </a:solidFill>
                <a:latin typeface="Calibri"/>
                <a:cs typeface="Calibri"/>
              </a:rPr>
              <a:t>TSI ENE 7.3.1 -  </a:t>
            </a:r>
            <a:r>
              <a:rPr lang="en-US">
                <a:solidFill>
                  <a:schemeClr val="tx1"/>
                </a:solidFill>
                <a:latin typeface="Calibri"/>
                <a:cs typeface="Calibri"/>
              </a:rPr>
              <a:t>Performance criteria of the subsystem</a:t>
            </a:r>
          </a:p>
          <a:p>
            <a:pPr marL="457200" lvl="1" indent="0" algn="just">
              <a:buNone/>
            </a:pPr>
            <a:r>
              <a:rPr lang="en-US" sz="1700">
                <a:solidFill>
                  <a:srgbClr val="333333"/>
                </a:solidFill>
                <a:latin typeface="Times New Roman" panose="02020603050405020304" pitchFamily="18" charset="0"/>
              </a:rPr>
              <a:t>In addition to the cases referred to in point 7.2.(3), ‘upgrading’ is a major modification work of an existing energy</a:t>
            </a:r>
          </a:p>
          <a:p>
            <a:pPr marL="457200" lvl="1" indent="0" algn="just">
              <a:buNone/>
            </a:pPr>
            <a:r>
              <a:rPr lang="en-US" sz="1700">
                <a:solidFill>
                  <a:srgbClr val="333333"/>
                </a:solidFill>
                <a:latin typeface="Times New Roman" panose="02020603050405020304" pitchFamily="18" charset="0"/>
              </a:rPr>
              <a:t>subsystem resulting in an increase of the line speed of more than 30km/h.</a:t>
            </a:r>
          </a:p>
          <a:p>
            <a:pPr marL="265113" lvl="1" algn="just"/>
            <a:r>
              <a:rPr lang="en-US">
                <a:solidFill>
                  <a:schemeClr val="tx1"/>
                </a:solidFill>
                <a:latin typeface="Calibri"/>
                <a:cs typeface="Calibri"/>
              </a:rPr>
              <a:t>TSI ENE 7.3.2 (1) : </a:t>
            </a:r>
          </a:p>
          <a:p>
            <a:pPr marL="457200" lvl="1" indent="0" algn="just">
              <a:buNone/>
            </a:pPr>
            <a:r>
              <a:rPr lang="en-US" sz="1700">
                <a:solidFill>
                  <a:srgbClr val="333333"/>
                </a:solidFill>
                <a:latin typeface="Times New Roman" panose="02020603050405020304" pitchFamily="18" charset="0"/>
              </a:rPr>
              <a:t>For the upgraded energy subsystem, </a:t>
            </a:r>
            <a:r>
              <a:rPr lang="en-US" sz="1700" b="1">
                <a:solidFill>
                  <a:srgbClr val="333333"/>
                </a:solidFill>
                <a:latin typeface="Times New Roman" panose="02020603050405020304" pitchFamily="18" charset="0"/>
              </a:rPr>
              <a:t>the application of this TSI </a:t>
            </a:r>
            <a:r>
              <a:rPr lang="en-US" sz="1700">
                <a:solidFill>
                  <a:srgbClr val="333333"/>
                </a:solidFill>
                <a:latin typeface="Times New Roman" panose="02020603050405020304" pitchFamily="18" charset="0"/>
              </a:rPr>
              <a:t>shall be compulsory, and applied to the upgraded subsystem within the geographical coverage of the upgrading. The geographical coverage of the upgrading shall be defined based on locations on tracks and metric references and shall result in the compliance of </a:t>
            </a:r>
            <a:r>
              <a:rPr lang="en-US" sz="1700" b="1">
                <a:solidFill>
                  <a:srgbClr val="333333"/>
                </a:solidFill>
                <a:latin typeface="Times New Roman" panose="02020603050405020304" pitchFamily="18" charset="0"/>
              </a:rPr>
              <a:t>all basic parameters </a:t>
            </a:r>
            <a:r>
              <a:rPr lang="en-US" sz="1700">
                <a:solidFill>
                  <a:srgbClr val="333333"/>
                </a:solidFill>
                <a:latin typeface="Times New Roman" panose="02020603050405020304" pitchFamily="18" charset="0"/>
              </a:rPr>
              <a:t>of the infrastructure subsystem associated with the tracks that are subject to the upgrading of the energy subsystem.</a:t>
            </a:r>
          </a:p>
          <a:p>
            <a:pPr marL="457200" lvl="1" indent="0" algn="just">
              <a:buNone/>
            </a:pPr>
            <a:r>
              <a:rPr lang="en-US" sz="1700">
                <a:solidFill>
                  <a:srgbClr val="333333"/>
                </a:solidFill>
                <a:latin typeface="Times New Roman" panose="02020603050405020304" pitchFamily="18" charset="0"/>
              </a:rPr>
              <a:t>The addition of one or more rails supporting a further track gauge is also considered as upgrade when the performance criteria of the subsystem is triggered as described in point 7.3.1.</a:t>
            </a:r>
          </a:p>
        </p:txBody>
      </p:sp>
      <p:sp>
        <p:nvSpPr>
          <p:cNvPr id="4" name="TextBox 3">
            <a:extLst>
              <a:ext uri="{FF2B5EF4-FFF2-40B4-BE49-F238E27FC236}">
                <a16:creationId xmlns:a16="http://schemas.microsoft.com/office/drawing/2014/main" id="{BD15DD16-2D5A-97C5-A2B8-CF112A137348}"/>
              </a:ext>
            </a:extLst>
          </p:cNvPr>
          <p:cNvSpPr txBox="1"/>
          <p:nvPr/>
        </p:nvSpPr>
        <p:spPr>
          <a:xfrm>
            <a:off x="369352" y="1203529"/>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UPGRADING PROJECT </a:t>
            </a:r>
            <a:r>
              <a:rPr lang="en-US" sz="2400">
                <a:cs typeface="Calibri"/>
              </a:rPr>
              <a:t>- </a:t>
            </a:r>
            <a:r>
              <a:rPr lang="en-US" sz="2400">
                <a:solidFill>
                  <a:schemeClr val="tx1"/>
                </a:solidFill>
                <a:cs typeface="Calibri"/>
              </a:rPr>
              <a:t>Application since 28 September 2023</a:t>
            </a:r>
            <a:r>
              <a:rPr lang="en-US" sz="2400">
                <a:cs typeface="Calibri"/>
              </a:rPr>
              <a:t> </a:t>
            </a:r>
            <a:endParaRPr lang="en-US" sz="2400">
              <a:solidFill>
                <a:schemeClr val="tx1"/>
              </a:solidFill>
              <a:cs typeface="Calibri"/>
            </a:endParaRPr>
          </a:p>
        </p:txBody>
      </p:sp>
    </p:spTree>
    <p:extLst>
      <p:ext uri="{BB962C8B-B14F-4D97-AF65-F5344CB8AC3E}">
        <p14:creationId xmlns:p14="http://schemas.microsoft.com/office/powerpoint/2010/main" val="262322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EF4-03AD-69E4-BCE3-AA46D68096B9}"/>
              </a:ext>
            </a:extLst>
          </p:cNvPr>
          <p:cNvSpPr>
            <a:spLocks noGrp="1"/>
          </p:cNvSpPr>
          <p:nvPr>
            <p:ph type="title"/>
          </p:nvPr>
        </p:nvSpPr>
        <p:spPr>
          <a:xfrm>
            <a:off x="2133600" y="44429"/>
            <a:ext cx="9994607" cy="1273215"/>
          </a:xfrm>
        </p:spPr>
        <p:txBody>
          <a:bodyPr>
            <a:normAutofit/>
          </a:bodyPr>
          <a:lstStyle/>
          <a:p>
            <a:pPr algn="r"/>
            <a:r>
              <a:rPr lang="en-US" sz="4000" b="1">
                <a:solidFill>
                  <a:srgbClr val="364B7D"/>
                </a:solidFill>
                <a:latin typeface="Calibri Body"/>
              </a:rPr>
              <a:t>Existing </a:t>
            </a:r>
            <a:r>
              <a:rPr lang="en-US" sz="4000">
                <a:solidFill>
                  <a:srgbClr val="364B7D"/>
                </a:solidFill>
                <a:latin typeface="Calibri Body"/>
              </a:rPr>
              <a:t>energy subsystem (2/2)</a:t>
            </a:r>
            <a:endParaRPr lang="en-GB" sz="4000" b="1">
              <a:solidFill>
                <a:srgbClr val="364B7D"/>
              </a:solidFill>
              <a:latin typeface="Calibri Body"/>
            </a:endParaRPr>
          </a:p>
        </p:txBody>
      </p:sp>
      <p:sp>
        <p:nvSpPr>
          <p:cNvPr id="3" name="Content Placeholder 2">
            <a:extLst>
              <a:ext uri="{FF2B5EF4-FFF2-40B4-BE49-F238E27FC236}">
                <a16:creationId xmlns:a16="http://schemas.microsoft.com/office/drawing/2014/main" id="{881DA4F8-F6F0-1C0C-C633-8334A2E555F1}"/>
              </a:ext>
            </a:extLst>
          </p:cNvPr>
          <p:cNvSpPr>
            <a:spLocks noGrp="1"/>
          </p:cNvSpPr>
          <p:nvPr>
            <p:ph idx="4294967295"/>
          </p:nvPr>
        </p:nvSpPr>
        <p:spPr>
          <a:xfrm>
            <a:off x="485841" y="1701290"/>
            <a:ext cx="11642366" cy="5156710"/>
          </a:xfrm>
        </p:spPr>
        <p:txBody>
          <a:bodyPr vert="horz" lIns="91440" tIns="45720" rIns="91440" bIns="45720" rtlCol="0" anchor="t">
            <a:noAutofit/>
          </a:bodyPr>
          <a:lstStyle/>
          <a:p>
            <a:pPr marL="228600" lvl="1" algn="just">
              <a:spcBef>
                <a:spcPts val="1000"/>
              </a:spcBef>
            </a:pPr>
            <a:r>
              <a:rPr lang="fr-BE">
                <a:solidFill>
                  <a:schemeClr val="tx1"/>
                </a:solidFill>
                <a:latin typeface="Calibri"/>
                <a:cs typeface="Calibri"/>
              </a:rPr>
              <a:t>TSI ENE 7.3.2 (2) :</a:t>
            </a:r>
            <a:endParaRPr lang="en-US">
              <a:solidFill>
                <a:schemeClr val="tx1"/>
              </a:solidFill>
              <a:latin typeface="Calibri"/>
              <a:cs typeface="Calibri"/>
            </a:endParaRPr>
          </a:p>
          <a:p>
            <a:pPr marL="457200" lvl="1" indent="0" algn="just">
              <a:buNone/>
            </a:pPr>
            <a:r>
              <a:rPr lang="en-US" sz="1700">
                <a:solidFill>
                  <a:srgbClr val="333333"/>
                </a:solidFill>
                <a:latin typeface="Times New Roman"/>
                <a:cs typeface="Times New Roman"/>
              </a:rPr>
              <a:t>In the event of a change other than an upgrading of the energy subsystem, the application of this TSI </a:t>
            </a:r>
            <a:r>
              <a:rPr lang="en-US" sz="1700" b="1">
                <a:solidFill>
                  <a:srgbClr val="333333"/>
                </a:solidFill>
                <a:latin typeface="Times New Roman"/>
                <a:cs typeface="Times New Roman"/>
              </a:rPr>
              <a:t>for each basic parameters</a:t>
            </a:r>
            <a:r>
              <a:rPr lang="en-US" sz="1700">
                <a:solidFill>
                  <a:srgbClr val="333333"/>
                </a:solidFill>
                <a:latin typeface="Times New Roman"/>
                <a:cs typeface="Times New Roman"/>
              </a:rPr>
              <a:t> (referred to in point 4.2.2) </a:t>
            </a:r>
            <a:r>
              <a:rPr lang="en-US" sz="1700" b="1">
                <a:solidFill>
                  <a:srgbClr val="333333"/>
                </a:solidFill>
                <a:latin typeface="Times New Roman"/>
                <a:cs typeface="Times New Roman"/>
              </a:rPr>
              <a:t>affected by a change </a:t>
            </a:r>
            <a:r>
              <a:rPr lang="en-US" sz="1700">
                <a:solidFill>
                  <a:srgbClr val="333333"/>
                </a:solidFill>
                <a:latin typeface="Times New Roman"/>
                <a:cs typeface="Times New Roman"/>
              </a:rPr>
              <a:t>shall be compulsory when the change requires to carry out a new ‘EC’ verification procedure in accordance with Implementing Regulation (EU) 2019/250 (*). Provisions defined in Articles 6 and 7 of Implementing Regulation (EU) 2019/250 shall apply.</a:t>
            </a:r>
          </a:p>
          <a:p>
            <a:pPr marL="228600" lvl="1" algn="just">
              <a:spcBef>
                <a:spcPts val="1000"/>
              </a:spcBef>
            </a:pPr>
            <a:r>
              <a:rPr lang="fr-BE">
                <a:solidFill>
                  <a:schemeClr val="tx1"/>
                </a:solidFill>
                <a:latin typeface="Calibri"/>
                <a:cs typeface="Calibri"/>
              </a:rPr>
              <a:t>TSI ENE 7.3.2 (3) :</a:t>
            </a:r>
            <a:endParaRPr lang="en-US">
              <a:solidFill>
                <a:schemeClr val="tx1"/>
              </a:solidFill>
              <a:latin typeface="Calibri"/>
              <a:cs typeface="Calibri"/>
            </a:endParaRPr>
          </a:p>
          <a:p>
            <a:pPr marL="457200" lvl="1" indent="0" algn="just">
              <a:buNone/>
            </a:pPr>
            <a:r>
              <a:rPr lang="en-US" sz="1700">
                <a:solidFill>
                  <a:srgbClr val="333333"/>
                </a:solidFill>
                <a:latin typeface="Times New Roman"/>
                <a:cs typeface="Times New Roman"/>
              </a:rPr>
              <a:t>In the event of a change other than an upgrading of the energy subsystem and for those basic parameters that are not affected by the change, or when the change does not require a new ‘EC’ verification, the demonstration of the level of compliance with this TSI is voluntary.</a:t>
            </a:r>
          </a:p>
          <a:p>
            <a:pPr marL="457200" lvl="1" indent="0" algn="just">
              <a:buNone/>
            </a:pPr>
            <a:endParaRPr lang="en-US" sz="1700">
              <a:solidFill>
                <a:srgbClr val="333333"/>
              </a:solidFill>
              <a:latin typeface="Times New Roman" panose="02020603050405020304" pitchFamily="18" charset="0"/>
              <a:cs typeface="Times New Roman"/>
            </a:endParaRPr>
          </a:p>
          <a:p>
            <a:pPr marL="457200" lvl="1" indent="0" algn="just">
              <a:buNone/>
            </a:pPr>
            <a:endParaRPr lang="en-US" sz="1700">
              <a:solidFill>
                <a:srgbClr val="333333"/>
              </a:solidFill>
              <a:latin typeface="Times New Roman" panose="02020603050405020304" pitchFamily="18" charset="0"/>
              <a:cs typeface="Times New Roman"/>
            </a:endParaRPr>
          </a:p>
          <a:p>
            <a:pPr marL="457200" lvl="1" indent="0" algn="just">
              <a:buNone/>
            </a:pPr>
            <a:endParaRPr lang="en-US" sz="1700">
              <a:solidFill>
                <a:srgbClr val="333333"/>
              </a:solidFill>
              <a:latin typeface="Times New Roman" panose="02020603050405020304" pitchFamily="18" charset="0"/>
            </a:endParaRPr>
          </a:p>
          <a:p>
            <a:pPr marL="457200" lvl="1" indent="0" algn="just">
              <a:buNone/>
            </a:pPr>
            <a:r>
              <a:rPr lang="en-US" sz="1700">
                <a:solidFill>
                  <a:srgbClr val="333333"/>
                </a:solidFill>
                <a:latin typeface="Times New Roman" panose="02020603050405020304" pitchFamily="18" charset="0"/>
              </a:rPr>
              <a:t> Maximum lateral deviation of the OCL</a:t>
            </a:r>
          </a:p>
        </p:txBody>
      </p:sp>
      <p:sp>
        <p:nvSpPr>
          <p:cNvPr id="4" name="TextBox 3">
            <a:extLst>
              <a:ext uri="{FF2B5EF4-FFF2-40B4-BE49-F238E27FC236}">
                <a16:creationId xmlns:a16="http://schemas.microsoft.com/office/drawing/2014/main" id="{BD15DD16-2D5A-97C5-A2B8-CF112A137348}"/>
              </a:ext>
            </a:extLst>
          </p:cNvPr>
          <p:cNvSpPr txBox="1"/>
          <p:nvPr/>
        </p:nvSpPr>
        <p:spPr>
          <a:xfrm>
            <a:off x="369352" y="1203529"/>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OTHER THAN  AN UPGRADING</a:t>
            </a:r>
            <a:endParaRPr lang="en-US" sz="2400" b="1">
              <a:solidFill>
                <a:schemeClr val="tx1"/>
              </a:solidFill>
              <a:cs typeface="Calibri"/>
            </a:endParaRPr>
          </a:p>
        </p:txBody>
      </p:sp>
      <p:sp>
        <p:nvSpPr>
          <p:cNvPr id="5" name="TextBox 4">
            <a:extLst>
              <a:ext uri="{FF2B5EF4-FFF2-40B4-BE49-F238E27FC236}">
                <a16:creationId xmlns:a16="http://schemas.microsoft.com/office/drawing/2014/main" id="{25B3610E-E871-6BC4-B5FC-3BE100BD2BBB}"/>
              </a:ext>
            </a:extLst>
          </p:cNvPr>
          <p:cNvSpPr txBox="1"/>
          <p:nvPr/>
        </p:nvSpPr>
        <p:spPr>
          <a:xfrm>
            <a:off x="319315" y="4398722"/>
            <a:ext cx="11553370" cy="461665"/>
          </a:xfrm>
          <a:prstGeom prst="rect">
            <a:avLst/>
          </a:prstGeom>
          <a:solidFill>
            <a:schemeClr val="accent3">
              <a:lumMod val="40000"/>
              <a:lumOff val="60000"/>
            </a:schemeClr>
          </a:solidFill>
        </p:spPr>
        <p:txBody>
          <a:bodyPr wrap="square" rtlCol="0">
            <a:spAutoFit/>
          </a:bodyPr>
          <a:lstStyle/>
          <a:p>
            <a:pPr algn="ctr"/>
            <a:r>
              <a:rPr lang="en-US" sz="2400" b="1">
                <a:cs typeface="Calibri"/>
              </a:rPr>
              <a:t>EXEPTION PERMITTED in 7.3.2 (6)</a:t>
            </a:r>
            <a:endParaRPr lang="en-US" sz="2400" b="1">
              <a:solidFill>
                <a:schemeClr val="tx1"/>
              </a:solidFill>
              <a:cs typeface="Calibri"/>
            </a:endParaRPr>
          </a:p>
        </p:txBody>
      </p:sp>
    </p:spTree>
    <p:extLst>
      <p:ext uri="{BB962C8B-B14F-4D97-AF65-F5344CB8AC3E}">
        <p14:creationId xmlns:p14="http://schemas.microsoft.com/office/powerpoint/2010/main" val="402880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1B2D3C5-B719-E59D-82BF-0AE269684387}"/>
              </a:ext>
            </a:extLst>
          </p:cNvPr>
          <p:cNvSpPr>
            <a:spLocks noGrp="1"/>
          </p:cNvSpPr>
          <p:nvPr>
            <p:ph type="title"/>
          </p:nvPr>
        </p:nvSpPr>
        <p:spPr>
          <a:xfrm>
            <a:off x="323520" y="1615524"/>
            <a:ext cx="7427494" cy="1273215"/>
          </a:xfrm>
        </p:spPr>
        <p:txBody>
          <a:bodyPr>
            <a:normAutofit fontScale="90000"/>
          </a:bodyPr>
          <a:lstStyle/>
          <a:p>
            <a:pPr algn="r"/>
            <a:r>
              <a:rPr lang="en-US">
                <a:solidFill>
                  <a:schemeClr val="bg1"/>
                </a:solidFill>
              </a:rPr>
              <a:t>Questions received at </a:t>
            </a:r>
            <a:br>
              <a:rPr lang="en-US">
                <a:solidFill>
                  <a:schemeClr val="bg1"/>
                </a:solidFill>
              </a:rPr>
            </a:br>
            <a:r>
              <a:rPr lang="en-GB" b="0" i="0">
                <a:solidFill>
                  <a:schemeClr val="bg1"/>
                </a:solidFill>
                <a:effectLst/>
                <a:latin typeface="system-ui"/>
                <a:hlinkClick r:id="rId3">
                  <a:extLst>
                    <a:ext uri="{A12FA001-AC4F-418D-AE19-62706E023703}">
                      <ahyp:hlinkClr xmlns:ahyp="http://schemas.microsoft.com/office/drawing/2018/hyperlinkcolor" val="tx"/>
                    </a:ext>
                  </a:extLst>
                </a:hlinkClick>
              </a:rPr>
              <a:t>TSI-QA-2023@era.europa.eu</a:t>
            </a:r>
            <a:endParaRPr lang="en-US">
              <a:solidFill>
                <a:schemeClr val="bg1"/>
              </a:solidFill>
            </a:endParaRPr>
          </a:p>
        </p:txBody>
      </p:sp>
      <p:sp>
        <p:nvSpPr>
          <p:cNvPr id="3" name="Title 4">
            <a:extLst>
              <a:ext uri="{FF2B5EF4-FFF2-40B4-BE49-F238E27FC236}">
                <a16:creationId xmlns:a16="http://schemas.microsoft.com/office/drawing/2014/main" id="{29CA4EC7-6F3F-6B8D-D5AC-1BE0454EA4D9}"/>
              </a:ext>
            </a:extLst>
          </p:cNvPr>
          <p:cNvSpPr txBox="1">
            <a:spLocks/>
          </p:cNvSpPr>
          <p:nvPr/>
        </p:nvSpPr>
        <p:spPr>
          <a:xfrm>
            <a:off x="595455" y="3436610"/>
            <a:ext cx="6912971" cy="254577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en-US" sz="2800">
                <a:solidFill>
                  <a:schemeClr val="bg1"/>
                </a:solidFill>
                <a:latin typeface="+mn-lt"/>
              </a:rPr>
              <a:t>Is there a transition period in PRM TSI for fixed installations ?</a:t>
            </a:r>
            <a:br>
              <a:rPr lang="en-US" sz="2800">
                <a:latin typeface="+mn-lt"/>
              </a:rPr>
            </a:br>
            <a:br>
              <a:rPr lang="en-US" sz="2800">
                <a:latin typeface="+mn-lt"/>
              </a:rPr>
            </a:br>
            <a:r>
              <a:rPr lang="en-US" sz="2800">
                <a:solidFill>
                  <a:schemeClr val="bg1"/>
                </a:solidFill>
                <a:latin typeface="+mn-lt"/>
              </a:rPr>
              <a:t>What is the scope of an upgrade </a:t>
            </a:r>
            <a:br>
              <a:rPr lang="en-US" sz="2400">
                <a:solidFill>
                  <a:schemeClr val="bg1"/>
                </a:solidFill>
                <a:latin typeface="+mn-lt"/>
              </a:rPr>
            </a:br>
            <a:br>
              <a:rPr lang="en-US" sz="2400">
                <a:solidFill>
                  <a:schemeClr val="bg1"/>
                </a:solidFill>
                <a:latin typeface="+mn-lt"/>
              </a:rPr>
            </a:br>
            <a:endParaRPr lang="id-ID" sz="2400">
              <a:solidFill>
                <a:schemeClr val="bg1"/>
              </a:solidFill>
              <a:latin typeface="+mn-lt"/>
            </a:endParaRPr>
          </a:p>
        </p:txBody>
      </p:sp>
      <p:sp>
        <p:nvSpPr>
          <p:cNvPr id="7" name="Picture Placeholder 6">
            <a:extLst>
              <a:ext uri="{FF2B5EF4-FFF2-40B4-BE49-F238E27FC236}">
                <a16:creationId xmlns:a16="http://schemas.microsoft.com/office/drawing/2014/main" id="{120E06AB-64FB-5AEF-8C2D-237194FEDA7A}"/>
              </a:ext>
            </a:extLst>
          </p:cNvPr>
          <p:cNvSpPr>
            <a:spLocks noGrp="1"/>
          </p:cNvSpPr>
          <p:nvPr>
            <p:ph type="pic" sz="quarter" idx="13"/>
          </p:nvPr>
        </p:nvSpPr>
        <p:spPr/>
      </p:sp>
      <p:pic>
        <p:nvPicPr>
          <p:cNvPr id="9" name="Picture 8" descr="A train station with people waiting&#10;&#10;Description automatically generated">
            <a:extLst>
              <a:ext uri="{FF2B5EF4-FFF2-40B4-BE49-F238E27FC236}">
                <a16:creationId xmlns:a16="http://schemas.microsoft.com/office/drawing/2014/main" id="{98C7EB75-EC61-94FB-8350-32D6C1E70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5" y="10884"/>
            <a:ext cx="3857625" cy="6858000"/>
          </a:xfrm>
          <a:prstGeom prst="rect">
            <a:avLst/>
          </a:prstGeom>
        </p:spPr>
      </p:pic>
    </p:spTree>
    <p:extLst>
      <p:ext uri="{BB962C8B-B14F-4D97-AF65-F5344CB8AC3E}">
        <p14:creationId xmlns:p14="http://schemas.microsoft.com/office/powerpoint/2010/main" val="165102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57933" y="706136"/>
            <a:ext cx="9133339" cy="1790263"/>
          </a:xfrm>
        </p:spPr>
        <p:txBody>
          <a:bodyPr>
            <a:noAutofit/>
          </a:bodyPr>
          <a:lstStyle/>
          <a:p>
            <a:pPr algn="l">
              <a:lnSpc>
                <a:spcPct val="100000"/>
              </a:lnSpc>
            </a:pPr>
            <a:r>
              <a:rPr lang="en-GB">
                <a:solidFill>
                  <a:schemeClr val="bg1"/>
                </a:solidFill>
                <a:effectLst/>
                <a:latin typeface="Calibri" panose="020F0502020204030204" pitchFamily="34" charset="0"/>
                <a:ea typeface="Times New Roman" panose="02020603050405020304" pitchFamily="18" charset="0"/>
              </a:rPr>
              <a:t>Clarification note</a:t>
            </a:r>
            <a:br>
              <a:rPr lang="en-GB" sz="3500">
                <a:solidFill>
                  <a:schemeClr val="bg1"/>
                </a:solidFill>
                <a:effectLst/>
                <a:latin typeface="Calibri" panose="020F0502020204030204" pitchFamily="34" charset="0"/>
                <a:ea typeface="Times New Roman" panose="02020603050405020304" pitchFamily="18" charset="0"/>
              </a:rPr>
            </a:br>
            <a:r>
              <a:rPr lang="en-GB" sz="3200">
                <a:solidFill>
                  <a:schemeClr val="bg1"/>
                </a:solidFill>
                <a:effectLst/>
                <a:latin typeface="Calibri" panose="020F0502020204030204" pitchFamily="34" charset="0"/>
                <a:ea typeface="Times New Roman" panose="02020603050405020304" pitchFamily="18" charset="0"/>
              </a:rPr>
              <a:t>C</a:t>
            </a:r>
            <a:r>
              <a:rPr lang="en-US" sz="2800" err="1">
                <a:solidFill>
                  <a:schemeClr val="bg1"/>
                </a:solidFill>
                <a:effectLst/>
                <a:latin typeface="Calibri" panose="020F0502020204030204" pitchFamily="34" charset="0"/>
                <a:ea typeface="Times New Roman" panose="02020603050405020304" pitchFamily="18" charset="0"/>
              </a:rPr>
              <a:t>ompetence</a:t>
            </a:r>
            <a:r>
              <a:rPr lang="en-US" sz="2800">
                <a:solidFill>
                  <a:schemeClr val="bg1"/>
                </a:solidFill>
                <a:effectLst/>
                <a:latin typeface="Calibri" panose="020F0502020204030204" pitchFamily="34" charset="0"/>
                <a:ea typeface="Times New Roman" panose="02020603050405020304" pitchFamily="18" charset="0"/>
              </a:rPr>
              <a:t> and emergency management</a:t>
            </a:r>
            <a:endParaRPr lang="id-ID" sz="350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2</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a:solidFill>
                  <a:schemeClr val="bg1"/>
                </a:solidFill>
              </a:rPr>
              <a:t>Q&amp;A session| 24/11/23</a:t>
            </a:r>
            <a:endParaRPr lang="en-GB" sz="240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err="1">
                <a:solidFill>
                  <a:schemeClr val="bg1"/>
                </a:solidFill>
              </a:rPr>
              <a:t>T</a:t>
            </a:r>
            <a:r>
              <a:rPr lang="en-GB" sz="1000" b="0" i="0" u="none" strike="noStrike" err="1">
                <a:solidFill>
                  <a:schemeClr val="bg1"/>
                </a:solidFill>
                <a:effectLst/>
                <a:latin typeface="adobe-clean"/>
              </a:rPr>
              <a:t>arasylo</a:t>
            </a:r>
            <a:endParaRPr lang="en-GB" sz="1000">
              <a:solidFill>
                <a:schemeClr val="bg1"/>
              </a:solidFill>
            </a:endParaRPr>
          </a:p>
        </p:txBody>
      </p:sp>
    </p:spTree>
    <p:extLst>
      <p:ext uri="{BB962C8B-B14F-4D97-AF65-F5344CB8AC3E}">
        <p14:creationId xmlns:p14="http://schemas.microsoft.com/office/powerpoint/2010/main" val="142619691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fontScale="90000"/>
          </a:bodyPr>
          <a:lstStyle/>
          <a:p>
            <a:pPr algn="r"/>
            <a:r>
              <a:rPr lang="fr-BE" sz="4400"/>
              <a:t>PRM - Transition for </a:t>
            </a:r>
            <a:r>
              <a:rPr lang="fr-BE" sz="4400" err="1"/>
              <a:t>fixed</a:t>
            </a:r>
            <a:r>
              <a:rPr lang="fr-BE" sz="4400"/>
              <a:t> installations</a:t>
            </a:r>
            <a:br>
              <a:rPr lang="fr-BE" sz="4400"/>
            </a:br>
            <a:r>
              <a:rPr lang="fr-BE" sz="4400"/>
              <a:t>New stations</a:t>
            </a:r>
            <a:endParaRPr lang="en-GB" sz="4400"/>
          </a:p>
        </p:txBody>
      </p:sp>
      <p:sp>
        <p:nvSpPr>
          <p:cNvPr id="3" name="TextBox 2">
            <a:extLst>
              <a:ext uri="{FF2B5EF4-FFF2-40B4-BE49-F238E27FC236}">
                <a16:creationId xmlns:a16="http://schemas.microsoft.com/office/drawing/2014/main" id="{84DB6089-5151-7560-1FBC-E2754707236E}"/>
              </a:ext>
            </a:extLst>
          </p:cNvPr>
          <p:cNvSpPr txBox="1"/>
          <p:nvPr/>
        </p:nvSpPr>
        <p:spPr>
          <a:xfrm>
            <a:off x="575352" y="2917861"/>
            <a:ext cx="10682257" cy="3416320"/>
          </a:xfrm>
          <a:prstGeom prst="rect">
            <a:avLst/>
          </a:prstGeom>
          <a:noFill/>
        </p:spPr>
        <p:txBody>
          <a:bodyPr wrap="square" rtlCol="0">
            <a:spAutoFit/>
          </a:bodyPr>
          <a:lstStyle/>
          <a:p>
            <a:pPr algn="l"/>
            <a:r>
              <a:rPr lang="en-US" b="1" i="0">
                <a:solidFill>
                  <a:srgbClr val="333333"/>
                </a:solidFill>
                <a:effectLst/>
                <a:latin typeface="Arial Unicode MS"/>
              </a:rPr>
              <a:t>7.   IMPLEMENTATION OF THE TSI</a:t>
            </a:r>
          </a:p>
          <a:p>
            <a:pPr algn="l"/>
            <a:endParaRPr lang="en-US" b="1" i="0">
              <a:solidFill>
                <a:srgbClr val="333333"/>
              </a:solidFill>
              <a:effectLst/>
              <a:latin typeface="Arial Unicode MS"/>
            </a:endParaRPr>
          </a:p>
          <a:p>
            <a:pPr algn="l"/>
            <a:r>
              <a:rPr lang="en-US" b="1" i="0">
                <a:solidFill>
                  <a:srgbClr val="333333"/>
                </a:solidFill>
                <a:effectLst/>
                <a:latin typeface="Arial Unicode MS"/>
              </a:rPr>
              <a:t>7.1.    Application of this TSI to new Infrastructure and Rolling Stock</a:t>
            </a:r>
          </a:p>
          <a:p>
            <a:pPr algn="l"/>
            <a:endParaRPr lang="en-US" b="1" i="0">
              <a:solidFill>
                <a:srgbClr val="333333"/>
              </a:solidFill>
              <a:effectLst/>
              <a:latin typeface="Arial Unicode MS"/>
            </a:endParaRPr>
          </a:p>
          <a:p>
            <a:pPr algn="l"/>
            <a:r>
              <a:rPr lang="en-US" b="1" i="0">
                <a:solidFill>
                  <a:srgbClr val="333333"/>
                </a:solidFill>
                <a:effectLst/>
                <a:latin typeface="Arial Unicode MS"/>
              </a:rPr>
              <a:t>7.1.1.    </a:t>
            </a:r>
            <a:r>
              <a:rPr lang="en-US" b="1" i="1">
                <a:solidFill>
                  <a:srgbClr val="333333"/>
                </a:solidFill>
                <a:effectLst/>
                <a:latin typeface="Arial Unicode MS"/>
              </a:rPr>
              <a:t>New Infrastructure</a:t>
            </a:r>
            <a:endParaRPr lang="en-US" b="1" i="0">
              <a:solidFill>
                <a:srgbClr val="333333"/>
              </a:solidFill>
              <a:effectLst/>
              <a:latin typeface="Arial Unicode MS"/>
            </a:endParaRPr>
          </a:p>
          <a:p>
            <a:pPr algn="just"/>
            <a:r>
              <a:rPr lang="en-US" b="0" i="0">
                <a:solidFill>
                  <a:srgbClr val="333333"/>
                </a:solidFill>
                <a:effectLst/>
                <a:latin typeface="Arial Unicode MS"/>
              </a:rPr>
              <a:t>This TSI is applicable to all new stations in its scope.</a:t>
            </a:r>
          </a:p>
          <a:p>
            <a:pPr algn="just"/>
            <a:r>
              <a:rPr lang="en-US" b="0" i="0">
                <a:solidFill>
                  <a:srgbClr val="333333"/>
                </a:solidFill>
                <a:effectLst/>
                <a:latin typeface="Arial Unicode MS"/>
              </a:rPr>
              <a:t>It is </a:t>
            </a:r>
            <a:r>
              <a:rPr lang="en-US" b="1" i="0">
                <a:solidFill>
                  <a:srgbClr val="333333"/>
                </a:solidFill>
                <a:effectLst/>
                <a:latin typeface="Arial Unicode MS"/>
              </a:rPr>
              <a:t>not mandatory </a:t>
            </a:r>
            <a:r>
              <a:rPr lang="en-US" b="0" i="0">
                <a:solidFill>
                  <a:srgbClr val="333333"/>
                </a:solidFill>
                <a:effectLst/>
                <a:latin typeface="Arial Unicode MS"/>
              </a:rPr>
              <a:t>to apply this TSI to new stations which have </a:t>
            </a:r>
            <a:r>
              <a:rPr lang="en-US" b="1" i="0">
                <a:solidFill>
                  <a:srgbClr val="333333"/>
                </a:solidFill>
                <a:effectLst/>
                <a:latin typeface="Arial Unicode MS"/>
              </a:rPr>
              <a:t>already been granted a building permit or which are subject to a contract for major construction works that is either already signed or in the final phase of a tendering procedure at the date of application of this TSI</a:t>
            </a:r>
            <a:r>
              <a:rPr lang="en-US" b="0" i="0">
                <a:solidFill>
                  <a:srgbClr val="333333"/>
                </a:solidFill>
                <a:effectLst/>
                <a:latin typeface="Arial Unicode MS"/>
              </a:rPr>
              <a:t>. However, an earlier version of this TSI must be applied within its defined scope. The consistence of applicable requirements of partial application of different versions of this TSI to particular sections of the station must be justified by the applicant certified by the notified body.</a:t>
            </a:r>
          </a:p>
        </p:txBody>
      </p:sp>
      <p:sp>
        <p:nvSpPr>
          <p:cNvPr id="4" name="TextBox 1">
            <a:extLst>
              <a:ext uri="{FF2B5EF4-FFF2-40B4-BE49-F238E27FC236}">
                <a16:creationId xmlns:a16="http://schemas.microsoft.com/office/drawing/2014/main" id="{4747E80D-EC59-92B6-E2CD-B65542E64C93}"/>
              </a:ext>
            </a:extLst>
          </p:cNvPr>
          <p:cNvSpPr txBox="1"/>
          <p:nvPr/>
        </p:nvSpPr>
        <p:spPr>
          <a:xfrm>
            <a:off x="248770" y="1862526"/>
            <a:ext cx="11553370" cy="830997"/>
          </a:xfrm>
          <a:prstGeom prst="rect">
            <a:avLst/>
          </a:prstGeom>
          <a:solidFill>
            <a:schemeClr val="accent3">
              <a:lumMod val="40000"/>
              <a:lumOff val="60000"/>
            </a:schemeClr>
          </a:solid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chemeClr val="tx1"/>
                </a:solidFill>
                <a:cs typeface="Calibri"/>
              </a:rPr>
              <a:t>No</a:t>
            </a:r>
            <a:r>
              <a:rPr lang="en-US" sz="2400">
                <a:solidFill>
                  <a:schemeClr val="tx1"/>
                </a:solidFill>
                <a:cs typeface="Calibri"/>
              </a:rPr>
              <a:t> </a:t>
            </a:r>
            <a:r>
              <a:rPr lang="en-US" sz="2400" b="1">
                <a:solidFill>
                  <a:schemeClr val="tx1"/>
                </a:solidFill>
                <a:cs typeface="Calibri"/>
              </a:rPr>
              <a:t>transition regime </a:t>
            </a:r>
            <a:r>
              <a:rPr lang="en-US" sz="2400">
                <a:solidFill>
                  <a:schemeClr val="tx1"/>
                </a:solidFill>
                <a:cs typeface="Calibri"/>
              </a:rPr>
              <a:t>apply to PRM TSI </a:t>
            </a:r>
            <a:r>
              <a:rPr lang="en-US" sz="2400" b="1">
                <a:solidFill>
                  <a:schemeClr val="tx1"/>
                </a:solidFill>
                <a:cs typeface="Calibri"/>
              </a:rPr>
              <a:t>for fixed installations </a:t>
            </a:r>
            <a:r>
              <a:rPr lang="en-US" sz="2400">
                <a:solidFill>
                  <a:schemeClr val="tx1"/>
                </a:solidFill>
                <a:cs typeface="Calibri"/>
              </a:rPr>
              <a:t>– Application since </a:t>
            </a:r>
            <a:r>
              <a:rPr lang="en-US" sz="2400" b="1">
                <a:solidFill>
                  <a:schemeClr val="tx1"/>
                </a:solidFill>
                <a:cs typeface="Calibri"/>
              </a:rPr>
              <a:t>28 September 2023</a:t>
            </a:r>
            <a:endParaRPr lang="en-GB" b="1"/>
          </a:p>
        </p:txBody>
      </p:sp>
    </p:spTree>
    <p:extLst>
      <p:ext uri="{BB962C8B-B14F-4D97-AF65-F5344CB8AC3E}">
        <p14:creationId xmlns:p14="http://schemas.microsoft.com/office/powerpoint/2010/main" val="263114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35219-3FE8-09FD-D22D-3029BC82F78C}"/>
              </a:ext>
            </a:extLst>
          </p:cNvPr>
          <p:cNvSpPr txBox="1"/>
          <p:nvPr/>
        </p:nvSpPr>
        <p:spPr>
          <a:xfrm>
            <a:off x="184935" y="2393649"/>
            <a:ext cx="11661168" cy="3416320"/>
          </a:xfrm>
          <a:prstGeom prst="rect">
            <a:avLst/>
          </a:prstGeom>
          <a:noFill/>
        </p:spPr>
        <p:txBody>
          <a:bodyPr wrap="square">
            <a:spAutoFit/>
          </a:bodyPr>
          <a:lstStyle/>
          <a:p>
            <a:pPr algn="just"/>
            <a:r>
              <a:rPr lang="en-US" b="0" i="0">
                <a:solidFill>
                  <a:srgbClr val="333333"/>
                </a:solidFill>
                <a:effectLst/>
                <a:latin typeface="Arial Unicode MS"/>
              </a:rPr>
              <a:t>For infrastructure, </a:t>
            </a:r>
            <a:r>
              <a:rPr lang="en-US" b="1" i="0">
                <a:solidFill>
                  <a:srgbClr val="333333"/>
                </a:solidFill>
                <a:effectLst/>
                <a:latin typeface="Arial Unicode MS"/>
              </a:rPr>
              <a:t>the conformity with this TSI is mandatory for those parts that are renewed or upgraded</a:t>
            </a:r>
            <a:r>
              <a:rPr lang="en-US" b="0" i="0">
                <a:solidFill>
                  <a:srgbClr val="333333"/>
                </a:solidFill>
                <a:effectLst/>
                <a:latin typeface="Arial Unicode MS"/>
              </a:rPr>
              <a:t>. However, the TSI recognizes that, due to the characteristics of </a:t>
            </a:r>
            <a:r>
              <a:rPr lang="en-US" b="1" i="0">
                <a:solidFill>
                  <a:srgbClr val="333333"/>
                </a:solidFill>
                <a:effectLst/>
                <a:highlight>
                  <a:srgbClr val="FFFF00"/>
                </a:highlight>
                <a:latin typeface="Arial Unicode MS"/>
              </a:rPr>
              <a:t>the inherited railway system</a:t>
            </a:r>
            <a:r>
              <a:rPr lang="en-US" b="0" i="0">
                <a:solidFill>
                  <a:srgbClr val="333333"/>
                </a:solidFill>
                <a:effectLst/>
                <a:latin typeface="Arial Unicode MS"/>
              </a:rPr>
              <a:t>, compliance of existing infrastructure may be achieved through </a:t>
            </a:r>
            <a:r>
              <a:rPr lang="en-US" b="1" i="0">
                <a:solidFill>
                  <a:srgbClr val="333333"/>
                </a:solidFill>
                <a:effectLst/>
                <a:highlight>
                  <a:srgbClr val="FFFF00"/>
                </a:highlight>
                <a:latin typeface="Arial Unicode MS"/>
              </a:rPr>
              <a:t>a gradual improvement of accessibility</a:t>
            </a:r>
            <a:r>
              <a:rPr lang="en-US" b="0" i="0">
                <a:solidFill>
                  <a:srgbClr val="333333"/>
                </a:solidFill>
                <a:effectLst/>
                <a:latin typeface="Arial Unicode MS"/>
              </a:rPr>
              <a:t>.</a:t>
            </a:r>
          </a:p>
          <a:p>
            <a:pPr algn="just"/>
            <a:endParaRPr lang="en-US" b="0" i="0">
              <a:solidFill>
                <a:srgbClr val="333333"/>
              </a:solidFill>
              <a:effectLst/>
              <a:latin typeface="Arial Unicode MS"/>
            </a:endParaRPr>
          </a:p>
          <a:p>
            <a:pPr algn="just"/>
            <a:r>
              <a:rPr lang="en-US" b="0" i="0">
                <a:solidFill>
                  <a:srgbClr val="333333"/>
                </a:solidFill>
                <a:effectLst/>
                <a:latin typeface="Arial Unicode MS"/>
              </a:rPr>
              <a:t>In addition to this gradual approach, 3 exceptions:</a:t>
            </a:r>
          </a:p>
          <a:p>
            <a:pPr algn="just"/>
            <a:endParaRPr lang="en-US" b="0" i="0">
              <a:solidFill>
                <a:srgbClr val="333333"/>
              </a:solidFill>
              <a:effectLst/>
              <a:latin typeface="Arial Unicode MS"/>
            </a:endParaRPr>
          </a:p>
          <a:p>
            <a:pPr marL="342900" indent="-342900" algn="just">
              <a:buFont typeface="+mj-lt"/>
              <a:buAutoNum type="arabicPeriod"/>
            </a:pPr>
            <a:r>
              <a:rPr lang="en-US" b="0" i="0">
                <a:solidFill>
                  <a:srgbClr val="333333"/>
                </a:solidFill>
                <a:effectLst/>
                <a:latin typeface="Arial Unicode MS"/>
              </a:rPr>
              <a:t>obstacle free route created from </a:t>
            </a:r>
            <a:r>
              <a:rPr lang="en-US" b="1" i="0">
                <a:solidFill>
                  <a:srgbClr val="333333"/>
                </a:solidFill>
                <a:effectLst/>
                <a:latin typeface="Arial Unicode MS"/>
              </a:rPr>
              <a:t>existing footbridges, stairways and subways :</a:t>
            </a:r>
            <a:r>
              <a:rPr lang="en-US" b="0" i="0">
                <a:solidFill>
                  <a:srgbClr val="333333"/>
                </a:solidFill>
                <a:effectLst/>
                <a:latin typeface="Arial Unicode MS"/>
              </a:rPr>
              <a:t> requirement related to </a:t>
            </a:r>
            <a:r>
              <a:rPr lang="en-US" b="1" i="0">
                <a:solidFill>
                  <a:srgbClr val="333333"/>
                </a:solidFill>
                <a:effectLst/>
                <a:latin typeface="Arial Unicode MS"/>
              </a:rPr>
              <a:t>width is not mandatory</a:t>
            </a:r>
          </a:p>
          <a:p>
            <a:pPr marL="342900" indent="-342900" algn="just">
              <a:buFont typeface="+mj-lt"/>
              <a:buAutoNum type="arabicPeriod"/>
            </a:pPr>
            <a:endParaRPr lang="en-US" b="1" i="0">
              <a:solidFill>
                <a:srgbClr val="333333"/>
              </a:solidFill>
              <a:effectLst/>
              <a:latin typeface="Arial Unicode MS"/>
            </a:endParaRPr>
          </a:p>
          <a:p>
            <a:pPr marL="342900" indent="-342900" algn="just">
              <a:buFont typeface="+mj-lt"/>
              <a:buAutoNum type="arabicPeriod"/>
            </a:pPr>
            <a:r>
              <a:rPr lang="en-US" b="1" i="0">
                <a:solidFill>
                  <a:srgbClr val="333333"/>
                </a:solidFill>
                <a:effectLst/>
                <a:latin typeface="Arial Unicode MS"/>
              </a:rPr>
              <a:t>width of the platform is not mandatory for existing stations</a:t>
            </a:r>
          </a:p>
          <a:p>
            <a:pPr marL="342900" indent="-342900" algn="just">
              <a:buFont typeface="+mj-lt"/>
              <a:buAutoNum type="arabicPeriod"/>
            </a:pPr>
            <a:endParaRPr lang="en-US" b="0" i="0">
              <a:solidFill>
                <a:srgbClr val="333333"/>
              </a:solidFill>
              <a:effectLst/>
              <a:latin typeface="Arial Unicode MS"/>
            </a:endParaRPr>
          </a:p>
          <a:p>
            <a:pPr marL="342900" indent="-342900" algn="just">
              <a:buFont typeface="+mj-lt"/>
              <a:buAutoNum type="arabicPeriod"/>
            </a:pPr>
            <a:r>
              <a:rPr lang="en-US" b="1" i="0">
                <a:solidFill>
                  <a:srgbClr val="333333"/>
                </a:solidFill>
                <a:effectLst/>
                <a:latin typeface="Arial Unicode MS"/>
              </a:rPr>
              <a:t>historic building protected by national law</a:t>
            </a:r>
            <a:r>
              <a:rPr lang="en-US" b="0" i="0">
                <a:solidFill>
                  <a:srgbClr val="333333"/>
                </a:solidFill>
                <a:effectLst/>
                <a:latin typeface="Arial Unicode MS"/>
              </a:rPr>
              <a:t>, </a:t>
            </a:r>
          </a:p>
        </p:txBody>
      </p:sp>
      <p:sp>
        <p:nvSpPr>
          <p:cNvPr id="3" name="TextBox 1">
            <a:extLst>
              <a:ext uri="{FF2B5EF4-FFF2-40B4-BE49-F238E27FC236}">
                <a16:creationId xmlns:a16="http://schemas.microsoft.com/office/drawing/2014/main" id="{0A28574D-23E0-66F1-0BF4-58C4AD4DA6F7}"/>
              </a:ext>
            </a:extLst>
          </p:cNvPr>
          <p:cNvSpPr txBox="1"/>
          <p:nvPr/>
        </p:nvSpPr>
        <p:spPr>
          <a:xfrm>
            <a:off x="292733" y="1692856"/>
            <a:ext cx="11553370" cy="461665"/>
          </a:xfrm>
          <a:prstGeom prst="rect">
            <a:avLst/>
          </a:prstGeom>
          <a:solidFill>
            <a:schemeClr val="accent3">
              <a:lumMod val="40000"/>
              <a:lumOff val="60000"/>
            </a:schemeClr>
          </a:solid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cs typeface="Calibri"/>
              </a:rPr>
              <a:t>RENEWAL - UPGRADING PROJECT </a:t>
            </a:r>
            <a:r>
              <a:rPr lang="en-US" sz="2400">
                <a:cs typeface="Calibri"/>
              </a:rPr>
              <a:t>- Application since 28 September 2023    </a:t>
            </a:r>
            <a:endParaRPr lang="en-US" sz="2400">
              <a:solidFill>
                <a:schemeClr val="tx1"/>
              </a:solidFill>
              <a:cs typeface="Calibri"/>
            </a:endParaRPr>
          </a:p>
        </p:txBody>
      </p:sp>
      <p:sp>
        <p:nvSpPr>
          <p:cNvPr id="5" name="Title 1">
            <a:extLst>
              <a:ext uri="{FF2B5EF4-FFF2-40B4-BE49-F238E27FC236}">
                <a16:creationId xmlns:a16="http://schemas.microsoft.com/office/drawing/2014/main" id="{00B7E439-1C81-8D1A-6189-4979B5349C78}"/>
              </a:ext>
            </a:extLst>
          </p:cNvPr>
          <p:cNvSpPr>
            <a:spLocks noGrp="1"/>
          </p:cNvSpPr>
          <p:nvPr>
            <p:ph type="title"/>
          </p:nvPr>
        </p:nvSpPr>
        <p:spPr>
          <a:xfrm>
            <a:off x="3246438" y="180975"/>
            <a:ext cx="8782050" cy="1273175"/>
          </a:xfrm>
        </p:spPr>
        <p:txBody>
          <a:bodyPr>
            <a:normAutofit fontScale="90000"/>
          </a:bodyPr>
          <a:lstStyle/>
          <a:p>
            <a:pPr algn="r"/>
            <a:r>
              <a:rPr lang="fr-BE" sz="4400"/>
              <a:t>PRM – Upgrade / </a:t>
            </a:r>
            <a:r>
              <a:rPr lang="fr-BE" sz="4400" err="1"/>
              <a:t>Renewal</a:t>
            </a:r>
            <a:r>
              <a:rPr lang="fr-BE" sz="4400"/>
              <a:t> of </a:t>
            </a:r>
            <a:r>
              <a:rPr lang="fr-BE" sz="4400" err="1"/>
              <a:t>existing</a:t>
            </a:r>
            <a:r>
              <a:rPr lang="fr-BE" sz="4400"/>
              <a:t> stations</a:t>
            </a:r>
            <a:endParaRPr lang="en-GB" sz="4400"/>
          </a:p>
        </p:txBody>
      </p:sp>
    </p:spTree>
    <p:extLst>
      <p:ext uri="{BB962C8B-B14F-4D97-AF65-F5344CB8AC3E}">
        <p14:creationId xmlns:p14="http://schemas.microsoft.com/office/powerpoint/2010/main" val="348686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fontScale="90000"/>
          </a:bodyPr>
          <a:lstStyle/>
          <a:p>
            <a:pPr algn="r"/>
            <a:r>
              <a:rPr lang="fr-BE" sz="4400" err="1"/>
              <a:t>Principle</a:t>
            </a:r>
            <a:r>
              <a:rPr lang="fr-BE" sz="4400"/>
              <a:t> of application of the PRM TSI</a:t>
            </a:r>
            <a:br>
              <a:rPr lang="fr-BE" sz="4400"/>
            </a:br>
            <a:r>
              <a:rPr lang="fr-BE" sz="4400"/>
              <a:t> to </a:t>
            </a:r>
            <a:r>
              <a:rPr lang="fr-BE" sz="4400" err="1"/>
              <a:t>existing</a:t>
            </a:r>
            <a:r>
              <a:rPr lang="fr-BE" sz="4400"/>
              <a:t> stations</a:t>
            </a:r>
            <a:endParaRPr lang="en-GB" sz="4400"/>
          </a:p>
        </p:txBody>
      </p:sp>
      <p:sp>
        <p:nvSpPr>
          <p:cNvPr id="3" name="TextBox 2">
            <a:extLst>
              <a:ext uri="{FF2B5EF4-FFF2-40B4-BE49-F238E27FC236}">
                <a16:creationId xmlns:a16="http://schemas.microsoft.com/office/drawing/2014/main" id="{84DB6089-5151-7560-1FBC-E2754707236E}"/>
              </a:ext>
            </a:extLst>
          </p:cNvPr>
          <p:cNvSpPr txBox="1"/>
          <p:nvPr/>
        </p:nvSpPr>
        <p:spPr>
          <a:xfrm>
            <a:off x="842480" y="1866911"/>
            <a:ext cx="9493321" cy="4647426"/>
          </a:xfrm>
          <a:prstGeom prst="rect">
            <a:avLst/>
          </a:prstGeom>
          <a:noFill/>
        </p:spPr>
        <p:txBody>
          <a:bodyPr wrap="square" rtlCol="0">
            <a:spAutoFit/>
          </a:bodyPr>
          <a:lstStyle/>
          <a:p>
            <a:r>
              <a:rPr lang="fr-BE" sz="2800" err="1"/>
              <a:t>Improvement</a:t>
            </a:r>
            <a:r>
              <a:rPr lang="fr-BE" sz="2800"/>
              <a:t> of </a:t>
            </a:r>
            <a:r>
              <a:rPr lang="fr-BE" sz="2800" err="1"/>
              <a:t>accessibility</a:t>
            </a:r>
            <a:r>
              <a:rPr lang="fr-BE" sz="2800"/>
              <a:t> : </a:t>
            </a:r>
          </a:p>
          <a:p>
            <a:endParaRPr lang="fr-BE" sz="2800"/>
          </a:p>
          <a:p>
            <a:pPr marL="457200" indent="-457200">
              <a:buFont typeface="+mj-lt"/>
              <a:buAutoNum type="arabicPeriod"/>
            </a:pPr>
            <a:r>
              <a:rPr lang="fr-BE" sz="2800"/>
              <a:t>A </a:t>
            </a:r>
            <a:r>
              <a:rPr lang="fr-BE" sz="2800" err="1"/>
              <a:t>coordinated</a:t>
            </a:r>
            <a:r>
              <a:rPr lang="fr-BE" sz="2800"/>
              <a:t> </a:t>
            </a:r>
            <a:r>
              <a:rPr lang="fr-BE" sz="2800" err="1"/>
              <a:t>approach</a:t>
            </a:r>
            <a:r>
              <a:rPr lang="fr-BE" sz="2800"/>
              <a:t> : National </a:t>
            </a:r>
            <a:r>
              <a:rPr lang="fr-BE" sz="2800" err="1"/>
              <a:t>Implementation</a:t>
            </a:r>
            <a:r>
              <a:rPr lang="fr-BE" sz="2800"/>
              <a:t> Plans </a:t>
            </a:r>
            <a:r>
              <a:rPr lang="en-US" sz="2800">
                <a:hlinkClick r:id="rId3"/>
              </a:rPr>
              <a:t>Persons with reduced mobility - PRM TSI NIP (europa.eu)</a:t>
            </a:r>
            <a:endParaRPr lang="en-US" sz="2800"/>
          </a:p>
          <a:p>
            <a:pPr marL="914400" lvl="1" indent="-457200">
              <a:buFont typeface="Arial" panose="020B0604020202020204" pitchFamily="34" charset="0"/>
              <a:buChar char="•"/>
            </a:pPr>
            <a:r>
              <a:rPr lang="en-US" sz="2400"/>
              <a:t>a strategy, including a </a:t>
            </a:r>
            <a:r>
              <a:rPr lang="en-US" sz="2400" err="1"/>
              <a:t>prioritisation</a:t>
            </a:r>
            <a:r>
              <a:rPr lang="en-US" sz="2400"/>
              <a:t> rule laying down the criteria and priorities for stations to be designated for renewal or upgrading</a:t>
            </a:r>
          </a:p>
          <a:p>
            <a:pPr marL="914400" lvl="1" indent="-457200">
              <a:buFont typeface="Arial" panose="020B0604020202020204" pitchFamily="34" charset="0"/>
              <a:buChar char="•"/>
            </a:pPr>
            <a:r>
              <a:rPr lang="en-US" sz="2400"/>
              <a:t>extent of the upgrade or renewal of stations</a:t>
            </a:r>
          </a:p>
          <a:p>
            <a:pPr marL="457200" indent="-457200">
              <a:buFont typeface="+mj-lt"/>
              <a:buAutoNum type="arabicPeriod"/>
            </a:pPr>
            <a:endParaRPr lang="en-US" sz="2400"/>
          </a:p>
          <a:p>
            <a:pPr marL="457200" indent="-457200">
              <a:buFont typeface="+mj-lt"/>
              <a:buAutoNum type="arabicPeriod"/>
            </a:pPr>
            <a:r>
              <a:rPr lang="en-US" sz="2800"/>
              <a:t>Other upgrades/renewals</a:t>
            </a:r>
          </a:p>
          <a:p>
            <a:pPr marL="914400" lvl="1" indent="-457200">
              <a:buFont typeface="Arial" panose="020B0604020202020204" pitchFamily="34" charset="0"/>
              <a:buChar char="•"/>
            </a:pPr>
            <a:r>
              <a:rPr lang="en-US" sz="2400"/>
              <a:t>case by case approach</a:t>
            </a:r>
          </a:p>
          <a:p>
            <a:endParaRPr lang="fr-BE"/>
          </a:p>
          <a:p>
            <a:endParaRPr lang="en-GB"/>
          </a:p>
        </p:txBody>
      </p:sp>
    </p:spTree>
    <p:extLst>
      <p:ext uri="{BB962C8B-B14F-4D97-AF65-F5344CB8AC3E}">
        <p14:creationId xmlns:p14="http://schemas.microsoft.com/office/powerpoint/2010/main" val="348916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fontScale="90000"/>
          </a:bodyPr>
          <a:lstStyle/>
          <a:p>
            <a:pPr algn="r"/>
            <a:r>
              <a:rPr lang="fr-BE" sz="4400"/>
              <a:t>Example of application of the PRM TSI</a:t>
            </a:r>
            <a:br>
              <a:rPr lang="fr-BE" sz="4400"/>
            </a:br>
            <a:r>
              <a:rPr lang="fr-BE" sz="4400"/>
              <a:t> to </a:t>
            </a:r>
            <a:r>
              <a:rPr lang="fr-BE" sz="4400" err="1"/>
              <a:t>existing</a:t>
            </a:r>
            <a:r>
              <a:rPr lang="fr-BE" sz="4400"/>
              <a:t> stations</a:t>
            </a:r>
            <a:endParaRPr lang="en-GB" sz="4400"/>
          </a:p>
        </p:txBody>
      </p:sp>
      <p:sp>
        <p:nvSpPr>
          <p:cNvPr id="3" name="TextBox 2">
            <a:extLst>
              <a:ext uri="{FF2B5EF4-FFF2-40B4-BE49-F238E27FC236}">
                <a16:creationId xmlns:a16="http://schemas.microsoft.com/office/drawing/2014/main" id="{84DB6089-5151-7560-1FBC-E2754707236E}"/>
              </a:ext>
            </a:extLst>
          </p:cNvPr>
          <p:cNvSpPr txBox="1"/>
          <p:nvPr/>
        </p:nvSpPr>
        <p:spPr>
          <a:xfrm>
            <a:off x="842480" y="1681980"/>
            <a:ext cx="10926909" cy="3539430"/>
          </a:xfrm>
          <a:prstGeom prst="rect">
            <a:avLst/>
          </a:prstGeom>
          <a:noFill/>
        </p:spPr>
        <p:txBody>
          <a:bodyPr wrap="square" rtlCol="0">
            <a:spAutoFit/>
          </a:bodyPr>
          <a:lstStyle/>
          <a:p>
            <a:r>
              <a:rPr lang="fr-BE" sz="2800" err="1"/>
              <a:t>Priority</a:t>
            </a:r>
            <a:r>
              <a:rPr lang="fr-BE" sz="2800"/>
              <a:t> and </a:t>
            </a:r>
            <a:r>
              <a:rPr lang="fr-BE" sz="2800" err="1"/>
              <a:t>criteria</a:t>
            </a:r>
            <a:r>
              <a:rPr lang="fr-BE" sz="2800"/>
              <a:t> </a:t>
            </a:r>
            <a:r>
              <a:rPr lang="fr-BE" sz="2800" err="1"/>
              <a:t>taken</a:t>
            </a:r>
            <a:r>
              <a:rPr lang="fr-BE" sz="2800"/>
              <a:t> </a:t>
            </a:r>
            <a:r>
              <a:rPr lang="fr-BE" sz="2800" err="1"/>
              <a:t>from</a:t>
            </a:r>
            <a:r>
              <a:rPr lang="fr-BE" sz="2800"/>
              <a:t> a NIP:</a:t>
            </a:r>
          </a:p>
          <a:p>
            <a:endParaRPr lang="fr-BE" sz="2800"/>
          </a:p>
          <a:p>
            <a:endParaRPr lang="fr-BE" sz="2800"/>
          </a:p>
          <a:p>
            <a:endParaRPr lang="fr-BE" sz="2800"/>
          </a:p>
          <a:p>
            <a:endParaRPr lang="fr-BE" sz="2800"/>
          </a:p>
          <a:p>
            <a:endParaRPr lang="fr-BE" sz="2800"/>
          </a:p>
          <a:p>
            <a:endParaRPr lang="fr-BE" sz="2800"/>
          </a:p>
          <a:p>
            <a:endParaRPr lang="fr-BE" sz="2800"/>
          </a:p>
        </p:txBody>
      </p:sp>
      <p:pic>
        <p:nvPicPr>
          <p:cNvPr id="9" name="Picture 8">
            <a:extLst>
              <a:ext uri="{FF2B5EF4-FFF2-40B4-BE49-F238E27FC236}">
                <a16:creationId xmlns:a16="http://schemas.microsoft.com/office/drawing/2014/main" id="{A2B6829D-365F-CB8B-BA07-CC3606C26165}"/>
              </a:ext>
            </a:extLst>
          </p:cNvPr>
          <p:cNvPicPr>
            <a:picLocks noChangeAspect="1"/>
          </p:cNvPicPr>
          <p:nvPr/>
        </p:nvPicPr>
        <p:blipFill>
          <a:blip r:embed="rId3"/>
          <a:stretch>
            <a:fillRect/>
          </a:stretch>
        </p:blipFill>
        <p:spPr>
          <a:xfrm>
            <a:off x="1158939" y="2244664"/>
            <a:ext cx="9076986" cy="2931356"/>
          </a:xfrm>
          <a:prstGeom prst="rect">
            <a:avLst/>
          </a:prstGeom>
        </p:spPr>
      </p:pic>
      <p:pic>
        <p:nvPicPr>
          <p:cNvPr id="11" name="Picture 10">
            <a:extLst>
              <a:ext uri="{FF2B5EF4-FFF2-40B4-BE49-F238E27FC236}">
                <a16:creationId xmlns:a16="http://schemas.microsoft.com/office/drawing/2014/main" id="{363233CD-3B49-4465-682A-95D6A4973DD3}"/>
              </a:ext>
            </a:extLst>
          </p:cNvPr>
          <p:cNvPicPr>
            <a:picLocks noChangeAspect="1"/>
          </p:cNvPicPr>
          <p:nvPr/>
        </p:nvPicPr>
        <p:blipFill>
          <a:blip r:embed="rId4"/>
          <a:stretch>
            <a:fillRect/>
          </a:stretch>
        </p:blipFill>
        <p:spPr>
          <a:xfrm>
            <a:off x="1158939" y="5221410"/>
            <a:ext cx="8924112" cy="1409480"/>
          </a:xfrm>
          <a:prstGeom prst="rect">
            <a:avLst/>
          </a:prstGeom>
        </p:spPr>
      </p:pic>
      <p:cxnSp>
        <p:nvCxnSpPr>
          <p:cNvPr id="14" name="Straight Connector 13">
            <a:extLst>
              <a:ext uri="{FF2B5EF4-FFF2-40B4-BE49-F238E27FC236}">
                <a16:creationId xmlns:a16="http://schemas.microsoft.com/office/drawing/2014/main" id="{6F774F70-3888-78FD-FF19-868938E1A49D}"/>
              </a:ext>
            </a:extLst>
          </p:cNvPr>
          <p:cNvCxnSpPr>
            <a:cxnSpLocks/>
          </p:cNvCxnSpPr>
          <p:nvPr/>
        </p:nvCxnSpPr>
        <p:spPr>
          <a:xfrm flipH="1">
            <a:off x="7664524" y="6267237"/>
            <a:ext cx="24185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D4F371-60D6-5316-1BB6-71A0E58F2483}"/>
              </a:ext>
            </a:extLst>
          </p:cNvPr>
          <p:cNvCxnSpPr>
            <a:cxnSpLocks/>
          </p:cNvCxnSpPr>
          <p:nvPr/>
        </p:nvCxnSpPr>
        <p:spPr>
          <a:xfrm flipH="1">
            <a:off x="1303108" y="6553201"/>
            <a:ext cx="17277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50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fontScale="90000"/>
          </a:bodyPr>
          <a:lstStyle/>
          <a:p>
            <a:pPr algn="r"/>
            <a:r>
              <a:rPr lang="fr-BE" sz="4400"/>
              <a:t>Example of application of the PRM TSI</a:t>
            </a:r>
            <a:br>
              <a:rPr lang="fr-BE" sz="4400"/>
            </a:br>
            <a:r>
              <a:rPr lang="fr-BE" sz="4400"/>
              <a:t> to </a:t>
            </a:r>
            <a:r>
              <a:rPr lang="fr-BE" sz="4400" err="1"/>
              <a:t>existing</a:t>
            </a:r>
            <a:r>
              <a:rPr lang="fr-BE" sz="4400"/>
              <a:t> stations</a:t>
            </a:r>
            <a:endParaRPr lang="en-GB" sz="4400"/>
          </a:p>
        </p:txBody>
      </p:sp>
      <p:sp>
        <p:nvSpPr>
          <p:cNvPr id="3" name="TextBox 2">
            <a:extLst>
              <a:ext uri="{FF2B5EF4-FFF2-40B4-BE49-F238E27FC236}">
                <a16:creationId xmlns:a16="http://schemas.microsoft.com/office/drawing/2014/main" id="{84DB6089-5151-7560-1FBC-E2754707236E}"/>
              </a:ext>
            </a:extLst>
          </p:cNvPr>
          <p:cNvSpPr txBox="1"/>
          <p:nvPr/>
        </p:nvSpPr>
        <p:spPr>
          <a:xfrm>
            <a:off x="842480" y="1681980"/>
            <a:ext cx="10926909" cy="4832092"/>
          </a:xfrm>
          <a:prstGeom prst="rect">
            <a:avLst/>
          </a:prstGeom>
          <a:noFill/>
        </p:spPr>
        <p:txBody>
          <a:bodyPr wrap="square" rtlCol="0">
            <a:spAutoFit/>
          </a:bodyPr>
          <a:lstStyle/>
          <a:p>
            <a:r>
              <a:rPr lang="fr-BE" sz="2800"/>
              <a:t>Example of </a:t>
            </a:r>
            <a:r>
              <a:rPr lang="fr-BE" sz="2800" err="1"/>
              <a:t>extent</a:t>
            </a:r>
            <a:r>
              <a:rPr lang="fr-BE" sz="2800"/>
              <a:t> of </a:t>
            </a:r>
            <a:r>
              <a:rPr lang="fr-BE" sz="2800" err="1"/>
              <a:t>renewal</a:t>
            </a:r>
            <a:r>
              <a:rPr lang="fr-BE" sz="2800"/>
              <a:t> </a:t>
            </a:r>
            <a:r>
              <a:rPr lang="fr-BE" sz="2800" err="1"/>
              <a:t>taken</a:t>
            </a:r>
            <a:r>
              <a:rPr lang="fr-BE" sz="2800"/>
              <a:t> </a:t>
            </a:r>
            <a:r>
              <a:rPr lang="fr-BE" sz="2800" err="1"/>
              <a:t>from</a:t>
            </a:r>
            <a:r>
              <a:rPr lang="fr-BE" sz="2800"/>
              <a:t> the </a:t>
            </a:r>
            <a:r>
              <a:rPr lang="fr-BE" sz="2800" err="1"/>
              <a:t>same</a:t>
            </a:r>
            <a:r>
              <a:rPr lang="fr-BE" sz="2800"/>
              <a:t> NIP:</a:t>
            </a:r>
          </a:p>
          <a:p>
            <a:endParaRPr lang="fr-BE" sz="2800"/>
          </a:p>
          <a:p>
            <a:endParaRPr lang="fr-BE" sz="2800"/>
          </a:p>
          <a:p>
            <a:endParaRPr lang="fr-BE" sz="2800"/>
          </a:p>
          <a:p>
            <a:endParaRPr lang="fr-BE" sz="2800"/>
          </a:p>
          <a:p>
            <a:endParaRPr lang="fr-BE" sz="2800"/>
          </a:p>
          <a:p>
            <a:endParaRPr lang="fr-BE" sz="2800"/>
          </a:p>
          <a:p>
            <a:endParaRPr lang="fr-BE" sz="2800"/>
          </a:p>
          <a:p>
            <a:pPr marL="457200" indent="-457200">
              <a:buFont typeface="Wingdings" panose="05000000000000000000" pitchFamily="2" charset="2"/>
              <a:buChar char="à"/>
            </a:pPr>
            <a:r>
              <a:rPr lang="fr-BE" sz="2800">
                <a:sym typeface="Wingdings" panose="05000000000000000000" pitchFamily="2" charset="2"/>
              </a:rPr>
              <a:t>No </a:t>
            </a:r>
            <a:r>
              <a:rPr lang="fr-BE" sz="2800" err="1">
                <a:sym typeface="Wingdings" panose="05000000000000000000" pitchFamily="2" charset="2"/>
              </a:rPr>
              <a:t>requirement</a:t>
            </a:r>
            <a:r>
              <a:rPr lang="fr-BE" sz="2800">
                <a:sym typeface="Wingdings" panose="05000000000000000000" pitchFamily="2" charset="2"/>
              </a:rPr>
              <a:t> on the </a:t>
            </a:r>
            <a:r>
              <a:rPr lang="fr-BE" sz="2800" err="1">
                <a:sym typeface="Wingdings" panose="05000000000000000000" pitchFamily="2" charset="2"/>
              </a:rPr>
              <a:t>width</a:t>
            </a:r>
            <a:r>
              <a:rPr lang="fr-BE" sz="2800">
                <a:sym typeface="Wingdings" panose="05000000000000000000" pitchFamily="2" charset="2"/>
              </a:rPr>
              <a:t> of the </a:t>
            </a:r>
            <a:r>
              <a:rPr lang="fr-BE" sz="2800" err="1">
                <a:sym typeface="Wingdings" panose="05000000000000000000" pitchFamily="2" charset="2"/>
              </a:rPr>
              <a:t>stairs</a:t>
            </a:r>
            <a:r>
              <a:rPr lang="fr-BE" sz="2800">
                <a:sym typeface="Wingdings" panose="05000000000000000000" pitchFamily="2" charset="2"/>
              </a:rPr>
              <a:t>: </a:t>
            </a:r>
            <a:r>
              <a:rPr lang="fr-BE" sz="2800" b="1" err="1">
                <a:sym typeface="Wingdings" panose="05000000000000000000" pitchFamily="2" charset="2"/>
              </a:rPr>
              <a:t>gradual</a:t>
            </a:r>
            <a:r>
              <a:rPr lang="fr-BE" sz="2800" b="1">
                <a:sym typeface="Wingdings" panose="05000000000000000000" pitchFamily="2" charset="2"/>
              </a:rPr>
              <a:t> </a:t>
            </a:r>
            <a:r>
              <a:rPr lang="fr-BE" sz="2800" b="1" err="1">
                <a:sym typeface="Wingdings" panose="05000000000000000000" pitchFamily="2" charset="2"/>
              </a:rPr>
              <a:t>improvement</a:t>
            </a:r>
            <a:endParaRPr lang="fr-BE" sz="2800" b="1">
              <a:sym typeface="Wingdings" panose="05000000000000000000" pitchFamily="2" charset="2"/>
            </a:endParaRPr>
          </a:p>
          <a:p>
            <a:pPr marL="914400" lvl="1" indent="-457200">
              <a:buFont typeface="Arial" panose="020B0604020202020204" pitchFamily="34" charset="0"/>
              <a:buChar char="•"/>
            </a:pPr>
            <a:r>
              <a:rPr lang="fr-BE" sz="2800"/>
              <a:t>Not all station areas</a:t>
            </a:r>
          </a:p>
          <a:p>
            <a:pPr marL="914400" lvl="1" indent="-457200">
              <a:buFont typeface="Arial" panose="020B0604020202020204" pitchFamily="34" charset="0"/>
              <a:buChar char="•"/>
            </a:pPr>
            <a:r>
              <a:rPr lang="fr-BE" sz="2800"/>
              <a:t>Not all TSI </a:t>
            </a:r>
            <a:r>
              <a:rPr lang="fr-BE" sz="2800" err="1"/>
              <a:t>characteristics</a:t>
            </a:r>
            <a:endParaRPr lang="en-GB"/>
          </a:p>
        </p:txBody>
      </p:sp>
      <p:pic>
        <p:nvPicPr>
          <p:cNvPr id="7" name="Picture 6">
            <a:extLst>
              <a:ext uri="{FF2B5EF4-FFF2-40B4-BE49-F238E27FC236}">
                <a16:creationId xmlns:a16="http://schemas.microsoft.com/office/drawing/2014/main" id="{C2FD249E-03D6-6CB9-AC86-E748AC8E34CB}"/>
              </a:ext>
            </a:extLst>
          </p:cNvPr>
          <p:cNvPicPr>
            <a:picLocks noChangeAspect="1"/>
          </p:cNvPicPr>
          <p:nvPr/>
        </p:nvPicPr>
        <p:blipFill>
          <a:blip r:embed="rId3"/>
          <a:stretch>
            <a:fillRect/>
          </a:stretch>
        </p:blipFill>
        <p:spPr>
          <a:xfrm>
            <a:off x="422611" y="2184652"/>
            <a:ext cx="11059102" cy="2816596"/>
          </a:xfrm>
          <a:prstGeom prst="rect">
            <a:avLst/>
          </a:prstGeom>
        </p:spPr>
      </p:pic>
    </p:spTree>
    <p:extLst>
      <p:ext uri="{BB962C8B-B14F-4D97-AF65-F5344CB8AC3E}">
        <p14:creationId xmlns:p14="http://schemas.microsoft.com/office/powerpoint/2010/main" val="288600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a:bodyPr>
          <a:lstStyle/>
          <a:p>
            <a:pPr algn="r"/>
            <a:r>
              <a:rPr lang="fr-BE" sz="4400" err="1"/>
              <a:t>Role</a:t>
            </a:r>
            <a:r>
              <a:rPr lang="fr-BE" sz="4400"/>
              <a:t> of the </a:t>
            </a:r>
            <a:r>
              <a:rPr lang="fr-BE" sz="4400" err="1"/>
              <a:t>Notified</a:t>
            </a:r>
            <a:r>
              <a:rPr lang="fr-BE" sz="4400"/>
              <a:t> Body</a:t>
            </a:r>
            <a:endParaRPr lang="en-GB" sz="4400"/>
          </a:p>
        </p:txBody>
      </p:sp>
      <p:pic>
        <p:nvPicPr>
          <p:cNvPr id="4" name="Picture 3" descr="A train station with a cartoon character&#10;&#10;Description automatically generated">
            <a:extLst>
              <a:ext uri="{FF2B5EF4-FFF2-40B4-BE49-F238E27FC236}">
                <a16:creationId xmlns:a16="http://schemas.microsoft.com/office/drawing/2014/main" id="{B7FB2A5F-F990-410A-2554-D0872C7B8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335" y="1996173"/>
            <a:ext cx="6710650" cy="4377829"/>
          </a:xfrm>
          <a:prstGeom prst="rect">
            <a:avLst/>
          </a:prstGeom>
        </p:spPr>
      </p:pic>
      <p:sp>
        <p:nvSpPr>
          <p:cNvPr id="5" name="TextBox 4">
            <a:extLst>
              <a:ext uri="{FF2B5EF4-FFF2-40B4-BE49-F238E27FC236}">
                <a16:creationId xmlns:a16="http://schemas.microsoft.com/office/drawing/2014/main" id="{356F0377-4496-9376-9969-BB5175A9D6DF}"/>
              </a:ext>
            </a:extLst>
          </p:cNvPr>
          <p:cNvSpPr txBox="1"/>
          <p:nvPr/>
        </p:nvSpPr>
        <p:spPr>
          <a:xfrm>
            <a:off x="8235251" y="3100574"/>
            <a:ext cx="3528659" cy="2062103"/>
          </a:xfrm>
          <a:prstGeom prst="rect">
            <a:avLst/>
          </a:prstGeom>
          <a:noFill/>
        </p:spPr>
        <p:txBody>
          <a:bodyPr wrap="square" rtlCol="0">
            <a:spAutoFit/>
          </a:bodyPr>
          <a:lstStyle/>
          <a:p>
            <a:pPr algn="ctr"/>
            <a:r>
              <a:rPr lang="fr-BE" sz="3200" err="1"/>
              <a:t>When</a:t>
            </a:r>
            <a:r>
              <a:rPr lang="fr-BE" sz="3200"/>
              <a:t> </a:t>
            </a:r>
            <a:r>
              <a:rPr lang="fr-BE" sz="3200" err="1"/>
              <a:t>assessing</a:t>
            </a:r>
            <a:r>
              <a:rPr lang="fr-BE" sz="3200"/>
              <a:t> a station, </a:t>
            </a:r>
            <a:r>
              <a:rPr lang="fr-BE" sz="3200" err="1"/>
              <a:t>difficult</a:t>
            </a:r>
            <a:r>
              <a:rPr lang="fr-BE" sz="3200"/>
              <a:t> to close the </a:t>
            </a:r>
            <a:r>
              <a:rPr lang="fr-BE" sz="3200" err="1"/>
              <a:t>eyes</a:t>
            </a:r>
            <a:r>
              <a:rPr lang="fr-BE" sz="3200"/>
              <a:t> on </a:t>
            </a:r>
            <a:r>
              <a:rPr lang="fr-BE" sz="3200" err="1"/>
              <a:t>non-conformities</a:t>
            </a:r>
            <a:r>
              <a:rPr lang="fr-BE" sz="3200"/>
              <a:t>…</a:t>
            </a:r>
            <a:endParaRPr lang="en-GB" sz="3200"/>
          </a:p>
        </p:txBody>
      </p:sp>
    </p:spTree>
    <p:extLst>
      <p:ext uri="{BB962C8B-B14F-4D97-AF65-F5344CB8AC3E}">
        <p14:creationId xmlns:p14="http://schemas.microsoft.com/office/powerpoint/2010/main" val="2522875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a:bodyPr>
          <a:lstStyle/>
          <a:p>
            <a:pPr algn="r"/>
            <a:r>
              <a:rPr lang="fr-BE" sz="4400" err="1"/>
              <a:t>What’s</a:t>
            </a:r>
            <a:r>
              <a:rPr lang="fr-BE" sz="4400"/>
              <a:t> </a:t>
            </a:r>
            <a:r>
              <a:rPr lang="fr-BE" sz="4400" err="1"/>
              <a:t>changed</a:t>
            </a:r>
            <a:r>
              <a:rPr lang="fr-BE" sz="4400"/>
              <a:t> in PRM TSI</a:t>
            </a:r>
            <a:endParaRPr lang="en-GB" sz="4400"/>
          </a:p>
        </p:txBody>
      </p:sp>
      <p:pic>
        <p:nvPicPr>
          <p:cNvPr id="4" name="Picture 3">
            <a:extLst>
              <a:ext uri="{FF2B5EF4-FFF2-40B4-BE49-F238E27FC236}">
                <a16:creationId xmlns:a16="http://schemas.microsoft.com/office/drawing/2014/main" id="{C6A75924-A3EA-7D2A-63D8-E78CDA7A0888}"/>
              </a:ext>
            </a:extLst>
          </p:cNvPr>
          <p:cNvPicPr>
            <a:picLocks noChangeAspect="1"/>
          </p:cNvPicPr>
          <p:nvPr/>
        </p:nvPicPr>
        <p:blipFill rotWithShape="1">
          <a:blip r:embed="rId3"/>
          <a:srcRect b="12499"/>
          <a:stretch/>
        </p:blipFill>
        <p:spPr>
          <a:xfrm>
            <a:off x="1727920" y="1422825"/>
            <a:ext cx="7106476" cy="2399160"/>
          </a:xfrm>
          <a:prstGeom prst="rect">
            <a:avLst/>
          </a:prstGeom>
        </p:spPr>
      </p:pic>
      <p:sp>
        <p:nvSpPr>
          <p:cNvPr id="6" name="TextBox 5">
            <a:extLst>
              <a:ext uri="{FF2B5EF4-FFF2-40B4-BE49-F238E27FC236}">
                <a16:creationId xmlns:a16="http://schemas.microsoft.com/office/drawing/2014/main" id="{0D5D9076-6FAE-FFF4-044A-1900B34E1A59}"/>
              </a:ext>
            </a:extLst>
          </p:cNvPr>
          <p:cNvSpPr txBox="1"/>
          <p:nvPr/>
        </p:nvSpPr>
        <p:spPr>
          <a:xfrm>
            <a:off x="8834396" y="1897994"/>
            <a:ext cx="3193401" cy="1754326"/>
          </a:xfrm>
          <a:prstGeom prst="rect">
            <a:avLst/>
          </a:prstGeom>
          <a:noFill/>
        </p:spPr>
        <p:txBody>
          <a:bodyPr wrap="square">
            <a:spAutoFit/>
          </a:bodyPr>
          <a:lstStyle/>
          <a:p>
            <a:r>
              <a:rPr lang="en-US"/>
              <a:t>(*1)   As-built drawings shall be provided or a site inspection shall be carried out when the realization differs from the design rules or drawings that were examined</a:t>
            </a:r>
            <a:endParaRPr lang="en-GB"/>
          </a:p>
        </p:txBody>
      </p:sp>
      <p:pic>
        <p:nvPicPr>
          <p:cNvPr id="8" name="Picture 7">
            <a:extLst>
              <a:ext uri="{FF2B5EF4-FFF2-40B4-BE49-F238E27FC236}">
                <a16:creationId xmlns:a16="http://schemas.microsoft.com/office/drawing/2014/main" id="{5C92B42B-225B-97F3-33CC-BFED6544D48A}"/>
              </a:ext>
            </a:extLst>
          </p:cNvPr>
          <p:cNvPicPr>
            <a:picLocks noChangeAspect="1"/>
          </p:cNvPicPr>
          <p:nvPr/>
        </p:nvPicPr>
        <p:blipFill rotWithShape="1">
          <a:blip r:embed="rId4"/>
          <a:srcRect t="5837" b="9660"/>
          <a:stretch/>
        </p:blipFill>
        <p:spPr>
          <a:xfrm>
            <a:off x="1710796" y="4104382"/>
            <a:ext cx="7106476" cy="2399160"/>
          </a:xfrm>
          <a:prstGeom prst="rect">
            <a:avLst/>
          </a:prstGeom>
        </p:spPr>
      </p:pic>
      <p:sp>
        <p:nvSpPr>
          <p:cNvPr id="9" name="TextBox 8">
            <a:extLst>
              <a:ext uri="{FF2B5EF4-FFF2-40B4-BE49-F238E27FC236}">
                <a16:creationId xmlns:a16="http://schemas.microsoft.com/office/drawing/2014/main" id="{CD78EF88-AA00-EEEC-C391-AEA426B19606}"/>
              </a:ext>
            </a:extLst>
          </p:cNvPr>
          <p:cNvSpPr txBox="1"/>
          <p:nvPr/>
        </p:nvSpPr>
        <p:spPr>
          <a:xfrm>
            <a:off x="595901" y="2352782"/>
            <a:ext cx="915635" cy="523220"/>
          </a:xfrm>
          <a:prstGeom prst="rect">
            <a:avLst/>
          </a:prstGeom>
          <a:noFill/>
        </p:spPr>
        <p:txBody>
          <a:bodyPr wrap="none" rtlCol="0">
            <a:spAutoFit/>
          </a:bodyPr>
          <a:lstStyle/>
          <a:p>
            <a:r>
              <a:rPr lang="fr-BE" sz="2800" b="1">
                <a:solidFill>
                  <a:schemeClr val="bg2">
                    <a:lumMod val="25000"/>
                  </a:schemeClr>
                </a:solidFill>
              </a:rPr>
              <a:t>2014</a:t>
            </a:r>
            <a:endParaRPr lang="en-GB" sz="2800" b="1">
              <a:solidFill>
                <a:schemeClr val="bg2">
                  <a:lumMod val="25000"/>
                </a:schemeClr>
              </a:solidFill>
            </a:endParaRPr>
          </a:p>
        </p:txBody>
      </p:sp>
      <p:sp>
        <p:nvSpPr>
          <p:cNvPr id="12" name="TextBox 11">
            <a:extLst>
              <a:ext uri="{FF2B5EF4-FFF2-40B4-BE49-F238E27FC236}">
                <a16:creationId xmlns:a16="http://schemas.microsoft.com/office/drawing/2014/main" id="{CDE7430E-DC2F-2B23-6461-C8849DEFEC3D}"/>
              </a:ext>
            </a:extLst>
          </p:cNvPr>
          <p:cNvSpPr txBox="1"/>
          <p:nvPr/>
        </p:nvSpPr>
        <p:spPr>
          <a:xfrm>
            <a:off x="595901" y="5303962"/>
            <a:ext cx="915635" cy="523220"/>
          </a:xfrm>
          <a:prstGeom prst="rect">
            <a:avLst/>
          </a:prstGeom>
          <a:noFill/>
        </p:spPr>
        <p:txBody>
          <a:bodyPr wrap="none" rtlCol="0">
            <a:spAutoFit/>
          </a:bodyPr>
          <a:lstStyle/>
          <a:p>
            <a:r>
              <a:rPr lang="fr-BE" sz="2800" b="1">
                <a:solidFill>
                  <a:schemeClr val="bg2">
                    <a:lumMod val="25000"/>
                  </a:schemeClr>
                </a:solidFill>
              </a:rPr>
              <a:t>2023</a:t>
            </a:r>
            <a:endParaRPr lang="en-GB" sz="2800" b="1">
              <a:solidFill>
                <a:schemeClr val="bg2">
                  <a:lumMod val="25000"/>
                </a:schemeClr>
              </a:solidFill>
            </a:endParaRPr>
          </a:p>
        </p:txBody>
      </p:sp>
      <p:sp>
        <p:nvSpPr>
          <p:cNvPr id="13" name="Oval 12">
            <a:extLst>
              <a:ext uri="{FF2B5EF4-FFF2-40B4-BE49-F238E27FC236}">
                <a16:creationId xmlns:a16="http://schemas.microsoft.com/office/drawing/2014/main" id="{911EAAB9-D986-6AF3-AC99-A67F614F1258}"/>
              </a:ext>
            </a:extLst>
          </p:cNvPr>
          <p:cNvSpPr/>
          <p:nvPr/>
        </p:nvSpPr>
        <p:spPr>
          <a:xfrm>
            <a:off x="7263203" y="1995826"/>
            <a:ext cx="1354809" cy="1967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44C139D-19B9-2958-944D-196353F0E943}"/>
              </a:ext>
            </a:extLst>
          </p:cNvPr>
          <p:cNvSpPr/>
          <p:nvPr/>
        </p:nvSpPr>
        <p:spPr>
          <a:xfrm>
            <a:off x="6881347" y="4774844"/>
            <a:ext cx="1354809" cy="1967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511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2E8-AE53-CB91-52C9-BC00D512CCDB}"/>
              </a:ext>
            </a:extLst>
          </p:cNvPr>
          <p:cNvSpPr>
            <a:spLocks noGrp="1"/>
          </p:cNvSpPr>
          <p:nvPr>
            <p:ph type="title"/>
          </p:nvPr>
        </p:nvSpPr>
        <p:spPr>
          <a:xfrm>
            <a:off x="3246633" y="180514"/>
            <a:ext cx="8781164" cy="1273215"/>
          </a:xfrm>
        </p:spPr>
        <p:txBody>
          <a:bodyPr>
            <a:normAutofit/>
          </a:bodyPr>
          <a:lstStyle/>
          <a:p>
            <a:pPr algn="r"/>
            <a:r>
              <a:rPr lang="fr-BE" sz="4400"/>
              <a:t>Scope of NoBo </a:t>
            </a:r>
            <a:r>
              <a:rPr lang="fr-BE" sz="4400" err="1"/>
              <a:t>assessment</a:t>
            </a:r>
            <a:endParaRPr lang="en-GB" sz="4400"/>
          </a:p>
        </p:txBody>
      </p:sp>
      <p:sp>
        <p:nvSpPr>
          <p:cNvPr id="3" name="TextBox 2">
            <a:extLst>
              <a:ext uri="{FF2B5EF4-FFF2-40B4-BE49-F238E27FC236}">
                <a16:creationId xmlns:a16="http://schemas.microsoft.com/office/drawing/2014/main" id="{D9F24BA7-B989-D0F4-FDB0-15F5AFDCF421}"/>
              </a:ext>
            </a:extLst>
          </p:cNvPr>
          <p:cNvSpPr txBox="1"/>
          <p:nvPr/>
        </p:nvSpPr>
        <p:spPr>
          <a:xfrm>
            <a:off x="852754" y="2277881"/>
            <a:ext cx="10926909" cy="3385542"/>
          </a:xfrm>
          <a:prstGeom prst="rect">
            <a:avLst/>
          </a:prstGeom>
          <a:noFill/>
        </p:spPr>
        <p:txBody>
          <a:bodyPr wrap="square" rtlCol="0">
            <a:spAutoFit/>
          </a:bodyPr>
          <a:lstStyle/>
          <a:p>
            <a:pPr algn="ctr"/>
            <a:r>
              <a:rPr lang="fr-BE" sz="2800"/>
              <a:t>For the PRM TSI part applicable to Fixed Installations, the </a:t>
            </a:r>
            <a:r>
              <a:rPr lang="fr-BE" sz="2800" err="1"/>
              <a:t>Notified</a:t>
            </a:r>
            <a:r>
              <a:rPr lang="fr-BE" sz="2800"/>
              <a:t> Body </a:t>
            </a:r>
            <a:r>
              <a:rPr lang="fr-BE" sz="2800" err="1"/>
              <a:t>should</a:t>
            </a:r>
            <a:r>
              <a:rPr lang="fr-BE" sz="2800"/>
              <a:t> </a:t>
            </a:r>
            <a:r>
              <a:rPr lang="fr-BE" sz="2800" err="1"/>
              <a:t>assess</a:t>
            </a:r>
            <a:r>
              <a:rPr lang="fr-BE" sz="2800"/>
              <a:t> the parts of the station </a:t>
            </a:r>
            <a:r>
              <a:rPr lang="fr-BE" sz="2800" err="1"/>
              <a:t>that</a:t>
            </a:r>
            <a:r>
              <a:rPr lang="fr-BE" sz="2800"/>
              <a:t> have been </a:t>
            </a:r>
            <a:r>
              <a:rPr lang="fr-BE" sz="2800" err="1"/>
              <a:t>renewed</a:t>
            </a:r>
            <a:r>
              <a:rPr lang="fr-BE" sz="2800"/>
              <a:t>/</a:t>
            </a:r>
            <a:r>
              <a:rPr lang="fr-BE" sz="2800" err="1"/>
              <a:t>upgraded</a:t>
            </a:r>
            <a:r>
              <a:rPr lang="fr-BE" sz="2800"/>
              <a:t> and, for </a:t>
            </a:r>
            <a:r>
              <a:rPr lang="fr-BE" sz="2800" err="1"/>
              <a:t>those</a:t>
            </a:r>
            <a:r>
              <a:rPr lang="fr-BE" sz="2800"/>
              <a:t> parts, </a:t>
            </a:r>
            <a:r>
              <a:rPr lang="fr-BE" sz="2800" err="1"/>
              <a:t>only</a:t>
            </a:r>
            <a:r>
              <a:rPr lang="fr-BE" sz="2800"/>
              <a:t> the </a:t>
            </a:r>
            <a:r>
              <a:rPr lang="fr-BE" sz="2800" err="1"/>
              <a:t>characteristics</a:t>
            </a:r>
            <a:r>
              <a:rPr lang="fr-BE" sz="2800"/>
              <a:t> </a:t>
            </a:r>
            <a:r>
              <a:rPr lang="fr-BE" sz="2800" err="1"/>
              <a:t>that</a:t>
            </a:r>
            <a:r>
              <a:rPr lang="fr-BE" sz="2800"/>
              <a:t> have been </a:t>
            </a:r>
            <a:r>
              <a:rPr lang="fr-BE" sz="2800" err="1"/>
              <a:t>renewed</a:t>
            </a:r>
            <a:r>
              <a:rPr lang="fr-BE" sz="2800"/>
              <a:t>/</a:t>
            </a:r>
            <a:r>
              <a:rPr lang="fr-BE" sz="2800" err="1"/>
              <a:t>upgraded</a:t>
            </a:r>
            <a:endParaRPr lang="fr-BE" sz="2800"/>
          </a:p>
          <a:p>
            <a:endParaRPr lang="fr-BE" sz="2800"/>
          </a:p>
          <a:p>
            <a:endParaRPr lang="fr-BE" sz="2800"/>
          </a:p>
          <a:p>
            <a:endParaRPr lang="fr-BE" sz="2800"/>
          </a:p>
          <a:p>
            <a:endParaRPr lang="en-GB"/>
          </a:p>
        </p:txBody>
      </p:sp>
    </p:spTree>
    <p:extLst>
      <p:ext uri="{BB962C8B-B14F-4D97-AF65-F5344CB8AC3E}">
        <p14:creationId xmlns:p14="http://schemas.microsoft.com/office/powerpoint/2010/main" val="3435509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3B5253-9F99-8EDC-4502-61D69336F3E3}"/>
              </a:ext>
            </a:extLst>
          </p:cNvPr>
          <p:cNvSpPr txBox="1"/>
          <p:nvPr/>
        </p:nvSpPr>
        <p:spPr>
          <a:xfrm>
            <a:off x="940192" y="2188645"/>
            <a:ext cx="6332616"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Calibri" panose="020F0502020204030204"/>
              </a:rPr>
              <a:t>Evolution of the ENE TSI to facilitate the charging of traction batteries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FCE340-A712-56F6-93A8-A830BC0756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58" r="20660"/>
          <a:stretch/>
        </p:blipFill>
        <p:spPr>
          <a:xfrm>
            <a:off x="8165182" y="0"/>
            <a:ext cx="4026818" cy="6868933"/>
          </a:xfrm>
          <a:prstGeom prst="rect">
            <a:avLst/>
          </a:prstGeom>
        </p:spPr>
      </p:pic>
      <p:sp>
        <p:nvSpPr>
          <p:cNvPr id="24" name="Rettangolo 23">
            <a:extLst>
              <a:ext uri="{FF2B5EF4-FFF2-40B4-BE49-F238E27FC236}">
                <a16:creationId xmlns:a16="http://schemas.microsoft.com/office/drawing/2014/main" id="{0321FC2B-AFD5-884E-AA20-8C1E4BA00281}"/>
              </a:ext>
            </a:extLst>
          </p:cNvPr>
          <p:cNvSpPr/>
          <p:nvPr/>
        </p:nvSpPr>
        <p:spPr>
          <a:xfrm>
            <a:off x="7940535" y="0"/>
            <a:ext cx="224647" cy="6858000"/>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77891"/>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9709EE-A685-4DF2-FBD4-01B3555AD6B6}"/>
              </a:ext>
            </a:extLst>
          </p:cNvPr>
          <p:cNvSpPr txBox="1">
            <a:spLocks/>
          </p:cNvSpPr>
          <p:nvPr/>
        </p:nvSpPr>
        <p:spPr>
          <a:xfrm>
            <a:off x="6255833" y="111513"/>
            <a:ext cx="5829107" cy="1833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Evolution of the ENE TSI to facilitate the charging of traction batteries</a:t>
            </a:r>
            <a:endParaRPr lang="en-GB" sz="4000">
              <a:solidFill>
                <a:srgbClr val="364B7D"/>
              </a:solidFill>
              <a:latin typeface="Calibri Body"/>
            </a:endParaRPr>
          </a:p>
        </p:txBody>
      </p:sp>
      <p:sp>
        <p:nvSpPr>
          <p:cNvPr id="2" name="TextBox 1">
            <a:extLst>
              <a:ext uri="{FF2B5EF4-FFF2-40B4-BE49-F238E27FC236}">
                <a16:creationId xmlns:a16="http://schemas.microsoft.com/office/drawing/2014/main" id="{0EC74171-1A24-7E61-5A23-F239C782483D}"/>
              </a:ext>
            </a:extLst>
          </p:cNvPr>
          <p:cNvSpPr txBox="1"/>
          <p:nvPr/>
        </p:nvSpPr>
        <p:spPr>
          <a:xfrm>
            <a:off x="1087655" y="1833263"/>
            <a:ext cx="10361594" cy="1569660"/>
          </a:xfrm>
          <a:prstGeom prst="rect">
            <a:avLst/>
          </a:prstGeom>
          <a:noFill/>
        </p:spPr>
        <p:txBody>
          <a:bodyPr wrap="square" lIns="91440" tIns="45720" rIns="91440" bIns="45720" rtlCol="0" anchor="t">
            <a:spAutoFit/>
          </a:bodyPr>
          <a:lstStyle/>
          <a:p>
            <a:r>
              <a:rPr lang="en-US" sz="2400">
                <a:solidFill>
                  <a:srgbClr val="364B7D"/>
                </a:solidFill>
                <a:latin typeface="Calibri Body"/>
                <a:ea typeface="+mj-ea"/>
                <a:cs typeface="+mj-cs"/>
              </a:rPr>
              <a:t>PROBLEM: </a:t>
            </a:r>
          </a:p>
          <a:p>
            <a:pPr marL="0" indent="0">
              <a:buNone/>
            </a:pPr>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ENE TSI, section 4.2.5 and </a:t>
            </a:r>
            <a:r>
              <a:rPr lang="en-US" sz="2400">
                <a:solidFill>
                  <a:srgbClr val="364B7D"/>
                </a:solidFill>
                <a:ea typeface="+mn-lt"/>
                <a:cs typeface="+mn-lt"/>
              </a:rPr>
              <a:t>LOC&amp;PAS TSI, section 4.2.8.2.5</a:t>
            </a:r>
            <a:r>
              <a:rPr lang="en-US" sz="2400">
                <a:solidFill>
                  <a:srgbClr val="364B7D"/>
                </a:solidFill>
                <a:latin typeface="Calibri Body"/>
                <a:ea typeface="+mj-ea"/>
                <a:cs typeface="+mj-cs"/>
              </a:rPr>
              <a:t>, limit the maximum current at standstill and it limits the charging capacity for battery trains</a:t>
            </a:r>
          </a:p>
        </p:txBody>
      </p:sp>
      <p:pic>
        <p:nvPicPr>
          <p:cNvPr id="3" name="Picture 2">
            <a:extLst>
              <a:ext uri="{FF2B5EF4-FFF2-40B4-BE49-F238E27FC236}">
                <a16:creationId xmlns:a16="http://schemas.microsoft.com/office/drawing/2014/main" id="{33124B8E-97A0-6846-3FC7-32D16973AB0F}"/>
              </a:ext>
            </a:extLst>
          </p:cNvPr>
          <p:cNvPicPr>
            <a:picLocks noChangeAspect="1"/>
          </p:cNvPicPr>
          <p:nvPr/>
        </p:nvPicPr>
        <p:blipFill>
          <a:blip r:embed="rId3"/>
          <a:stretch>
            <a:fillRect/>
          </a:stretch>
        </p:blipFill>
        <p:spPr>
          <a:xfrm>
            <a:off x="1734171" y="3784440"/>
            <a:ext cx="9323822" cy="1393951"/>
          </a:xfrm>
          <a:prstGeom prst="rect">
            <a:avLst/>
          </a:prstGeom>
        </p:spPr>
      </p:pic>
    </p:spTree>
    <p:extLst>
      <p:ext uri="{BB962C8B-B14F-4D97-AF65-F5344CB8AC3E}">
        <p14:creationId xmlns:p14="http://schemas.microsoft.com/office/powerpoint/2010/main" val="274163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5D5855-8D44-F1CC-CB31-6F82BB86FEB3}"/>
              </a:ext>
            </a:extLst>
          </p:cNvPr>
          <p:cNvSpPr txBox="1">
            <a:spLocks/>
          </p:cNvSpPr>
          <p:nvPr/>
        </p:nvSpPr>
        <p:spPr>
          <a:xfrm>
            <a:off x="4527255" y="439530"/>
            <a:ext cx="7306235" cy="55854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a:t>TSI OPE- 2023</a:t>
            </a:r>
          </a:p>
        </p:txBody>
      </p:sp>
      <p:sp>
        <p:nvSpPr>
          <p:cNvPr id="6" name="TextBox 5">
            <a:extLst>
              <a:ext uri="{FF2B5EF4-FFF2-40B4-BE49-F238E27FC236}">
                <a16:creationId xmlns:a16="http://schemas.microsoft.com/office/drawing/2014/main" id="{3D1E33CE-D7A6-5C48-DD59-41F778DF31A4}"/>
              </a:ext>
            </a:extLst>
          </p:cNvPr>
          <p:cNvSpPr txBox="1"/>
          <p:nvPr/>
        </p:nvSpPr>
        <p:spPr>
          <a:xfrm>
            <a:off x="412124" y="1352282"/>
            <a:ext cx="11421366" cy="646331"/>
          </a:xfrm>
          <a:prstGeom prst="rect">
            <a:avLst/>
          </a:prstGeom>
          <a:noFill/>
        </p:spPr>
        <p:txBody>
          <a:bodyPr wrap="square" rtlCol="0">
            <a:spAutoFit/>
          </a:bodyPr>
          <a:lstStyle/>
          <a:p>
            <a:pPr marL="285750" indent="-285750">
              <a:buFont typeface="Arial" panose="020B0604020202020204" pitchFamily="34" charset="0"/>
              <a:buChar char="•"/>
            </a:pPr>
            <a:r>
              <a:rPr lang="en-US"/>
              <a:t>TSI OPE amendments have been published on the </a:t>
            </a:r>
            <a:r>
              <a:rPr lang="it-IT"/>
              <a:t>08/09/2023 with the </a:t>
            </a:r>
            <a:r>
              <a:rPr lang="en-GB"/>
              <a:t>Commission Implementing Regulation(EU) 2023/1693</a:t>
            </a:r>
            <a:r>
              <a:rPr lang="it-IT"/>
              <a:t>. </a:t>
            </a:r>
            <a:endParaRPr lang="en-US">
              <a:solidFill>
                <a:srgbClr val="FF0000"/>
              </a:solidFill>
            </a:endParaRPr>
          </a:p>
        </p:txBody>
      </p:sp>
      <p:pic>
        <p:nvPicPr>
          <p:cNvPr id="4" name="Picture 3">
            <a:extLst>
              <a:ext uri="{FF2B5EF4-FFF2-40B4-BE49-F238E27FC236}">
                <a16:creationId xmlns:a16="http://schemas.microsoft.com/office/drawing/2014/main" id="{621AE554-5884-B503-4083-A3A89168D6DE}"/>
              </a:ext>
            </a:extLst>
          </p:cNvPr>
          <p:cNvPicPr>
            <a:picLocks noChangeAspect="1"/>
          </p:cNvPicPr>
          <p:nvPr/>
        </p:nvPicPr>
        <p:blipFill>
          <a:blip r:embed="rId3"/>
          <a:stretch>
            <a:fillRect/>
          </a:stretch>
        </p:blipFill>
        <p:spPr>
          <a:xfrm rot="20999749">
            <a:off x="2273102" y="2427119"/>
            <a:ext cx="7316218" cy="3617413"/>
          </a:xfrm>
          <a:prstGeom prst="rect">
            <a:avLst/>
          </a:prstGeom>
        </p:spPr>
      </p:pic>
    </p:spTree>
    <p:extLst>
      <p:ext uri="{BB962C8B-B14F-4D97-AF65-F5344CB8AC3E}">
        <p14:creationId xmlns:p14="http://schemas.microsoft.com/office/powerpoint/2010/main" val="302157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9709EE-A685-4DF2-FBD4-01B3555AD6B6}"/>
              </a:ext>
            </a:extLst>
          </p:cNvPr>
          <p:cNvSpPr txBox="1">
            <a:spLocks/>
          </p:cNvSpPr>
          <p:nvPr/>
        </p:nvSpPr>
        <p:spPr>
          <a:xfrm>
            <a:off x="6853546" y="-66904"/>
            <a:ext cx="5226941" cy="2025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Evolution of the ENE TSI to facilitate the charging of traction batteries</a:t>
            </a:r>
            <a:endParaRPr lang="en-GB" sz="4000">
              <a:solidFill>
                <a:srgbClr val="364B7D"/>
              </a:solidFill>
              <a:latin typeface="Calibri Body"/>
            </a:endParaRPr>
          </a:p>
        </p:txBody>
      </p:sp>
      <p:sp>
        <p:nvSpPr>
          <p:cNvPr id="2" name="TextBox 1">
            <a:extLst>
              <a:ext uri="{FF2B5EF4-FFF2-40B4-BE49-F238E27FC236}">
                <a16:creationId xmlns:a16="http://schemas.microsoft.com/office/drawing/2014/main" id="{0EC74171-1A24-7E61-5A23-F239C782483D}"/>
              </a:ext>
            </a:extLst>
          </p:cNvPr>
          <p:cNvSpPr txBox="1"/>
          <p:nvPr/>
        </p:nvSpPr>
        <p:spPr>
          <a:xfrm>
            <a:off x="1087655" y="1833263"/>
            <a:ext cx="10000648" cy="1938992"/>
          </a:xfrm>
          <a:prstGeom prst="rect">
            <a:avLst/>
          </a:prstGeom>
          <a:noFill/>
        </p:spPr>
        <p:txBody>
          <a:bodyPr wrap="square" rtlCol="0">
            <a:spAutoFit/>
          </a:bodyPr>
          <a:lstStyle/>
          <a:p>
            <a:pPr marL="0" indent="0">
              <a:buNone/>
            </a:pPr>
            <a:r>
              <a:rPr lang="en-US" sz="2400">
                <a:solidFill>
                  <a:srgbClr val="364B7D"/>
                </a:solidFill>
                <a:latin typeface="Calibri Body"/>
                <a:ea typeface="+mj-ea"/>
                <a:cs typeface="+mj-cs"/>
              </a:rPr>
              <a:t>SOLUTION:</a:t>
            </a:r>
          </a:p>
          <a:p>
            <a:pPr marL="0" indent="0">
              <a:buNone/>
            </a:pPr>
            <a:r>
              <a:rPr lang="en-US" sz="2400">
                <a:solidFill>
                  <a:srgbClr val="364B7D"/>
                </a:solidFill>
                <a:latin typeface="Calibri Body"/>
                <a:ea typeface="+mj-ea"/>
                <a:cs typeface="+mj-cs"/>
              </a:rPr>
              <a:t>Include reference to new version of standard EN50367:2012+A1:2022 in both TSIs</a:t>
            </a:r>
          </a:p>
          <a:p>
            <a:pPr marL="0" indent="0">
              <a:buNone/>
            </a:pPr>
            <a:r>
              <a:rPr lang="en-US" sz="2400">
                <a:solidFill>
                  <a:srgbClr val="364B7D"/>
                </a:solidFill>
                <a:latin typeface="Calibri Body"/>
                <a:ea typeface="+mj-ea"/>
                <a:cs typeface="+mj-cs"/>
              </a:rPr>
              <a:t>Limit values of current at standstill can be exceeded for battery trains when charging </a:t>
            </a:r>
          </a:p>
        </p:txBody>
      </p:sp>
      <p:pic>
        <p:nvPicPr>
          <p:cNvPr id="4" name="Picture 3">
            <a:extLst>
              <a:ext uri="{FF2B5EF4-FFF2-40B4-BE49-F238E27FC236}">
                <a16:creationId xmlns:a16="http://schemas.microsoft.com/office/drawing/2014/main" id="{D5EB9882-BC23-F973-A594-E14CFFF03253}"/>
              </a:ext>
            </a:extLst>
          </p:cNvPr>
          <p:cNvPicPr>
            <a:picLocks noChangeAspect="1"/>
          </p:cNvPicPr>
          <p:nvPr/>
        </p:nvPicPr>
        <p:blipFill>
          <a:blip r:embed="rId3"/>
          <a:stretch>
            <a:fillRect/>
          </a:stretch>
        </p:blipFill>
        <p:spPr>
          <a:xfrm>
            <a:off x="2117127" y="3792922"/>
            <a:ext cx="8528414" cy="2267671"/>
          </a:xfrm>
          <a:prstGeom prst="rect">
            <a:avLst/>
          </a:prstGeom>
        </p:spPr>
      </p:pic>
    </p:spTree>
    <p:extLst>
      <p:ext uri="{BB962C8B-B14F-4D97-AF65-F5344CB8AC3E}">
        <p14:creationId xmlns:p14="http://schemas.microsoft.com/office/powerpoint/2010/main" val="373701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3B5253-9F99-8EDC-4502-61D69336F3E3}"/>
              </a:ext>
            </a:extLst>
          </p:cNvPr>
          <p:cNvSpPr txBox="1"/>
          <p:nvPr/>
        </p:nvSpPr>
        <p:spPr>
          <a:xfrm>
            <a:off x="1282045" y="2333611"/>
            <a:ext cx="5698618"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Calibri" panose="020F0502020204030204"/>
              </a:rPr>
              <a:t>Multiple pantograph operation (more than 2)</a:t>
            </a:r>
            <a:endParaRPr kumimoji="0" lang="en-US" sz="4000" b="0" i="0" u="none" strike="noStrike" kern="1200" cap="none" spc="0" normalizeH="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FCE340-A712-56F6-93A8-A830BC0756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58" r="20660"/>
          <a:stretch/>
        </p:blipFill>
        <p:spPr>
          <a:xfrm>
            <a:off x="8165182" y="0"/>
            <a:ext cx="4026818" cy="6868933"/>
          </a:xfrm>
          <a:prstGeom prst="rect">
            <a:avLst/>
          </a:prstGeom>
        </p:spPr>
      </p:pic>
      <p:sp>
        <p:nvSpPr>
          <p:cNvPr id="24" name="Rettangolo 23">
            <a:extLst>
              <a:ext uri="{FF2B5EF4-FFF2-40B4-BE49-F238E27FC236}">
                <a16:creationId xmlns:a16="http://schemas.microsoft.com/office/drawing/2014/main" id="{0321FC2B-AFD5-884E-AA20-8C1E4BA00281}"/>
              </a:ext>
            </a:extLst>
          </p:cNvPr>
          <p:cNvSpPr/>
          <p:nvPr/>
        </p:nvSpPr>
        <p:spPr>
          <a:xfrm>
            <a:off x="7940535" y="0"/>
            <a:ext cx="224647" cy="6858000"/>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708545"/>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9709EE-A685-4DF2-FBD4-01B3555AD6B6}"/>
              </a:ext>
            </a:extLst>
          </p:cNvPr>
          <p:cNvSpPr txBox="1">
            <a:spLocks/>
          </p:cNvSpPr>
          <p:nvPr/>
        </p:nvSpPr>
        <p:spPr>
          <a:xfrm>
            <a:off x="5241073" y="115499"/>
            <a:ext cx="6821566" cy="1273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Multiple pantograph operation (more than 2)</a:t>
            </a:r>
          </a:p>
        </p:txBody>
      </p:sp>
      <p:sp>
        <p:nvSpPr>
          <p:cNvPr id="2" name="TextBox 1">
            <a:extLst>
              <a:ext uri="{FF2B5EF4-FFF2-40B4-BE49-F238E27FC236}">
                <a16:creationId xmlns:a16="http://schemas.microsoft.com/office/drawing/2014/main" id="{0EC74171-1A24-7E61-5A23-F239C782483D}"/>
              </a:ext>
            </a:extLst>
          </p:cNvPr>
          <p:cNvSpPr txBox="1"/>
          <p:nvPr/>
        </p:nvSpPr>
        <p:spPr>
          <a:xfrm>
            <a:off x="1087655" y="1833263"/>
            <a:ext cx="10000648" cy="3046988"/>
          </a:xfrm>
          <a:prstGeom prst="rect">
            <a:avLst/>
          </a:prstGeom>
          <a:noFill/>
        </p:spPr>
        <p:txBody>
          <a:bodyPr wrap="square" lIns="91440" tIns="45720" rIns="91440" bIns="45720" rtlCol="0" anchor="t">
            <a:spAutoFit/>
          </a:bodyPr>
          <a:lstStyle/>
          <a:p>
            <a:r>
              <a:rPr lang="en-US" sz="2400">
                <a:solidFill>
                  <a:srgbClr val="364B7D"/>
                </a:solidFill>
                <a:latin typeface="Calibri Body"/>
                <a:ea typeface="+mj-ea"/>
                <a:cs typeface="+mj-cs"/>
              </a:rPr>
              <a:t>Design of the OCL and pantograph distribution </a:t>
            </a:r>
            <a:br>
              <a:rPr lang="en-US" sz="2400">
                <a:latin typeface="Calibri Body"/>
                <a:ea typeface="+mj-ea"/>
                <a:cs typeface="+mj-cs"/>
              </a:rPr>
            </a:br>
            <a:r>
              <a:rPr lang="en-US" sz="2400">
                <a:solidFill>
                  <a:srgbClr val="364B7D"/>
                </a:solidFill>
                <a:latin typeface="Calibri Body"/>
                <a:ea typeface="+mj-ea"/>
                <a:cs typeface="+mj-cs"/>
              </a:rPr>
              <a:t>in case of multiple pantograph operation (more than 2): </a:t>
            </a:r>
          </a:p>
          <a:p>
            <a:pPr marL="0" indent="0">
              <a:buNone/>
            </a:pPr>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Analysis of  rules in different Member States </a:t>
            </a:r>
          </a:p>
          <a:p>
            <a:pPr marL="0" indent="0">
              <a:buNone/>
            </a:pPr>
            <a:endParaRPr lang="en-US" sz="2400">
              <a:solidFill>
                <a:srgbClr val="364B7D"/>
              </a:solidFill>
              <a:latin typeface="Calibri Body"/>
              <a:ea typeface="+mj-ea"/>
              <a:cs typeface="+mj-cs"/>
            </a:endParaRPr>
          </a:p>
          <a:p>
            <a:pPr marL="0" indent="0">
              <a:buNone/>
            </a:pPr>
            <a:r>
              <a:rPr lang="en-US" sz="2400">
                <a:solidFill>
                  <a:srgbClr val="364B7D"/>
                </a:solidFill>
                <a:latin typeface="Calibri Body"/>
                <a:ea typeface="+mj-ea"/>
                <a:cs typeface="+mj-cs"/>
              </a:rPr>
              <a:t>Analysis of results from measurements and simulations</a:t>
            </a:r>
          </a:p>
          <a:p>
            <a:pPr marL="0" indent="0">
              <a:buNone/>
            </a:pPr>
            <a:endParaRPr lang="en-US" sz="2400">
              <a:solidFill>
                <a:srgbClr val="364B7D"/>
              </a:solidFill>
              <a:latin typeface="Calibri Body"/>
              <a:ea typeface="+mj-ea"/>
              <a:cs typeface="+mj-cs"/>
            </a:endParaRPr>
          </a:p>
          <a:p>
            <a:pPr marL="0" indent="0">
              <a:buNone/>
            </a:pPr>
            <a:r>
              <a:rPr lang="en-US" sz="2400">
                <a:solidFill>
                  <a:srgbClr val="364B7D"/>
                </a:solidFill>
                <a:latin typeface="Calibri Body"/>
                <a:ea typeface="+mj-ea"/>
                <a:cs typeface="+mj-cs"/>
              </a:rPr>
              <a:t>Check of actual TSI regarding necessary improvements</a:t>
            </a:r>
          </a:p>
        </p:txBody>
      </p:sp>
    </p:spTree>
    <p:extLst>
      <p:ext uri="{BB962C8B-B14F-4D97-AF65-F5344CB8AC3E}">
        <p14:creationId xmlns:p14="http://schemas.microsoft.com/office/powerpoint/2010/main" val="60516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9709EE-A685-4DF2-FBD4-01B3555AD6B6}"/>
              </a:ext>
            </a:extLst>
          </p:cNvPr>
          <p:cNvSpPr txBox="1">
            <a:spLocks/>
          </p:cNvSpPr>
          <p:nvPr/>
        </p:nvSpPr>
        <p:spPr>
          <a:xfrm>
            <a:off x="4739268" y="215860"/>
            <a:ext cx="7234161" cy="1273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Multiple pantograph operation (more than 2)</a:t>
            </a:r>
          </a:p>
        </p:txBody>
      </p:sp>
      <p:sp>
        <p:nvSpPr>
          <p:cNvPr id="2" name="TextBox 1">
            <a:extLst>
              <a:ext uri="{FF2B5EF4-FFF2-40B4-BE49-F238E27FC236}">
                <a16:creationId xmlns:a16="http://schemas.microsoft.com/office/drawing/2014/main" id="{0EC74171-1A24-7E61-5A23-F239C782483D}"/>
              </a:ext>
            </a:extLst>
          </p:cNvPr>
          <p:cNvSpPr txBox="1"/>
          <p:nvPr/>
        </p:nvSpPr>
        <p:spPr>
          <a:xfrm>
            <a:off x="1087655" y="1833263"/>
            <a:ext cx="10000648" cy="3046988"/>
          </a:xfrm>
          <a:prstGeom prst="rect">
            <a:avLst/>
          </a:prstGeom>
          <a:noFill/>
        </p:spPr>
        <p:txBody>
          <a:bodyPr wrap="square" rtlCol="0">
            <a:spAutoFit/>
          </a:bodyPr>
          <a:lstStyle/>
          <a:p>
            <a:pPr marL="0" indent="0">
              <a:buNone/>
            </a:pPr>
            <a:r>
              <a:rPr lang="en-US" sz="2400">
                <a:solidFill>
                  <a:srgbClr val="364B7D"/>
                </a:solidFill>
                <a:latin typeface="Calibri Body"/>
                <a:ea typeface="+mj-ea"/>
                <a:cs typeface="+mj-cs"/>
              </a:rPr>
              <a:t>It was concluded that more measurements/simulations are necessary to finally define TSI adjustments</a:t>
            </a:r>
          </a:p>
          <a:p>
            <a:pPr marL="0" indent="0">
              <a:buNone/>
            </a:pPr>
            <a:endParaRPr lang="en-US" sz="2400">
              <a:solidFill>
                <a:srgbClr val="364B7D"/>
              </a:solidFill>
              <a:latin typeface="Calibri Body"/>
              <a:ea typeface="+mj-ea"/>
              <a:cs typeface="+mj-cs"/>
            </a:endParaRPr>
          </a:p>
          <a:p>
            <a:pPr marL="0" indent="0">
              <a:buNone/>
            </a:pPr>
            <a:r>
              <a:rPr lang="en-US" sz="2400">
                <a:solidFill>
                  <a:srgbClr val="364B7D"/>
                </a:solidFill>
                <a:latin typeface="Calibri Body"/>
                <a:ea typeface="+mj-ea"/>
                <a:cs typeface="+mj-cs"/>
              </a:rPr>
              <a:t>Definition of necessary future research steps for general use of proposed rules</a:t>
            </a:r>
          </a:p>
          <a:p>
            <a:pPr marL="0" indent="0">
              <a:buNone/>
            </a:pPr>
            <a:endParaRPr lang="en-US" sz="2400">
              <a:solidFill>
                <a:srgbClr val="364B7D"/>
              </a:solidFill>
              <a:latin typeface="Calibri Body"/>
              <a:ea typeface="+mj-ea"/>
              <a:cs typeface="+mj-cs"/>
            </a:endParaRPr>
          </a:p>
          <a:p>
            <a:pPr marL="0" indent="0">
              <a:buNone/>
            </a:pPr>
            <a:r>
              <a:rPr lang="en-US" sz="2400">
                <a:solidFill>
                  <a:srgbClr val="364B7D"/>
                </a:solidFill>
                <a:latin typeface="Calibri Body"/>
                <a:ea typeface="+mj-ea"/>
                <a:cs typeface="+mj-cs"/>
              </a:rPr>
              <a:t>Adjustment in the text for a consistent use:</a:t>
            </a:r>
          </a:p>
          <a:p>
            <a:pPr marL="342900" indent="-342900">
              <a:buFont typeface="Arial" panose="020B0604020202020204" pitchFamily="34" charset="0"/>
              <a:buChar char="•"/>
            </a:pPr>
            <a:r>
              <a:rPr lang="en-US" sz="2400">
                <a:solidFill>
                  <a:srgbClr val="364B7D"/>
                </a:solidFill>
                <a:latin typeface="Calibri Body"/>
                <a:ea typeface="+mj-ea"/>
                <a:cs typeface="+mj-cs"/>
              </a:rPr>
              <a:t>ENE TSI, sections 4.2.12 and 4.2.13</a:t>
            </a:r>
          </a:p>
          <a:p>
            <a:pPr marL="342900" indent="-342900">
              <a:buFont typeface="Arial" panose="020B0604020202020204" pitchFamily="34" charset="0"/>
              <a:buChar char="•"/>
            </a:pPr>
            <a:r>
              <a:rPr lang="en-US" sz="2400">
                <a:solidFill>
                  <a:srgbClr val="364B7D"/>
                </a:solidFill>
                <a:latin typeface="Calibri Body"/>
                <a:ea typeface="+mj-ea"/>
                <a:cs typeface="+mj-cs"/>
              </a:rPr>
              <a:t>LOC&amp;PAS TSI, sections 4.2.8.2.9.7 and 6.2.3.21</a:t>
            </a:r>
          </a:p>
        </p:txBody>
      </p:sp>
    </p:spTree>
    <p:extLst>
      <p:ext uri="{BB962C8B-B14F-4D97-AF65-F5344CB8AC3E}">
        <p14:creationId xmlns:p14="http://schemas.microsoft.com/office/powerpoint/2010/main" val="310445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3B5253-9F99-8EDC-4502-61D69336F3E3}"/>
              </a:ext>
            </a:extLst>
          </p:cNvPr>
          <p:cNvSpPr txBox="1"/>
          <p:nvPr/>
        </p:nvSpPr>
        <p:spPr>
          <a:xfrm>
            <a:off x="325464" y="2333611"/>
            <a:ext cx="6655199"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Calibri" panose="020F0502020204030204"/>
              </a:rPr>
              <a:t>Evolution protective provisions against electric shock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FCE340-A712-56F6-93A8-A830BC0756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58" r="20660"/>
          <a:stretch/>
        </p:blipFill>
        <p:spPr>
          <a:xfrm>
            <a:off x="8165182" y="0"/>
            <a:ext cx="4026818" cy="6868933"/>
          </a:xfrm>
          <a:prstGeom prst="rect">
            <a:avLst/>
          </a:prstGeom>
        </p:spPr>
      </p:pic>
      <p:sp>
        <p:nvSpPr>
          <p:cNvPr id="24" name="Rettangolo 23">
            <a:extLst>
              <a:ext uri="{FF2B5EF4-FFF2-40B4-BE49-F238E27FC236}">
                <a16:creationId xmlns:a16="http://schemas.microsoft.com/office/drawing/2014/main" id="{0321FC2B-AFD5-884E-AA20-8C1E4BA00281}"/>
              </a:ext>
            </a:extLst>
          </p:cNvPr>
          <p:cNvSpPr/>
          <p:nvPr/>
        </p:nvSpPr>
        <p:spPr>
          <a:xfrm>
            <a:off x="7940535" y="0"/>
            <a:ext cx="224647" cy="6858000"/>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216825"/>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74171-1A24-7E61-5A23-F239C782483D}"/>
              </a:ext>
            </a:extLst>
          </p:cNvPr>
          <p:cNvSpPr txBox="1"/>
          <p:nvPr/>
        </p:nvSpPr>
        <p:spPr>
          <a:xfrm>
            <a:off x="1101540" y="1648519"/>
            <a:ext cx="10361594" cy="5847755"/>
          </a:xfrm>
          <a:prstGeom prst="rect">
            <a:avLst/>
          </a:prstGeom>
          <a:noFill/>
        </p:spPr>
        <p:txBody>
          <a:bodyPr wrap="square" lIns="91440" tIns="45720" rIns="91440" bIns="45720" rtlCol="0" anchor="t">
            <a:spAutoFit/>
          </a:bodyPr>
          <a:lstStyle/>
          <a:p>
            <a:r>
              <a:rPr lang="en-US" sz="2400" b="1">
                <a:solidFill>
                  <a:srgbClr val="364B7D"/>
                </a:solidFill>
                <a:latin typeface="Calibri Body"/>
                <a:ea typeface="+mj-ea"/>
                <a:cs typeface="+mj-cs"/>
              </a:rPr>
              <a:t>TSI ENE section 4.2.18 Protective provisions against electric shock</a:t>
            </a:r>
          </a:p>
          <a:p>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It requires compliance with EN 50122-1 Railway Applications - Fixed installations – Electrical safety, earthing and the return circuit – Part 1: Protective provisions against electric shock.</a:t>
            </a: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The reference is updated to new version 2022 of the EN, specifically clauses 5.1 and in public areas: 5.2.1, 5.2.2, or 5.3.1, 5.3.2, 5.3.3, 5.3.4</a:t>
            </a:r>
          </a:p>
          <a:p>
            <a:endParaRPr lang="en-US" sz="2400">
              <a:solidFill>
                <a:srgbClr val="364B7D"/>
              </a:solidFill>
              <a:latin typeface="Calibri Body"/>
              <a:ea typeface="+mj-ea"/>
              <a:cs typeface="+mj-cs"/>
            </a:endParaRPr>
          </a:p>
          <a:p>
            <a:endParaRPr lang="en-US" sz="1400">
              <a:solidFill>
                <a:srgbClr val="364B7D"/>
              </a:solidFill>
              <a:latin typeface="Calibri Body"/>
              <a:ea typeface="+mj-ea"/>
              <a:cs typeface="+mj-cs"/>
            </a:endParaRPr>
          </a:p>
        </p:txBody>
      </p:sp>
      <p:sp>
        <p:nvSpPr>
          <p:cNvPr id="4" name="Title 1">
            <a:extLst>
              <a:ext uri="{FF2B5EF4-FFF2-40B4-BE49-F238E27FC236}">
                <a16:creationId xmlns:a16="http://schemas.microsoft.com/office/drawing/2014/main" id="{F6990F84-2A69-3E5B-5A58-4069C6466692}"/>
              </a:ext>
            </a:extLst>
          </p:cNvPr>
          <p:cNvSpPr txBox="1">
            <a:spLocks/>
          </p:cNvSpPr>
          <p:nvPr/>
        </p:nvSpPr>
        <p:spPr>
          <a:xfrm>
            <a:off x="5307497" y="111513"/>
            <a:ext cx="6777444" cy="1833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Evolution protective provisions against electric shock</a:t>
            </a:r>
          </a:p>
        </p:txBody>
      </p:sp>
      <p:graphicFrame>
        <p:nvGraphicFramePr>
          <p:cNvPr id="3" name="Table 2">
            <a:extLst>
              <a:ext uri="{FF2B5EF4-FFF2-40B4-BE49-F238E27FC236}">
                <a16:creationId xmlns:a16="http://schemas.microsoft.com/office/drawing/2014/main" id="{8BD3627E-BEB3-7BE9-8199-7F77ADE0AEEF}"/>
              </a:ext>
            </a:extLst>
          </p:cNvPr>
          <p:cNvGraphicFramePr>
            <a:graphicFrameLocks noGrp="1"/>
          </p:cNvGraphicFramePr>
          <p:nvPr/>
        </p:nvGraphicFramePr>
        <p:xfrm>
          <a:off x="2596091" y="3625391"/>
          <a:ext cx="5848350" cy="2133600"/>
        </p:xfrm>
        <a:graphic>
          <a:graphicData uri="http://schemas.openxmlformats.org/drawingml/2006/table">
            <a:tbl>
              <a:tblPr firstRow="1" firstCol="1" bandRow="1"/>
              <a:tblGrid>
                <a:gridCol w="627448">
                  <a:extLst>
                    <a:ext uri="{9D8B030D-6E8A-4147-A177-3AD203B41FA5}">
                      <a16:colId xmlns:a16="http://schemas.microsoft.com/office/drawing/2014/main" val="2300290371"/>
                    </a:ext>
                  </a:extLst>
                </a:gridCol>
                <a:gridCol w="2790493">
                  <a:extLst>
                    <a:ext uri="{9D8B030D-6E8A-4147-A177-3AD203B41FA5}">
                      <a16:colId xmlns:a16="http://schemas.microsoft.com/office/drawing/2014/main" val="2778194710"/>
                    </a:ext>
                  </a:extLst>
                </a:gridCol>
                <a:gridCol w="1259977">
                  <a:extLst>
                    <a:ext uri="{9D8B030D-6E8A-4147-A177-3AD203B41FA5}">
                      <a16:colId xmlns:a16="http://schemas.microsoft.com/office/drawing/2014/main" val="2076657196"/>
                    </a:ext>
                  </a:extLst>
                </a:gridCol>
                <a:gridCol w="1170432">
                  <a:extLst>
                    <a:ext uri="{9D8B030D-6E8A-4147-A177-3AD203B41FA5}">
                      <a16:colId xmlns:a16="http://schemas.microsoft.com/office/drawing/2014/main" val="3470934472"/>
                    </a:ext>
                  </a:extLst>
                </a:gridCol>
              </a:tblGrid>
              <a:tr h="0">
                <a:tc>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Arial" panose="020B0604020202020204" pitchFamily="34" charset="0"/>
                        </a:rPr>
                        <a:t>[4]</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Arial" panose="020B0604020202020204" pitchFamily="34" charset="0"/>
                        </a:rPr>
                        <a:t>EN 50122-1:2022</a:t>
                      </a:r>
                      <a:r>
                        <a:rPr lang="en-GB" sz="1200">
                          <a:effectLst/>
                          <a:latin typeface="Times New Roman" panose="02020603050405020304" pitchFamily="18" charset="0"/>
                          <a:ea typeface="Calibri" panose="020F0502020204030204" pitchFamily="34" charset="0"/>
                          <a:cs typeface="Arial" panose="020B0604020202020204" pitchFamily="34" charset="0"/>
                        </a:rPr>
                        <a:t> </a:t>
                      </a:r>
                    </a:p>
                    <a:p>
                      <a:pPr algn="just">
                        <a:spcBef>
                          <a:spcPts val="600"/>
                        </a:spcBef>
                        <a:spcAft>
                          <a:spcPts val="600"/>
                        </a:spcAft>
                      </a:pPr>
                      <a:r>
                        <a:rPr lang="en-GB" sz="1200" b="1">
                          <a:effectLst/>
                          <a:latin typeface="Times New Roman" panose="02020603050405020304" pitchFamily="18" charset="0"/>
                          <a:ea typeface="Calibri" panose="020F0502020204030204" pitchFamily="34" charset="0"/>
                          <a:cs typeface="Arial" panose="020B0604020202020204" pitchFamily="34" charset="0"/>
                        </a:rPr>
                        <a:t>Railway Applications - Fixed installations – Electrical safety, earthing and the return circuit – Part 1: Protective provisions against electric shock</a:t>
                      </a:r>
                      <a:endParaRPr lang="en-GB"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68365652"/>
                  </a:ext>
                </a:extLst>
              </a:tr>
              <a:tr h="0">
                <a:tc>
                  <a:txBody>
                    <a:bodyPr/>
                    <a:lstStyle/>
                    <a:p>
                      <a:pPr algn="just">
                        <a:spcBef>
                          <a:spcPts val="600"/>
                        </a:spcBef>
                        <a:spcAft>
                          <a:spcPts val="600"/>
                        </a:spcAft>
                      </a:pPr>
                      <a:r>
                        <a:rPr lang="en-GB" sz="1200">
                          <a:effectLst/>
                          <a:latin typeface="Times New Roman" panose="02020603050405020304" pitchFamily="18"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200">
                          <a:effectLst/>
                          <a:latin typeface="Times New Roman" panose="02020603050405020304" pitchFamily="18" charset="0"/>
                          <a:ea typeface="Calibri" panose="020F0502020204030204" pitchFamily="34" charset="0"/>
                          <a:cs typeface="Arial" panose="020B0604020202020204" pitchFamily="34" charset="0"/>
                        </a:rPr>
                        <a:t>Protective provisions against electric 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200">
                          <a:effectLst/>
                          <a:latin typeface="Times New Roman" panose="02020603050405020304" pitchFamily="18" charset="0"/>
                          <a:ea typeface="Calibri" panose="020F0502020204030204" pitchFamily="34" charset="0"/>
                          <a:cs typeface="Arial" panose="020B0604020202020204" pitchFamily="34" charset="0"/>
                        </a:rPr>
                        <a:t>4.2.18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en-GB" sz="1200">
                          <a:effectLst/>
                          <a:latin typeface="Times New Roman" panose="02020603050405020304" pitchFamily="18" charset="0"/>
                          <a:ea typeface="Calibri" panose="020F0502020204030204" pitchFamily="34" charset="0"/>
                          <a:cs typeface="Arial" panose="020B0604020202020204" pitchFamily="34" charset="0"/>
                        </a:rPr>
                        <a:t>5.1 and in  public areas:</a:t>
                      </a:r>
                    </a:p>
                    <a:p>
                      <a:pPr marL="342900" lvl="0" indent="-342900" algn="l">
                        <a:spcBef>
                          <a:spcPts val="600"/>
                        </a:spcBef>
                        <a:buFont typeface="Symbol" panose="05050102010706020507" pitchFamily="18" charset="2"/>
                        <a:buChar char=""/>
                      </a:pPr>
                      <a:r>
                        <a:rPr lang="fr-FR" sz="1200">
                          <a:effectLst/>
                          <a:latin typeface="Times New Roman" panose="02020603050405020304" pitchFamily="18" charset="0"/>
                          <a:ea typeface="MS Mincho" panose="02020609040205080304" pitchFamily="49" charset="-128"/>
                          <a:cs typeface="Arial" panose="020B0604020202020204" pitchFamily="34" charset="0"/>
                        </a:rPr>
                        <a:t>5.2.1, 5.2.2, or</a:t>
                      </a:r>
                      <a:endParaRPr lang="en-GB" sz="1200">
                        <a:effectLst/>
                        <a:latin typeface="Times New Roman" panose="02020603050405020304" pitchFamily="18" charset="0"/>
                        <a:ea typeface="MS Mincho" panose="02020609040205080304" pitchFamily="49" charset="-128"/>
                        <a:cs typeface="Arial" panose="020B0604020202020204" pitchFamily="34" charset="0"/>
                      </a:endParaRPr>
                    </a:p>
                    <a:p>
                      <a:pPr marL="342900" lvl="0" indent="-342900" algn="l">
                        <a:spcAft>
                          <a:spcPts val="600"/>
                        </a:spcAft>
                        <a:buFont typeface="Symbol" panose="05050102010706020507" pitchFamily="18" charset="2"/>
                        <a:buChar char=""/>
                      </a:pPr>
                      <a:r>
                        <a:rPr lang="fr-FR" sz="1200">
                          <a:effectLst/>
                          <a:latin typeface="Times New Roman" panose="02020603050405020304" pitchFamily="18" charset="0"/>
                          <a:ea typeface="MS Mincho" panose="02020609040205080304" pitchFamily="49" charset="-128"/>
                          <a:cs typeface="Arial" panose="020B0604020202020204" pitchFamily="34" charset="0"/>
                        </a:rPr>
                        <a:t>5.3.1, 5.3.2, 5.3.3, 5.3.4</a:t>
                      </a:r>
                      <a:endParaRPr lang="en-GB"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09128"/>
                  </a:ext>
                </a:extLst>
              </a:tr>
            </a:tbl>
          </a:graphicData>
        </a:graphic>
      </p:graphicFrame>
    </p:spTree>
    <p:extLst>
      <p:ext uri="{BB962C8B-B14F-4D97-AF65-F5344CB8AC3E}">
        <p14:creationId xmlns:p14="http://schemas.microsoft.com/office/powerpoint/2010/main" val="381225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74171-1A24-7E61-5A23-F239C782483D}"/>
              </a:ext>
            </a:extLst>
          </p:cNvPr>
          <p:cNvSpPr txBox="1"/>
          <p:nvPr/>
        </p:nvSpPr>
        <p:spPr>
          <a:xfrm>
            <a:off x="1101540" y="2020125"/>
            <a:ext cx="10361594" cy="3631763"/>
          </a:xfrm>
          <a:prstGeom prst="rect">
            <a:avLst/>
          </a:prstGeom>
          <a:noFill/>
        </p:spPr>
        <p:txBody>
          <a:bodyPr wrap="square" lIns="91440" tIns="45720" rIns="91440" bIns="45720" rtlCol="0" anchor="t">
            <a:spAutoFit/>
          </a:bodyPr>
          <a:lstStyle/>
          <a:p>
            <a:r>
              <a:rPr lang="en-US" sz="2400" b="1">
                <a:solidFill>
                  <a:srgbClr val="364B7D"/>
                </a:solidFill>
                <a:latin typeface="Calibri Body"/>
                <a:ea typeface="+mj-ea"/>
                <a:cs typeface="+mj-cs"/>
              </a:rPr>
              <a:t>TSI ENE section 4.2.18 Protective provisions against electric shock</a:t>
            </a:r>
          </a:p>
          <a:p>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Conclusions through the update of reference to new version EN 50122-1:2022:</a:t>
            </a:r>
          </a:p>
          <a:p>
            <a:endParaRPr lang="en-US" sz="2400">
              <a:solidFill>
                <a:srgbClr val="364B7D"/>
              </a:solidFill>
              <a:latin typeface="Calibri Body"/>
              <a:ea typeface="+mj-ea"/>
              <a:cs typeface="+mj-cs"/>
            </a:endParaRPr>
          </a:p>
          <a:p>
            <a:pPr marL="285750" indent="-285750">
              <a:buFont typeface="Arial" panose="020B0604020202020204" pitchFamily="34" charset="0"/>
              <a:buChar char="•"/>
            </a:pPr>
            <a:r>
              <a:rPr lang="en-US" sz="2400">
                <a:solidFill>
                  <a:srgbClr val="364B7D"/>
                </a:solidFill>
                <a:latin typeface="Calibri Body"/>
                <a:ea typeface="+mj-ea"/>
                <a:cs typeface="+mj-cs"/>
              </a:rPr>
              <a:t>Clarification to focus provisions in public areas</a:t>
            </a:r>
          </a:p>
          <a:p>
            <a:pPr marL="285750" indent="-285750">
              <a:buFont typeface="Arial" panose="020B0604020202020204" pitchFamily="34" charset="0"/>
              <a:buChar char="•"/>
            </a:pPr>
            <a:endParaRPr lang="en-US" sz="2400">
              <a:solidFill>
                <a:srgbClr val="364B7D"/>
              </a:solidFill>
              <a:latin typeface="Calibri Body"/>
              <a:ea typeface="+mj-ea"/>
              <a:cs typeface="+mj-cs"/>
            </a:endParaRPr>
          </a:p>
          <a:p>
            <a:pPr marL="285750" indent="-285750">
              <a:buFont typeface="Arial" panose="020B0604020202020204" pitchFamily="34" charset="0"/>
              <a:buChar char="•"/>
            </a:pPr>
            <a:r>
              <a:rPr lang="en-US" sz="2400">
                <a:solidFill>
                  <a:srgbClr val="364B7D"/>
                </a:solidFill>
                <a:latin typeface="Calibri Body"/>
                <a:ea typeface="+mj-ea"/>
                <a:cs typeface="+mj-cs"/>
              </a:rPr>
              <a:t>Update to last state of art in the subject</a:t>
            </a:r>
          </a:p>
          <a:p>
            <a:pPr marL="285750" indent="-285750">
              <a:buFont typeface="Arial" panose="020B0604020202020204" pitchFamily="34" charset="0"/>
              <a:buChar char="•"/>
            </a:pPr>
            <a:endParaRPr lang="en-US" sz="2400">
              <a:solidFill>
                <a:srgbClr val="364B7D"/>
              </a:solidFill>
              <a:latin typeface="Calibri Body"/>
              <a:ea typeface="+mj-ea"/>
              <a:cs typeface="+mj-cs"/>
            </a:endParaRPr>
          </a:p>
          <a:p>
            <a:pPr marL="285750" indent="-285750">
              <a:buFont typeface="Arial" panose="020B0604020202020204" pitchFamily="34" charset="0"/>
              <a:buChar char="•"/>
            </a:pPr>
            <a:r>
              <a:rPr lang="en-US" sz="2400">
                <a:solidFill>
                  <a:srgbClr val="364B7D"/>
                </a:solidFill>
                <a:latin typeface="Calibri Body"/>
                <a:ea typeface="+mj-ea"/>
                <a:cs typeface="+mj-cs"/>
              </a:rPr>
              <a:t>It is envisaged to follow-up series EN 50122 for next TSI revision</a:t>
            </a:r>
          </a:p>
          <a:p>
            <a:endParaRPr lang="en-US" sz="1400">
              <a:solidFill>
                <a:srgbClr val="364B7D"/>
              </a:solidFill>
              <a:latin typeface="Calibri Body"/>
              <a:ea typeface="+mj-ea"/>
              <a:cs typeface="+mj-cs"/>
            </a:endParaRPr>
          </a:p>
        </p:txBody>
      </p:sp>
      <p:sp>
        <p:nvSpPr>
          <p:cNvPr id="4" name="Title 1">
            <a:extLst>
              <a:ext uri="{FF2B5EF4-FFF2-40B4-BE49-F238E27FC236}">
                <a16:creationId xmlns:a16="http://schemas.microsoft.com/office/drawing/2014/main" id="{F6990F84-2A69-3E5B-5A58-4069C6466692}"/>
              </a:ext>
            </a:extLst>
          </p:cNvPr>
          <p:cNvSpPr txBox="1">
            <a:spLocks/>
          </p:cNvSpPr>
          <p:nvPr/>
        </p:nvSpPr>
        <p:spPr>
          <a:xfrm>
            <a:off x="5307497" y="111513"/>
            <a:ext cx="6777444" cy="1833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Evolution protective provisions against electric shock</a:t>
            </a:r>
          </a:p>
        </p:txBody>
      </p:sp>
    </p:spTree>
    <p:extLst>
      <p:ext uri="{BB962C8B-B14F-4D97-AF65-F5344CB8AC3E}">
        <p14:creationId xmlns:p14="http://schemas.microsoft.com/office/powerpoint/2010/main" val="4235898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3B5253-9F99-8EDC-4502-61D69336F3E3}"/>
              </a:ext>
            </a:extLst>
          </p:cNvPr>
          <p:cNvSpPr txBox="1"/>
          <p:nvPr/>
        </p:nvSpPr>
        <p:spPr>
          <a:xfrm>
            <a:off x="325464" y="2333611"/>
            <a:ext cx="665519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panose="020F0502020204030204"/>
                <a:ea typeface="+mn-ea"/>
                <a:cs typeface="+mn-cs"/>
              </a:rPr>
              <a:t>Harmonics and dynamic effects </a:t>
            </a: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FCE340-A712-56F6-93A8-A830BC0756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58" r="20660"/>
          <a:stretch/>
        </p:blipFill>
        <p:spPr>
          <a:xfrm>
            <a:off x="8165182" y="0"/>
            <a:ext cx="4026818" cy="6868933"/>
          </a:xfrm>
          <a:prstGeom prst="rect">
            <a:avLst/>
          </a:prstGeom>
        </p:spPr>
      </p:pic>
      <p:sp>
        <p:nvSpPr>
          <p:cNvPr id="24" name="Rettangolo 23">
            <a:extLst>
              <a:ext uri="{FF2B5EF4-FFF2-40B4-BE49-F238E27FC236}">
                <a16:creationId xmlns:a16="http://schemas.microsoft.com/office/drawing/2014/main" id="{0321FC2B-AFD5-884E-AA20-8C1E4BA00281}"/>
              </a:ext>
            </a:extLst>
          </p:cNvPr>
          <p:cNvSpPr/>
          <p:nvPr/>
        </p:nvSpPr>
        <p:spPr>
          <a:xfrm>
            <a:off x="7940535" y="0"/>
            <a:ext cx="224647" cy="6858000"/>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98399"/>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6DA03C-C05B-68FA-58D6-B3AD3F0D5908}"/>
              </a:ext>
            </a:extLst>
          </p:cNvPr>
          <p:cNvSpPr txBox="1"/>
          <p:nvPr/>
        </p:nvSpPr>
        <p:spPr>
          <a:xfrm>
            <a:off x="800099" y="1850473"/>
            <a:ext cx="10281189" cy="4154984"/>
          </a:xfrm>
          <a:prstGeom prst="rect">
            <a:avLst/>
          </a:prstGeom>
          <a:noFill/>
        </p:spPr>
        <p:txBody>
          <a:bodyPr wrap="square">
            <a:spAutoFit/>
          </a:bodyPr>
          <a:lstStyle/>
          <a:p>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Update  of: </a:t>
            </a:r>
          </a:p>
          <a:p>
            <a:endParaRPr lang="en-US" sz="2400">
              <a:solidFill>
                <a:srgbClr val="364B7D"/>
              </a:solidFill>
              <a:latin typeface="Calibri Body"/>
              <a:ea typeface="+mj-ea"/>
              <a:cs typeface="+mj-cs"/>
            </a:endParaRPr>
          </a:p>
          <a:p>
            <a:pPr marL="342900" indent="-342900">
              <a:buFont typeface="Arial" panose="020B0604020202020204" pitchFamily="34" charset="0"/>
              <a:buChar char="•"/>
            </a:pPr>
            <a:r>
              <a:rPr lang="en-US" sz="2400">
                <a:solidFill>
                  <a:srgbClr val="364B7D"/>
                </a:solidFill>
                <a:latin typeface="Calibri Body"/>
                <a:ea typeface="+mj-ea"/>
                <a:cs typeface="+mj-cs"/>
              </a:rPr>
              <a:t>TSI ENE section 4.2.8 Harmonics and dynamic effects for AC traction power supply systems</a:t>
            </a:r>
          </a:p>
          <a:p>
            <a:endParaRPr lang="en-US" sz="2400">
              <a:solidFill>
                <a:srgbClr val="364B7D"/>
              </a:solidFill>
              <a:latin typeface="Calibri Body"/>
              <a:ea typeface="+mj-ea"/>
              <a:cs typeface="+mj-cs"/>
            </a:endParaRPr>
          </a:p>
          <a:p>
            <a:pPr marL="342900" indent="-342900">
              <a:buFont typeface="Arial" panose="020B0604020202020204" pitchFamily="34" charset="0"/>
              <a:buChar char="•"/>
            </a:pPr>
            <a:r>
              <a:rPr lang="en-US" sz="2400">
                <a:solidFill>
                  <a:srgbClr val="364B7D"/>
                </a:solidFill>
                <a:latin typeface="Calibri Body"/>
                <a:ea typeface="+mj-ea"/>
                <a:cs typeface="+mj-cs"/>
              </a:rPr>
              <a:t>TSI LOC&amp;PAS section 4.2.8.2.7 Harmonics and dynamic effects for AC systems</a:t>
            </a:r>
          </a:p>
          <a:p>
            <a:pPr marL="342900" indent="-342900">
              <a:buFont typeface="Arial" panose="020B0604020202020204" pitchFamily="34" charset="0"/>
              <a:buChar char="•"/>
            </a:pPr>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with the reference to new version of EN 50388-1:2022</a:t>
            </a:r>
          </a:p>
          <a:p>
            <a:endParaRPr lang="en-US" sz="2400">
              <a:solidFill>
                <a:srgbClr val="364B7D"/>
              </a:solidFill>
              <a:latin typeface="Calibri Body"/>
              <a:ea typeface="+mj-ea"/>
              <a:cs typeface="+mj-cs"/>
            </a:endParaRPr>
          </a:p>
          <a:p>
            <a:endParaRPr lang="en-GB" sz="2400">
              <a:solidFill>
                <a:srgbClr val="364B7D"/>
              </a:solidFill>
              <a:latin typeface="Calibri Body"/>
              <a:ea typeface="+mj-ea"/>
              <a:cs typeface="+mj-cs"/>
            </a:endParaRPr>
          </a:p>
        </p:txBody>
      </p:sp>
      <p:sp>
        <p:nvSpPr>
          <p:cNvPr id="5" name="Title 1">
            <a:extLst>
              <a:ext uri="{FF2B5EF4-FFF2-40B4-BE49-F238E27FC236}">
                <a16:creationId xmlns:a16="http://schemas.microsoft.com/office/drawing/2014/main" id="{0CE5FF67-CC49-DA0C-25ED-DCE078E9B4DD}"/>
              </a:ext>
            </a:extLst>
          </p:cNvPr>
          <p:cNvSpPr txBox="1">
            <a:spLocks noGrp="1"/>
          </p:cNvSpPr>
          <p:nvPr>
            <p:ph type="title"/>
          </p:nvPr>
        </p:nvSpPr>
        <p:spPr>
          <a:xfrm>
            <a:off x="1419225" y="509588"/>
            <a:ext cx="10515600" cy="127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Harmonics and dynamic effects </a:t>
            </a:r>
          </a:p>
        </p:txBody>
      </p:sp>
    </p:spTree>
    <p:extLst>
      <p:ext uri="{BB962C8B-B14F-4D97-AF65-F5344CB8AC3E}">
        <p14:creationId xmlns:p14="http://schemas.microsoft.com/office/powerpoint/2010/main" val="3423884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6DA03C-C05B-68FA-58D6-B3AD3F0D5908}"/>
              </a:ext>
            </a:extLst>
          </p:cNvPr>
          <p:cNvSpPr txBox="1"/>
          <p:nvPr/>
        </p:nvSpPr>
        <p:spPr>
          <a:xfrm>
            <a:off x="800099" y="1850473"/>
            <a:ext cx="10281189" cy="3046988"/>
          </a:xfrm>
          <a:prstGeom prst="rect">
            <a:avLst/>
          </a:prstGeom>
          <a:noFill/>
        </p:spPr>
        <p:txBody>
          <a:bodyPr wrap="square">
            <a:spAutoFit/>
          </a:bodyPr>
          <a:lstStyle/>
          <a:p>
            <a:endParaRPr lang="en-US" sz="2400">
              <a:solidFill>
                <a:srgbClr val="364B7D"/>
              </a:solidFill>
              <a:latin typeface="Calibri Body"/>
              <a:ea typeface="+mj-ea"/>
              <a:cs typeface="+mj-cs"/>
            </a:endParaRPr>
          </a:p>
          <a:p>
            <a:r>
              <a:rPr lang="en-US" sz="2400">
                <a:solidFill>
                  <a:srgbClr val="364B7D"/>
                </a:solidFill>
                <a:latin typeface="Calibri Body"/>
                <a:ea typeface="+mj-ea"/>
                <a:cs typeface="+mj-cs"/>
              </a:rPr>
              <a:t>Main improvements:</a:t>
            </a:r>
          </a:p>
          <a:p>
            <a:endParaRPr lang="en-US" sz="2400">
              <a:solidFill>
                <a:srgbClr val="364B7D"/>
              </a:solidFill>
              <a:latin typeface="Calibri Body"/>
              <a:ea typeface="+mj-ea"/>
              <a:cs typeface="+mj-cs"/>
            </a:endParaRPr>
          </a:p>
          <a:p>
            <a:pPr marL="342900" indent="-342900">
              <a:buFont typeface="Arial" panose="020B0604020202020204" pitchFamily="34" charset="0"/>
              <a:buChar char="•"/>
            </a:pPr>
            <a:r>
              <a:rPr lang="en-US" sz="2400">
                <a:solidFill>
                  <a:srgbClr val="364B7D"/>
                </a:solidFill>
                <a:latin typeface="Calibri Body"/>
                <a:ea typeface="+mj-ea"/>
                <a:cs typeface="+mj-cs"/>
              </a:rPr>
              <a:t>Update to last state of art in the subject</a:t>
            </a:r>
          </a:p>
          <a:p>
            <a:endParaRPr lang="en-US" sz="2400">
              <a:solidFill>
                <a:srgbClr val="364B7D"/>
              </a:solidFill>
              <a:latin typeface="Calibri Body"/>
              <a:ea typeface="+mj-ea"/>
              <a:cs typeface="+mj-cs"/>
            </a:endParaRPr>
          </a:p>
          <a:p>
            <a:pPr marL="342900" indent="-342900">
              <a:buFont typeface="Arial" panose="020B0604020202020204" pitchFamily="34" charset="0"/>
              <a:buChar char="•"/>
            </a:pPr>
            <a:r>
              <a:rPr lang="en-US" sz="2400">
                <a:solidFill>
                  <a:srgbClr val="364B7D"/>
                </a:solidFill>
                <a:latin typeface="Calibri Body"/>
                <a:ea typeface="+mj-ea"/>
                <a:cs typeface="+mj-cs"/>
              </a:rPr>
              <a:t>It opens the possibility to use common codes of practices alternatively to the compatibility study (subject to complete development of series EN 50388)</a:t>
            </a:r>
          </a:p>
          <a:p>
            <a:endParaRPr lang="en-GB" sz="2400">
              <a:solidFill>
                <a:srgbClr val="364B7D"/>
              </a:solidFill>
              <a:latin typeface="Calibri Body"/>
              <a:ea typeface="+mj-ea"/>
              <a:cs typeface="+mj-cs"/>
            </a:endParaRPr>
          </a:p>
        </p:txBody>
      </p:sp>
      <p:sp>
        <p:nvSpPr>
          <p:cNvPr id="5" name="Title 1">
            <a:extLst>
              <a:ext uri="{FF2B5EF4-FFF2-40B4-BE49-F238E27FC236}">
                <a16:creationId xmlns:a16="http://schemas.microsoft.com/office/drawing/2014/main" id="{0CE5FF67-CC49-DA0C-25ED-DCE078E9B4DD}"/>
              </a:ext>
            </a:extLst>
          </p:cNvPr>
          <p:cNvSpPr txBox="1">
            <a:spLocks noGrp="1"/>
          </p:cNvSpPr>
          <p:nvPr>
            <p:ph type="title"/>
          </p:nvPr>
        </p:nvSpPr>
        <p:spPr>
          <a:xfrm>
            <a:off x="1419225" y="509588"/>
            <a:ext cx="10515600" cy="127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sz="4000">
                <a:solidFill>
                  <a:srgbClr val="364B7D"/>
                </a:solidFill>
                <a:latin typeface="Calibri Body"/>
              </a:rPr>
              <a:t>Harmonics and dynamic effects </a:t>
            </a:r>
          </a:p>
        </p:txBody>
      </p:sp>
    </p:spTree>
    <p:extLst>
      <p:ext uri="{BB962C8B-B14F-4D97-AF65-F5344CB8AC3E}">
        <p14:creationId xmlns:p14="http://schemas.microsoft.com/office/powerpoint/2010/main" val="95359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5D5855-8D44-F1CC-CB31-6F82BB86FEB3}"/>
              </a:ext>
            </a:extLst>
          </p:cNvPr>
          <p:cNvSpPr txBox="1">
            <a:spLocks/>
          </p:cNvSpPr>
          <p:nvPr/>
        </p:nvSpPr>
        <p:spPr>
          <a:xfrm>
            <a:off x="4555699" y="104904"/>
            <a:ext cx="7306235" cy="55854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gn="r"/>
            <a:r>
              <a:rPr lang="en-US"/>
              <a:t>TSI OPE- 2023</a:t>
            </a:r>
          </a:p>
        </p:txBody>
      </p:sp>
      <p:pic>
        <p:nvPicPr>
          <p:cNvPr id="1026" name="Picture 2">
            <a:extLst>
              <a:ext uri="{FF2B5EF4-FFF2-40B4-BE49-F238E27FC236}">
                <a16:creationId xmlns:a16="http://schemas.microsoft.com/office/drawing/2014/main" id="{F51CC152-9EC9-09FE-0289-8295083DC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567083"/>
            <a:ext cx="5327650" cy="590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57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a:solidFill>
                  <a:schemeClr val="bg1"/>
                </a:solidFill>
              </a:rPr>
              <a:t>Moving Europe towards a sustainable and safe railway system without frontiers.</a:t>
            </a:r>
          </a:p>
          <a:p>
            <a:pPr algn="l">
              <a:lnSpc>
                <a:spcPct val="120000"/>
              </a:lnSpc>
            </a:pPr>
            <a:endParaRPr lang="id-ID" sz="140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73611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EDEAC3-2EAB-D4AD-8951-5EFED34EAE47}"/>
              </a:ext>
            </a:extLst>
          </p:cNvPr>
          <p:cNvSpPr>
            <a:spLocks noGrp="1"/>
          </p:cNvSpPr>
          <p:nvPr>
            <p:ph type="title"/>
          </p:nvPr>
        </p:nvSpPr>
        <p:spPr>
          <a:xfrm>
            <a:off x="896357" y="2626845"/>
            <a:ext cx="10515600" cy="1273215"/>
          </a:xfrm>
        </p:spPr>
        <p:txBody>
          <a:bodyPr>
            <a:normAutofit fontScale="90000"/>
          </a:bodyPr>
          <a:lstStyle/>
          <a:p>
            <a:pPr algn="ctr"/>
            <a:r>
              <a:rPr lang="en-US" sz="6000" b="1"/>
              <a:t>ERA Clarification note on competence and emergency management</a:t>
            </a:r>
            <a:endParaRPr lang="en-GB" sz="6000" b="1" i="1"/>
          </a:p>
        </p:txBody>
      </p:sp>
    </p:spTree>
    <p:extLst>
      <p:ext uri="{BB962C8B-B14F-4D97-AF65-F5344CB8AC3E}">
        <p14:creationId xmlns:p14="http://schemas.microsoft.com/office/powerpoint/2010/main" val="424737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egnaposto immagine 17">
            <a:extLst>
              <a:ext uri="{FF2B5EF4-FFF2-40B4-BE49-F238E27FC236}">
                <a16:creationId xmlns:a16="http://schemas.microsoft.com/office/drawing/2014/main" id="{92188FD8-EB57-1542-8BD2-8BA73907A8F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8153400" y="0"/>
            <a:ext cx="4038601" cy="6858000"/>
          </a:xfrm>
        </p:spPr>
      </p:pic>
      <p:sp>
        <p:nvSpPr>
          <p:cNvPr id="24" name="Rettangolo 23">
            <a:extLst>
              <a:ext uri="{FF2B5EF4-FFF2-40B4-BE49-F238E27FC236}">
                <a16:creationId xmlns:a16="http://schemas.microsoft.com/office/drawing/2014/main" id="{0321FC2B-AFD5-884E-AA20-8C1E4BA00281}"/>
              </a:ext>
            </a:extLst>
          </p:cNvPr>
          <p:cNvSpPr/>
          <p:nvPr/>
        </p:nvSpPr>
        <p:spPr>
          <a:xfrm>
            <a:off x="7940535" y="0"/>
            <a:ext cx="224647" cy="6858000"/>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8153399" y="4410526"/>
            <a:ext cx="4038602" cy="1910071"/>
          </a:xfrm>
          <a:prstGeom prst="rect">
            <a:avLst/>
          </a:prstGeom>
          <a:solidFill>
            <a:srgbClr val="364B7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 y="4410526"/>
            <a:ext cx="8153400" cy="1910071"/>
          </a:xfrm>
          <a:prstGeom prst="rect">
            <a:avLst/>
          </a:prstGeom>
          <a:solidFill>
            <a:srgbClr val="364B7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20"/>
          <p:cNvSpPr txBox="1">
            <a:spLocks/>
          </p:cNvSpPr>
          <p:nvPr/>
        </p:nvSpPr>
        <p:spPr>
          <a:xfrm>
            <a:off x="2458278" y="5011326"/>
            <a:ext cx="3705455" cy="58385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eaLnBrk="1" fontAlgn="auto" latinLnBrk="0" hangingPunct="1">
              <a:lnSpc>
                <a:spcPct val="130000"/>
              </a:lnSpc>
              <a:spcBef>
                <a:spcPct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j-ea"/>
                <a:cs typeface="Lato Light"/>
              </a:rPr>
              <a:t>https://www.era.europa.eu/system/files/2023-10/Clarification%20note_v1.pdf</a:t>
            </a:r>
          </a:p>
        </p:txBody>
      </p:sp>
      <p:sp>
        <p:nvSpPr>
          <p:cNvPr id="14" name="Freeform 22"/>
          <p:cNvSpPr>
            <a:spLocks noEditPoints="1"/>
          </p:cNvSpPr>
          <p:nvPr/>
        </p:nvSpPr>
        <p:spPr bwMode="auto">
          <a:xfrm>
            <a:off x="1690669" y="5126462"/>
            <a:ext cx="422526" cy="353578"/>
          </a:xfrm>
          <a:custGeom>
            <a:avLst/>
            <a:gdLst>
              <a:gd name="T0" fmla="*/ 138 w 202"/>
              <a:gd name="T1" fmla="*/ 143 h 169"/>
              <a:gd name="T2" fmla="*/ 142 w 202"/>
              <a:gd name="T3" fmla="*/ 154 h 169"/>
              <a:gd name="T4" fmla="*/ 126 w 202"/>
              <a:gd name="T5" fmla="*/ 154 h 169"/>
              <a:gd name="T6" fmla="*/ 97 w 202"/>
              <a:gd name="T7" fmla="*/ 149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4 h 169"/>
              <a:gd name="T24" fmla="*/ 144 w 202"/>
              <a:gd name="T25" fmla="*/ 29 h 169"/>
              <a:gd name="T26" fmla="*/ 132 w 202"/>
              <a:gd name="T27" fmla="*/ 67 h 169"/>
              <a:gd name="T28" fmla="*/ 131 w 202"/>
              <a:gd name="T29" fmla="*/ 92 h 169"/>
              <a:gd name="T30" fmla="*/ 123 w 202"/>
              <a:gd name="T31" fmla="*/ 113 h 169"/>
              <a:gd name="T32" fmla="*/ 135 w 202"/>
              <a:gd name="T33" fmla="*/ 98 h 169"/>
              <a:gd name="T34" fmla="*/ 141 w 202"/>
              <a:gd name="T35" fmla="*/ 71 h 169"/>
              <a:gd name="T36" fmla="*/ 145 w 202"/>
              <a:gd name="T37" fmla="*/ 67 h 169"/>
              <a:gd name="T38" fmla="*/ 142 w 202"/>
              <a:gd name="T39" fmla="*/ 77 h 169"/>
              <a:gd name="T40" fmla="*/ 148 w 202"/>
              <a:gd name="T41" fmla="*/ 90 h 169"/>
              <a:gd name="T42" fmla="*/ 146 w 202"/>
              <a:gd name="T43" fmla="*/ 99 h 169"/>
              <a:gd name="T44" fmla="*/ 148 w 202"/>
              <a:gd name="T45" fmla="*/ 108 h 169"/>
              <a:gd name="T46" fmla="*/ 142 w 202"/>
              <a:gd name="T47" fmla="*/ 121 h 169"/>
              <a:gd name="T48" fmla="*/ 144 w 202"/>
              <a:gd name="T49" fmla="*/ 129 h 169"/>
              <a:gd name="T50" fmla="*/ 138 w 202"/>
              <a:gd name="T51" fmla="*/ 143 h 169"/>
              <a:gd name="T52" fmla="*/ 202 w 202"/>
              <a:gd name="T53" fmla="*/ 99 h 169"/>
              <a:gd name="T54" fmla="*/ 190 w 202"/>
              <a:gd name="T55" fmla="*/ 88 h 169"/>
              <a:gd name="T56" fmla="*/ 185 w 202"/>
              <a:gd name="T57" fmla="*/ 88 h 169"/>
              <a:gd name="T58" fmla="*/ 194 w 202"/>
              <a:gd name="T59" fmla="*/ 77 h 169"/>
              <a:gd name="T60" fmla="*/ 182 w 202"/>
              <a:gd name="T61" fmla="*/ 66 h 169"/>
              <a:gd name="T62" fmla="*/ 159 w 202"/>
              <a:gd name="T63" fmla="*/ 66 h 169"/>
              <a:gd name="T64" fmla="*/ 148 w 202"/>
              <a:gd name="T65" fmla="*/ 77 h 169"/>
              <a:gd name="T66" fmla="*/ 160 w 202"/>
              <a:gd name="T67" fmla="*/ 88 h 169"/>
              <a:gd name="T68" fmla="*/ 161 w 202"/>
              <a:gd name="T69" fmla="*/ 88 h 169"/>
              <a:gd name="T70" fmla="*/ 152 w 202"/>
              <a:gd name="T71" fmla="*/ 99 h 169"/>
              <a:gd name="T72" fmla="*/ 161 w 202"/>
              <a:gd name="T73" fmla="*/ 110 h 169"/>
              <a:gd name="T74" fmla="*/ 160 w 202"/>
              <a:gd name="T75" fmla="*/ 110 h 169"/>
              <a:gd name="T76" fmla="*/ 148 w 202"/>
              <a:gd name="T77" fmla="*/ 121 h 169"/>
              <a:gd name="T78" fmla="*/ 157 w 202"/>
              <a:gd name="T79" fmla="*/ 132 h 169"/>
              <a:gd name="T80" fmla="*/ 156 w 202"/>
              <a:gd name="T81" fmla="*/ 132 h 169"/>
              <a:gd name="T82" fmla="*/ 144 w 202"/>
              <a:gd name="T83" fmla="*/ 143 h 169"/>
              <a:gd name="T84" fmla="*/ 156 w 202"/>
              <a:gd name="T85" fmla="*/ 154 h 169"/>
              <a:gd name="T86" fmla="*/ 167 w 202"/>
              <a:gd name="T87" fmla="*/ 154 h 169"/>
              <a:gd name="T88" fmla="*/ 179 w 202"/>
              <a:gd name="T89" fmla="*/ 154 h 169"/>
              <a:gd name="T90" fmla="*/ 191 w 202"/>
              <a:gd name="T91" fmla="*/ 143 h 169"/>
              <a:gd name="T92" fmla="*/ 181 w 202"/>
              <a:gd name="T93" fmla="*/ 132 h 169"/>
              <a:gd name="T94" fmla="*/ 186 w 202"/>
              <a:gd name="T95" fmla="*/ 132 h 169"/>
              <a:gd name="T96" fmla="*/ 198 w 202"/>
              <a:gd name="T97" fmla="*/ 121 h 169"/>
              <a:gd name="T98" fmla="*/ 189 w 202"/>
              <a:gd name="T99" fmla="*/ 110 h 169"/>
              <a:gd name="T100" fmla="*/ 190 w 202"/>
              <a:gd name="T101" fmla="*/ 110 h 169"/>
              <a:gd name="T102" fmla="*/ 202 w 202"/>
              <a:gd name="T103" fmla="*/ 99 h 169"/>
              <a:gd name="T104" fmla="*/ 0 w 202"/>
              <a:gd name="T105" fmla="*/ 67 h 169"/>
              <a:gd name="T106" fmla="*/ 53 w 202"/>
              <a:gd name="T107" fmla="*/ 67 h 169"/>
              <a:gd name="T108" fmla="*/ 53 w 202"/>
              <a:gd name="T109" fmla="*/ 169 h 169"/>
              <a:gd name="T110" fmla="*/ 0 w 202"/>
              <a:gd name="T111" fmla="*/ 169 h 169"/>
              <a:gd name="T112" fmla="*/ 0 w 202"/>
              <a:gd name="T113" fmla="*/ 67 h 169"/>
              <a:gd name="T114" fmla="*/ 32 w 202"/>
              <a:gd name="T115" fmla="*/ 153 h 169"/>
              <a:gd name="T116" fmla="*/ 38 w 202"/>
              <a:gd name="T117" fmla="*/ 159 h 169"/>
              <a:gd name="T118" fmla="*/ 45 w 202"/>
              <a:gd name="T119" fmla="*/ 153 h 169"/>
              <a:gd name="T120" fmla="*/ 38 w 202"/>
              <a:gd name="T121" fmla="*/ 146 h 169"/>
              <a:gd name="T122" fmla="*/ 32 w 202"/>
              <a:gd name="T123"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3"/>
                </a:moveTo>
                <a:cubicBezTo>
                  <a:pt x="138" y="147"/>
                  <a:pt x="139" y="151"/>
                  <a:pt x="142" y="154"/>
                </a:cubicBezTo>
                <a:cubicBezTo>
                  <a:pt x="126" y="154"/>
                  <a:pt x="126" y="154"/>
                  <a:pt x="126" y="154"/>
                </a:cubicBezTo>
                <a:cubicBezTo>
                  <a:pt x="119" y="154"/>
                  <a:pt x="102" y="149"/>
                  <a:pt x="97" y="149"/>
                </a:cubicBezTo>
                <a:cubicBezTo>
                  <a:pt x="92" y="149"/>
                  <a:pt x="90" y="151"/>
                  <a:pt x="86" y="151"/>
                </a:cubicBezTo>
                <a:cubicBezTo>
                  <a:pt x="82" y="151"/>
                  <a:pt x="75" y="147"/>
                  <a:pt x="71" y="147"/>
                </a:cubicBezTo>
                <a:cubicBezTo>
                  <a:pt x="60" y="147"/>
                  <a:pt x="60" y="147"/>
                  <a:pt x="60" y="147"/>
                </a:cubicBezTo>
                <a:cubicBezTo>
                  <a:pt x="60" y="73"/>
                  <a:pt x="60" y="73"/>
                  <a:pt x="60" y="73"/>
                </a:cubicBezTo>
                <a:cubicBezTo>
                  <a:pt x="64" y="74"/>
                  <a:pt x="73" y="75"/>
                  <a:pt x="80" y="70"/>
                </a:cubicBezTo>
                <a:cubicBezTo>
                  <a:pt x="89" y="64"/>
                  <a:pt x="97" y="55"/>
                  <a:pt x="101" y="48"/>
                </a:cubicBezTo>
                <a:cubicBezTo>
                  <a:pt x="106" y="42"/>
                  <a:pt x="116" y="36"/>
                  <a:pt x="122" y="21"/>
                </a:cubicBezTo>
                <a:cubicBezTo>
                  <a:pt x="125" y="15"/>
                  <a:pt x="123" y="0"/>
                  <a:pt x="133" y="4"/>
                </a:cubicBezTo>
                <a:cubicBezTo>
                  <a:pt x="144" y="7"/>
                  <a:pt x="144" y="18"/>
                  <a:pt x="144" y="29"/>
                </a:cubicBezTo>
                <a:cubicBezTo>
                  <a:pt x="143" y="41"/>
                  <a:pt x="132" y="63"/>
                  <a:pt x="132" y="67"/>
                </a:cubicBezTo>
                <a:cubicBezTo>
                  <a:pt x="130" y="77"/>
                  <a:pt x="131" y="83"/>
                  <a:pt x="131" y="92"/>
                </a:cubicBezTo>
                <a:cubicBezTo>
                  <a:pt x="130" y="104"/>
                  <a:pt x="123" y="113"/>
                  <a:pt x="123" y="113"/>
                </a:cubicBezTo>
                <a:cubicBezTo>
                  <a:pt x="123" y="113"/>
                  <a:pt x="133" y="107"/>
                  <a:pt x="135" y="98"/>
                </a:cubicBezTo>
                <a:cubicBezTo>
                  <a:pt x="137" y="89"/>
                  <a:pt x="135" y="80"/>
                  <a:pt x="141" y="71"/>
                </a:cubicBezTo>
                <a:cubicBezTo>
                  <a:pt x="142" y="69"/>
                  <a:pt x="143" y="68"/>
                  <a:pt x="145" y="67"/>
                </a:cubicBezTo>
                <a:cubicBezTo>
                  <a:pt x="143" y="69"/>
                  <a:pt x="142" y="73"/>
                  <a:pt x="142" y="77"/>
                </a:cubicBezTo>
                <a:cubicBezTo>
                  <a:pt x="142" y="82"/>
                  <a:pt x="144" y="87"/>
                  <a:pt x="148" y="90"/>
                </a:cubicBezTo>
                <a:cubicBezTo>
                  <a:pt x="147" y="93"/>
                  <a:pt x="146" y="96"/>
                  <a:pt x="146" y="99"/>
                </a:cubicBezTo>
                <a:cubicBezTo>
                  <a:pt x="146" y="102"/>
                  <a:pt x="147" y="105"/>
                  <a:pt x="148" y="108"/>
                </a:cubicBezTo>
                <a:cubicBezTo>
                  <a:pt x="144" y="111"/>
                  <a:pt x="142" y="115"/>
                  <a:pt x="142" y="121"/>
                </a:cubicBezTo>
                <a:cubicBezTo>
                  <a:pt x="142" y="124"/>
                  <a:pt x="143" y="127"/>
                  <a:pt x="144" y="129"/>
                </a:cubicBezTo>
                <a:cubicBezTo>
                  <a:pt x="140" y="133"/>
                  <a:pt x="138" y="137"/>
                  <a:pt x="138" y="143"/>
                </a:cubicBezTo>
                <a:moveTo>
                  <a:pt x="202" y="99"/>
                </a:moveTo>
                <a:cubicBezTo>
                  <a:pt x="202" y="93"/>
                  <a:pt x="197" y="88"/>
                  <a:pt x="190" y="88"/>
                </a:cubicBezTo>
                <a:cubicBezTo>
                  <a:pt x="185" y="88"/>
                  <a:pt x="185" y="88"/>
                  <a:pt x="185" y="88"/>
                </a:cubicBezTo>
                <a:cubicBezTo>
                  <a:pt x="190" y="87"/>
                  <a:pt x="194" y="82"/>
                  <a:pt x="194" y="77"/>
                </a:cubicBezTo>
                <a:cubicBezTo>
                  <a:pt x="194" y="71"/>
                  <a:pt x="189" y="66"/>
                  <a:pt x="182" y="66"/>
                </a:cubicBezTo>
                <a:cubicBezTo>
                  <a:pt x="159" y="66"/>
                  <a:pt x="159" y="66"/>
                  <a:pt x="159" y="66"/>
                </a:cubicBezTo>
                <a:cubicBezTo>
                  <a:pt x="152" y="66"/>
                  <a:pt x="148" y="71"/>
                  <a:pt x="148" y="77"/>
                </a:cubicBezTo>
                <a:cubicBezTo>
                  <a:pt x="148" y="83"/>
                  <a:pt x="153" y="88"/>
                  <a:pt x="160" y="88"/>
                </a:cubicBezTo>
                <a:cubicBezTo>
                  <a:pt x="161" y="88"/>
                  <a:pt x="161" y="88"/>
                  <a:pt x="161" y="88"/>
                </a:cubicBezTo>
                <a:cubicBezTo>
                  <a:pt x="156" y="89"/>
                  <a:pt x="152" y="94"/>
                  <a:pt x="152" y="99"/>
                </a:cubicBezTo>
                <a:cubicBezTo>
                  <a:pt x="152" y="104"/>
                  <a:pt x="156" y="109"/>
                  <a:pt x="161" y="110"/>
                </a:cubicBezTo>
                <a:cubicBezTo>
                  <a:pt x="160" y="110"/>
                  <a:pt x="160" y="110"/>
                  <a:pt x="160" y="110"/>
                </a:cubicBezTo>
                <a:cubicBezTo>
                  <a:pt x="153" y="110"/>
                  <a:pt x="148" y="115"/>
                  <a:pt x="148" y="121"/>
                </a:cubicBezTo>
                <a:cubicBezTo>
                  <a:pt x="148" y="126"/>
                  <a:pt x="152" y="130"/>
                  <a:pt x="157" y="132"/>
                </a:cubicBezTo>
                <a:cubicBezTo>
                  <a:pt x="156" y="132"/>
                  <a:pt x="156" y="132"/>
                  <a:pt x="156" y="132"/>
                </a:cubicBezTo>
                <a:cubicBezTo>
                  <a:pt x="149" y="132"/>
                  <a:pt x="144" y="137"/>
                  <a:pt x="144" y="143"/>
                </a:cubicBezTo>
                <a:cubicBezTo>
                  <a:pt x="144" y="149"/>
                  <a:pt x="149" y="154"/>
                  <a:pt x="156" y="154"/>
                </a:cubicBezTo>
                <a:cubicBezTo>
                  <a:pt x="167" y="154"/>
                  <a:pt x="167" y="154"/>
                  <a:pt x="167" y="154"/>
                </a:cubicBezTo>
                <a:cubicBezTo>
                  <a:pt x="179" y="154"/>
                  <a:pt x="179" y="154"/>
                  <a:pt x="179" y="154"/>
                </a:cubicBezTo>
                <a:cubicBezTo>
                  <a:pt x="185" y="154"/>
                  <a:pt x="191" y="149"/>
                  <a:pt x="191" y="143"/>
                </a:cubicBezTo>
                <a:cubicBezTo>
                  <a:pt x="191" y="137"/>
                  <a:pt x="187" y="133"/>
                  <a:pt x="181" y="132"/>
                </a:cubicBezTo>
                <a:cubicBezTo>
                  <a:pt x="186" y="132"/>
                  <a:pt x="186" y="132"/>
                  <a:pt x="186" y="132"/>
                </a:cubicBezTo>
                <a:cubicBezTo>
                  <a:pt x="193" y="132"/>
                  <a:pt x="198" y="127"/>
                  <a:pt x="198" y="121"/>
                </a:cubicBezTo>
                <a:cubicBezTo>
                  <a:pt x="198" y="115"/>
                  <a:pt x="194" y="111"/>
                  <a:pt x="189" y="110"/>
                </a:cubicBezTo>
                <a:cubicBezTo>
                  <a:pt x="190" y="110"/>
                  <a:pt x="190" y="110"/>
                  <a:pt x="190" y="110"/>
                </a:cubicBezTo>
                <a:cubicBezTo>
                  <a:pt x="197" y="110"/>
                  <a:pt x="202" y="105"/>
                  <a:pt x="202" y="99"/>
                </a:cubicBezTo>
                <a:moveTo>
                  <a:pt x="0" y="67"/>
                </a:moveTo>
                <a:cubicBezTo>
                  <a:pt x="53" y="67"/>
                  <a:pt x="53" y="67"/>
                  <a:pt x="53" y="67"/>
                </a:cubicBezTo>
                <a:cubicBezTo>
                  <a:pt x="53" y="169"/>
                  <a:pt x="53" y="169"/>
                  <a:pt x="53" y="169"/>
                </a:cubicBezTo>
                <a:cubicBezTo>
                  <a:pt x="0" y="169"/>
                  <a:pt x="0" y="169"/>
                  <a:pt x="0" y="169"/>
                </a:cubicBezTo>
                <a:lnTo>
                  <a:pt x="0" y="67"/>
                </a:lnTo>
                <a:close/>
                <a:moveTo>
                  <a:pt x="32" y="153"/>
                </a:moveTo>
                <a:cubicBezTo>
                  <a:pt x="32" y="156"/>
                  <a:pt x="35" y="159"/>
                  <a:pt x="38" y="159"/>
                </a:cubicBezTo>
                <a:cubicBezTo>
                  <a:pt x="42" y="159"/>
                  <a:pt x="45" y="156"/>
                  <a:pt x="45" y="153"/>
                </a:cubicBezTo>
                <a:cubicBezTo>
                  <a:pt x="45" y="149"/>
                  <a:pt x="42" y="146"/>
                  <a:pt x="38" y="146"/>
                </a:cubicBezTo>
                <a:cubicBezTo>
                  <a:pt x="35" y="146"/>
                  <a:pt x="32" y="149"/>
                  <a:pt x="32" y="15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CCBF9"/>
              </a:solidFill>
              <a:effectLst/>
              <a:uLnTx/>
              <a:uFillTx/>
              <a:latin typeface="Calibri" panose="020F0502020204030204"/>
              <a:ea typeface="+mn-ea"/>
              <a:cs typeface="+mn-cs"/>
            </a:endParaRPr>
          </a:p>
        </p:txBody>
      </p:sp>
      <p:sp>
        <p:nvSpPr>
          <p:cNvPr id="20" name="TextBox 19"/>
          <p:cNvSpPr txBox="1"/>
          <p:nvPr/>
        </p:nvSpPr>
        <p:spPr>
          <a:xfrm>
            <a:off x="221118" y="1262824"/>
            <a:ext cx="7498300" cy="2957861"/>
          </a:xfrm>
          <a:prstGeom prst="rect">
            <a:avLst/>
          </a:prstGeom>
          <a:noFill/>
        </p:spPr>
        <p:txBody>
          <a:bodyPr wrap="square" rtlCol="0">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i="0" u="none" strike="noStrike" kern="1200" cap="none" spc="0" normalizeH="0" baseline="0" noProof="0">
                <a:ln>
                  <a:noFill/>
                </a:ln>
                <a:effectLst/>
                <a:uLnTx/>
                <a:uFillTx/>
                <a:latin typeface="Calibri" panose="020F0502020204030204"/>
                <a:ea typeface="+mn-ea"/>
                <a:cs typeface="+mn-cs"/>
              </a:rPr>
              <a:t>Regulation 2023/1693 introduced novelties regarding competencies and emergency management, which necessitate clarification in order to:</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effectLst/>
                <a:uLnTx/>
                <a:uFillTx/>
                <a:latin typeface="Calibri" panose="020F0502020204030204"/>
                <a:ea typeface="+mn-ea"/>
                <a:cs typeface="+mn-cs"/>
              </a:rPr>
              <a:t>facilitate their definition and description in the Safety Management Systems (SMS) of the Railway Undertakings (RUs) and the Infrastructure Managers (IMs),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a:ln>
                  <a:noFill/>
                </a:ln>
                <a:effectLst/>
                <a:uLnTx/>
                <a:uFillTx/>
                <a:latin typeface="Calibri" panose="020F0502020204030204"/>
                <a:ea typeface="+mn-ea"/>
                <a:cs typeface="+mn-cs"/>
              </a:rPr>
              <a:t>make the process of cleaning up national rules smooth and consistent.</a:t>
            </a:r>
            <a:endParaRPr lang="en-US">
              <a:latin typeface="Calibri" panose="020F0502020204030204"/>
            </a:endParaRPr>
          </a:p>
          <a:p>
            <a:pPr marR="0" lvl="0" algn="just" defTabSz="914400" rtl="0" eaLnBrk="1" fontAlgn="auto" latinLnBrk="0" hangingPunct="1">
              <a:lnSpc>
                <a:spcPct val="150000"/>
              </a:lnSpc>
              <a:spcBef>
                <a:spcPts val="0"/>
              </a:spcBef>
              <a:spcAft>
                <a:spcPts val="0"/>
              </a:spcAft>
              <a:buClrTx/>
              <a:buSzTx/>
              <a:tabLst/>
              <a:defRPr/>
            </a:pPr>
            <a:r>
              <a:rPr kumimoji="0" lang="en-US" i="0" u="none" strike="noStrike" kern="1200" cap="none" spc="0" normalizeH="0" baseline="0" noProof="0">
                <a:ln>
                  <a:noFill/>
                </a:ln>
                <a:effectLst/>
                <a:uLnTx/>
                <a:uFillTx/>
                <a:latin typeface="Calibri" panose="020F0502020204030204"/>
                <a:ea typeface="+mn-ea"/>
                <a:cs typeface="+mn-cs"/>
              </a:rPr>
              <a:t>The clarification was shared with the European Commission</a:t>
            </a:r>
          </a:p>
        </p:txBody>
      </p:sp>
    </p:spTree>
    <p:extLst>
      <p:ext uri="{BB962C8B-B14F-4D97-AF65-F5344CB8AC3E}">
        <p14:creationId xmlns:p14="http://schemas.microsoft.com/office/powerpoint/2010/main" val="53777119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818DD0D-9E88-AD04-BEC2-0BAA7BED8607}"/>
              </a:ext>
            </a:extLst>
          </p:cNvPr>
          <p:cNvSpPr/>
          <p:nvPr/>
        </p:nvSpPr>
        <p:spPr>
          <a:xfrm>
            <a:off x="240030" y="1219201"/>
            <a:ext cx="6694170" cy="549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600"/>
              </a:spcBef>
              <a:spcAft>
                <a:spcPts val="600"/>
              </a:spcAft>
            </a:pPr>
            <a:r>
              <a:rPr lang="en-GB" sz="1500" b="1">
                <a:effectLst/>
                <a:latin typeface="+mj-lt"/>
                <a:ea typeface="Calibri" panose="020F0502020204030204" pitchFamily="34" charset="0"/>
              </a:rPr>
              <a:t>Legal text (Point 4.2.1.1 as replaced with regulation 2023/1693) </a:t>
            </a:r>
            <a:endParaRPr lang="en-GB" sz="1500">
              <a:effectLst/>
              <a:latin typeface="+mj-lt"/>
              <a:ea typeface="Calibri" panose="020F0502020204030204" pitchFamily="34" charset="0"/>
            </a:endParaRPr>
          </a:p>
          <a:p>
            <a:pPr marL="0" marR="0" algn="just">
              <a:spcBef>
                <a:spcPts val="600"/>
              </a:spcBef>
              <a:spcAft>
                <a:spcPts val="600"/>
              </a:spcAft>
            </a:pPr>
            <a:r>
              <a:rPr lang="en-GB" sz="1500">
                <a:effectLst/>
                <a:latin typeface="+mj-lt"/>
                <a:ea typeface="Calibri" panose="020F0502020204030204" pitchFamily="34" charset="0"/>
              </a:rPr>
              <a:t>RUs and IMs shall define and describe in their SMS procedures and requirements to train, assess and monitor the competence of their staff executing safety-critical tasks, </a:t>
            </a:r>
            <a:r>
              <a:rPr lang="en-GB" sz="1500" b="1" u="sng">
                <a:solidFill>
                  <a:srgbClr val="FF0000"/>
                </a:solidFill>
                <a:effectLst/>
                <a:latin typeface="+mj-lt"/>
                <a:ea typeface="Calibri" panose="020F0502020204030204" pitchFamily="34" charset="0"/>
              </a:rPr>
              <a:t>except</a:t>
            </a:r>
            <a:r>
              <a:rPr lang="en-GB" sz="1500">
                <a:effectLst/>
                <a:latin typeface="+mj-lt"/>
                <a:ea typeface="Calibri" panose="020F0502020204030204" pitchFamily="34" charset="0"/>
              </a:rPr>
              <a:t> the requirements laid down in the following provisions:</a:t>
            </a:r>
          </a:p>
          <a:p>
            <a:pPr marL="899795" marR="0" indent="-360045" algn="just">
              <a:spcBef>
                <a:spcPts val="600"/>
              </a:spcBef>
              <a:spcAft>
                <a:spcPts val="600"/>
              </a:spcAft>
            </a:pPr>
            <a:r>
              <a:rPr lang="en-GB" sz="1500">
                <a:effectLst/>
                <a:latin typeface="+mj-lt"/>
                <a:ea typeface="Calibri" panose="020F0502020204030204" pitchFamily="34" charset="0"/>
              </a:rPr>
              <a:t>(</a:t>
            </a:r>
            <a:r>
              <a:rPr lang="en-GB" sz="1500" err="1">
                <a:effectLst/>
                <a:latin typeface="+mj-lt"/>
                <a:ea typeface="Calibri" panose="020F0502020204030204" pitchFamily="34" charset="0"/>
              </a:rPr>
              <a:t>i</a:t>
            </a:r>
            <a:r>
              <a:rPr lang="en-GB" sz="1500">
                <a:effectLst/>
                <a:latin typeface="+mj-lt"/>
                <a:ea typeface="Calibri" panose="020F0502020204030204" pitchFamily="34" charset="0"/>
              </a:rPr>
              <a:t>)	training, fitness and certification requirements for train drivers (addressed by Directive 2007/59/EC of the European Parliament and of the Council**));</a:t>
            </a:r>
          </a:p>
          <a:p>
            <a:pPr marL="899795" marR="0" indent="-360045" algn="just">
              <a:spcBef>
                <a:spcPts val="600"/>
              </a:spcBef>
              <a:spcAft>
                <a:spcPts val="600"/>
              </a:spcAft>
            </a:pPr>
            <a:r>
              <a:rPr lang="en-GB" sz="1500">
                <a:effectLst/>
                <a:latin typeface="+mj-lt"/>
                <a:ea typeface="Calibri" panose="020F0502020204030204" pitchFamily="34" charset="0"/>
              </a:rPr>
              <a:t>(ii)	elements relevant to professional qualification applicable to staff ‘accompanying trains’ other than the train driver, to which Appendix F of this Annex shall apply;</a:t>
            </a:r>
          </a:p>
          <a:p>
            <a:pPr marL="899795" marR="0" indent="-360045" algn="just">
              <a:spcBef>
                <a:spcPts val="600"/>
              </a:spcBef>
              <a:spcAft>
                <a:spcPts val="600"/>
              </a:spcAft>
            </a:pPr>
            <a:r>
              <a:rPr lang="en-GB" sz="1500">
                <a:effectLst/>
                <a:latin typeface="+mj-lt"/>
                <a:ea typeface="Calibri" panose="020F0502020204030204" pitchFamily="34" charset="0"/>
              </a:rPr>
              <a:t>(iii)	elements relevant to professional qualification applicable to staff ‘preparing trains’ other than the train driver, to which Appendix G of this Annex shall apply.</a:t>
            </a:r>
          </a:p>
          <a:p>
            <a:pPr marL="0" marR="0" algn="just">
              <a:spcBef>
                <a:spcPts val="600"/>
              </a:spcBef>
              <a:spcAft>
                <a:spcPts val="600"/>
              </a:spcAft>
            </a:pPr>
            <a:r>
              <a:rPr lang="en-GB" sz="1500" b="1">
                <a:effectLst/>
                <a:latin typeface="+mj-lt"/>
                <a:ea typeface="Calibri" panose="020F0502020204030204" pitchFamily="34" charset="0"/>
              </a:rPr>
              <a:t>Legal text (Point 4.6.1 as replaced with regulation 2023/1693)</a:t>
            </a:r>
            <a:endParaRPr lang="en-GB" sz="1500">
              <a:effectLst/>
              <a:latin typeface="+mj-lt"/>
              <a:ea typeface="Calibri" panose="020F0502020204030204" pitchFamily="34" charset="0"/>
            </a:endParaRPr>
          </a:p>
          <a:p>
            <a:pPr marL="0" marR="0" algn="just">
              <a:spcBef>
                <a:spcPts val="600"/>
              </a:spcBef>
              <a:spcAft>
                <a:spcPts val="600"/>
              </a:spcAft>
            </a:pPr>
            <a:r>
              <a:rPr lang="en-GB" sz="1500">
                <a:effectLst/>
                <a:latin typeface="+mj-lt"/>
                <a:ea typeface="Calibri" panose="020F0502020204030204" pitchFamily="34" charset="0"/>
              </a:rPr>
              <a:t>Railway undertakings and Infrastructure managers shall define their own risk-based competence management system within their Safety Management Systems processes, in accordance with Annexes I and Annex II to Commission Delegated Regulation (EU) 2018/762. </a:t>
            </a:r>
            <a:r>
              <a:rPr lang="en-GB" sz="1500">
                <a:effectLst/>
                <a:latin typeface="+mj-lt"/>
                <a:ea typeface="Calibri" panose="020F0502020204030204" pitchFamily="34" charset="0"/>
                <a:cs typeface="Calibri" panose="020F0502020204030204" pitchFamily="34" charset="0"/>
              </a:rPr>
              <a:t> </a:t>
            </a:r>
            <a:endParaRPr lang="en-GB" sz="150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11454FA-4A6A-F999-0A23-F56663B8E40A}"/>
              </a:ext>
            </a:extLst>
          </p:cNvPr>
          <p:cNvSpPr txBox="1"/>
          <p:nvPr/>
        </p:nvSpPr>
        <p:spPr>
          <a:xfrm>
            <a:off x="7073900" y="1219201"/>
            <a:ext cx="4878070" cy="5078313"/>
          </a:xfrm>
          <a:prstGeom prst="rect">
            <a:avLst/>
          </a:prstGeom>
          <a:noFill/>
        </p:spPr>
        <p:txBody>
          <a:bodyPr wrap="square" rtlCol="0">
            <a:spAutoFit/>
          </a:bodyPr>
          <a:lstStyle/>
          <a:p>
            <a:r>
              <a:rPr lang="en-US"/>
              <a:t>It is necessary to clarify that the exception set out in Point 4.2.1.1 is NOT from the SMS competence management system process. The exception points to the harmonized requirements as set out in the Train Driver Directive and in the TSI OPE Appendices F and G. These harmonized requirements shall apply and shall not be subject to description and definition by each RU and IM. Therefore, Member States are not allowed to set in national rules any additional requirements to those already set out in a harmonized manner by EU legislation. National rules on competences requirements shall not exist, except as permitted by the TSI OPE Appendix I. However, the process for applying the harmonized EU provisions of Appendix F and G and Train Driver Directive shall be implemented through the SMS (4.6.1 of OPE TSI). </a:t>
            </a:r>
            <a:endParaRPr lang="en-GB"/>
          </a:p>
        </p:txBody>
      </p:sp>
    </p:spTree>
    <p:extLst>
      <p:ext uri="{BB962C8B-B14F-4D97-AF65-F5344CB8AC3E}">
        <p14:creationId xmlns:p14="http://schemas.microsoft.com/office/powerpoint/2010/main" val="396064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454FA-4A6A-F999-0A23-F56663B8E40A}"/>
              </a:ext>
            </a:extLst>
          </p:cNvPr>
          <p:cNvSpPr txBox="1"/>
          <p:nvPr/>
        </p:nvSpPr>
        <p:spPr>
          <a:xfrm>
            <a:off x="5702300" y="1219201"/>
            <a:ext cx="6249670" cy="4893647"/>
          </a:xfrm>
          <a:prstGeom prst="rect">
            <a:avLst/>
          </a:prstGeom>
          <a:noFill/>
        </p:spPr>
        <p:txBody>
          <a:bodyPr wrap="square" rtlCol="0">
            <a:spAutoFit/>
          </a:bodyPr>
          <a:lstStyle/>
          <a:p>
            <a:r>
              <a:rPr lang="en-US" sz="2400"/>
              <a:t>Appendix I point 2 contains a list of open points. One of these points is point (f). It has to be clarified that the second element point (f) concerns merely a harmonized way of providing evidence, namely of documenting the professional competences of staff. This harmonized documentation is used in cases such staff moves to a new employer. Point (f) does neither introduce nor relate to a national certification regime, which is not permitted as a national rule. Only the format of the evidence/documentation can be considered as a national rule.</a:t>
            </a:r>
            <a:endParaRPr lang="en-GB" sz="2400"/>
          </a:p>
        </p:txBody>
      </p:sp>
      <p:sp>
        <p:nvSpPr>
          <p:cNvPr id="2" name="Rectangle: Rounded Corners 1">
            <a:extLst>
              <a:ext uri="{FF2B5EF4-FFF2-40B4-BE49-F238E27FC236}">
                <a16:creationId xmlns:a16="http://schemas.microsoft.com/office/drawing/2014/main" id="{1EC357D9-4B77-14B1-0108-874CCA3BFE71}"/>
              </a:ext>
            </a:extLst>
          </p:cNvPr>
          <p:cNvSpPr/>
          <p:nvPr/>
        </p:nvSpPr>
        <p:spPr>
          <a:xfrm>
            <a:off x="240030" y="1430654"/>
            <a:ext cx="5347970" cy="2658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600"/>
              </a:spcBef>
              <a:spcAft>
                <a:spcPts val="600"/>
              </a:spcAft>
            </a:pPr>
            <a:r>
              <a:rPr lang="en-GB" sz="1600" b="1">
                <a:effectLst/>
                <a:ea typeface="Calibri" panose="020F0502020204030204" pitchFamily="34" charset="0"/>
              </a:rPr>
              <a:t>Legal text  (Appendix I 2 (f) as replaced with regulation 2023/1693)</a:t>
            </a:r>
            <a:endParaRPr lang="en-GB" sz="2800">
              <a:effectLst/>
              <a:latin typeface="Times New Roman" panose="02020603050405020304" pitchFamily="18" charset="0"/>
              <a:ea typeface="Calibri" panose="020F0502020204030204" pitchFamily="34" charset="0"/>
            </a:endParaRPr>
          </a:p>
          <a:p>
            <a:pPr marL="0" marR="0" indent="457200" algn="just">
              <a:spcBef>
                <a:spcPts val="600"/>
              </a:spcBef>
              <a:spcAft>
                <a:spcPts val="600"/>
              </a:spcAft>
              <a:tabLst>
                <a:tab pos="899795" algn="l"/>
                <a:tab pos="457200" algn="l"/>
              </a:tabLst>
            </a:pPr>
            <a:r>
              <a:rPr lang="en-GB" sz="1600">
                <a:effectLst/>
                <a:ea typeface="Calibri" panose="020F0502020204030204" pitchFamily="34" charset="0"/>
              </a:rPr>
              <a:t>Professional competences (see point 4.2.1.1 and 4.6)</a:t>
            </a:r>
            <a:endParaRPr lang="en-GB" sz="2800">
              <a:effectLst/>
              <a:latin typeface="Times New Roman" panose="02020603050405020304" pitchFamily="18" charset="0"/>
              <a:ea typeface="Calibri" panose="020F0502020204030204" pitchFamily="34" charset="0"/>
            </a:endParaRPr>
          </a:p>
          <a:p>
            <a:pPr marL="1259840" marR="0" indent="-360045" algn="just">
              <a:spcBef>
                <a:spcPts val="600"/>
              </a:spcBef>
              <a:spcAft>
                <a:spcPts val="600"/>
              </a:spcAft>
              <a:tabLst>
                <a:tab pos="1259840" algn="l"/>
              </a:tabLst>
            </a:pPr>
            <a:r>
              <a:rPr lang="en-GB" sz="1600">
                <a:effectLst/>
                <a:ea typeface="Calibri" panose="020F0502020204030204" pitchFamily="34" charset="0"/>
              </a:rPr>
              <a:t>Evidence of professional competences</a:t>
            </a:r>
            <a:endParaRPr lang="en-GB"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288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1454FA-4A6A-F999-0A23-F56663B8E40A}"/>
              </a:ext>
            </a:extLst>
          </p:cNvPr>
          <p:cNvSpPr txBox="1"/>
          <p:nvPr/>
        </p:nvSpPr>
        <p:spPr>
          <a:xfrm>
            <a:off x="5778500" y="2184401"/>
            <a:ext cx="6249670" cy="1569660"/>
          </a:xfrm>
          <a:prstGeom prst="rect">
            <a:avLst/>
          </a:prstGeom>
          <a:noFill/>
        </p:spPr>
        <p:txBody>
          <a:bodyPr wrap="square" rtlCol="0">
            <a:spAutoFit/>
          </a:bodyPr>
          <a:lstStyle/>
          <a:p>
            <a:r>
              <a:rPr lang="en-US" sz="2400"/>
              <a:t>This open point should relate exclusively to IM staff who are </a:t>
            </a:r>
            <a:r>
              <a:rPr lang="en-US" sz="2400" err="1"/>
              <a:t>signallers</a:t>
            </a:r>
            <a:r>
              <a:rPr lang="en-US" sz="2400"/>
              <a:t> and/or IM staff dispatching trains and </a:t>
            </a:r>
            <a:r>
              <a:rPr lang="en-US" sz="2400" err="1"/>
              <a:t>authorising</a:t>
            </a:r>
            <a:r>
              <a:rPr lang="en-US" sz="2400"/>
              <a:t> train movements. </a:t>
            </a:r>
            <a:endParaRPr lang="en-GB" sz="2400"/>
          </a:p>
        </p:txBody>
      </p:sp>
      <p:sp>
        <p:nvSpPr>
          <p:cNvPr id="3" name="Rectangle: Rounded Corners 2">
            <a:extLst>
              <a:ext uri="{FF2B5EF4-FFF2-40B4-BE49-F238E27FC236}">
                <a16:creationId xmlns:a16="http://schemas.microsoft.com/office/drawing/2014/main" id="{6B45F6BA-FEEF-BD0C-E17E-EDE857565AB4}"/>
              </a:ext>
            </a:extLst>
          </p:cNvPr>
          <p:cNvSpPr/>
          <p:nvPr/>
        </p:nvSpPr>
        <p:spPr>
          <a:xfrm>
            <a:off x="163830" y="1341754"/>
            <a:ext cx="5297170" cy="2950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600"/>
              </a:spcBef>
              <a:spcAft>
                <a:spcPts val="600"/>
              </a:spcAft>
            </a:pPr>
            <a:r>
              <a:rPr lang="en-GB" sz="1400" b="1">
                <a:effectLst/>
                <a:ea typeface="Calibri" panose="020F0502020204030204" pitchFamily="34" charset="0"/>
              </a:rPr>
              <a:t>Legal text  (Appendix I 2 (f) as replaced with regulation 2023/1693)</a:t>
            </a:r>
            <a:endParaRPr lang="en-GB" sz="2400">
              <a:effectLst/>
              <a:latin typeface="Times New Roman" panose="02020603050405020304" pitchFamily="18" charset="0"/>
              <a:ea typeface="Calibri" panose="020F0502020204030204" pitchFamily="34" charset="0"/>
            </a:endParaRPr>
          </a:p>
          <a:p>
            <a:pPr marL="0" marR="0" indent="457200" algn="just">
              <a:spcBef>
                <a:spcPts val="600"/>
              </a:spcBef>
              <a:spcAft>
                <a:spcPts val="600"/>
              </a:spcAft>
              <a:tabLst>
                <a:tab pos="899795" algn="l"/>
                <a:tab pos="457200" algn="l"/>
              </a:tabLst>
            </a:pPr>
            <a:r>
              <a:rPr lang="en-GB" sz="1400">
                <a:effectLst/>
                <a:ea typeface="Calibri" panose="020F0502020204030204" pitchFamily="34" charset="0"/>
              </a:rPr>
              <a:t>Professional competences (see point 4.2.1.1 and 4.6 </a:t>
            </a:r>
            <a:r>
              <a:rPr lang="en-GB" sz="1400" b="1">
                <a:effectLst/>
                <a:ea typeface="Calibri" panose="020F0502020204030204" pitchFamily="34" charset="0"/>
              </a:rPr>
              <a:t>as replaced with regulation 2023/1693</a:t>
            </a:r>
            <a:r>
              <a:rPr lang="en-GB" sz="1400">
                <a:effectLst/>
                <a:ea typeface="Calibri" panose="020F0502020204030204" pitchFamily="34" charset="0"/>
              </a:rPr>
              <a:t>)</a:t>
            </a:r>
            <a:endParaRPr lang="en-GB" sz="2400">
              <a:effectLst/>
              <a:latin typeface="Times New Roman" panose="02020603050405020304" pitchFamily="18" charset="0"/>
              <a:ea typeface="Calibri" panose="020F0502020204030204" pitchFamily="34" charset="0"/>
            </a:endParaRPr>
          </a:p>
          <a:p>
            <a:pPr marL="1259840" marR="0" indent="-360045" algn="just">
              <a:spcBef>
                <a:spcPts val="600"/>
              </a:spcBef>
              <a:spcAft>
                <a:spcPts val="600"/>
              </a:spcAft>
              <a:tabLst>
                <a:tab pos="1259840" algn="l"/>
              </a:tabLst>
            </a:pPr>
            <a:r>
              <a:rPr lang="en-GB" sz="1400">
                <a:effectLst/>
                <a:ea typeface="Calibri" panose="020F0502020204030204" pitchFamily="34" charset="0"/>
              </a:rPr>
              <a:t>Elements relevant to professional qualification for the tasks associated with despatching trains and authorising train movements.</a:t>
            </a:r>
            <a:endParaRPr lang="en-GB"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8705048"/>
      </p:ext>
    </p:extLst>
  </p:cSld>
  <p:clrMapOvr>
    <a:masterClrMapping/>
  </p:clrMapOvr>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_New_PPT_Template.potx" id="{ECCACE19-3B30-4458-A50B-6BB28FE2FCAB}" vid="{30FF0902-7799-4672-A02C-EBA7DB3857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13</Value>
      <Value>4</Value>
      <Value>28</Value>
      <Value>7</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REC - Issuing Agency's recommendation</TermName>
          <TermId xmlns="http://schemas.microsoft.com/office/infopath/2007/PartnerControls">a5ff037d-f5a4-4f02-b1e8-f0b66c87554e</TermId>
        </TermInfo>
      </Terms>
    </g337828d867743cab065af36c4e1a31c>
    <Project_x0020_Code xmlns="49592fe1-76b3-425e-9982-488f19897f48" xsi:nil="tru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g197c90c8d8b40debc011c0b14eea147 xmlns="49592fe1-76b3-425e-9982-488f19897f48">
      <Terms xmlns="http://schemas.microsoft.com/office/infopath/2007/PartnerControls">
        <TermInfo xmlns="http://schemas.microsoft.com/office/infopath/2007/PartnerControls">
          <TermName xmlns="http://schemas.microsoft.com/office/infopath/2007/PartnerControls">Dissemination</TermName>
          <TermId xmlns="http://schemas.microsoft.com/office/infopath/2007/PartnerControls">421961bd-d018-4175-8234-be6040091f68</TermId>
        </TermInfo>
      </Terms>
    </g197c90c8d8b40debc011c0b14eea147>
    <_dlc_DocId xmlns="49592fe1-76b3-425e-9982-488f19897f48">INTID-1676695083-67</_dlc_DocId>
    <_dlc_DocIdUrl xmlns="49592fe1-76b3-425e-9982-488f19897f48">
      <Url>https://eraeuropaeu.sharepoint.com/sites/FIRST/_layouts/15/DocIdRedir.aspx?ID=INTID-1676695083-67</Url>
      <Description>INTID-1676695083-67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c698c8c-469b-4390-ad13-30cd69364034" ContentTypeId="0x010100ED194B9F7C15044CBD43C025EAD2ECAB" PreviousValue="tru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ERA_Document" ma:contentTypeID="0x010100ED194B9F7C15044CBD43C025EAD2ECAB00EB522F02EA22B14A9A5C25317227FBCA" ma:contentTypeVersion="19" ma:contentTypeDescription="Create a new document." ma:contentTypeScope="" ma:versionID="5d8a0d4fef50e386fc9f162388e63991">
  <xsd:schema xmlns:xsd="http://www.w3.org/2001/XMLSchema" xmlns:xs="http://www.w3.org/2001/XMLSchema" xmlns:p="http://schemas.microsoft.com/office/2006/metadata/properties" xmlns:ns2="49592fe1-76b3-425e-9982-488f19897f48" xmlns:ns3="b371d007-7a89-4e5e-93ab-8d6c9bf459eb" targetNamespace="http://schemas.microsoft.com/office/2006/metadata/properties" ma:root="true" ma:fieldsID="b88538901250657d376b2d75156304a2" ns2:_="" ns3:_="">
    <xsd:import namespace="49592fe1-76b3-425e-9982-488f19897f48"/>
    <xsd:import namespace="b371d007-7a89-4e5e-93ab-8d6c9bf459eb"/>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3:MediaLengthInSeconds" minOccurs="0"/>
                <xsd:element ref="ns2:g197c90c8d8b40debc011c0b14eea147"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17655345-3d1f-4a45-b97a-e95f4d0c2baa}" ma:internalName="TaxCatchAllLabel" ma:readOnly="true" ma:showField="CatchAllDataLabel" ma:web="36a9c897-2d74-410f-8d77-1a54cee6f51d">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17655345-3d1f-4a45-b97a-e95f4d0c2baa}" ma:internalName="TaxCatchAll" ma:readOnly="false" ma:showField="CatchAllData" ma:web="36a9c897-2d74-410f-8d77-1a54cee6f51d">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4;#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g197c90c8d8b40debc011c0b14eea147" ma:index="22" ma:taxonomy="true" ma:internalName="g197c90c8d8b40debc011c0b14eea147" ma:taxonomyFieldName="FIRST_x0020_Unit_x0020_Topic" ma:displayName="FIRST Unit Topic" ma:readOnly="false" ma:fieldId="{0197c90c-8d8b-40de-bc01-1c0b14eea147}" ma:sspId="ec698c8c-469b-4390-ad13-30cd69364034" ma:termSetId="3348e307-8e00-4be4-873a-c09b787be58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71d007-7a89-4e5e-93ab-8d6c9bf459eb"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31882-AED8-40D9-9783-E043C5C4114B}">
  <ds:schemaRefs>
    <ds:schemaRef ds:uri="49592fe1-76b3-425e-9982-488f19897f48"/>
    <ds:schemaRef ds:uri="b371d007-7a89-4e5e-93ab-8d6c9bf459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4F8372-F959-4757-ACF6-CD2BC1AEBE37}">
  <ds:schemaRefs>
    <ds:schemaRef ds:uri="http://schemas.microsoft.com/sharepoint/v3/contenttype/forms"/>
  </ds:schemaRefs>
</ds:datastoreItem>
</file>

<file path=customXml/itemProps3.xml><?xml version="1.0" encoding="utf-8"?>
<ds:datastoreItem xmlns:ds="http://schemas.openxmlformats.org/officeDocument/2006/customXml" ds:itemID="{239E4652-221B-40E4-A9A0-68C207B35F03}">
  <ds:schemaRefs>
    <ds:schemaRef ds:uri="Microsoft.SharePoint.Taxonomy.ContentTypeSync"/>
  </ds:schemaRefs>
</ds:datastoreItem>
</file>

<file path=customXml/itemProps4.xml><?xml version="1.0" encoding="utf-8"?>
<ds:datastoreItem xmlns:ds="http://schemas.openxmlformats.org/officeDocument/2006/customXml" ds:itemID="{176361C2-1C34-4B64-8DE4-63519A110B2C}">
  <ds:schemaRefs>
    <ds:schemaRef ds:uri="http://schemas.microsoft.com/sharepoint/events"/>
  </ds:schemaRefs>
</ds:datastoreItem>
</file>

<file path=customXml/itemProps5.xml><?xml version="1.0" encoding="utf-8"?>
<ds:datastoreItem xmlns:ds="http://schemas.openxmlformats.org/officeDocument/2006/customXml" ds:itemID="{110FD362-609E-43DA-9E52-8571BE989C28}">
  <ds:schemaRefs>
    <ds:schemaRef ds:uri="49592fe1-76b3-425e-9982-488f19897f48"/>
    <ds:schemaRef ds:uri="b371d007-7a89-4e5e-93ab-8d6c9bf459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Application>Microsoft Office PowerPoint</Application>
  <PresentationFormat>Widescreen</PresentationFormat>
  <Slides>40</Slides>
  <Notes>40</Notes>
  <HiddenSlides>0</HiddenSlide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1_Office Theme</vt:lpstr>
      <vt:lpstr>2_Office Theme</vt:lpstr>
      <vt:lpstr>3_Office Theme</vt:lpstr>
      <vt:lpstr>3_Office Theme</vt:lpstr>
      <vt:lpstr>Fixed installations TSIs INF,ENE and PRM </vt:lpstr>
      <vt:lpstr>Clarification note Competence and emergency management</vt:lpstr>
      <vt:lpstr>PowerPoint Presentation</vt:lpstr>
      <vt:lpstr>PowerPoint Presentation</vt:lpstr>
      <vt:lpstr>ERA Clarification note on competence and emergency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received at  TSI-QA-2023@era.europa.eu</vt:lpstr>
      <vt:lpstr>New infrastructure and energy subsystems </vt:lpstr>
      <vt:lpstr>Existing infrastructure subsystem (1/2)</vt:lpstr>
      <vt:lpstr>Existing infrastructure subsystems(2/2)</vt:lpstr>
      <vt:lpstr>Existing energy subsystem (1/2)</vt:lpstr>
      <vt:lpstr>Existing energy subsystem (2/2)</vt:lpstr>
      <vt:lpstr>Questions received at  TSI-QA-2023@era.europa.eu</vt:lpstr>
      <vt:lpstr>PRM - Transition for fixed installations New stations</vt:lpstr>
      <vt:lpstr>PRM – Upgrade / Renewal of existing stations</vt:lpstr>
      <vt:lpstr>Principle of application of the PRM TSI  to existing stations</vt:lpstr>
      <vt:lpstr>Example of application of the PRM TSI  to existing stations</vt:lpstr>
      <vt:lpstr>Example of application of the PRM TSI  to existing stations</vt:lpstr>
      <vt:lpstr>Role of the Notified Body</vt:lpstr>
      <vt:lpstr>What’s changed in PRM TSI</vt:lpstr>
      <vt:lpstr>Scope of NoBo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Harmonics and dynamic effects </vt:lpstr>
      <vt:lpstr>Harmonics and dynamic effects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transition regime  TSIs LOC&amp;PAS, WAG and CCS</dc:title>
  <dc:creator>BOUSSOUF Nordine</dc:creator>
  <cp:revision>7</cp:revision>
  <cp:lastPrinted>2023-11-24T10:15:10Z</cp:lastPrinted>
  <dcterms:created xsi:type="dcterms:W3CDTF">2023-10-19T07:14:34Z</dcterms:created>
  <dcterms:modified xsi:type="dcterms:W3CDTF">2023-11-24T14:23:42Z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0x010100ED194B9F7C15044CBD43C025EAD2ECAB00EB522F02EA22B14A9A5C25317227FBCA</vt:lpwstr>
  </property>
  <property fmtid="{D5CDD505-2E9C-101B-9397-08002B2CF9AE}" pid="3" name="Origin-Author">
    <vt:lpwstr>4;#ERA|8287c6ea-6f12-4bfd-9fc9-6825fce534f5</vt:lpwstr>
  </property>
  <property fmtid="{D5CDD505-2E9C-101B-9397-08002B2CF9AE}" pid="4" name="Document type">
    <vt:lpwstr>13;#Presentation|d69afb93-d8c7-4c9e-870f-5298841c2f8f</vt:lpwstr>
  </property>
  <property fmtid="{D5CDD505-2E9C-101B-9397-08002B2CF9AE}" pid="5" name="Process">
    <vt:lpwstr>7;#REC - Issuing Agency's recommendation|a5ff037d-f5a4-4f02-b1e8-f0b66c87554e</vt:lpwstr>
  </property>
  <property fmtid="{D5CDD505-2E9C-101B-9397-08002B2CF9AE}" pid="6" name="FIRST Unit Topic">
    <vt:lpwstr>28;#Dissemination|421961bd-d018-4175-8234-be6040091f68</vt:lpwstr>
  </property>
  <property fmtid="{D5CDD505-2E9C-101B-9397-08002B2CF9AE}" pid="7" name="_dlc_DocIdItemGuid">
    <vt:lpwstr>469de930-d28a-4426-845b-8a1ff0dac8d2</vt:lpwstr>
  </property>
</Properties>
</file>