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  <p:sldMasterId id="2147483685" r:id="rId6"/>
  </p:sldMasterIdLst>
  <p:notesMasterIdLst>
    <p:notesMasterId r:id="rId12"/>
  </p:notesMasterIdLst>
  <p:handoutMasterIdLst>
    <p:handoutMasterId r:id="rId13"/>
  </p:handoutMasterIdLst>
  <p:sldIdLst>
    <p:sldId id="266" r:id="rId7"/>
    <p:sldId id="1473" r:id="rId8"/>
    <p:sldId id="1474" r:id="rId9"/>
    <p:sldId id="1472" r:id="rId10"/>
    <p:sldId id="274" r:id="rId11"/>
  </p:sldIdLst>
  <p:sldSz cx="12192000" cy="6858000"/>
  <p:notesSz cx="9144000" cy="6858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32E"/>
    <a:srgbClr val="E6EEF6"/>
    <a:srgbClr val="02304C"/>
    <a:srgbClr val="FF5465"/>
    <a:srgbClr val="1B455E"/>
    <a:srgbClr val="FAEAED"/>
    <a:srgbClr val="000000"/>
    <a:srgbClr val="F9FAFD"/>
    <a:srgbClr val="5C2023"/>
    <a:srgbClr val="C59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EB4CE-2C07-4E9F-8191-A7F8B40FC3FF}" v="179" dt="2023-10-23T12:56:42.368"/>
    <p1510:client id="{43ABBA3F-F8AA-8632-0762-28DA49D5B600}" v="4" dt="2023-10-24T11:39:09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84970-029F-2231-B29A-66992CA99E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7F0EF-4507-4E0D-84F1-8A05E36CF188}" type="datetimeFigureOut">
              <a:rPr lang="en-BE" smtClean="0"/>
              <a:t>10/24/2023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62273-6059-225E-35FB-4C8516AB77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Date and place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5FE31-C0F3-2BAB-3704-5D8D6B3789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03E17-5F0D-41A8-B3B9-2B0C4E9D6C07}" type="slidenum">
              <a:rPr lang="en-BE" smtClean="0"/>
              <a:t>‹#›</a:t>
            </a:fld>
            <a:endParaRPr lang="en-BE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7F57BCC-8EE8-E494-847D-BA946AC22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138247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E29C-C5D5-4C40-9CAC-5BB93AD0FB7D}" type="datetimeFigureOut">
              <a:rPr lang="en-BE" smtClean="0"/>
              <a:t>10/24/2023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Date and place</a:t>
            </a:r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580D8-E5F2-453B-A057-8B3D66DBF4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180444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svg"/><Relationship Id="rId7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41466544-D853-4FEB-946E-004431C70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688" r="34936"/>
          <a:stretch/>
        </p:blipFill>
        <p:spPr>
          <a:xfrm>
            <a:off x="7729927" y="0"/>
            <a:ext cx="4462073" cy="4479064"/>
          </a:xfrm>
          <a:prstGeom prst="rect">
            <a:avLst/>
          </a:prstGeom>
        </p:spPr>
      </p:pic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E826A7B-16E4-46BB-9937-832A9E3ACD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72809" y="1190270"/>
            <a:ext cx="4927730" cy="4917828"/>
          </a:xfrm>
          <a:custGeom>
            <a:avLst/>
            <a:gdLst>
              <a:gd name="connsiteX0" fmla="*/ 2275860 w 4551362"/>
              <a:gd name="connsiteY0" fmla="*/ 0 h 4551363"/>
              <a:gd name="connsiteX1" fmla="*/ 4540170 w 4551362"/>
              <a:gd name="connsiteY1" fmla="*/ 2043347 h 4551363"/>
              <a:gd name="connsiteX2" fmla="*/ 4551362 w 4551362"/>
              <a:gd name="connsiteY2" fmla="*/ 2264991 h 4551363"/>
              <a:gd name="connsiteX3" fmla="*/ 4551362 w 4551362"/>
              <a:gd name="connsiteY3" fmla="*/ 2287131 h 4551363"/>
              <a:gd name="connsiteX4" fmla="*/ 4540170 w 4551362"/>
              <a:gd name="connsiteY4" fmla="*/ 2508775 h 4551363"/>
              <a:gd name="connsiteX5" fmla="*/ 2508574 w 4551362"/>
              <a:gd name="connsiteY5" fmla="*/ 4540371 h 4551363"/>
              <a:gd name="connsiteX6" fmla="*/ 2290890 w 4551362"/>
              <a:gd name="connsiteY6" fmla="*/ 4551363 h 4551363"/>
              <a:gd name="connsiteX7" fmla="*/ 2260830 w 4551362"/>
              <a:gd name="connsiteY7" fmla="*/ 4551363 h 4551363"/>
              <a:gd name="connsiteX8" fmla="*/ 2043146 w 4551362"/>
              <a:gd name="connsiteY8" fmla="*/ 4540371 h 4551363"/>
              <a:gd name="connsiteX9" fmla="*/ 11550 w 4551362"/>
              <a:gd name="connsiteY9" fmla="*/ 2508775 h 4551363"/>
              <a:gd name="connsiteX10" fmla="*/ 0 w 4551362"/>
              <a:gd name="connsiteY10" fmla="*/ 2280043 h 4551363"/>
              <a:gd name="connsiteX11" fmla="*/ 0 w 4551362"/>
              <a:gd name="connsiteY11" fmla="*/ 2272080 h 4551363"/>
              <a:gd name="connsiteX12" fmla="*/ 11550 w 4551362"/>
              <a:gd name="connsiteY12" fmla="*/ 2043347 h 4551363"/>
              <a:gd name="connsiteX13" fmla="*/ 2275860 w 4551362"/>
              <a:gd name="connsiteY13" fmla="*/ 0 h 45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1362" h="4551363">
                <a:moveTo>
                  <a:pt x="2275860" y="0"/>
                </a:moveTo>
                <a:cubicBezTo>
                  <a:pt x="3454329" y="0"/>
                  <a:pt x="4423613" y="895629"/>
                  <a:pt x="4540170" y="2043347"/>
                </a:cubicBezTo>
                <a:lnTo>
                  <a:pt x="4551362" y="2264991"/>
                </a:lnTo>
                <a:lnTo>
                  <a:pt x="4551362" y="2287131"/>
                </a:lnTo>
                <a:lnTo>
                  <a:pt x="4540170" y="2508775"/>
                </a:lnTo>
                <a:cubicBezTo>
                  <a:pt x="4431383" y="3579979"/>
                  <a:pt x="3579777" y="4431585"/>
                  <a:pt x="2508574" y="4540371"/>
                </a:cubicBezTo>
                <a:lnTo>
                  <a:pt x="2290890" y="4551363"/>
                </a:lnTo>
                <a:lnTo>
                  <a:pt x="2260830" y="4551363"/>
                </a:lnTo>
                <a:lnTo>
                  <a:pt x="2043146" y="4540371"/>
                </a:lnTo>
                <a:cubicBezTo>
                  <a:pt x="971943" y="4431585"/>
                  <a:pt x="120337" y="3579979"/>
                  <a:pt x="11550" y="2508775"/>
                </a:cubicBezTo>
                <a:lnTo>
                  <a:pt x="0" y="2280043"/>
                </a:lnTo>
                <a:lnTo>
                  <a:pt x="0" y="2272080"/>
                </a:lnTo>
                <a:lnTo>
                  <a:pt x="11550" y="2043347"/>
                </a:lnTo>
                <a:cubicBezTo>
                  <a:pt x="128107" y="895629"/>
                  <a:pt x="1097391" y="0"/>
                  <a:pt x="2275860" y="0"/>
                </a:cubicBezTo>
                <a:close/>
              </a:path>
            </a:pathLst>
          </a:custGeom>
          <a:solidFill>
            <a:srgbClr val="65B32E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latin typeface="Open Sans Medium"/>
              </a:defRPr>
            </a:lvl1pPr>
          </a:lstStyle>
          <a:p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02697B6-A588-418D-8150-8360D9058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0000"/>
          <a:stretch/>
        </p:blipFill>
        <p:spPr>
          <a:xfrm>
            <a:off x="1225217" y="0"/>
            <a:ext cx="1507957" cy="753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95BB3-49AA-48F2-9CF3-768095E2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447975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A6EB0-9B71-49C5-99F4-8EBB27F350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93" y="6226232"/>
            <a:ext cx="1910014" cy="40089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6C41D7A-F152-6D9C-C50B-8CF4201326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7040" y="758063"/>
            <a:ext cx="1639030" cy="50156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F0F5EAE-65D6-D06B-F6C8-F97C57B4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4684"/>
          <a:stretch/>
        </p:blipFill>
        <p:spPr>
          <a:xfrm>
            <a:off x="10341620" y="758063"/>
            <a:ext cx="1234449" cy="50156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5357E6-55E2-3630-3D1F-9357360B891C}"/>
              </a:ext>
            </a:extLst>
          </p:cNvPr>
          <p:cNvCxnSpPr>
            <a:cxnSpLocks/>
          </p:cNvCxnSpPr>
          <p:nvPr userDrawn="1"/>
        </p:nvCxnSpPr>
        <p:spPr>
          <a:xfrm>
            <a:off x="396815" y="6487342"/>
            <a:ext cx="2681264" cy="0"/>
          </a:xfrm>
          <a:prstGeom prst="line">
            <a:avLst/>
          </a:prstGeom>
          <a:ln w="1905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9DB155A-B60B-B7A2-EBFE-343D6AC4D43D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>
          <a:xfrm>
            <a:off x="334879" y="6516313"/>
            <a:ext cx="2743200" cy="26878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Open Sans Medium"/>
              </a:defRPr>
            </a:lvl1pPr>
          </a:lstStyle>
          <a:p>
            <a:r>
              <a:rPr lang="en-BE"/>
              <a:t>26.10.2023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8B33679-0CB5-E8E3-9EA2-92987EBB6B9E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334879" y="6122218"/>
            <a:ext cx="5134268" cy="322917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rgbClr val="02304C"/>
                </a:solidFill>
                <a:latin typeface="Open Sans Medium"/>
              </a:defRPr>
            </a:lvl1pPr>
          </a:lstStyle>
          <a:p>
            <a:r>
              <a:rPr lang="sv-SE"/>
              <a:t>3rd ERA Multimodal Conference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5967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s">
    <p:bg>
      <p:bgPr>
        <a:solidFill>
          <a:srgbClr val="F9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0681C26-2BFC-4B02-BDB0-AC089F1C5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b="50000"/>
          <a:stretch/>
        </p:blipFill>
        <p:spPr>
          <a:xfrm rot="10800000">
            <a:off x="10816349" y="0"/>
            <a:ext cx="1375360" cy="1375360"/>
          </a:xfrm>
          <a:prstGeom prst="rect">
            <a:avLst/>
          </a:prstGeom>
        </p:spPr>
      </p:pic>
      <p:sp>
        <p:nvSpPr>
          <p:cNvPr id="23" name="Table Placeholder 22">
            <a:extLst>
              <a:ext uri="{FF2B5EF4-FFF2-40B4-BE49-F238E27FC236}">
                <a16:creationId xmlns:a16="http://schemas.microsoft.com/office/drawing/2014/main" id="{C4E2D344-3F94-460A-A686-9C29DF9914F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9531" y="1987476"/>
            <a:ext cx="3444918" cy="673016"/>
          </a:xfrm>
          <a:prstGeom prst="rect">
            <a:avLst/>
          </a:prstGeom>
          <a:solidFill>
            <a:srgbClr val="F9FAFD"/>
          </a:solidFill>
          <a:ln>
            <a:solidFill>
              <a:srgbClr val="02304C"/>
            </a:solidFill>
          </a:ln>
        </p:spPr>
        <p:txBody>
          <a:bodyPr/>
          <a:lstStyle>
            <a:lvl1pPr>
              <a:defRPr sz="140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F1B84B-4CA6-4599-9485-18F01EC02D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3739" y="6245237"/>
            <a:ext cx="1364522" cy="501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FF55A5-3F2E-BB8E-6B1F-ECFE9FD1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19116-5064-3F50-6443-55EAE21AF69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34879" y="6516313"/>
            <a:ext cx="2743200" cy="26878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Open Sans Medium"/>
              </a:defRPr>
            </a:lvl1pPr>
          </a:lstStyle>
          <a:p>
            <a:r>
              <a:rPr lang="en-BE"/>
              <a:t>26.10.2023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DBDA4-0C7A-593C-EF2E-DB24B184B9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34879" y="6122218"/>
            <a:ext cx="4114800" cy="322917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rgbClr val="02304C"/>
                </a:solidFill>
                <a:latin typeface="Open Sans Medium"/>
              </a:defRPr>
            </a:lvl1pPr>
          </a:lstStyle>
          <a:p>
            <a:r>
              <a:rPr lang="sv-SE"/>
              <a:t>3rd ERA Multimodal Conference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8676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BA2A7AF-DF13-A570-B614-4C07FB679C4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34879" y="6516313"/>
            <a:ext cx="2743200" cy="26878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Open Sans Medium"/>
              </a:defRPr>
            </a:lvl1pPr>
          </a:lstStyle>
          <a:p>
            <a:r>
              <a:rPr lang="en-BE"/>
              <a:t>26.10.2023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74B3052-A8DF-CCE7-BFE7-1038004BA6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34879" y="6122218"/>
            <a:ext cx="4114800" cy="322917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rgbClr val="02304C"/>
                </a:solidFill>
                <a:latin typeface="Open Sans Medium"/>
              </a:defRPr>
            </a:lvl1pPr>
          </a:lstStyle>
          <a:p>
            <a:r>
              <a:rPr lang="sv-SE"/>
              <a:t>3rd ERA Multimodal Conference</a:t>
            </a:r>
            <a:endParaRPr lang="en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C86A877-5B4A-98F3-A99E-4B3803ED6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3739" y="6245237"/>
            <a:ext cx="1364522" cy="5015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9B987C3-9D83-1811-55C6-2AF20ED48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0000" b="50000"/>
          <a:stretch/>
        </p:blipFill>
        <p:spPr>
          <a:xfrm rot="10800000">
            <a:off x="10816349" y="0"/>
            <a:ext cx="1375360" cy="13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G tex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2E0A6AA-83F2-4C65-AB6A-80546D9BF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b="49791"/>
          <a:stretch/>
        </p:blipFill>
        <p:spPr>
          <a:xfrm rot="10800000">
            <a:off x="10816640" y="1"/>
            <a:ext cx="1375360" cy="138112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233B5-564B-42D0-91A2-B4FBD3692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971" y="2157413"/>
            <a:ext cx="7371013" cy="263917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B98F04F-65D9-400D-B963-CE678028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71" y="346061"/>
            <a:ext cx="8351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 b="1">
                <a:latin typeface="Open Sans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C9A28099-66FF-8EE3-96D0-BD622D3D826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34879" y="6516314"/>
            <a:ext cx="2743200" cy="26878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Open Sans Medium"/>
              </a:defRPr>
            </a:lvl1pPr>
          </a:lstStyle>
          <a:p>
            <a:r>
              <a:rPr lang="en-BE"/>
              <a:t>26.10.2023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236FF06-17DE-ADF5-CC9C-91B13A2192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34879" y="6122219"/>
            <a:ext cx="4114800" cy="322917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1"/>
                </a:solidFill>
                <a:latin typeface="Open Sans Medium"/>
              </a:defRPr>
            </a:lvl1pPr>
          </a:lstStyle>
          <a:p>
            <a:r>
              <a:rPr lang="sv-SE"/>
              <a:t>3rd ERA Multimodal Conference</a:t>
            </a:r>
            <a:endParaRPr lang="en-B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394039-6820-5F1D-5EB6-0109F75ED216}"/>
              </a:ext>
            </a:extLst>
          </p:cNvPr>
          <p:cNvGrpSpPr/>
          <p:nvPr userDrawn="1"/>
        </p:nvGrpSpPr>
        <p:grpSpPr>
          <a:xfrm>
            <a:off x="5485092" y="6310139"/>
            <a:ext cx="1224048" cy="374572"/>
            <a:chOff x="9937040" y="758063"/>
            <a:chExt cx="1639030" cy="501561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748F3E6-C7B4-E07A-0262-204A21013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37040" y="758063"/>
              <a:ext cx="1639030" cy="501561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97463D1-927D-C4F0-212D-A0DDEFBC50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4684"/>
            <a:stretch/>
          </p:blipFill>
          <p:spPr>
            <a:xfrm>
              <a:off x="10341620" y="758063"/>
              <a:ext cx="1234449" cy="501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131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 tex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2E0A6AA-83F2-4C65-AB6A-80546D9BF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b="49791"/>
          <a:stretch/>
        </p:blipFill>
        <p:spPr>
          <a:xfrm rot="10800000">
            <a:off x="10816640" y="0"/>
            <a:ext cx="1375360" cy="138112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233B5-564B-42D0-91A2-B4FBD3692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970" y="2157413"/>
            <a:ext cx="7371013" cy="263917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B98F04F-65D9-400D-B963-CE678028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70" y="346061"/>
            <a:ext cx="8351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 b="1">
                <a:latin typeface="Open Sans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C9A28099-66FF-8EE3-96D0-BD622D3D826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34879" y="6516313"/>
            <a:ext cx="2743200" cy="26878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Open Sans Medium"/>
              </a:defRPr>
            </a:lvl1pPr>
          </a:lstStyle>
          <a:p>
            <a:r>
              <a:rPr lang="en-BE"/>
              <a:t>26.10.2023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236FF06-17DE-ADF5-CC9C-91B13A2192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34879" y="6122218"/>
            <a:ext cx="4114800" cy="322917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1"/>
                </a:solidFill>
                <a:latin typeface="Open Sans Medium"/>
              </a:defRPr>
            </a:lvl1pPr>
          </a:lstStyle>
          <a:p>
            <a:r>
              <a:rPr lang="sv-SE"/>
              <a:t>3rd ERA Multimodal Conference</a:t>
            </a:r>
            <a:endParaRPr lang="en-B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394039-6820-5F1D-5EB6-0109F75ED216}"/>
              </a:ext>
            </a:extLst>
          </p:cNvPr>
          <p:cNvGrpSpPr/>
          <p:nvPr userDrawn="1"/>
        </p:nvGrpSpPr>
        <p:grpSpPr>
          <a:xfrm>
            <a:off x="5485092" y="6310138"/>
            <a:ext cx="1224048" cy="374572"/>
            <a:chOff x="9937040" y="758063"/>
            <a:chExt cx="1639030" cy="501561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748F3E6-C7B4-E07A-0262-204A21013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37040" y="758063"/>
              <a:ext cx="1639030" cy="501561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97463D1-927D-C4F0-212D-A0DDEFBC50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4684"/>
            <a:stretch/>
          </p:blipFill>
          <p:spPr>
            <a:xfrm>
              <a:off x="10341620" y="758063"/>
              <a:ext cx="1234449" cy="501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92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C10A741-3D61-49CF-A5B6-9FC67C402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b="49791"/>
          <a:stretch/>
        </p:blipFill>
        <p:spPr>
          <a:xfrm>
            <a:off x="0" y="5476874"/>
            <a:ext cx="1375360" cy="138112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8AA04F-99C9-48A0-AD83-9E8538386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6121" y="3155761"/>
            <a:ext cx="4479758" cy="5464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Thank You message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044A42-50AA-4125-8E63-559CCB03ACA1}"/>
              </a:ext>
            </a:extLst>
          </p:cNvPr>
          <p:cNvGrpSpPr/>
          <p:nvPr userDrawn="1"/>
        </p:nvGrpSpPr>
        <p:grpSpPr>
          <a:xfrm>
            <a:off x="5276485" y="758063"/>
            <a:ext cx="1639030" cy="501561"/>
            <a:chOff x="9937040" y="758063"/>
            <a:chExt cx="1639030" cy="5015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F69EE71-B55D-452B-89BA-036A82B1FE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37040" y="758063"/>
              <a:ext cx="1639030" cy="501561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2F2A3BD-CD3F-4F7F-A195-728080DE5B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4684"/>
            <a:stretch/>
          </p:blipFill>
          <p:spPr>
            <a:xfrm>
              <a:off x="10341620" y="758063"/>
              <a:ext cx="1234449" cy="501561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2DA2EEB9-27F2-4AD9-A353-D9F57787BD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50000"/>
          <a:stretch/>
        </p:blipFill>
        <p:spPr>
          <a:xfrm>
            <a:off x="1375360" y="0"/>
            <a:ext cx="1236299" cy="6181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CB625F4-AA87-4DDE-829F-E7BB3EBB1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4688" r="34936"/>
          <a:stretch/>
        </p:blipFill>
        <p:spPr>
          <a:xfrm>
            <a:off x="10189028" y="0"/>
            <a:ext cx="2002971" cy="20105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E3049A-B059-457D-8BA1-8E924478BFD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93" y="6219193"/>
            <a:ext cx="1910014" cy="4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9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643B6C7-2076-C823-2A0F-0CAF7EB1D6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76413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643B6C7-2076-C823-2A0F-0CAF7EB1D6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B6FD1F-329F-43E8-A4FA-C6DA9160F02A}"/>
              </a:ext>
            </a:extLst>
          </p:cNvPr>
          <p:cNvSpPr txBox="1">
            <a:spLocks/>
          </p:cNvSpPr>
          <p:nvPr userDrawn="1"/>
        </p:nvSpPr>
        <p:spPr>
          <a:xfrm>
            <a:off x="8931442" y="63002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65601-5AE2-46FC-B138-694DDD2B510D}" type="slidenum">
              <a:rPr kumimoji="0" lang="en-US" sz="1200" b="1" i="0" u="none" strike="noStrike" kern="1200" cap="none" spc="150" normalizeH="0" baseline="0" noProof="0" smtClean="0">
                <a:ln>
                  <a:noFill/>
                </a:ln>
                <a:solidFill>
                  <a:srgbClr val="02304C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150" normalizeH="0" baseline="0" noProof="0">
              <a:ln>
                <a:noFill/>
              </a:ln>
              <a:solidFill>
                <a:srgbClr val="02304C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AF47D9-3684-4D8B-A868-ED3401AA363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92991" y="6491024"/>
            <a:ext cx="499010" cy="0"/>
          </a:xfrm>
          <a:prstGeom prst="line">
            <a:avLst/>
          </a:prstGeom>
          <a:ln w="1905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49B757-3AD5-F823-8401-AC7AF9B2C020}"/>
              </a:ext>
            </a:extLst>
          </p:cNvPr>
          <p:cNvCxnSpPr>
            <a:cxnSpLocks/>
          </p:cNvCxnSpPr>
          <p:nvPr userDrawn="1"/>
        </p:nvCxnSpPr>
        <p:spPr>
          <a:xfrm>
            <a:off x="396815" y="6487342"/>
            <a:ext cx="2681264" cy="0"/>
          </a:xfrm>
          <a:prstGeom prst="line">
            <a:avLst/>
          </a:prstGeom>
          <a:ln w="1905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6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0" r:id="rId3"/>
    <p:sldLayoutId id="2147483690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3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0DA34C-807F-E9C3-8E79-F4E03B8826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51149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0DA34C-807F-E9C3-8E79-F4E03B8826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FAEAE-7C10-4C00-B8FD-623A0B6EF8AC}"/>
              </a:ext>
            </a:extLst>
          </p:cNvPr>
          <p:cNvSpPr txBox="1">
            <a:spLocks/>
          </p:cNvSpPr>
          <p:nvPr userDrawn="1"/>
        </p:nvSpPr>
        <p:spPr>
          <a:xfrm>
            <a:off x="8931442" y="63002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65601-5AE2-46FC-B138-694DDD2B510D}" type="slidenum">
              <a:rPr kumimoji="0" lang="en-US" sz="12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89D59C-0E0A-4163-BDF0-1A446C50424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92991" y="6491024"/>
            <a:ext cx="4990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1207F-32CD-E0ED-F578-CAD490C3D332}"/>
              </a:ext>
            </a:extLst>
          </p:cNvPr>
          <p:cNvCxnSpPr>
            <a:cxnSpLocks/>
          </p:cNvCxnSpPr>
          <p:nvPr userDrawn="1"/>
        </p:nvCxnSpPr>
        <p:spPr>
          <a:xfrm>
            <a:off x="396815" y="6487342"/>
            <a:ext cx="268126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92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3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2443C34-D24F-AC61-FEEF-6EF649098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30829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2443C34-D24F-AC61-FEEF-6EF649098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85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edict-project.e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6FFD-CCDE-4EEA-8CB4-A95F483B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79" y="2740276"/>
            <a:ext cx="6256506" cy="1695536"/>
          </a:xfrm>
        </p:spPr>
        <p:txBody>
          <a:bodyPr/>
          <a:lstStyle/>
          <a:p>
            <a:r>
              <a:rPr lang="en-US" sz="1400" i="1" u="none" strike="noStrike" baseline="0">
                <a:solidFill>
                  <a:srgbClr val="0845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 I: Towards A Common European Data Space for Mobility </a:t>
            </a:r>
            <a:br>
              <a:rPr lang="en-US" sz="1400" b="1" i="0" u="none" strike="noStrike" baseline="0">
                <a:solidFill>
                  <a:srgbClr val="0845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800" b="1" i="0" u="none" strike="noStrike" baseline="0">
                <a:solidFill>
                  <a:srgbClr val="0845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800" b="1" i="0" u="none" strike="noStrike" baseline="0">
                <a:solidFill>
                  <a:srgbClr val="0845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i="0" u="none" strike="noStrike" baseline="0">
                <a:solidFill>
                  <a:srgbClr val="0845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digital vision of the </a:t>
            </a:r>
            <a:r>
              <a:rPr lang="en-US" sz="1800" b="1">
                <a:solidFill>
                  <a:srgbClr val="0845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Combined Transport Sector</a:t>
            </a:r>
            <a:br>
              <a:rPr lang="en-US" sz="1800" b="1">
                <a:solidFill>
                  <a:srgbClr val="0845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>
                <a:solidFill>
                  <a:srgbClr val="0845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Ralf-Charley SCHULTZE – President of UIRR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D47595F-546E-A57C-3CDA-0FEA4921B6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3rd ERA Multimodal Conference</a:t>
            </a:r>
            <a:endParaRPr lang="en-BE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0D7D8C0-AF9D-629C-1B24-694974F7934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34879" y="6516313"/>
            <a:ext cx="2743200" cy="268785"/>
          </a:xfrm>
        </p:spPr>
        <p:txBody>
          <a:bodyPr/>
          <a:lstStyle/>
          <a:p>
            <a:r>
              <a:rPr lang="en-BE"/>
              <a:t>26.10.2023</a:t>
            </a:r>
          </a:p>
        </p:txBody>
      </p:sp>
      <p:pic>
        <p:nvPicPr>
          <p:cNvPr id="8" name="Picture Placeholder 29" descr="A picture containing blur&#10;&#10;Description automatically generated">
            <a:extLst>
              <a:ext uri="{FF2B5EF4-FFF2-40B4-BE49-F238E27FC236}">
                <a16:creationId xmlns:a16="http://schemas.microsoft.com/office/drawing/2014/main" id="{5F8FA228-D5EB-6FDF-FD18-D8D2E88AB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r="16602"/>
          <a:stretch>
            <a:fillRect/>
          </a:stretch>
        </p:blipFill>
        <p:spPr>
          <a:xfrm>
            <a:off x="6358413" y="1279436"/>
            <a:ext cx="3534703" cy="3527600"/>
          </a:xfrm>
          <a:custGeom>
            <a:avLst/>
            <a:gdLst>
              <a:gd name="connsiteX0" fmla="*/ 2275860 w 4551362"/>
              <a:gd name="connsiteY0" fmla="*/ 0 h 4551363"/>
              <a:gd name="connsiteX1" fmla="*/ 4540170 w 4551362"/>
              <a:gd name="connsiteY1" fmla="*/ 2043347 h 4551363"/>
              <a:gd name="connsiteX2" fmla="*/ 4551362 w 4551362"/>
              <a:gd name="connsiteY2" fmla="*/ 2264991 h 4551363"/>
              <a:gd name="connsiteX3" fmla="*/ 4551362 w 4551362"/>
              <a:gd name="connsiteY3" fmla="*/ 2287131 h 4551363"/>
              <a:gd name="connsiteX4" fmla="*/ 4540170 w 4551362"/>
              <a:gd name="connsiteY4" fmla="*/ 2508775 h 4551363"/>
              <a:gd name="connsiteX5" fmla="*/ 2508574 w 4551362"/>
              <a:gd name="connsiteY5" fmla="*/ 4540371 h 4551363"/>
              <a:gd name="connsiteX6" fmla="*/ 2290890 w 4551362"/>
              <a:gd name="connsiteY6" fmla="*/ 4551363 h 4551363"/>
              <a:gd name="connsiteX7" fmla="*/ 2260830 w 4551362"/>
              <a:gd name="connsiteY7" fmla="*/ 4551363 h 4551363"/>
              <a:gd name="connsiteX8" fmla="*/ 2043146 w 4551362"/>
              <a:gd name="connsiteY8" fmla="*/ 4540371 h 4551363"/>
              <a:gd name="connsiteX9" fmla="*/ 11550 w 4551362"/>
              <a:gd name="connsiteY9" fmla="*/ 2508775 h 4551363"/>
              <a:gd name="connsiteX10" fmla="*/ 0 w 4551362"/>
              <a:gd name="connsiteY10" fmla="*/ 2280043 h 4551363"/>
              <a:gd name="connsiteX11" fmla="*/ 0 w 4551362"/>
              <a:gd name="connsiteY11" fmla="*/ 2272080 h 4551363"/>
              <a:gd name="connsiteX12" fmla="*/ 11550 w 4551362"/>
              <a:gd name="connsiteY12" fmla="*/ 2043347 h 4551363"/>
              <a:gd name="connsiteX13" fmla="*/ 2275860 w 4551362"/>
              <a:gd name="connsiteY13" fmla="*/ 0 h 45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1362" h="4551363">
                <a:moveTo>
                  <a:pt x="2275860" y="0"/>
                </a:moveTo>
                <a:cubicBezTo>
                  <a:pt x="3454329" y="0"/>
                  <a:pt x="4423613" y="895629"/>
                  <a:pt x="4540170" y="2043347"/>
                </a:cubicBezTo>
                <a:lnTo>
                  <a:pt x="4551362" y="2264991"/>
                </a:lnTo>
                <a:lnTo>
                  <a:pt x="4551362" y="2287131"/>
                </a:lnTo>
                <a:lnTo>
                  <a:pt x="4540170" y="2508775"/>
                </a:lnTo>
                <a:cubicBezTo>
                  <a:pt x="4431383" y="3579979"/>
                  <a:pt x="3579777" y="4431585"/>
                  <a:pt x="2508574" y="4540371"/>
                </a:cubicBezTo>
                <a:lnTo>
                  <a:pt x="2290890" y="4551363"/>
                </a:lnTo>
                <a:lnTo>
                  <a:pt x="2260830" y="4551363"/>
                </a:lnTo>
                <a:lnTo>
                  <a:pt x="2043146" y="4540371"/>
                </a:lnTo>
                <a:cubicBezTo>
                  <a:pt x="971943" y="4431585"/>
                  <a:pt x="120337" y="3579979"/>
                  <a:pt x="11550" y="2508775"/>
                </a:cubicBezTo>
                <a:lnTo>
                  <a:pt x="0" y="2280043"/>
                </a:lnTo>
                <a:lnTo>
                  <a:pt x="0" y="2272080"/>
                </a:lnTo>
                <a:lnTo>
                  <a:pt x="11550" y="2043347"/>
                </a:lnTo>
                <a:cubicBezTo>
                  <a:pt x="128107" y="895629"/>
                  <a:pt x="1097391" y="0"/>
                  <a:pt x="2275860" y="0"/>
                </a:cubicBezTo>
                <a:close/>
              </a:path>
            </a:pathLst>
          </a:custGeom>
          <a:solidFill>
            <a:srgbClr val="65B32E"/>
          </a:solidFill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20C27E-166A-B9DB-7BCD-7835EE6E067D}"/>
              </a:ext>
            </a:extLst>
          </p:cNvPr>
          <p:cNvSpPr txBox="1"/>
          <p:nvPr/>
        </p:nvSpPr>
        <p:spPr>
          <a:xfrm>
            <a:off x="671728" y="123478"/>
            <a:ext cx="7615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strike="noStrike" cap="none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</a:t>
            </a:r>
            <a:r>
              <a:rPr lang="en-US" sz="1200" b="1" u="none" strike="noStrike" cap="none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nhanced </a:t>
            </a:r>
            <a:r>
              <a:rPr lang="en-US" sz="1200" b="1" u="sng" strike="noStrike" cap="none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</a:t>
            </a:r>
            <a:r>
              <a:rPr lang="en-US" sz="1200" b="1" u="none" strike="noStrike" cap="none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ata </a:t>
            </a:r>
            <a:r>
              <a:rPr lang="en-US" sz="1200" b="1" u="sng" strike="noStrike" cap="none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</a:t>
            </a:r>
            <a:r>
              <a:rPr lang="en-US" sz="1200" b="1" u="none" strike="noStrike" cap="none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nteroperability for </a:t>
            </a:r>
            <a:r>
              <a:rPr lang="en-US" sz="1200" b="1" u="sng" strike="noStrike" cap="none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US" sz="1200" b="1" u="none" strike="noStrike" cap="none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ombined </a:t>
            </a:r>
            <a:r>
              <a:rPr lang="en-US" sz="1200" b="1" u="sng" strike="noStrike" cap="none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lang="en-US" sz="1200" b="1" u="none" strike="noStrike" cap="none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ransport stakeholders</a:t>
            </a:r>
            <a:endParaRPr lang="en-BE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511F8-0817-2D8F-AC0C-4DD592A1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drivers for CT </a:t>
            </a:r>
            <a:r>
              <a:rPr lang="en-US" err="1"/>
              <a:t>digitalisation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14452-52A7-E633-75C6-FB1A7102015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BE"/>
              <a:t>26.10.2023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F2961-C60D-BCDE-259E-56CC66447A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3rd ERA Multimodal Conference</a:t>
            </a:r>
            <a:endParaRPr lang="en-BE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5A696339-A7A9-7CAE-5A17-E359BC2E1C86}"/>
              </a:ext>
            </a:extLst>
          </p:cNvPr>
          <p:cNvSpPr txBox="1">
            <a:spLocks/>
          </p:cNvSpPr>
          <p:nvPr/>
        </p:nvSpPr>
        <p:spPr>
          <a:xfrm>
            <a:off x="1271026" y="1303436"/>
            <a:ext cx="8352928" cy="51125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Bef>
                <a:spcPct val="20000"/>
              </a:spcBef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9395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4CAF963-7B74-6D99-FE3F-850D19DDE84F}"/>
              </a:ext>
            </a:extLst>
          </p:cNvPr>
          <p:cNvSpPr/>
          <p:nvPr/>
        </p:nvSpPr>
        <p:spPr>
          <a:xfrm rot="10800000">
            <a:off x="3545839" y="4684577"/>
            <a:ext cx="4176464" cy="200843"/>
          </a:xfrm>
          <a:prstGeom prst="triangle">
            <a:avLst/>
          </a:prstGeom>
          <a:solidFill>
            <a:srgbClr val="5AAD41"/>
          </a:solidFill>
          <a:ln w="9525"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FB77AACA-62CC-ED53-37E1-BD293AF3B837}"/>
              </a:ext>
            </a:extLst>
          </p:cNvPr>
          <p:cNvSpPr/>
          <p:nvPr/>
        </p:nvSpPr>
        <p:spPr>
          <a:xfrm>
            <a:off x="4151346" y="1915924"/>
            <a:ext cx="2520280" cy="1542732"/>
          </a:xfrm>
          <a:prstGeom prst="pentagon">
            <a:avLst/>
          </a:prstGeom>
          <a:solidFill>
            <a:srgbClr val="99CC00"/>
          </a:solidFill>
          <a:ln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Combined </a:t>
            </a:r>
            <a:br>
              <a:rPr lang="en-GB" sz="2400" b="1"/>
            </a:br>
            <a:r>
              <a:rPr lang="en-GB" sz="2400" b="1"/>
              <a:t>Transport</a:t>
            </a:r>
          </a:p>
          <a:p>
            <a:pPr algn="ctr"/>
            <a:endParaRPr lang="en-GB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E59B3-0F90-1884-36BF-84F3693839C3}"/>
              </a:ext>
            </a:extLst>
          </p:cNvPr>
          <p:cNvSpPr txBox="1"/>
          <p:nvPr/>
        </p:nvSpPr>
        <p:spPr>
          <a:xfrm>
            <a:off x="3359322" y="1209969"/>
            <a:ext cx="417633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600" b="1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Entrants increase logistics footprint</a:t>
            </a:r>
          </a:p>
          <a:p>
            <a:pPr algn="ctr"/>
            <a:r>
              <a:rPr lang="en-GB" sz="1600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                          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FDF3F7-EE55-5913-C027-989D570C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427" y="1533548"/>
            <a:ext cx="896195" cy="325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895D2C-7A40-3B0B-8611-02399FC7C728}"/>
              </a:ext>
            </a:extLst>
          </p:cNvPr>
          <p:cNvSpPr txBox="1"/>
          <p:nvPr/>
        </p:nvSpPr>
        <p:spPr>
          <a:xfrm>
            <a:off x="976433" y="2110755"/>
            <a:ext cx="3168352" cy="707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600" b="1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expect high reliability &amp; valid information</a:t>
            </a:r>
            <a:br>
              <a:rPr lang="en-GB" sz="1600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 ETA, booking)</a:t>
            </a:r>
            <a:endParaRPr lang="en-GB" sz="1600">
              <a:solidFill>
                <a:srgbClr val="93959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FE0033-EC6A-F5D5-F880-C0E808ED83F8}"/>
              </a:ext>
            </a:extLst>
          </p:cNvPr>
          <p:cNvSpPr txBox="1"/>
          <p:nvPr/>
        </p:nvSpPr>
        <p:spPr>
          <a:xfrm>
            <a:off x="1559058" y="3485083"/>
            <a:ext cx="319134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600" b="1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Regulators push digitalization </a:t>
            </a:r>
            <a:r>
              <a:rPr lang="en-GB" sz="1600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 TAF – TSI, </a:t>
            </a:r>
            <a:r>
              <a:rPr lang="en-GB" sz="1600" err="1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eFTI</a:t>
            </a:r>
            <a:r>
              <a:rPr lang="en-GB" sz="1600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digital market, data mobility space)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E041C-EC38-2AF7-0186-F121FB4EED81}"/>
              </a:ext>
            </a:extLst>
          </p:cNvPr>
          <p:cNvSpPr txBox="1"/>
          <p:nvPr/>
        </p:nvSpPr>
        <p:spPr>
          <a:xfrm>
            <a:off x="6311586" y="3485083"/>
            <a:ext cx="3474439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600" b="1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communication &amp; information richness</a:t>
            </a:r>
            <a:br>
              <a:rPr lang="en-GB" sz="1600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600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 5G, IoT, artificial intelligence)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9FE5D9-3FA3-674A-5054-A2A5B3AEE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692" y="2754030"/>
            <a:ext cx="1135523" cy="268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F436CC-1001-9C68-9311-20B653B29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702" y="2764437"/>
            <a:ext cx="372874" cy="4112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044DD8-F02F-5166-1C39-33FE785ED9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27" t="17078" r="29568" b="18798"/>
          <a:stretch/>
        </p:blipFill>
        <p:spPr>
          <a:xfrm>
            <a:off x="9047890" y="2698219"/>
            <a:ext cx="432048" cy="487067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66A529C8-FFBD-A8AD-5F74-FE675DCB41B4}"/>
              </a:ext>
            </a:extLst>
          </p:cNvPr>
          <p:cNvSpPr/>
          <p:nvPr/>
        </p:nvSpPr>
        <p:spPr>
          <a:xfrm>
            <a:off x="4114643" y="2380387"/>
            <a:ext cx="360040" cy="301154"/>
          </a:xfrm>
          <a:prstGeom prst="rightArrow">
            <a:avLst/>
          </a:prstGeom>
          <a:solidFill>
            <a:srgbClr val="5AAD41"/>
          </a:solidFill>
          <a:ln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F435A39-B8D8-2CCE-5EFA-E965CFBC7223}"/>
              </a:ext>
            </a:extLst>
          </p:cNvPr>
          <p:cNvSpPr/>
          <p:nvPr/>
        </p:nvSpPr>
        <p:spPr>
          <a:xfrm rot="5400000">
            <a:off x="5303474" y="1882789"/>
            <a:ext cx="360040" cy="301154"/>
          </a:xfrm>
          <a:prstGeom prst="rightArrow">
            <a:avLst/>
          </a:prstGeom>
          <a:solidFill>
            <a:srgbClr val="5AAD41"/>
          </a:solidFill>
          <a:ln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A88E93A-DE27-5EEE-F8B9-F1E755D31874}"/>
              </a:ext>
            </a:extLst>
          </p:cNvPr>
          <p:cNvSpPr/>
          <p:nvPr/>
        </p:nvSpPr>
        <p:spPr>
          <a:xfrm rot="10800000">
            <a:off x="6383594" y="2380387"/>
            <a:ext cx="360040" cy="301154"/>
          </a:xfrm>
          <a:prstGeom prst="rightArrow">
            <a:avLst/>
          </a:prstGeom>
          <a:solidFill>
            <a:srgbClr val="5AAD41"/>
          </a:solidFill>
          <a:ln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90AA4CC-485E-44E6-937A-7099CD073DC2}"/>
              </a:ext>
            </a:extLst>
          </p:cNvPr>
          <p:cNvSpPr/>
          <p:nvPr/>
        </p:nvSpPr>
        <p:spPr>
          <a:xfrm rot="13854037">
            <a:off x="5974709" y="3207062"/>
            <a:ext cx="360040" cy="301154"/>
          </a:xfrm>
          <a:prstGeom prst="rightArrow">
            <a:avLst/>
          </a:prstGeom>
          <a:solidFill>
            <a:srgbClr val="5AAD41"/>
          </a:solidFill>
          <a:ln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B03536D-F44F-2483-A93B-A816F4DBE2E6}"/>
              </a:ext>
            </a:extLst>
          </p:cNvPr>
          <p:cNvSpPr/>
          <p:nvPr/>
        </p:nvSpPr>
        <p:spPr>
          <a:xfrm rot="19083898">
            <a:off x="4644263" y="3198811"/>
            <a:ext cx="360040" cy="301154"/>
          </a:xfrm>
          <a:prstGeom prst="rightArrow">
            <a:avLst/>
          </a:prstGeom>
          <a:solidFill>
            <a:srgbClr val="5AAD41"/>
          </a:solidFill>
          <a:ln>
            <a:solidFill>
              <a:srgbClr val="93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F053DD-C88E-CA80-8AA6-EE623F9D06C3}"/>
              </a:ext>
            </a:extLst>
          </p:cNvPr>
          <p:cNvSpPr txBox="1"/>
          <p:nvPr/>
        </p:nvSpPr>
        <p:spPr>
          <a:xfrm>
            <a:off x="6813881" y="2191519"/>
            <a:ext cx="354283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600" b="1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Shippers use advanced software to perform 3PL’s tasks</a:t>
            </a:r>
          </a:p>
          <a:p>
            <a:r>
              <a:rPr lang="en-GB" sz="1600">
                <a:solidFill>
                  <a:srgbClr val="9395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                                        )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AC03D2-CD06-58C0-A39F-0AF57932F651}"/>
              </a:ext>
            </a:extLst>
          </p:cNvPr>
          <p:cNvSpPr txBox="1"/>
          <p:nvPr/>
        </p:nvSpPr>
        <p:spPr>
          <a:xfrm>
            <a:off x="2603260" y="5051814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Perfec</a:t>
            </a:r>
            <a:r>
              <a:rPr lang="en-US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t storm of changes on the CT ecosystem in the future with data as the new oil</a:t>
            </a:r>
            <a:endParaRPr lang="en-US" sz="1800" b="1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4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8D57E8-FA2C-1C8A-6B7B-ADF8ED65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Enhanced digital vision for Combined Transport</a:t>
            </a:r>
            <a:endParaRPr lang="en-BE" sz="3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FCFA-84F8-5B26-14B4-34488541F2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BE"/>
              <a:t>26.10.2023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3A97D-3DD6-C722-BA41-309E7EAB913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3rd ERA Multimodal Conference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CA2D91-A3E2-5772-1970-02453C8FEE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909" y="1315640"/>
            <a:ext cx="7053816" cy="4226719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AF2D5B70-EB94-4233-8109-89D39AF7D564}"/>
              </a:ext>
            </a:extLst>
          </p:cNvPr>
          <p:cNvSpPr/>
          <p:nvPr/>
        </p:nvSpPr>
        <p:spPr>
          <a:xfrm>
            <a:off x="7522723" y="1465634"/>
            <a:ext cx="369293" cy="4226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EEE13-1B67-7116-5939-AE82480EBD5E}"/>
              </a:ext>
            </a:extLst>
          </p:cNvPr>
          <p:cNvSpPr txBox="1"/>
          <p:nvPr/>
        </p:nvSpPr>
        <p:spPr>
          <a:xfrm>
            <a:off x="8050269" y="1690688"/>
            <a:ext cx="314527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Open Sans"/>
                <a:ea typeface="Open Sans"/>
                <a:cs typeface="Open Sans"/>
              </a:rPr>
              <a:t>Creation of fair framework conditions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for all CT stakeholders (legal acts such as TAF TSI)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Open Sans"/>
                <a:ea typeface="Open Sans"/>
                <a:cs typeface="Open Sans"/>
              </a:rPr>
              <a:t>Collaborative and coordinated ecosystem </a:t>
            </a:r>
            <a:r>
              <a:rPr lang="en-US" sz="1200" dirty="0">
                <a:latin typeface="Open Sans"/>
                <a:ea typeface="Open Sans"/>
                <a:cs typeface="Open Sans"/>
              </a:rPr>
              <a:t>requiring the involvement of all players (including customers)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Open Sans"/>
                <a:ea typeface="Open Sans"/>
                <a:cs typeface="Open Sans"/>
              </a:rPr>
              <a:t>Stakeholders clearly identified </a:t>
            </a:r>
            <a:r>
              <a:rPr lang="en-US" sz="1200" dirty="0">
                <a:latin typeface="Open Sans"/>
                <a:ea typeface="Open Sans"/>
                <a:cs typeface="Open Sans"/>
              </a:rPr>
              <a:t>in the data exchange flows</a:t>
            </a:r>
          </a:p>
          <a:p>
            <a:endParaRPr lang="en-US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Open Sans"/>
                <a:ea typeface="Open Sans"/>
                <a:cs typeface="Open Sans"/>
              </a:rPr>
              <a:t>Free and easy access to non sensitive data </a:t>
            </a:r>
            <a:r>
              <a:rPr lang="en-US" sz="1200" dirty="0">
                <a:latin typeface="Open Sans"/>
                <a:ea typeface="Open Sans"/>
                <a:cs typeface="Open Sans"/>
              </a:rPr>
              <a:t>(such as train running information – sensitive data such as commercial-related information are excluded)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Open Sans"/>
                <a:ea typeface="Open Sans"/>
                <a:cs typeface="Open Sans"/>
              </a:rPr>
              <a:t>Use and dissemination of standards and reference files</a:t>
            </a:r>
            <a:r>
              <a:rPr lang="en-US" sz="1200" dirty="0">
                <a:latin typeface="Open Sans"/>
                <a:ea typeface="Open Sans"/>
                <a:cs typeface="Open Sans"/>
              </a:rPr>
              <a:t> (EDIGES, Rail Facility Portal)</a:t>
            </a:r>
            <a:endParaRPr lang="en-BE" sz="12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5697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74323A-6A5F-DE0F-E45C-5867A298ACF2}"/>
              </a:ext>
            </a:extLst>
          </p:cNvPr>
          <p:cNvSpPr/>
          <p:nvPr/>
        </p:nvSpPr>
        <p:spPr>
          <a:xfrm>
            <a:off x="1" y="0"/>
            <a:ext cx="1223739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285D45-4791-5D31-50FE-349DD5AB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370656"/>
            <a:ext cx="3418816" cy="536066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EDICT project: </a:t>
            </a:r>
            <a:r>
              <a:rPr lang="en-US" sz="20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improving data interoperability &amp; sharing in Combined Transport</a:t>
            </a:r>
            <a:br>
              <a:rPr lang="en-US" sz="20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en-US" sz="20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en-US" sz="20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br>
              <a:rPr lang="en-US" sz="20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0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/>
              </a:rPr>
              <a:t>www.edict-project.eu</a:t>
            </a:r>
            <a:r>
              <a:rPr lang="en-US" sz="200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en-BE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883BE-3597-3966-BEA3-B809A2FD44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BE"/>
              <a:t>26.10.2023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4E4BA-3EAD-82A1-01D6-B0CD8ED5C3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3rd ERA Multimodal Conference</a:t>
            </a:r>
            <a:endParaRPr lang="en-BE"/>
          </a:p>
        </p:txBody>
      </p:sp>
      <p:pic>
        <p:nvPicPr>
          <p:cNvPr id="10" name="Picture 9" descr="A picture containing text, circle, screenshot, graphics&#10;&#10;Description automatically generated">
            <a:extLst>
              <a:ext uri="{FF2B5EF4-FFF2-40B4-BE49-F238E27FC236}">
                <a16:creationId xmlns:a16="http://schemas.microsoft.com/office/drawing/2014/main" id="{4B3F2130-D2C9-31A8-967C-FFC87C105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17" y="0"/>
            <a:ext cx="67405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7B3772-C5F6-08CD-A75D-864409ADDAD7}"/>
              </a:ext>
            </a:extLst>
          </p:cNvPr>
          <p:cNvCxnSpPr>
            <a:cxnSpLocks/>
          </p:cNvCxnSpPr>
          <p:nvPr/>
        </p:nvCxnSpPr>
        <p:spPr>
          <a:xfrm>
            <a:off x="396815" y="6487343"/>
            <a:ext cx="2681264" cy="0"/>
          </a:xfrm>
          <a:prstGeom prst="line">
            <a:avLst/>
          </a:prstGeom>
          <a:ln w="19050">
            <a:solidFill>
              <a:srgbClr val="FF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92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F1D3-3267-DC9E-89CC-013BE085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for your participation</a:t>
            </a:r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28E3E-5168-8481-0DD2-3F2152F1C174}"/>
              </a:ext>
            </a:extLst>
          </p:cNvPr>
          <p:cNvSpPr txBox="1"/>
          <p:nvPr/>
        </p:nvSpPr>
        <p:spPr>
          <a:xfrm>
            <a:off x="7678093" y="6244240"/>
            <a:ext cx="3713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0" i="1">
                <a:solidFill>
                  <a:schemeClr val="bg2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 contents of this publication are the sole responsibility of UIRR and do not necessarily reflect the opinion of the European Union.</a:t>
            </a:r>
            <a:endParaRPr lang="en-BE" sz="90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88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6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">
  <a:themeElements>
    <a:clrScheme name="Custom 1">
      <a:dk1>
        <a:srgbClr val="02304C"/>
      </a:dk1>
      <a:lt1>
        <a:srgbClr val="F8FDFF"/>
      </a:lt1>
      <a:dk2>
        <a:srgbClr val="02304C"/>
      </a:dk2>
      <a:lt2>
        <a:srgbClr val="F8FD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ark">
  <a:themeElements>
    <a:clrScheme name="Custom 1">
      <a:dk1>
        <a:srgbClr val="02304C"/>
      </a:dk1>
      <a:lt1>
        <a:srgbClr val="F8FDFF"/>
      </a:lt1>
      <a:dk2>
        <a:srgbClr val="02304C"/>
      </a:dk2>
      <a:lt2>
        <a:srgbClr val="F8FD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2304C"/>
        </a:solidFill>
        <a:ln>
          <a:solidFill>
            <a:srgbClr val="F9FAFD"/>
          </a:solidFill>
        </a:ln>
      </a:spPr>
      <a:bodyPr rtlCol="0" anchor="ctr"/>
      <a:lstStyle>
        <a:defPPr algn="ctr">
          <a:defRPr sz="1100" b="1" dirty="0">
            <a:solidFill>
              <a:schemeClr val="bg1"/>
            </a:solidFill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ark">
  <a:themeElements>
    <a:clrScheme name="Custom 1">
      <a:dk1>
        <a:srgbClr val="02304C"/>
      </a:dk1>
      <a:lt1>
        <a:srgbClr val="F8FDFF"/>
      </a:lt1>
      <a:dk2>
        <a:srgbClr val="02304C"/>
      </a:dk2>
      <a:lt2>
        <a:srgbClr val="F8FD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2304C"/>
        </a:solidFill>
        <a:ln>
          <a:solidFill>
            <a:srgbClr val="F9FAFD"/>
          </a:solidFill>
        </a:ln>
      </a:spPr>
      <a:bodyPr rtlCol="0" anchor="ctr"/>
      <a:lstStyle>
        <a:defPPr algn="ctr">
          <a:defRPr sz="1100" b="1" dirty="0">
            <a:solidFill>
              <a:schemeClr val="bg1"/>
            </a:solidFill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36D637E0714D4A8901424F0DB21F1B" ma:contentTypeVersion="15" ma:contentTypeDescription="Create a new document." ma:contentTypeScope="" ma:versionID="8c6c84b9165d33b30aa5eba884e7584e">
  <xsd:schema xmlns:xsd="http://www.w3.org/2001/XMLSchema" xmlns:xs="http://www.w3.org/2001/XMLSchema" xmlns:p="http://schemas.microsoft.com/office/2006/metadata/properties" xmlns:ns1="http://schemas.microsoft.com/sharepoint/v3" xmlns:ns2="c2016cc5-f511-44d1-91bf-312f3a07ac72" xmlns:ns3="50f33e2c-b3eb-4439-be36-bb204adc48de" targetNamespace="http://schemas.microsoft.com/office/2006/metadata/properties" ma:root="true" ma:fieldsID="5c6bc128482c763cf24c9f0f248c5bbe" ns1:_="" ns2:_="" ns3:_="">
    <xsd:import namespace="http://schemas.microsoft.com/sharepoint/v3"/>
    <xsd:import namespace="c2016cc5-f511-44d1-91bf-312f3a07ac72"/>
    <xsd:import namespace="50f33e2c-b3eb-4439-be36-bb204adc48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16cc5-f511-44d1-91bf-312f3a07a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0778ea3-aa59-4813-bc1e-f34837a10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33e2c-b3eb-4439-be36-bb204adc48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4654bbd-ed1f-4669-9402-e75e974eedfd}" ma:internalName="TaxCatchAll" ma:showField="CatchAllData" ma:web="50f33e2c-b3eb-4439-be36-bb204adc48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cf76f155ced4ddcb4097134ff3c332f xmlns="c2016cc5-f511-44d1-91bf-312f3a07ac72">
      <Terms xmlns="http://schemas.microsoft.com/office/infopath/2007/PartnerControls"/>
    </lcf76f155ced4ddcb4097134ff3c332f>
    <TaxCatchAll xmlns="50f33e2c-b3eb-4439-be36-bb204adc48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61B06C-09CE-436D-AF10-D9E69989C476}">
  <ds:schemaRefs>
    <ds:schemaRef ds:uri="50f33e2c-b3eb-4439-be36-bb204adc48de"/>
    <ds:schemaRef ds:uri="c2016cc5-f511-44d1-91bf-312f3a07ac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A9DA737-808E-48D1-989B-580387CA1E02}">
  <ds:schemaRefs>
    <ds:schemaRef ds:uri="50f33e2c-b3eb-4439-be36-bb204adc48de"/>
    <ds:schemaRef ds:uri="c2016cc5-f511-44d1-91bf-312f3a07ac7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575AA8-F21C-4A29-986A-B4369073B3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295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Franklin Gothic Book</vt:lpstr>
      <vt:lpstr>Open Sans</vt:lpstr>
      <vt:lpstr>Open Sans Light</vt:lpstr>
      <vt:lpstr>Open Sans Medium</vt:lpstr>
      <vt:lpstr>Open Sans SemiBold</vt:lpstr>
      <vt:lpstr>Master </vt:lpstr>
      <vt:lpstr>2_Dark</vt:lpstr>
      <vt:lpstr>1_Dark</vt:lpstr>
      <vt:lpstr>think-cell Slide</vt:lpstr>
      <vt:lpstr>Panel I: Towards A Common European Data Space for Mobility    The digital vision of the Combined Transport Sector Ralf-Charley SCHULTZE – President of UIRR </vt:lpstr>
      <vt:lpstr>Key drivers for CT digitalisation</vt:lpstr>
      <vt:lpstr>Enhanced digital vision for Combined Transport</vt:lpstr>
      <vt:lpstr>EDICT project: improving data interoperability &amp; sharing in Combined Transport    www.edict-project.eu </vt:lpstr>
      <vt:lpstr>Thank you for your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Saud Ibrahim</dc:creator>
  <cp:lastModifiedBy>OBENAUS Max</cp:lastModifiedBy>
  <cp:revision>4</cp:revision>
  <dcterms:created xsi:type="dcterms:W3CDTF">2023-03-01T12:48:44Z</dcterms:created>
  <dcterms:modified xsi:type="dcterms:W3CDTF">2023-10-24T15:25:57Z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0x010100DC36D637E0714D4A8901424F0DB21F1B</vt:lpwstr>
  </property>
  <property fmtid="{D5CDD505-2E9C-101B-9397-08002B2CF9AE}" pid="3" name="MediaServiceImageTags">
    <vt:lpwstr/>
  </property>
</Properties>
</file>