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17"/>
  </p:notesMasterIdLst>
  <p:handoutMasterIdLst>
    <p:handoutMasterId r:id="rId18"/>
  </p:handoutMasterIdLst>
  <p:sldIdLst>
    <p:sldId id="256" r:id="rId7"/>
    <p:sldId id="2297" r:id="rId8"/>
    <p:sldId id="2303" r:id="rId9"/>
    <p:sldId id="2296" r:id="rId10"/>
    <p:sldId id="2222" r:id="rId11"/>
    <p:sldId id="2301" r:id="rId12"/>
    <p:sldId id="2302" r:id="rId13"/>
    <p:sldId id="2239" r:id="rId14"/>
    <p:sldId id="2261" r:id="rId15"/>
    <p:sldId id="2229" r:id="rId16"/>
  </p:sldIdLst>
  <p:sldSz cx="12192000" cy="6858000"/>
  <p:notesSz cx="9144000" cy="6858000"/>
  <p:embeddedFontLst>
    <p:embeddedFont>
      <p:font typeface="Axiforma" panose="00000500000000000000" pitchFamily="50" charset="0"/>
      <p:regular r:id="rId19"/>
      <p:bold r:id="rId20"/>
      <p:italic r:id="rId21"/>
      <p:boldItalic r:id="rId22"/>
    </p:embeddedFont>
    <p:embeddedFont>
      <p:font typeface="Axiforma Book" panose="00000400000000000000" pitchFamily="50" charset="0"/>
      <p:regular r:id="rId23"/>
    </p:embeddedFont>
    <p:embeddedFont>
      <p:font typeface="Axiforma SemiBold" panose="00000700000000000000" pitchFamily="50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91D72C7-35C5-4F36-ACB1-D7132A63E1DF}">
          <p14:sldIdLst>
            <p14:sldId id="256"/>
            <p14:sldId id="2297"/>
            <p14:sldId id="2303"/>
            <p14:sldId id="2296"/>
            <p14:sldId id="2222"/>
            <p14:sldId id="2301"/>
            <p14:sldId id="2302"/>
            <p14:sldId id="2239"/>
          </p14:sldIdLst>
        </p14:section>
        <p14:section name="Backup" id="{9CA6B74D-F927-479C-A38F-2A75A8D3D62E}">
          <p14:sldIdLst>
            <p14:sldId id="2261"/>
            <p14:sldId id="222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F26B43"/>
          </p15:clr>
        </p15:guide>
        <p15:guide id="5" pos="7559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8" pos="7287" userDrawn="1">
          <p15:clr>
            <a:srgbClr val="A4A3A4"/>
          </p15:clr>
        </p15:guide>
        <p15:guide id="9" orient="horz" pos="255" userDrawn="1">
          <p15:clr>
            <a:srgbClr val="A4A3A4"/>
          </p15:clr>
        </p15:guide>
        <p15:guide id="11" pos="6834" userDrawn="1">
          <p15:clr>
            <a:srgbClr val="A4A3A4"/>
          </p15:clr>
        </p15:guide>
        <p15:guide id="12" orient="horz" pos="119" userDrawn="1">
          <p15:clr>
            <a:srgbClr val="F26B43"/>
          </p15:clr>
        </p15:guide>
        <p15:guide id="13" pos="393" userDrawn="1">
          <p15:clr>
            <a:srgbClr val="A4A3A4"/>
          </p15:clr>
        </p15:guide>
        <p15:guide id="14" orient="horz" pos="709" userDrawn="1">
          <p15:clr>
            <a:srgbClr val="A4A3A4"/>
          </p15:clr>
        </p15:guide>
        <p15:guide id="15" orient="horz" pos="3884" userDrawn="1">
          <p15:clr>
            <a:srgbClr val="A4A3A4"/>
          </p15:clr>
        </p15:guide>
        <p15:guide id="16" pos="4180" userDrawn="1">
          <p15:clr>
            <a:srgbClr val="A4A3A4"/>
          </p15:clr>
        </p15:guide>
        <p15:guide id="20" pos="35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74793D-BEE5-239D-3545-16B81A8DE84F}" name="Britta Boland" initials="BB" userId="b4c355c31b712ee1" providerId="Windows Live"/>
  <p188:author id="{C5CE9466-C997-244A-0F06-C8F3650FD495}" name="Anna Müller" initials="AM" userId="S::amueller@cargobeamer.com::d6ab89cc-e067-4a0f-aa39-0c2a522004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8FF"/>
    <a:srgbClr val="FAFAFB"/>
    <a:srgbClr val="FFFFFF"/>
    <a:srgbClr val="EDEDED"/>
    <a:srgbClr val="00132B"/>
    <a:srgbClr val="B6E3FF"/>
    <a:srgbClr val="7C7C7C"/>
    <a:srgbClr val="5F5F5F"/>
    <a:srgbClr val="C0C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3E070-25BE-4F50-9E3E-5D02A247B85A}" v="29" vWet="31" dt="2023-10-24T12:33:07.565"/>
    <p1510:client id="{B33B7225-0ECC-43AF-B53D-A9EC5025C232}" vWet="4" dt="2023-10-24T12:33:12.197"/>
    <p1510:client id="{BAFBBDD7-EBEA-4F0B-83BB-58B91D04A972}" v="850" dt="2023-10-24T14:43:27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96120" autoAdjust="0"/>
  </p:normalViewPr>
  <p:slideViewPr>
    <p:cSldViewPr snapToGrid="0">
      <p:cViewPr varScale="1">
        <p:scale>
          <a:sx n="103" d="100"/>
          <a:sy n="103" d="100"/>
        </p:scale>
        <p:origin x="1074" y="96"/>
      </p:cViewPr>
      <p:guideLst>
        <p:guide pos="3840"/>
        <p:guide pos="7559"/>
        <p:guide orient="horz" pos="4201"/>
        <p:guide pos="7287"/>
        <p:guide orient="horz" pos="255"/>
        <p:guide pos="6834"/>
        <p:guide orient="horz" pos="119"/>
        <p:guide pos="393"/>
        <p:guide orient="horz" pos="709"/>
        <p:guide orient="horz" pos="3884"/>
        <p:guide pos="4180"/>
        <p:guide pos="35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560" y="176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B6E3FF">
                  <a:alpha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0D-4FF1-9C6F-91BF4269D52A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0D-4FF1-9C6F-91BF4269D52A}"/>
              </c:ext>
            </c:extLst>
          </c:dPt>
          <c:cat>
            <c:strRef>
              <c:f>Tabelle1!$A$2:$A$3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0D-4FF1-9C6F-91BF4269D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22670375521564E-2"/>
          <c:y val="7.2322670375521564E-2"/>
          <c:w val="0.85535465924895693"/>
          <c:h val="0.85535465924895693"/>
        </c:manualLayout>
      </c:layout>
      <c:doughnutChart>
        <c:varyColors val="0"/>
        <c:ser>
          <c:idx val="0"/>
          <c:order val="0"/>
          <c:spPr>
            <a:ln>
              <a:solidFill>
                <a:srgbClr val="64C8FF"/>
              </a:solidFill>
            </a:ln>
          </c:spPr>
          <c:dPt>
            <c:idx val="0"/>
            <c:bubble3D val="0"/>
            <c:spPr>
              <a:solidFill>
                <a:srgbClr val="FFFFFF"/>
              </a:solidFill>
              <a:ln w="3175"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620-42D7-B56A-7E7A8997C0BD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620-42D7-B56A-7E7A8997C0BD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20-42D7-B56A-7E7A8997C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22670375521564E-2"/>
          <c:y val="7.2322670375521564E-2"/>
          <c:w val="0.85535465924895693"/>
          <c:h val="0.85535465924895693"/>
        </c:manualLayout>
      </c:layout>
      <c:doughnutChart>
        <c:varyColors val="0"/>
        <c:ser>
          <c:idx val="0"/>
          <c:order val="0"/>
          <c:spPr>
            <a:ln>
              <a:solidFill>
                <a:srgbClr val="64C8FF"/>
              </a:solidFill>
            </a:ln>
          </c:spPr>
          <c:dPt>
            <c:idx val="0"/>
            <c:bubble3D val="0"/>
            <c:spPr>
              <a:solidFill>
                <a:srgbClr val="FFFFFF"/>
              </a:solidFill>
              <a:ln w="3175"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E19-4C9C-8477-6B96F24AAACC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E19-4C9C-8477-6B96F24AAACC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19-4C9C-8477-6B96F24AA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22670375521564E-2"/>
          <c:y val="7.2322670375521564E-2"/>
          <c:w val="0.85535465924895693"/>
          <c:h val="0.85535465924895693"/>
        </c:manualLayout>
      </c:layout>
      <c:doughnutChart>
        <c:varyColors val="0"/>
        <c:ser>
          <c:idx val="0"/>
          <c:order val="0"/>
          <c:spPr>
            <a:ln>
              <a:solidFill>
                <a:srgbClr val="64C8FF"/>
              </a:solidFill>
            </a:ln>
          </c:spPr>
          <c:dPt>
            <c:idx val="0"/>
            <c:bubble3D val="0"/>
            <c:spPr>
              <a:solidFill>
                <a:srgbClr val="FFFFFF"/>
              </a:solidFill>
              <a:ln w="3175"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C25-43B4-8A73-F5562C813222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C25-43B4-8A73-F5562C813222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25-43B4-8A73-F5562C813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22670375521564E-2"/>
          <c:y val="7.2322670375521564E-2"/>
          <c:w val="0.85535465924895693"/>
          <c:h val="0.85535465924895693"/>
        </c:manualLayout>
      </c:layout>
      <c:doughnutChart>
        <c:varyColors val="0"/>
        <c:ser>
          <c:idx val="0"/>
          <c:order val="0"/>
          <c:spPr>
            <a:ln>
              <a:solidFill>
                <a:srgbClr val="64C8FF"/>
              </a:solidFill>
            </a:ln>
          </c:spPr>
          <c:dPt>
            <c:idx val="0"/>
            <c:bubble3D val="0"/>
            <c:spPr>
              <a:solidFill>
                <a:srgbClr val="FFFFFF"/>
              </a:solidFill>
              <a:ln w="3175"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A4-4DEF-A516-8DD2CD6CCBA7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A4-4DEF-A516-8DD2CD6CCBA7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A4-4DEF-A516-8DD2CD6CC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22670375521564E-2"/>
          <c:y val="7.2322670375521564E-2"/>
          <c:w val="0.85535465924895693"/>
          <c:h val="0.85535465924895693"/>
        </c:manualLayout>
      </c:layout>
      <c:doughnutChart>
        <c:varyColors val="0"/>
        <c:ser>
          <c:idx val="0"/>
          <c:order val="0"/>
          <c:spPr>
            <a:ln>
              <a:solidFill>
                <a:srgbClr val="64C8FF"/>
              </a:solidFill>
            </a:ln>
          </c:spPr>
          <c:dPt>
            <c:idx val="0"/>
            <c:bubble3D val="0"/>
            <c:spPr>
              <a:solidFill>
                <a:srgbClr val="FFFFFF"/>
              </a:solidFill>
              <a:ln w="3175"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B08-4827-B45A-17E3E01F0601}"/>
              </c:ext>
            </c:extLst>
          </c:dPt>
          <c:dPt>
            <c:idx val="1"/>
            <c:bubble3D val="0"/>
            <c:spPr>
              <a:solidFill>
                <a:srgbClr val="64C8FF"/>
              </a:solidFill>
              <a:ln>
                <a:solidFill>
                  <a:srgbClr val="64C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B08-4827-B45A-17E3E01F0601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08-4827-B45A-17E3E01F0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78AD12-7117-FBBA-C332-5B2DD90A2E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5276C-5A51-22AF-CF36-2B6B2D65E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CFE00-5DDD-0D4C-AED3-B10CFD157743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46A04-E228-19C4-9519-82AAAF18FF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F8BB1-DB2D-1477-9E51-B7C2BBD6A1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0226A-23BF-0F40-812B-4DF7D579979E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3886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0D52F-287A-4F47-ADDB-638735B0573E}" type="datetimeFigureOut">
              <a:rPr lang="de-DE" smtClean="0"/>
              <a:t>24.10.2023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2B874-CE5D-404B-BD8E-54FB6EF1E8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2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2B874-CE5D-404B-BD8E-54FB6EF1E8D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04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2B874-CE5D-404B-BD8E-54FB6EF1E8D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18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AB2F0A-DE17-9811-835D-74E7A4C7A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xiforma Boo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229ECF-5DCE-4EF5-BF05-95B01318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224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B0E4-7AED-48B1-F2E1-F4F7A6D9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7D500-8A80-4F05-25DF-36C4A6080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050F5-E0CA-69BC-782A-FEE79B5F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7EAA-20B4-EB2B-7FA5-5417625F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F596D-ADB2-FCD6-E15E-3F8C9626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846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2EDB9-000E-AE97-78C7-DF7A7DEBA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E9FFA-83BD-551B-2662-E7650631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5D04D-B482-905C-7917-62C272E8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C06CD-B8A3-94CF-1661-2EA55324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55ED-312B-845E-65D4-FCE9030E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479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AAF3-D8F3-F3E6-015C-54E3EF9DF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Axiforma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B2F0A-DE17-9811-835D-74E7A4C7A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xiforma Boo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5320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DB5C-8202-6462-6B34-9BF0E4BB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6F46-D4BF-5C36-E742-FCA40C45E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0AD-197E-6ECF-8173-52CBAD52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D3C9-5B45-19E0-C6C6-84E618F0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EA7D2-9543-E030-7723-2D5B361B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427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EDC6-EE9D-4618-A7AD-B5DCC5B2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80A2-1F1E-D68E-2B36-96A3633BC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EB2BF-49B8-D582-B3DE-FF17582A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D8259-2D94-3CB8-1535-EC7E1F7F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666D-9716-E667-2B45-15711ED5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194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ED3C-6CE1-1C34-411D-D2589057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1FF6-13B8-ACD6-109C-CF43DDADE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B3FB-707B-35DF-6DBB-5B6A9F94A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FEB46-C165-E002-2AC4-0276D8F5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27819-4167-D988-F994-41E50DAA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01C5D-9BF8-D69B-06BA-50959E39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079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506A-6C56-527A-6119-3D9B99E5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8ED1E-C05E-4937-F4FE-093C24BC4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4CE7C-331E-BD44-469C-0B60BF925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6756F-0CA5-B6EE-E57C-1BA388C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314CD-F1EE-788D-53F0-581C8CA3B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1FBC7-8BCD-E09F-85DF-DB436A89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C7B9E-C7B8-2DE8-7750-DFDFD7AE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2500C-1EDB-658D-55A8-FA5D7D74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5775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522C-3A7E-7E98-2361-F2D71CED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D5634-02D3-9D33-7D35-5D78EB0A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5B49F-4EB1-819D-03E9-CF914B95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5BA9E-045A-8A08-44ED-51DBB501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104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91EB6-10F5-6542-A686-9B4D93CA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63F79-5A5D-5AE0-C516-CB8A4052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33775-9302-987F-BF0C-EFB08AA7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784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33EF-81DA-C7F0-10BB-B8B0BD5E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0652-3F33-7FD5-7905-4B146CC5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BE0EA-B4D5-B89B-309F-F538B2C70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590D7-7560-D736-8008-0E4D970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9FD-1A91-0AB3-5F27-137753F1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E366A-AA13-0488-C729-7F95474A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5882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DB5C-8202-6462-6B34-9BF0E4BB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6F46-D4BF-5C36-E742-FCA40C45E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0AD-197E-6ECF-8173-52CBAD52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D3C9-5B45-19E0-C6C6-84E618F0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EA7D2-9543-E030-7723-2D5B361B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33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835-87D5-1FCA-8071-3BDABDE4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D060B-1447-A318-AE3F-EFF13BDF3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B96A6-5429-4E13-1661-4ED324177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01710-C3E0-59E1-E741-9F0D6865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44A77-8BFD-5179-994D-2F5B936C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C07CC-C602-B13C-DB52-0E3F7594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0542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B0E4-7AED-48B1-F2E1-F4F7A6D9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7D500-8A80-4F05-25DF-36C4A6080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050F5-E0CA-69BC-782A-FEE79B5F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7EAA-20B4-EB2B-7FA5-5417625F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F596D-ADB2-FCD6-E15E-3F8C9626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063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2EDB9-000E-AE97-78C7-DF7A7DEBA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E9FFA-83BD-551B-2662-E7650631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5D04D-B482-905C-7917-62C272E8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C06CD-B8A3-94CF-1661-2EA55324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55ED-312B-845E-65D4-FCE9030E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1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AAF3-D8F3-F3E6-015C-54E3EF9DF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Axiforma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B2F0A-DE17-9811-835D-74E7A4C7A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xiforma Boo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60822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DB5C-8202-6462-6B34-9BF0E4BB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6F46-D4BF-5C36-E742-FCA40C45E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0AD-197E-6ECF-8173-52CBAD52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D3C9-5B45-19E0-C6C6-84E618F0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EA7D2-9543-E030-7723-2D5B361B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038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EDC6-EE9D-4618-A7AD-B5DCC5B2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80A2-1F1E-D68E-2B36-96A3633BC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EB2BF-49B8-D582-B3DE-FF17582A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D8259-2D94-3CB8-1535-EC7E1F7F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666D-9716-E667-2B45-15711ED5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5840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ED3C-6CE1-1C34-411D-D2589057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1FF6-13B8-ACD6-109C-CF43DDADE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B3FB-707B-35DF-6DBB-5B6A9F94A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FEB46-C165-E002-2AC4-0276D8F5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27819-4167-D988-F994-41E50DAA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01C5D-9BF8-D69B-06BA-50959E39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4783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506A-6C56-527A-6119-3D9B99E5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8ED1E-C05E-4937-F4FE-093C24BC4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4CE7C-331E-BD44-469C-0B60BF925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6756F-0CA5-B6EE-E57C-1BA388C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314CD-F1EE-788D-53F0-581C8CA3B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1FBC7-8BCD-E09F-85DF-DB436A89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C7B9E-C7B8-2DE8-7750-DFDFD7AE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2500C-1EDB-658D-55A8-FA5D7D74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94853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522C-3A7E-7E98-2361-F2D71CED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D5634-02D3-9D33-7D35-5D78EB0A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5B49F-4EB1-819D-03E9-CF914B95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5BA9E-045A-8A08-44ED-51DBB501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4607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91EB6-10F5-6542-A686-9B4D93CA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63F79-5A5D-5AE0-C516-CB8A4052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33775-9302-987F-BF0C-EFB08AA7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801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EDC6-EE9D-4618-A7AD-B5DCC5B2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80A2-1F1E-D68E-2B36-96A3633BC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EB2BF-49B8-D582-B3DE-FF17582A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D8259-2D94-3CB8-1535-EC7E1F7F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666D-9716-E667-2B45-15711ED5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3742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33EF-81DA-C7F0-10BB-B8B0BD5E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0652-3F33-7FD5-7905-4B146CC5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BE0EA-B4D5-B89B-309F-F538B2C70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590D7-7560-D736-8008-0E4D970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9FD-1A91-0AB3-5F27-137753F1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E366A-AA13-0488-C729-7F95474A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3915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835-87D5-1FCA-8071-3BDABDE4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D060B-1447-A318-AE3F-EFF13BDF3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B96A6-5429-4E13-1661-4ED324177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01710-C3E0-59E1-E741-9F0D6865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44A77-8BFD-5179-994D-2F5B936C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C07CC-C602-B13C-DB52-0E3F7594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7866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B0E4-7AED-48B1-F2E1-F4F7A6D9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7D500-8A80-4F05-25DF-36C4A6080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050F5-E0CA-69BC-782A-FEE79B5F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7EAA-20B4-EB2B-7FA5-5417625F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F596D-ADB2-FCD6-E15E-3F8C9626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61530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2EDB9-000E-AE97-78C7-DF7A7DEBA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E9FFA-83BD-551B-2662-E7650631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5D04D-B482-905C-7917-62C272E8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C06CD-B8A3-94CF-1661-2EA55324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55ED-312B-845E-65D4-FCE9030E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656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ED3C-6CE1-1C34-411D-D2589057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1FF6-13B8-ACD6-109C-CF43DDADE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B3FB-707B-35DF-6DBB-5B6A9F94A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FEB46-C165-E002-2AC4-0276D8F5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27819-4167-D988-F994-41E50DAA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01C5D-9BF8-D69B-06BA-50959E39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0489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506A-6C56-527A-6119-3D9B99E5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8ED1E-C05E-4937-F4FE-093C24BC4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4CE7C-331E-BD44-469C-0B60BF925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6756F-0CA5-B6EE-E57C-1BA388C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314CD-F1EE-788D-53F0-581C8CA3B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1FBC7-8BCD-E09F-85DF-DB436A89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C7B9E-C7B8-2DE8-7750-DFDFD7AE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2500C-1EDB-658D-55A8-FA5D7D74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5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522C-3A7E-7E98-2361-F2D71CED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D5634-02D3-9D33-7D35-5D78EB0A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5B49F-4EB1-819D-03E9-CF914B95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5BA9E-045A-8A08-44ED-51DBB501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5420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91EB6-10F5-6542-A686-9B4D93CA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63F79-5A5D-5AE0-C516-CB8A4052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33775-9302-987F-BF0C-EFB08AA7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4545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33EF-81DA-C7F0-10BB-B8B0BD5E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0652-3F33-7FD5-7905-4B146CC5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BE0EA-B4D5-B89B-309F-F538B2C70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590D7-7560-D736-8008-0E4D970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9FD-1A91-0AB3-5F27-137753F1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E366A-AA13-0488-C729-7F95474A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11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835-87D5-1FCA-8071-3BDABDE4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D060B-1447-A318-AE3F-EFF13BDF3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B96A6-5429-4E13-1661-4ED324177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01710-C3E0-59E1-E741-9F0D6865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0A82D7-8343-A148-89CB-F8E08F193CB6}" type="datetimeFigureOut">
              <a:rPr lang="en-DE" smtClean="0"/>
              <a:t>10/24/2023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44A77-8BFD-5179-994D-2F5B936C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C07CC-C602-B13C-DB52-0E3F7594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42195-BE4E-8249-91A4-23C00D05EEC1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403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0905A6-B657-371A-3B7E-2911CA85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8BA23-FA85-AFCE-5B87-3BCFB1CF9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42E1AA-2260-DC11-528A-BEF8615D863F}"/>
              </a:ext>
            </a:extLst>
          </p:cNvPr>
          <p:cNvSpPr txBox="1">
            <a:spLocks/>
          </p:cNvSpPr>
          <p:nvPr userDrawn="1"/>
        </p:nvSpPr>
        <p:spPr>
          <a:xfrm>
            <a:off x="107245" y="6451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chemeClr val="tx2"/>
                </a:solidFill>
                <a:latin typeface="Axiforma" pitchFamily="2" charset="77"/>
              </a:rPr>
              <a:t>CargoBeamer</a:t>
            </a:r>
            <a:endParaRPr lang="en-DE" dirty="0">
              <a:solidFill>
                <a:schemeClr val="tx2"/>
              </a:solidFill>
              <a:latin typeface="Axiforma" pitchFamily="2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B65EC54-3315-BC9C-FFFD-7EA6F332A6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85680" y="211011"/>
            <a:ext cx="309017" cy="25107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FA8E78-FC92-C03F-2CB6-E983E98ADE6F}"/>
              </a:ext>
            </a:extLst>
          </p:cNvPr>
          <p:cNvSpPr txBox="1">
            <a:spLocks/>
          </p:cNvSpPr>
          <p:nvPr userDrawn="1"/>
        </p:nvSpPr>
        <p:spPr>
          <a:xfrm>
            <a:off x="8382000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  <a:latin typeface="Axiforma" pitchFamily="2" charset="77"/>
              </a:rPr>
              <a:t>Confidential and Proprietary</a:t>
            </a:r>
            <a:endParaRPr lang="en-DE" dirty="0">
              <a:solidFill>
                <a:schemeClr val="tx2"/>
              </a:solidFill>
              <a:latin typeface="Axiforma" pitchFamily="2" charset="77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98848A-EDFA-CEA2-C626-C3F79789D5E3}"/>
              </a:ext>
            </a:extLst>
          </p:cNvPr>
          <p:cNvSpPr txBox="1">
            <a:spLocks/>
          </p:cNvSpPr>
          <p:nvPr userDrawn="1"/>
        </p:nvSpPr>
        <p:spPr>
          <a:xfrm>
            <a:off x="9256713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94F898-09A6-40BD-AE5F-E61ED9CD2CBC}" type="slidenum">
              <a:rPr lang="en-ID" sz="800" smtClean="0">
                <a:solidFill>
                  <a:schemeClr val="tx1"/>
                </a:solidFill>
                <a:latin typeface="Axiforma" panose="00000500000000000000" pitchFamily="50" charset="0"/>
              </a:rPr>
              <a:pPr/>
              <a:t>‹Nr.›</a:t>
            </a:fld>
            <a:endParaRPr lang="en-ID" sz="800" dirty="0">
              <a:solidFill>
                <a:schemeClr val="tx1"/>
              </a:solidFill>
              <a:latin typeface="Axiform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xiforma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xiform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xiform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xiform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pos="1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51715C-6E3F-B60D-3C9A-6BC1647B4C67}"/>
              </a:ext>
            </a:extLst>
          </p:cNvPr>
          <p:cNvSpPr/>
          <p:nvPr userDrawn="1"/>
        </p:nvSpPr>
        <p:spPr>
          <a:xfrm>
            <a:off x="6091576" y="-11852"/>
            <a:ext cx="6100424" cy="6869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0905A6-B657-371A-3B7E-2911CA85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8BA23-FA85-AFCE-5B87-3BCFB1CF9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42E1AA-2260-DC11-528A-BEF8615D863F}"/>
              </a:ext>
            </a:extLst>
          </p:cNvPr>
          <p:cNvSpPr txBox="1">
            <a:spLocks/>
          </p:cNvSpPr>
          <p:nvPr userDrawn="1"/>
        </p:nvSpPr>
        <p:spPr>
          <a:xfrm>
            <a:off x="107245" y="6451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chemeClr val="tx2"/>
                </a:solidFill>
                <a:latin typeface="Axiforma" pitchFamily="2" charset="77"/>
              </a:rPr>
              <a:t>CargoBeamer</a:t>
            </a:r>
            <a:endParaRPr lang="en-DE" dirty="0">
              <a:solidFill>
                <a:schemeClr val="tx2"/>
              </a:solidFill>
              <a:latin typeface="Axiforma" pitchFamily="2" charset="77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28ADC530-18DF-6895-38DF-3B5E4F9D1C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90896" y="188913"/>
            <a:ext cx="309017" cy="25107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EBE302-DE6B-98AE-0161-079CA6B2B230}"/>
              </a:ext>
            </a:extLst>
          </p:cNvPr>
          <p:cNvSpPr txBox="1">
            <a:spLocks/>
          </p:cNvSpPr>
          <p:nvPr userDrawn="1"/>
        </p:nvSpPr>
        <p:spPr>
          <a:xfrm>
            <a:off x="8382000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Axiforma" pitchFamily="2" charset="77"/>
              </a:rPr>
              <a:t>Confidential and Proprietary</a:t>
            </a:r>
            <a:endParaRPr lang="en-DE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0E5D7C-2543-4182-7E10-45D7E9226CE3}"/>
              </a:ext>
            </a:extLst>
          </p:cNvPr>
          <p:cNvSpPr txBox="1">
            <a:spLocks/>
          </p:cNvSpPr>
          <p:nvPr userDrawn="1"/>
        </p:nvSpPr>
        <p:spPr>
          <a:xfrm>
            <a:off x="9256713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94F898-09A6-40BD-AE5F-E61ED9CD2CBC}" type="slidenum">
              <a:rPr lang="en-ID" sz="800" smtClean="0">
                <a:solidFill>
                  <a:schemeClr val="bg1"/>
                </a:solidFill>
                <a:latin typeface="Axiforma" panose="00000500000000000000" pitchFamily="50" charset="0"/>
              </a:rPr>
              <a:pPr/>
              <a:t>‹Nr.›</a:t>
            </a:fld>
            <a:endParaRPr lang="en-ID" sz="800" dirty="0">
              <a:solidFill>
                <a:schemeClr val="bg1"/>
              </a:solidFill>
              <a:latin typeface="Axiform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3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xiforma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xiform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xiform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xiform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59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4201">
          <p15:clr>
            <a:srgbClr val="F26B43"/>
          </p15:clr>
        </p15:guide>
        <p15:guide id="6" pos="1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51715C-6E3F-B60D-3C9A-6BC1647B4C67}"/>
              </a:ext>
            </a:extLst>
          </p:cNvPr>
          <p:cNvSpPr/>
          <p:nvPr userDrawn="1"/>
        </p:nvSpPr>
        <p:spPr>
          <a:xfrm>
            <a:off x="0" y="0"/>
            <a:ext cx="6105144" cy="6869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0905A6-B657-371A-3B7E-2911CA85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8BA23-FA85-AFCE-5B87-3BCFB1CF9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8C4045-72D4-ABDB-76E8-F01B7A499F05}"/>
              </a:ext>
            </a:extLst>
          </p:cNvPr>
          <p:cNvSpPr txBox="1">
            <a:spLocks/>
          </p:cNvSpPr>
          <p:nvPr userDrawn="1"/>
        </p:nvSpPr>
        <p:spPr>
          <a:xfrm>
            <a:off x="9352550" y="70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tx1"/>
                </a:solidFill>
                <a:latin typeface="Axiforma" pitchFamily="2" charset="77"/>
              </a:rPr>
              <a:t>January 2023</a:t>
            </a:r>
            <a:endParaRPr lang="en-DE" sz="800" dirty="0">
              <a:solidFill>
                <a:schemeClr val="tx1"/>
              </a:solidFill>
              <a:latin typeface="Axiforma" pitchFamily="2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42E1AA-2260-DC11-528A-BEF8615D863F}"/>
              </a:ext>
            </a:extLst>
          </p:cNvPr>
          <p:cNvSpPr txBox="1">
            <a:spLocks/>
          </p:cNvSpPr>
          <p:nvPr userDrawn="1"/>
        </p:nvSpPr>
        <p:spPr>
          <a:xfrm>
            <a:off x="107245" y="6451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chemeClr val="bg1"/>
                </a:solidFill>
                <a:latin typeface="Axiforma" pitchFamily="2" charset="77"/>
              </a:rPr>
              <a:t>CargoBeamer</a:t>
            </a:r>
            <a:endParaRPr lang="en-DE" dirty="0">
              <a:solidFill>
                <a:schemeClr val="bg1"/>
              </a:solidFill>
              <a:latin typeface="Axiforma" pitchFamily="2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B65EC54-3315-BC9C-FFFD-7EA6F332A6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7580" y="188913"/>
            <a:ext cx="309017" cy="25107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EFF9E1-45D2-B0A8-BB45-85EDE2033B76}"/>
              </a:ext>
            </a:extLst>
          </p:cNvPr>
          <p:cNvSpPr txBox="1">
            <a:spLocks/>
          </p:cNvSpPr>
          <p:nvPr userDrawn="1"/>
        </p:nvSpPr>
        <p:spPr>
          <a:xfrm>
            <a:off x="8382000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  <a:latin typeface="Axiforma" pitchFamily="2" charset="77"/>
              </a:rPr>
              <a:t>Confidential and Proprietary</a:t>
            </a:r>
            <a:endParaRPr lang="en-DE" dirty="0">
              <a:solidFill>
                <a:schemeClr val="tx2"/>
              </a:solidFill>
              <a:latin typeface="Axiforma" pitchFamily="2" charset="77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25E77E-3350-3BD8-BB4F-F52984D227D7}"/>
              </a:ext>
            </a:extLst>
          </p:cNvPr>
          <p:cNvSpPr txBox="1">
            <a:spLocks/>
          </p:cNvSpPr>
          <p:nvPr userDrawn="1"/>
        </p:nvSpPr>
        <p:spPr>
          <a:xfrm>
            <a:off x="9256713" y="6451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94F898-09A6-40BD-AE5F-E61ED9CD2CBC}" type="slidenum">
              <a:rPr lang="en-ID" sz="800" smtClean="0">
                <a:solidFill>
                  <a:schemeClr val="tx1"/>
                </a:solidFill>
                <a:latin typeface="Axiforma" panose="00000500000000000000" pitchFamily="50" charset="0"/>
              </a:rPr>
              <a:pPr/>
              <a:t>‹Nr.›</a:t>
            </a:fld>
            <a:endParaRPr lang="en-ID" sz="800" dirty="0">
              <a:solidFill>
                <a:schemeClr val="tx1"/>
              </a:solidFill>
              <a:latin typeface="Axiform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2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xiforma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xiform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xiform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xiform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xiform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59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4201">
          <p15:clr>
            <a:srgbClr val="F26B43"/>
          </p15:clr>
        </p15:guide>
        <p15:guide id="6" pos="1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3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4.emf"/><Relationship Id="rId4" Type="http://schemas.openxmlformats.org/officeDocument/2006/relationships/image" Target="../media/image31.emf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jpeg"/><Relationship Id="rId12" Type="http://schemas.openxmlformats.org/officeDocument/2006/relationships/chart" Target="../charts/char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chart" Target="../charts/chart5.xml"/><Relationship Id="rId5" Type="http://schemas.openxmlformats.org/officeDocument/2006/relationships/tags" Target="../tags/tag5.xml"/><Relationship Id="rId10" Type="http://schemas.openxmlformats.org/officeDocument/2006/relationships/chart" Target="../charts/chart4.xml"/><Relationship Id="rId4" Type="http://schemas.openxmlformats.org/officeDocument/2006/relationships/tags" Target="../tags/tag4.xml"/><Relationship Id="rId9" Type="http://schemas.openxmlformats.org/officeDocument/2006/relationships/chart" Target="../charts/chart3.xml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M7Xx7AC9Zaw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F1F4-89D7-4D11-B1C4-AD1AFF60F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44" y="1548008"/>
            <a:ext cx="4919338" cy="2088008"/>
          </a:xfrm>
        </p:spPr>
        <p:txBody>
          <a:bodyPr>
            <a:normAutofit fontScale="90000"/>
          </a:bodyPr>
          <a:lstStyle/>
          <a:p>
            <a:pPr algn="l"/>
            <a:r>
              <a:rPr lang="en-ID" sz="6000" spc="200" dirty="0">
                <a:solidFill>
                  <a:srgbClr val="64C8FF"/>
                </a:solidFill>
                <a:ea typeface="Roboto Black" panose="02000000000000000000" pitchFamily="2" charset="0"/>
              </a:rPr>
              <a:t>Zero Carbon</a:t>
            </a:r>
            <a:br>
              <a:rPr lang="en-ID" sz="6000" spc="200" dirty="0">
                <a:solidFill>
                  <a:schemeClr val="bg2"/>
                </a:solidFill>
                <a:ea typeface="Roboto Black" panose="02000000000000000000" pitchFamily="2" charset="0"/>
              </a:rPr>
            </a:br>
            <a:r>
              <a:rPr lang="en-ID" sz="6000" spc="200" dirty="0">
                <a:solidFill>
                  <a:schemeClr val="bg2"/>
                </a:solidFill>
                <a:ea typeface="Roboto Black" panose="02000000000000000000" pitchFamily="2" charset="0"/>
              </a:rPr>
              <a:t>Transport</a:t>
            </a:r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2B318-58D6-4604-A357-1CD52AD2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063" y="0"/>
            <a:ext cx="6096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5D08DA-2064-35A4-5BA2-39556700C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55984"/>
            <a:ext cx="2021169" cy="4763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422A81-43F3-3385-5411-4D22398F4165}"/>
              </a:ext>
            </a:extLst>
          </p:cNvPr>
          <p:cNvSpPr txBox="1">
            <a:spLocks/>
          </p:cNvSpPr>
          <p:nvPr/>
        </p:nvSpPr>
        <p:spPr>
          <a:xfrm>
            <a:off x="610844" y="3200399"/>
            <a:ext cx="4919338" cy="124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xiforma" pitchFamily="2" charset="77"/>
                <a:ea typeface="+mj-ea"/>
                <a:cs typeface="+mj-cs"/>
              </a:defRPr>
            </a:lvl1pPr>
          </a:lstStyle>
          <a:p>
            <a:r>
              <a:rPr lang="en-ID" sz="1600" spc="200" dirty="0">
                <a:solidFill>
                  <a:schemeClr val="bg1"/>
                </a:solidFill>
                <a:ea typeface="Roboto Black" panose="02000000000000000000" pitchFamily="2" charset="0"/>
              </a:rPr>
              <a:t>How </a:t>
            </a:r>
            <a:r>
              <a:rPr lang="en-ID" sz="1600" spc="200" dirty="0">
                <a:solidFill>
                  <a:srgbClr val="64C8FF"/>
                </a:solidFill>
                <a:ea typeface="Roboto Black" panose="02000000000000000000" pitchFamily="2" charset="0"/>
              </a:rPr>
              <a:t>CargoBeamer</a:t>
            </a:r>
            <a:r>
              <a:rPr lang="en-ID" sz="1600" spc="200" dirty="0">
                <a:solidFill>
                  <a:schemeClr val="bg1"/>
                </a:solidFill>
                <a:ea typeface="Roboto Black" panose="02000000000000000000" pitchFamily="2" charset="0"/>
              </a:rPr>
              <a:t> drives Innovation in the Intermodal Market</a:t>
            </a:r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1B4287-7B19-B347-1750-EFD95EFB1163}"/>
              </a:ext>
            </a:extLst>
          </p:cNvPr>
          <p:cNvSpPr txBox="1">
            <a:spLocks/>
          </p:cNvSpPr>
          <p:nvPr/>
        </p:nvSpPr>
        <p:spPr>
          <a:xfrm>
            <a:off x="623888" y="5110117"/>
            <a:ext cx="4919338" cy="124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xiforma" pitchFamily="2" charset="77"/>
                <a:ea typeface="+mj-ea"/>
                <a:cs typeface="+mj-cs"/>
              </a:defRPr>
            </a:lvl1pPr>
          </a:lstStyle>
          <a:p>
            <a:r>
              <a:rPr lang="en-ID" sz="1200" spc="200" dirty="0">
                <a:solidFill>
                  <a:srgbClr val="64C8FF"/>
                </a:solidFill>
                <a:ea typeface="Roboto Black" panose="02000000000000000000" pitchFamily="2" charset="0"/>
              </a:rPr>
              <a:t>Nicolas Albrecht</a:t>
            </a:r>
          </a:p>
          <a:p>
            <a:r>
              <a:rPr lang="en-ID" sz="1200" spc="200" dirty="0">
                <a:solidFill>
                  <a:schemeClr val="bg1"/>
                </a:solidFill>
                <a:ea typeface="Roboto Black" panose="02000000000000000000" pitchFamily="2" charset="0"/>
              </a:rPr>
              <a:t>CEO, CargoBeamer AG</a:t>
            </a:r>
            <a:endParaRPr lang="en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2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920CBB26-B65B-4D8F-50BC-A6BD1E5FE3B4}"/>
              </a:ext>
            </a:extLst>
          </p:cNvPr>
          <p:cNvCxnSpPr>
            <a:cxnSpLocks/>
          </p:cNvCxnSpPr>
          <p:nvPr/>
        </p:nvCxnSpPr>
        <p:spPr>
          <a:xfrm flipH="1">
            <a:off x="1350839" y="1870303"/>
            <a:ext cx="223" cy="113762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B0627BB0-D537-4056-6911-7ACCD861F3B9}"/>
              </a:ext>
            </a:extLst>
          </p:cNvPr>
          <p:cNvCxnSpPr>
            <a:cxnSpLocks/>
          </p:cNvCxnSpPr>
          <p:nvPr/>
        </p:nvCxnSpPr>
        <p:spPr>
          <a:xfrm flipH="1">
            <a:off x="6913240" y="1871979"/>
            <a:ext cx="222" cy="113486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3A4327-DCD6-68BC-BC66-F2D610C8BFD2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9574662" y="1873351"/>
            <a:ext cx="0" cy="113486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70E6C3A4-C14E-92F0-26CF-D94135F4CFBF}"/>
              </a:ext>
            </a:extLst>
          </p:cNvPr>
          <p:cNvCxnSpPr>
            <a:cxnSpLocks/>
          </p:cNvCxnSpPr>
          <p:nvPr/>
        </p:nvCxnSpPr>
        <p:spPr>
          <a:xfrm flipH="1">
            <a:off x="4312858" y="1876973"/>
            <a:ext cx="223" cy="113486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80BC73A-89D7-3B23-4EEA-0C4EA8B915FD}"/>
              </a:ext>
            </a:extLst>
          </p:cNvPr>
          <p:cNvSpPr/>
          <p:nvPr/>
        </p:nvSpPr>
        <p:spPr>
          <a:xfrm>
            <a:off x="609974" y="2995342"/>
            <a:ext cx="2514130" cy="3171002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Picture 30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B7465B31-CE1E-43E7-6B4B-56DFAE04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38" y="2995342"/>
            <a:ext cx="2513866" cy="1831894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effectLst/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5B88A753-3D2F-7A5E-1422-4728F42E9A70}"/>
              </a:ext>
            </a:extLst>
          </p:cNvPr>
          <p:cNvSpPr/>
          <p:nvPr/>
        </p:nvSpPr>
        <p:spPr>
          <a:xfrm>
            <a:off x="3430791" y="3001078"/>
            <a:ext cx="2514130" cy="3171006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F1F7083-F764-BEB2-BE4A-CE419DE30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0791" y="3001078"/>
            <a:ext cx="2514130" cy="1857584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effectLst/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9994C2DF-BCC2-1688-D697-373698ED4202}"/>
              </a:ext>
            </a:extLst>
          </p:cNvPr>
          <p:cNvSpPr/>
          <p:nvPr/>
        </p:nvSpPr>
        <p:spPr>
          <a:xfrm>
            <a:off x="6251018" y="2995421"/>
            <a:ext cx="2514130" cy="3176777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09999E64-8FE6-E4B1-E6A7-0FF9CF694048}"/>
              </a:ext>
            </a:extLst>
          </p:cNvPr>
          <p:cNvSpPr/>
          <p:nvPr/>
        </p:nvSpPr>
        <p:spPr>
          <a:xfrm>
            <a:off x="9071835" y="2993473"/>
            <a:ext cx="2514130" cy="3171002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6" name="Straight Connector 11">
            <a:extLst>
              <a:ext uri="{FF2B5EF4-FFF2-40B4-BE49-F238E27FC236}">
                <a16:creationId xmlns:a16="http://schemas.microsoft.com/office/drawing/2014/main" id="{7D694CC9-2A27-A043-7E3A-2C23590EF067}"/>
              </a:ext>
            </a:extLst>
          </p:cNvPr>
          <p:cNvCxnSpPr>
            <a:cxnSpLocks/>
          </p:cNvCxnSpPr>
          <p:nvPr/>
        </p:nvCxnSpPr>
        <p:spPr>
          <a:xfrm>
            <a:off x="1342348" y="1778718"/>
            <a:ext cx="9237726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Oval 36">
            <a:extLst>
              <a:ext uri="{FF2B5EF4-FFF2-40B4-BE49-F238E27FC236}">
                <a16:creationId xmlns:a16="http://schemas.microsoft.com/office/drawing/2014/main" id="{851B585C-0A20-77BD-A409-D13682E0B6E3}"/>
              </a:ext>
            </a:extLst>
          </p:cNvPr>
          <p:cNvSpPr/>
          <p:nvPr/>
        </p:nvSpPr>
        <p:spPr>
          <a:xfrm>
            <a:off x="9475694" y="1691830"/>
            <a:ext cx="182013" cy="182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2822079-AC2D-1725-B143-83936FA76300}"/>
              </a:ext>
            </a:extLst>
          </p:cNvPr>
          <p:cNvSpPr txBox="1">
            <a:spLocks/>
          </p:cNvSpPr>
          <p:nvPr/>
        </p:nvSpPr>
        <p:spPr>
          <a:xfrm>
            <a:off x="9068293" y="4938753"/>
            <a:ext cx="2514130" cy="110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000" dirty="0">
                <a:solidFill>
                  <a:schemeClr val="tx2"/>
                </a:solidFill>
                <a:latin typeface="Axiforma Book" pitchFamily="2" charset="77"/>
              </a:rPr>
              <a:t>The CB system enables ALL types of semi-trailers to be loaded for the subsequent departure of the fully electric long distance train transport</a:t>
            </a:r>
            <a:endParaRPr lang="en-DE" sz="1000" dirty="0">
              <a:solidFill>
                <a:schemeClr val="tx2"/>
              </a:solidFill>
              <a:latin typeface="Axiforma Book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D3E24931-65D1-2C7D-6C25-5ADCE73BCFED}"/>
              </a:ext>
            </a:extLst>
          </p:cNvPr>
          <p:cNvSpPr txBox="1">
            <a:spLocks/>
          </p:cNvSpPr>
          <p:nvPr/>
        </p:nvSpPr>
        <p:spPr>
          <a:xfrm>
            <a:off x="6249356" y="4932016"/>
            <a:ext cx="2514130" cy="130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000" dirty="0">
                <a:solidFill>
                  <a:schemeClr val="tx2"/>
                </a:solidFill>
                <a:latin typeface="Axiforma Book" pitchFamily="2" charset="77"/>
              </a:rPr>
              <a:t>In CB Terminals, trains are unloaded and loaded automatically within 20 minutes via a horizontal shift onto CB Railcars </a:t>
            </a:r>
            <a:br>
              <a:rPr lang="en-GB" sz="1000" dirty="0">
                <a:solidFill>
                  <a:schemeClr val="tx2"/>
                </a:solidFill>
                <a:latin typeface="Axiforma Book" pitchFamily="2" charset="77"/>
              </a:rPr>
            </a:br>
            <a:r>
              <a:rPr lang="en-GB" sz="1000" dirty="0">
                <a:solidFill>
                  <a:schemeClr val="tx2"/>
                </a:solidFill>
                <a:latin typeface="Axiforma Book" pitchFamily="2" charset="77"/>
              </a:rPr>
              <a:t>In 3rd party terminals, a crane or reach stacker lifts the CB Loading Basket onto the CB Railcar</a:t>
            </a:r>
            <a:endParaRPr lang="en-DE" sz="1000" dirty="0">
              <a:solidFill>
                <a:schemeClr val="tx2"/>
              </a:solidFill>
              <a:latin typeface="Axiforma Book" pitchFamily="2" charset="77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78F2B66-D4B5-EA1C-48B7-504A0DD03070}"/>
              </a:ext>
            </a:extLst>
          </p:cNvPr>
          <p:cNvSpPr txBox="1">
            <a:spLocks/>
          </p:cNvSpPr>
          <p:nvPr/>
        </p:nvSpPr>
        <p:spPr>
          <a:xfrm>
            <a:off x="609600" y="4932016"/>
            <a:ext cx="2513866" cy="87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000" dirty="0">
                <a:solidFill>
                  <a:schemeClr val="tx2"/>
                </a:solidFill>
                <a:latin typeface="Axiforma Book" pitchFamily="2" charset="77"/>
              </a:rPr>
              <a:t>Truck drivers arrive at the CB Terminal and place their semi-trailers in one of the parking lots, allowing them to leave immediately w/o any long waiting times</a:t>
            </a:r>
            <a:endParaRPr lang="en-DE" sz="1000" dirty="0">
              <a:solidFill>
                <a:schemeClr val="tx2"/>
              </a:solidFill>
              <a:latin typeface="Axiforma Book" pitchFamily="2" charset="77"/>
            </a:endParaRPr>
          </a:p>
        </p:txBody>
      </p:sp>
      <p:sp>
        <p:nvSpPr>
          <p:cNvPr id="33" name="Oval 10">
            <a:extLst>
              <a:ext uri="{FF2B5EF4-FFF2-40B4-BE49-F238E27FC236}">
                <a16:creationId xmlns:a16="http://schemas.microsoft.com/office/drawing/2014/main" id="{6F95CBDE-7395-C2AA-55AF-EC883215EA8B}"/>
              </a:ext>
            </a:extLst>
          </p:cNvPr>
          <p:cNvSpPr/>
          <p:nvPr/>
        </p:nvSpPr>
        <p:spPr>
          <a:xfrm>
            <a:off x="4226320" y="1696046"/>
            <a:ext cx="182013" cy="182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D98D6E2-6D59-CC96-8CAF-DC73B8A5A3F1}"/>
              </a:ext>
            </a:extLst>
          </p:cNvPr>
          <p:cNvSpPr txBox="1">
            <a:spLocks/>
          </p:cNvSpPr>
          <p:nvPr/>
        </p:nvSpPr>
        <p:spPr>
          <a:xfrm>
            <a:off x="3434166" y="4937752"/>
            <a:ext cx="2510381" cy="93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000" dirty="0">
                <a:solidFill>
                  <a:schemeClr val="tx2"/>
                </a:solidFill>
                <a:latin typeface="Axiforma Book" pitchFamily="2" charset="77"/>
              </a:rPr>
              <a:t>Terminal operators transfer the parked semi-trailers into empty CB Loading Basket located next to the tracks, to prepare for the train arrival</a:t>
            </a:r>
            <a:endParaRPr lang="en-DE" sz="1000" dirty="0">
              <a:solidFill>
                <a:schemeClr val="tx2"/>
              </a:solidFill>
              <a:latin typeface="Axiforma Book" pitchFamily="2" charset="77"/>
            </a:endParaRPr>
          </a:p>
        </p:txBody>
      </p:sp>
      <p:sp>
        <p:nvSpPr>
          <p:cNvPr id="35" name="Oval 23">
            <a:extLst>
              <a:ext uri="{FF2B5EF4-FFF2-40B4-BE49-F238E27FC236}">
                <a16:creationId xmlns:a16="http://schemas.microsoft.com/office/drawing/2014/main" id="{486DC64C-F177-C843-6562-882B0DD07E5F}"/>
              </a:ext>
            </a:extLst>
          </p:cNvPr>
          <p:cNvSpPr/>
          <p:nvPr/>
        </p:nvSpPr>
        <p:spPr>
          <a:xfrm rot="10800000">
            <a:off x="6834306" y="1690236"/>
            <a:ext cx="182013" cy="182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5B098AB-3CC2-224A-E291-3711261A1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56" y="1984512"/>
            <a:ext cx="1543720" cy="693806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DD4A260A-3C36-084C-8A6E-1AA357900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948" y="1937981"/>
            <a:ext cx="1782252" cy="786866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FD8FBAA3-F58B-EE27-904C-BE85E9E75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592" y="1937981"/>
            <a:ext cx="1510783" cy="786866"/>
          </a:xfrm>
          <a:prstGeom prst="rect">
            <a:avLst/>
          </a:prstGeom>
        </p:spPr>
      </p:pic>
      <p:pic>
        <p:nvPicPr>
          <p:cNvPr id="44" name="Picture 17">
            <a:extLst>
              <a:ext uri="{FF2B5EF4-FFF2-40B4-BE49-F238E27FC236}">
                <a16:creationId xmlns:a16="http://schemas.microsoft.com/office/drawing/2014/main" id="{8863BC4C-262C-4303-8DCF-001AA91C0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280" y="1937981"/>
            <a:ext cx="1310132" cy="786866"/>
          </a:xfrm>
          <a:prstGeom prst="rect">
            <a:avLst/>
          </a:prstGeom>
        </p:spPr>
      </p:pic>
      <p:pic>
        <p:nvPicPr>
          <p:cNvPr id="45" name="Picture 28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FCAA4DDE-9126-D348-B9A1-77890E75E1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0539" y="2993473"/>
            <a:ext cx="2514130" cy="1859454"/>
          </a:xfrm>
          <a:prstGeom prst="roundRect">
            <a:avLst>
              <a:gd name="adj" fmla="val 5654"/>
            </a:avLst>
          </a:prstGeom>
          <a:noFill/>
          <a:effectLst/>
        </p:spPr>
      </p:pic>
      <p:pic>
        <p:nvPicPr>
          <p:cNvPr id="56" name="Picture 23">
            <a:extLst>
              <a:ext uri="{FF2B5EF4-FFF2-40B4-BE49-F238E27FC236}">
                <a16:creationId xmlns:a16="http://schemas.microsoft.com/office/drawing/2014/main" id="{938EB830-3494-B3C8-33B6-E948E83EAB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727" y="2993472"/>
            <a:ext cx="2510963" cy="1853567"/>
          </a:xfrm>
          <a:prstGeom prst="roundRect">
            <a:avLst>
              <a:gd name="adj" fmla="val 5079"/>
            </a:avLst>
          </a:prstGeom>
          <a:noFill/>
          <a:effectLst/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592EE1BB-631C-787A-3C6D-DCE0312094CB}"/>
              </a:ext>
            </a:extLst>
          </p:cNvPr>
          <p:cNvSpPr/>
          <p:nvPr/>
        </p:nvSpPr>
        <p:spPr>
          <a:xfrm>
            <a:off x="1274823" y="1676400"/>
            <a:ext cx="182013" cy="182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8FEA8CFD-734B-C57E-D3F7-F6AC9C1454D6}"/>
              </a:ext>
            </a:extLst>
          </p:cNvPr>
          <p:cNvSpPr/>
          <p:nvPr/>
        </p:nvSpPr>
        <p:spPr>
          <a:xfrm>
            <a:off x="1326248" y="2782256"/>
            <a:ext cx="52005" cy="520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aseline="-25000" dirty="0"/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8D7A6B47-0938-3D6C-FD45-8A38073EB8B9}"/>
              </a:ext>
            </a:extLst>
          </p:cNvPr>
          <p:cNvSpPr/>
          <p:nvPr/>
        </p:nvSpPr>
        <p:spPr>
          <a:xfrm>
            <a:off x="4291102" y="2788066"/>
            <a:ext cx="52005" cy="520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1" name="Oval 14">
            <a:extLst>
              <a:ext uri="{FF2B5EF4-FFF2-40B4-BE49-F238E27FC236}">
                <a16:creationId xmlns:a16="http://schemas.microsoft.com/office/drawing/2014/main" id="{FE3BCE91-CD8D-D564-5C8F-E0A7701FBCB9}"/>
              </a:ext>
            </a:extLst>
          </p:cNvPr>
          <p:cNvSpPr/>
          <p:nvPr/>
        </p:nvSpPr>
        <p:spPr>
          <a:xfrm>
            <a:off x="6890597" y="2782256"/>
            <a:ext cx="52005" cy="520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3" name="Oval 14">
            <a:extLst>
              <a:ext uri="{FF2B5EF4-FFF2-40B4-BE49-F238E27FC236}">
                <a16:creationId xmlns:a16="http://schemas.microsoft.com/office/drawing/2014/main" id="{CC22FBA3-617B-A734-236E-251D9C61395C}"/>
              </a:ext>
            </a:extLst>
          </p:cNvPr>
          <p:cNvSpPr/>
          <p:nvPr/>
        </p:nvSpPr>
        <p:spPr>
          <a:xfrm>
            <a:off x="9549190" y="2783851"/>
            <a:ext cx="52005" cy="520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E8FA552-5932-90CF-7EB7-AEBAD1F8F964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380871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schemeClr val="tx2"/>
                </a:solidFill>
                <a:latin typeface="Axiforma" pitchFamily="2" charset="77"/>
              </a:rPr>
              <a:t>How the </a:t>
            </a:r>
            <a:r>
              <a:rPr lang="en-GB" sz="2600" dirty="0">
                <a:solidFill>
                  <a:schemeClr val="accent1"/>
                </a:solidFill>
                <a:latin typeface="Axiforma" pitchFamily="2" charset="77"/>
              </a:rPr>
              <a:t>CargoBeamer</a:t>
            </a:r>
            <a:r>
              <a:rPr lang="en-GB" sz="2600" dirty="0">
                <a:solidFill>
                  <a:schemeClr val="tx2"/>
                </a:solidFill>
                <a:latin typeface="Axiforma" pitchFamily="2" charset="77"/>
              </a:rPr>
              <a:t> </a:t>
            </a:r>
            <a:r>
              <a:rPr lang="en-GB" sz="2600" dirty="0">
                <a:solidFill>
                  <a:schemeClr val="accent1"/>
                </a:solidFill>
                <a:latin typeface="Axiforma" pitchFamily="2" charset="77"/>
              </a:rPr>
              <a:t>System </a:t>
            </a:r>
            <a:r>
              <a:rPr lang="en-GB" sz="2600" dirty="0">
                <a:latin typeface="Axiforma" pitchFamily="2" charset="77"/>
              </a:rPr>
              <a:t>Works</a:t>
            </a:r>
            <a:endParaRPr lang="en-DE" sz="2600" dirty="0">
              <a:latin typeface="Axifo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16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E8ED2C1-6AB9-D085-8C5C-0E4CEB30DB8B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1084758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latin typeface="Axiforma" pitchFamily="2" charset="77"/>
              </a:rPr>
              <a:t>Creating a very much needed and better product: </a:t>
            </a:r>
            <a:br>
              <a:rPr lang="en-GB" sz="2600" dirty="0">
                <a:latin typeface="Axiforma" pitchFamily="2" charset="77"/>
              </a:rPr>
            </a:b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cheaper, accessible, scalable, efficient</a:t>
            </a:r>
            <a:endParaRPr lang="en-DE" sz="2600" dirty="0">
              <a:solidFill>
                <a:srgbClr val="64C8FF"/>
              </a:solidFill>
              <a:latin typeface="Axiforma" pitchFamily="2" charset="77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B14B118-C512-F334-DC8A-E88E34FC779F}"/>
              </a:ext>
            </a:extLst>
          </p:cNvPr>
          <p:cNvSpPr/>
          <p:nvPr/>
        </p:nvSpPr>
        <p:spPr>
          <a:xfrm>
            <a:off x="9337762" y="2854967"/>
            <a:ext cx="2244638" cy="2565119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3162644-448A-E0FE-4C42-B53E0CFDCC26}"/>
              </a:ext>
            </a:extLst>
          </p:cNvPr>
          <p:cNvSpPr txBox="1">
            <a:spLocks/>
          </p:cNvSpPr>
          <p:nvPr/>
        </p:nvSpPr>
        <p:spPr>
          <a:xfrm>
            <a:off x="1026439" y="1612846"/>
            <a:ext cx="4670140" cy="69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b="0" i="0" u="none" strike="noStrike" dirty="0">
                <a:solidFill>
                  <a:srgbClr val="64C8FF"/>
                </a:solidFill>
                <a:effectLst/>
                <a:latin typeface="Axiforma" pitchFamily="2" charset="77"/>
              </a:rPr>
              <a:t>Problem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xiforma" pitchFamily="2" charset="77"/>
              </a:rPr>
              <a:t>: Barriers of Modal Shift</a:t>
            </a:r>
            <a:endParaRPr lang="en-GB" sz="14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8F6A30F-BB42-6634-8229-0EA57FB345DB}"/>
              </a:ext>
            </a:extLst>
          </p:cNvPr>
          <p:cNvSpPr txBox="1">
            <a:spLocks/>
          </p:cNvSpPr>
          <p:nvPr/>
        </p:nvSpPr>
        <p:spPr>
          <a:xfrm>
            <a:off x="5127860" y="1612847"/>
            <a:ext cx="4670140" cy="69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b="0" i="0" u="none" strike="noStrike" dirty="0">
                <a:solidFill>
                  <a:srgbClr val="64C8FF"/>
                </a:solidFill>
                <a:effectLst/>
                <a:latin typeface="Axiforma" pitchFamily="2" charset="77"/>
              </a:rPr>
              <a:t>Solution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xiforma" pitchFamily="2" charset="77"/>
              </a:rPr>
              <a:t>: CargoBeamer Technology</a:t>
            </a:r>
            <a:endParaRPr lang="en-GB" sz="14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120C2A-EFE2-A0BE-2492-FF2098D19DC4}"/>
              </a:ext>
            </a:extLst>
          </p:cNvPr>
          <p:cNvSpPr txBox="1">
            <a:spLocks/>
          </p:cNvSpPr>
          <p:nvPr/>
        </p:nvSpPr>
        <p:spPr>
          <a:xfrm>
            <a:off x="520815" y="2854967"/>
            <a:ext cx="807894" cy="369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dirty="0">
                <a:solidFill>
                  <a:schemeClr val="accent1"/>
                </a:solidFill>
                <a:latin typeface="Axiforma Book" pitchFamily="2" charset="77"/>
              </a:rPr>
              <a:t>01.</a:t>
            </a:r>
            <a:endParaRPr lang="en-DE" dirty="0">
              <a:solidFill>
                <a:schemeClr val="accent1"/>
              </a:solidFill>
              <a:latin typeface="Axiforma Book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AA0F72-B11A-7D2C-AA1A-B92BBAC38B48}"/>
              </a:ext>
            </a:extLst>
          </p:cNvPr>
          <p:cNvSpPr txBox="1">
            <a:spLocks/>
          </p:cNvSpPr>
          <p:nvPr/>
        </p:nvSpPr>
        <p:spPr>
          <a:xfrm>
            <a:off x="492132" y="5020325"/>
            <a:ext cx="1002047" cy="399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dirty="0">
                <a:solidFill>
                  <a:schemeClr val="accent1"/>
                </a:solidFill>
                <a:latin typeface="Axiforma Book" pitchFamily="2" charset="77"/>
              </a:rPr>
              <a:t>02.</a:t>
            </a:r>
            <a:endParaRPr lang="en-DE" dirty="0">
              <a:solidFill>
                <a:schemeClr val="accent1"/>
              </a:solidFill>
              <a:latin typeface="Axiforma Book" pitchFamily="2" charset="77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7E54C44-CE20-4AFC-E790-44477B374317}"/>
              </a:ext>
            </a:extLst>
          </p:cNvPr>
          <p:cNvSpPr/>
          <p:nvPr/>
        </p:nvSpPr>
        <p:spPr>
          <a:xfrm>
            <a:off x="1129943" y="4269259"/>
            <a:ext cx="3396469" cy="1901897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3F66113-7B6F-4585-7B17-CA2F5551C7E5}"/>
              </a:ext>
            </a:extLst>
          </p:cNvPr>
          <p:cNvSpPr/>
          <p:nvPr/>
        </p:nvSpPr>
        <p:spPr>
          <a:xfrm>
            <a:off x="5233853" y="2066466"/>
            <a:ext cx="3377969" cy="1901897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D5F375C3-D96F-2FED-4368-D1D5A892BE74}"/>
              </a:ext>
            </a:extLst>
          </p:cNvPr>
          <p:cNvSpPr/>
          <p:nvPr/>
        </p:nvSpPr>
        <p:spPr>
          <a:xfrm>
            <a:off x="5233854" y="4269259"/>
            <a:ext cx="3377969" cy="1901897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7CBD69C-9298-F453-97FD-0F9E51AC6E86}"/>
              </a:ext>
            </a:extLst>
          </p:cNvPr>
          <p:cNvSpPr/>
          <p:nvPr/>
        </p:nvSpPr>
        <p:spPr>
          <a:xfrm>
            <a:off x="1129945" y="2066465"/>
            <a:ext cx="3396469" cy="1901897"/>
          </a:xfrm>
          <a:prstGeom prst="roundRect">
            <a:avLst>
              <a:gd name="adj" fmla="val 3983"/>
            </a:avLst>
          </a:prstGeom>
          <a:solidFill>
            <a:schemeClr val="bg1"/>
          </a:solidFill>
          <a:ln w="9525">
            <a:solidFill>
              <a:srgbClr val="64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raußen, Straße, Eisenbahn, Autobahn enthält.&#10;&#10;Automatisch generierte Beschreibung">
            <a:extLst>
              <a:ext uri="{FF2B5EF4-FFF2-40B4-BE49-F238E27FC236}">
                <a16:creationId xmlns:a16="http://schemas.microsoft.com/office/drawing/2014/main" id="{738D5087-7F42-B31C-F0D2-1B839F7D8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943" y="4269258"/>
            <a:ext cx="2119794" cy="1901897"/>
          </a:xfrm>
          <a:prstGeom prst="roundRect">
            <a:avLst>
              <a:gd name="adj" fmla="val 4063"/>
            </a:avLst>
          </a:prstGeom>
        </p:spPr>
      </p:pic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A7BBA8BE-5BF4-4F9A-2D7A-1F74C5C4DA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693505"/>
              </p:ext>
            </p:extLst>
          </p:nvPr>
        </p:nvGraphicFramePr>
        <p:xfrm>
          <a:off x="993156" y="1998647"/>
          <a:ext cx="2729988" cy="169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BF9185FB-6BDE-6D11-B3C9-0EA2D34D2EEC}"/>
              </a:ext>
            </a:extLst>
          </p:cNvPr>
          <p:cNvSpPr txBox="1"/>
          <p:nvPr/>
        </p:nvSpPr>
        <p:spPr>
          <a:xfrm>
            <a:off x="1512868" y="3575757"/>
            <a:ext cx="1626697" cy="29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Axiforma" panose="00000500000000000000" pitchFamily="50" charset="0"/>
              </a:rPr>
              <a:t>Rail </a:t>
            </a:r>
            <a:r>
              <a:rPr lang="de-DE" sz="1400" dirty="0" err="1">
                <a:latin typeface="Axiforma" panose="00000500000000000000" pitchFamily="50" charset="0"/>
              </a:rPr>
              <a:t>access</a:t>
            </a:r>
            <a:endParaRPr lang="de-DE" sz="1400" dirty="0">
              <a:latin typeface="Axiforma" panose="00000500000000000000" pitchFamily="50" charset="0"/>
            </a:endParaRPr>
          </a:p>
        </p:txBody>
      </p:sp>
      <p:sp>
        <p:nvSpPr>
          <p:cNvPr id="19" name="TextBox 62">
            <a:extLst>
              <a:ext uri="{FF2B5EF4-FFF2-40B4-BE49-F238E27FC236}">
                <a16:creationId xmlns:a16="http://schemas.microsoft.com/office/drawing/2014/main" id="{C48B6E48-F78E-6C56-4080-B2FF3FB427EE}"/>
              </a:ext>
            </a:extLst>
          </p:cNvPr>
          <p:cNvSpPr txBox="1"/>
          <p:nvPr/>
        </p:nvSpPr>
        <p:spPr>
          <a:xfrm>
            <a:off x="3287096" y="2535423"/>
            <a:ext cx="12485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Only 5% of semi-trailers are </a:t>
            </a:r>
            <a:r>
              <a:rPr lang="en-US" sz="1000" dirty="0" err="1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craneable</a:t>
            </a:r>
            <a:r>
              <a:rPr lang="en-US" sz="100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– 95% can’t use rail with prevalent technologies </a:t>
            </a:r>
            <a:endParaRPr lang="en-US" sz="1000" spc="-30" dirty="0">
              <a:latin typeface="Axiforma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62">
            <a:extLst>
              <a:ext uri="{FF2B5EF4-FFF2-40B4-BE49-F238E27FC236}">
                <a16:creationId xmlns:a16="http://schemas.microsoft.com/office/drawing/2014/main" id="{968AE70A-D8B0-C3B3-157C-EF50765E5CEF}"/>
              </a:ext>
            </a:extLst>
          </p:cNvPr>
          <p:cNvSpPr txBox="1"/>
          <p:nvPr/>
        </p:nvSpPr>
        <p:spPr>
          <a:xfrm>
            <a:off x="3278500" y="4812955"/>
            <a:ext cx="12225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spc="-3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Terminals are a massive bottleneck, driven by slow processes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2A7BD45-340F-A282-AF69-80DEF89360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852" y="2066465"/>
            <a:ext cx="2119794" cy="1901897"/>
          </a:xfrm>
          <a:prstGeom prst="roundRect">
            <a:avLst>
              <a:gd name="adj" fmla="val 4063"/>
            </a:avLst>
          </a:prstGeom>
        </p:spPr>
      </p:pic>
      <p:sp>
        <p:nvSpPr>
          <p:cNvPr id="22" name="TextBox 62">
            <a:extLst>
              <a:ext uri="{FF2B5EF4-FFF2-40B4-BE49-F238E27FC236}">
                <a16:creationId xmlns:a16="http://schemas.microsoft.com/office/drawing/2014/main" id="{B2D67BF6-8E71-6992-CB3E-BB9562EC3427}"/>
              </a:ext>
            </a:extLst>
          </p:cNvPr>
          <p:cNvSpPr txBox="1"/>
          <p:nvPr/>
        </p:nvSpPr>
        <p:spPr>
          <a:xfrm>
            <a:off x="7409828" y="2608962"/>
            <a:ext cx="120404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spc="-3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CargoBeamer Railcars allow 100% of semi-trailers to be shifted onto rail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9B8FCAF-A179-2634-B294-8655EBF9D9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852" y="4269258"/>
            <a:ext cx="2119794" cy="1901897"/>
          </a:xfrm>
          <a:prstGeom prst="roundRect">
            <a:avLst>
              <a:gd name="adj" fmla="val 4063"/>
            </a:avLst>
          </a:prstGeom>
        </p:spPr>
      </p:pic>
      <p:sp>
        <p:nvSpPr>
          <p:cNvPr id="24" name="TextBox 62">
            <a:extLst>
              <a:ext uri="{FF2B5EF4-FFF2-40B4-BE49-F238E27FC236}">
                <a16:creationId xmlns:a16="http://schemas.microsoft.com/office/drawing/2014/main" id="{ED37EB22-B07C-2F90-C208-790FAB2E99E8}"/>
              </a:ext>
            </a:extLst>
          </p:cNvPr>
          <p:cNvSpPr txBox="1"/>
          <p:nvPr/>
        </p:nvSpPr>
        <p:spPr>
          <a:xfrm>
            <a:off x="7388516" y="4582423"/>
            <a:ext cx="12040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spc="-3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CargoBeamer Terminals have 9 times faster loading processes: Horizontal, parallel, automatized</a:t>
            </a:r>
          </a:p>
        </p:txBody>
      </p:sp>
      <p:sp>
        <p:nvSpPr>
          <p:cNvPr id="25" name="TextBox 62">
            <a:extLst>
              <a:ext uri="{FF2B5EF4-FFF2-40B4-BE49-F238E27FC236}">
                <a16:creationId xmlns:a16="http://schemas.microsoft.com/office/drawing/2014/main" id="{E19C5027-27D6-48BB-D2B4-D95B6497CA89}"/>
              </a:ext>
            </a:extLst>
          </p:cNvPr>
          <p:cNvSpPr txBox="1"/>
          <p:nvPr/>
        </p:nvSpPr>
        <p:spPr>
          <a:xfrm>
            <a:off x="9406547" y="3257309"/>
            <a:ext cx="2107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spc="-3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CargoBeamer is built on proprietary technology that holds the </a:t>
            </a:r>
            <a:r>
              <a:rPr lang="en-US" sz="1400" spc="-30" dirty="0">
                <a:solidFill>
                  <a:srgbClr val="64C8FF"/>
                </a:solidFill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key to remove two biggest hurdles</a:t>
            </a:r>
            <a:r>
              <a:rPr lang="en-US" sz="1400" spc="-30" dirty="0"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to the road to rail shift at scale – and is already </a:t>
            </a:r>
            <a:r>
              <a:rPr lang="en-US" sz="1400" spc="-30" dirty="0">
                <a:solidFill>
                  <a:srgbClr val="64C8FF"/>
                </a:solidFill>
                <a:latin typeface="Axiforma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proven business</a:t>
            </a:r>
            <a:endParaRPr lang="en-US" sz="1300" spc="-30" dirty="0">
              <a:solidFill>
                <a:srgbClr val="64C8FF"/>
              </a:solidFill>
              <a:latin typeface="Axiforma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55CA0057-7468-DBA5-7743-BE65E9C10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4654397" y="2964604"/>
            <a:ext cx="451472" cy="15049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0B71893-47ED-23F7-00BD-AA3B63F10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4654397" y="5144960"/>
            <a:ext cx="451472" cy="15049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E807E32-7270-DD81-700E-F32BD98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767575" y="2964604"/>
            <a:ext cx="451472" cy="15049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23580E1-51E0-9286-6D83-5AF8DAC7F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767575" y="5144960"/>
            <a:ext cx="451472" cy="1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4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A1BBFBB-49F7-4779-184A-D799E493F11D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1084758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latin typeface="Axiforma" pitchFamily="2" charset="77"/>
              </a:rPr>
              <a:t>The </a:t>
            </a: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biggest innovation </a:t>
            </a:r>
            <a:r>
              <a:rPr lang="en-GB" sz="2600" dirty="0">
                <a:latin typeface="Axiforma" pitchFamily="2" charset="77"/>
              </a:rPr>
              <a:t>rail freight has seen in the past 50 years</a:t>
            </a:r>
            <a:endParaRPr lang="en-DE" sz="2600" dirty="0">
              <a:solidFill>
                <a:srgbClr val="64C8FF"/>
              </a:solidFill>
              <a:latin typeface="Axiforma" pitchFamily="2" charset="77"/>
            </a:endParaRPr>
          </a:p>
        </p:txBody>
      </p:sp>
      <p:pic>
        <p:nvPicPr>
          <p:cNvPr id="3" name="Sequenz 01">
            <a:hlinkClick r:id="" action="ppaction://media"/>
            <a:extLst>
              <a:ext uri="{FF2B5EF4-FFF2-40B4-BE49-F238E27FC236}">
                <a16:creationId xmlns:a16="http://schemas.microsoft.com/office/drawing/2014/main" id="{7747E0C7-07A2-F88B-EEA2-C8597921D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069" y="1194118"/>
            <a:ext cx="8805862" cy="4953297"/>
          </a:xfrm>
          <a:prstGeom prst="roundRect">
            <a:avLst>
              <a:gd name="adj" fmla="val 6283"/>
            </a:avLst>
          </a:prstGeom>
        </p:spPr>
      </p:pic>
    </p:spTree>
    <p:extLst>
      <p:ext uri="{BB962C8B-B14F-4D97-AF65-F5344CB8AC3E}">
        <p14:creationId xmlns:p14="http://schemas.microsoft.com/office/powerpoint/2010/main" val="6920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16A982-054C-68C7-30EA-0D946708A43D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10762390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schemeClr val="accent1"/>
                </a:solidFill>
                <a:latin typeface="Axiforma" pitchFamily="2" charset="77"/>
              </a:rPr>
              <a:t>Enormous potential </a:t>
            </a:r>
            <a:r>
              <a:rPr lang="en-GB" sz="2600" dirty="0">
                <a:latin typeface="Axiforma" pitchFamily="2" charset="77"/>
              </a:rPr>
              <a:t>to reduce CO</a:t>
            </a:r>
            <a:r>
              <a:rPr lang="en-GB" sz="2600" baseline="-25000" dirty="0">
                <a:latin typeface="Axiforma" pitchFamily="2" charset="77"/>
              </a:rPr>
              <a:t>2 </a:t>
            </a:r>
            <a:r>
              <a:rPr lang="en-GB" sz="2600" dirty="0">
                <a:latin typeface="Axiforma" pitchFamily="2" charset="77"/>
              </a:rPr>
              <a:t>emissions</a:t>
            </a:r>
            <a:endParaRPr lang="en-DE" sz="2600" dirty="0">
              <a:latin typeface="Axiforma" pitchFamily="2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F99786-1155-CCDA-9BEA-8982EE21D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367" r="12367"/>
          <a:stretch/>
        </p:blipFill>
        <p:spPr bwMode="auto">
          <a:xfrm>
            <a:off x="6635752" y="1209622"/>
            <a:ext cx="4916686" cy="4350641"/>
          </a:xfrm>
          <a:prstGeom prst="roundRect">
            <a:avLst>
              <a:gd name="adj" fmla="val 6382"/>
            </a:avLst>
          </a:prstGeom>
          <a:noFill/>
          <a:ln>
            <a:solidFill>
              <a:srgbClr val="64C8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C3C6A3-16F5-1A87-863A-4B1D0B326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126" r="18126"/>
          <a:stretch/>
        </p:blipFill>
        <p:spPr bwMode="auto">
          <a:xfrm>
            <a:off x="620354" y="1209622"/>
            <a:ext cx="4935896" cy="4350642"/>
          </a:xfrm>
          <a:prstGeom prst="roundRect">
            <a:avLst>
              <a:gd name="adj" fmla="val 7306"/>
            </a:avLst>
          </a:prstGeom>
          <a:noFill/>
          <a:ln>
            <a:solidFill>
              <a:srgbClr val="64C8F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63FAA63-F942-C4B2-ABDE-4AFCE2348F72}"/>
              </a:ext>
            </a:extLst>
          </p:cNvPr>
          <p:cNvSpPr/>
          <p:nvPr/>
        </p:nvSpPr>
        <p:spPr>
          <a:xfrm>
            <a:off x="1551449" y="5242118"/>
            <a:ext cx="3073706" cy="1029775"/>
          </a:xfrm>
          <a:prstGeom prst="roundRect">
            <a:avLst/>
          </a:prstGeom>
          <a:solidFill>
            <a:schemeClr val="bg1"/>
          </a:solidFill>
          <a:ln>
            <a:solidFill>
              <a:srgbClr val="64C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AF2FA52-505D-667F-C97B-7B7DDDF1ECCE}"/>
              </a:ext>
            </a:extLst>
          </p:cNvPr>
          <p:cNvSpPr txBox="1">
            <a:spLocks/>
          </p:cNvSpPr>
          <p:nvPr/>
        </p:nvSpPr>
        <p:spPr>
          <a:xfrm>
            <a:off x="1690814" y="5412222"/>
            <a:ext cx="2794976" cy="745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xiforma" pitchFamily="2" charset="77"/>
              </a:rPr>
              <a:t>Savings per electric car:</a:t>
            </a:r>
            <a:endParaRPr lang="en-GB" dirty="0">
              <a:solidFill>
                <a:schemeClr val="accent1"/>
              </a:solidFill>
              <a:latin typeface="Axiforma" pitchFamily="2" charset="77"/>
            </a:endParaRPr>
          </a:p>
          <a:p>
            <a:r>
              <a:rPr lang="en-GB" dirty="0">
                <a:solidFill>
                  <a:schemeClr val="accent1"/>
                </a:solidFill>
                <a:latin typeface="Axiforma" pitchFamily="2" charset="77"/>
              </a:rPr>
              <a:t>1 t CO</a:t>
            </a:r>
            <a:r>
              <a:rPr lang="en-GB" baseline="-25000" dirty="0">
                <a:solidFill>
                  <a:schemeClr val="accent1"/>
                </a:solidFill>
                <a:latin typeface="Axiforma" pitchFamily="2" charset="77"/>
              </a:rPr>
              <a:t>2</a:t>
            </a:r>
            <a:r>
              <a:rPr lang="en-GB" dirty="0">
                <a:solidFill>
                  <a:schemeClr val="accent1"/>
                </a:solidFill>
                <a:latin typeface="Axiforma" pitchFamily="2" charset="77"/>
              </a:rPr>
              <a:t>/year</a:t>
            </a:r>
            <a:endParaRPr lang="en-DE" dirty="0">
              <a:solidFill>
                <a:schemeClr val="tx2"/>
              </a:solidFill>
              <a:latin typeface="Axiforma" pitchFamily="2" charset="77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8343132-38C4-0718-A8D4-9CEE599BF90A}"/>
              </a:ext>
            </a:extLst>
          </p:cNvPr>
          <p:cNvSpPr/>
          <p:nvPr/>
        </p:nvSpPr>
        <p:spPr>
          <a:xfrm>
            <a:off x="7566847" y="5242118"/>
            <a:ext cx="3073706" cy="1029776"/>
          </a:xfrm>
          <a:prstGeom prst="roundRect">
            <a:avLst/>
          </a:prstGeom>
          <a:solidFill>
            <a:schemeClr val="bg1"/>
          </a:solidFill>
          <a:ln>
            <a:solidFill>
              <a:srgbClr val="64C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6D714CC-BAA0-C711-580C-DE4A64A45008}"/>
              </a:ext>
            </a:extLst>
          </p:cNvPr>
          <p:cNvSpPr txBox="1">
            <a:spLocks/>
          </p:cNvSpPr>
          <p:nvPr/>
        </p:nvSpPr>
        <p:spPr>
          <a:xfrm>
            <a:off x="7675959" y="5412222"/>
            <a:ext cx="2855482" cy="75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xiforma" pitchFamily="2" charset="77"/>
              </a:rPr>
              <a:t>Savings per CB railcar</a:t>
            </a:r>
            <a:r>
              <a:rPr lang="en-GB" sz="1800" dirty="0">
                <a:latin typeface="Axiforma" panose="00000500000000000000" pitchFamily="50" charset="0"/>
              </a:rPr>
              <a:t>:</a:t>
            </a:r>
          </a:p>
          <a:p>
            <a:r>
              <a:rPr lang="en-GB" dirty="0">
                <a:solidFill>
                  <a:srgbClr val="64C8FF"/>
                </a:solidFill>
                <a:latin typeface="Axiforma" panose="00000500000000000000" pitchFamily="50" charset="0"/>
              </a:rPr>
              <a:t>220 t CO</a:t>
            </a:r>
            <a:r>
              <a:rPr lang="en-GB" baseline="-25000" dirty="0">
                <a:solidFill>
                  <a:srgbClr val="64C8FF"/>
                </a:solidFill>
                <a:latin typeface="Axiforma" panose="00000500000000000000" pitchFamily="50" charset="0"/>
              </a:rPr>
              <a:t>2</a:t>
            </a:r>
            <a:r>
              <a:rPr lang="en-GB" dirty="0">
                <a:solidFill>
                  <a:srgbClr val="64C8FF"/>
                </a:solidFill>
                <a:latin typeface="Axiforma" panose="00000500000000000000" pitchFamily="50" charset="0"/>
              </a:rPr>
              <a:t>/year</a:t>
            </a:r>
            <a:endParaRPr lang="en-DE" dirty="0">
              <a:solidFill>
                <a:srgbClr val="64C8FF"/>
              </a:solidFill>
              <a:latin typeface="Axiform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9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8EC41E2-9D95-0100-0425-3EBD9AAA6897}"/>
              </a:ext>
            </a:extLst>
          </p:cNvPr>
          <p:cNvSpPr/>
          <p:nvPr/>
        </p:nvSpPr>
        <p:spPr>
          <a:xfrm>
            <a:off x="8886825" y="6348863"/>
            <a:ext cx="2505075" cy="442462"/>
          </a:xfrm>
          <a:prstGeom prst="rect">
            <a:avLst/>
          </a:prstGeom>
          <a:solidFill>
            <a:srgbClr val="FAF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5350778-8CF7-7662-2AAD-E0D6C2FB8311}"/>
              </a:ext>
            </a:extLst>
          </p:cNvPr>
          <p:cNvSpPr txBox="1">
            <a:spLocks/>
          </p:cNvSpPr>
          <p:nvPr/>
        </p:nvSpPr>
        <p:spPr>
          <a:xfrm>
            <a:off x="584063" y="1724093"/>
            <a:ext cx="4585097" cy="69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Axiforma" pitchFamily="2" charset="77"/>
              </a:rPr>
              <a:t>Selected CargoBeamer </a:t>
            </a:r>
            <a:r>
              <a:rPr lang="en-GB" sz="2000" b="0" i="0" u="none" strike="noStrike" dirty="0">
                <a:solidFill>
                  <a:srgbClr val="64C8FF"/>
                </a:solidFill>
                <a:effectLst/>
                <a:latin typeface="Axiforma" pitchFamily="2" charset="77"/>
              </a:rPr>
              <a:t>Customers</a:t>
            </a:r>
            <a:endParaRPr lang="en-GB" sz="28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5ED199F-C535-9EF0-26DB-4F3B5252D8DC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545643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latin typeface="Axiforma" pitchFamily="2" charset="77"/>
              </a:rPr>
              <a:t>Network of High-Performance </a:t>
            </a: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CargoBeamer Routes</a:t>
            </a:r>
            <a:endParaRPr lang="en-DE" sz="2600" dirty="0">
              <a:solidFill>
                <a:srgbClr val="64C8FF"/>
              </a:solidFill>
              <a:latin typeface="Axiforma" pitchFamily="2" charset="77"/>
            </a:endParaRPr>
          </a:p>
        </p:txBody>
      </p:sp>
      <p:pic>
        <p:nvPicPr>
          <p:cNvPr id="5" name="Grafik 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70FE53DE-BDD2-0CE2-032E-F4892A73A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216" y="-318053"/>
            <a:ext cx="7526941" cy="7434469"/>
          </a:xfrm>
          <a:prstGeom prst="rect">
            <a:avLst/>
          </a:prstGeom>
        </p:spPr>
      </p:pic>
      <p:pic>
        <p:nvPicPr>
          <p:cNvPr id="6" name="Picture 67" descr="Xpo Logos">
            <a:extLst>
              <a:ext uri="{FF2B5EF4-FFF2-40B4-BE49-F238E27FC236}">
                <a16:creationId xmlns:a16="http://schemas.microsoft.com/office/drawing/2014/main" id="{8C8D23F3-1093-9091-D70F-42FB9C1C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710" y="5165592"/>
            <a:ext cx="1269459" cy="4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729C587-0D9A-E517-6723-1654ECE9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710" y="4054372"/>
            <a:ext cx="1269459" cy="1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461D253-2B6A-EC62-48AC-34A053E2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492" y="2613383"/>
            <a:ext cx="1366028" cy="51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FE3AC83-5204-6621-4591-B690AC50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69" y="4000365"/>
            <a:ext cx="1449875" cy="2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Ein Bild, das Dunkelheit, Mond, Nacht enthält.&#10;&#10;Automatisch generierte Beschreibung">
            <a:extLst>
              <a:ext uri="{FF2B5EF4-FFF2-40B4-BE49-F238E27FC236}">
                <a16:creationId xmlns:a16="http://schemas.microsoft.com/office/drawing/2014/main" id="{4648904C-426F-328F-76F5-AFBE0F22F4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439" b="32778"/>
          <a:stretch/>
        </p:blipFill>
        <p:spPr>
          <a:xfrm>
            <a:off x="3014856" y="2605075"/>
            <a:ext cx="1447167" cy="532305"/>
          </a:xfrm>
          <a:prstGeom prst="rect">
            <a:avLst/>
          </a:prstGeom>
        </p:spPr>
      </p:pic>
      <p:pic>
        <p:nvPicPr>
          <p:cNvPr id="7" name="Grafik 6" descr="Ein Bild, das Logo, Symbol, Schrift, Grafiken enthält.&#10;&#10;Automatisch generierte Beschreibung">
            <a:extLst>
              <a:ext uri="{FF2B5EF4-FFF2-40B4-BE49-F238E27FC236}">
                <a16:creationId xmlns:a16="http://schemas.microsoft.com/office/drawing/2014/main" id="{FA8A6E26-0938-4D4C-365A-9B047F8B5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789" y="5016856"/>
            <a:ext cx="645435" cy="7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8EC41E2-9D95-0100-0425-3EBD9AAA6897}"/>
              </a:ext>
            </a:extLst>
          </p:cNvPr>
          <p:cNvSpPr/>
          <p:nvPr/>
        </p:nvSpPr>
        <p:spPr>
          <a:xfrm>
            <a:off x="8886825" y="6348863"/>
            <a:ext cx="2505075" cy="442462"/>
          </a:xfrm>
          <a:prstGeom prst="rect">
            <a:avLst/>
          </a:prstGeom>
          <a:solidFill>
            <a:srgbClr val="FAF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5350778-8CF7-7662-2AAD-E0D6C2FB8311}"/>
              </a:ext>
            </a:extLst>
          </p:cNvPr>
          <p:cNvSpPr txBox="1">
            <a:spLocks/>
          </p:cNvSpPr>
          <p:nvPr/>
        </p:nvSpPr>
        <p:spPr>
          <a:xfrm>
            <a:off x="623888" y="1636858"/>
            <a:ext cx="4585097" cy="6947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Axiforma" pitchFamily="2" charset="77"/>
              </a:rPr>
              <a:t>CargoBeamer will scale to a European network of:</a:t>
            </a:r>
            <a:endParaRPr lang="en-GB" sz="28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5ED199F-C535-9EF0-26DB-4F3B5252D8DC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545643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latin typeface="Axiforma" pitchFamily="2" charset="77"/>
              </a:rPr>
              <a:t>Grow into a true </a:t>
            </a:r>
            <a:br>
              <a:rPr lang="en-GB" sz="2600" dirty="0">
                <a:latin typeface="Axiforma" pitchFamily="2" charset="77"/>
              </a:rPr>
            </a:br>
            <a:r>
              <a:rPr lang="en-GB" sz="2600" dirty="0">
                <a:solidFill>
                  <a:schemeClr val="accent1"/>
                </a:solidFill>
                <a:latin typeface="Axiforma" pitchFamily="2" charset="77"/>
              </a:rPr>
              <a:t>European Network</a:t>
            </a:r>
            <a:endParaRPr lang="en-DE" sz="2600" dirty="0">
              <a:solidFill>
                <a:schemeClr val="accent1"/>
              </a:solidFill>
              <a:latin typeface="Axiforma" pitchFamily="2" charset="77"/>
            </a:endParaRPr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CDDDDD05-146A-536E-3DED-ED2B6D06F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76" t="30485" r="27250"/>
          <a:stretch/>
        </p:blipFill>
        <p:spPr>
          <a:xfrm>
            <a:off x="4754881" y="-285751"/>
            <a:ext cx="7726680" cy="740216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4558366-318E-6C92-3A7E-D9D08DC831D9}"/>
              </a:ext>
            </a:extLst>
          </p:cNvPr>
          <p:cNvSpPr txBox="1">
            <a:spLocks/>
          </p:cNvSpPr>
          <p:nvPr/>
        </p:nvSpPr>
        <p:spPr>
          <a:xfrm>
            <a:off x="639562" y="2750812"/>
            <a:ext cx="754898" cy="40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000000"/>
                </a:solidFill>
                <a:latin typeface="Axiforma" pitchFamily="2" charset="77"/>
              </a:rPr>
              <a:t>Up to</a:t>
            </a:r>
            <a:endParaRPr lang="en-GB" sz="18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DF9F435-0DA7-7EC0-99BC-7BBD26B451B3}"/>
              </a:ext>
            </a:extLst>
          </p:cNvPr>
          <p:cNvSpPr txBox="1">
            <a:spLocks/>
          </p:cNvSpPr>
          <p:nvPr/>
        </p:nvSpPr>
        <p:spPr>
          <a:xfrm>
            <a:off x="639562" y="4601532"/>
            <a:ext cx="1204912" cy="40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000000"/>
                </a:solidFill>
                <a:latin typeface="Axiforma" pitchFamily="2" charset="77"/>
              </a:rPr>
              <a:t>and up to</a:t>
            </a:r>
            <a:endParaRPr lang="en-GB" sz="1800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699CB19-C087-0939-5129-8487A3F2C3EC}"/>
              </a:ext>
            </a:extLst>
          </p:cNvPr>
          <p:cNvSpPr txBox="1">
            <a:spLocks/>
          </p:cNvSpPr>
          <p:nvPr/>
        </p:nvSpPr>
        <p:spPr>
          <a:xfrm>
            <a:off x="623888" y="2993771"/>
            <a:ext cx="1463558" cy="1331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u="none" strike="noStrike" dirty="0">
                <a:solidFill>
                  <a:srgbClr val="64C8FF"/>
                </a:solidFill>
                <a:effectLst/>
                <a:latin typeface="Axiforma SemiBold" panose="00000700000000000000" pitchFamily="50" charset="0"/>
              </a:rPr>
              <a:t>20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6AB6C52-3961-88F4-86A3-5C6ABC99E027}"/>
              </a:ext>
            </a:extLst>
          </p:cNvPr>
          <p:cNvSpPr txBox="1">
            <a:spLocks/>
          </p:cNvSpPr>
          <p:nvPr/>
        </p:nvSpPr>
        <p:spPr>
          <a:xfrm>
            <a:off x="1988303" y="2700113"/>
            <a:ext cx="3081714" cy="1174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rgbClr val="000000"/>
                </a:solidFill>
                <a:latin typeface="Axiforma" pitchFamily="2" charset="77"/>
              </a:rPr>
              <a:t>CargoBeamer-Terminals</a:t>
            </a:r>
            <a:endParaRPr lang="en-GB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E777C0D-30D8-0926-7BCF-469A6C0C9DFC}"/>
              </a:ext>
            </a:extLst>
          </p:cNvPr>
          <p:cNvSpPr txBox="1">
            <a:spLocks/>
          </p:cNvSpPr>
          <p:nvPr/>
        </p:nvSpPr>
        <p:spPr>
          <a:xfrm>
            <a:off x="639562" y="4857415"/>
            <a:ext cx="1463558" cy="1331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dirty="0">
                <a:solidFill>
                  <a:srgbClr val="64C8FF"/>
                </a:solidFill>
                <a:latin typeface="Axiforma SemiBold" panose="00000700000000000000" pitchFamily="50" charset="0"/>
              </a:rPr>
              <a:t>50</a:t>
            </a:r>
            <a:endParaRPr lang="en-GB" sz="6600" u="none" strike="noStrike" dirty="0">
              <a:solidFill>
                <a:srgbClr val="64C8FF"/>
              </a:solidFill>
              <a:effectLst/>
              <a:latin typeface="Axiforma SemiBold" panose="00000700000000000000" pitchFamily="50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9B2303B-A033-3523-34FF-DF78D8BFB247}"/>
              </a:ext>
            </a:extLst>
          </p:cNvPr>
          <p:cNvSpPr txBox="1">
            <a:spLocks/>
          </p:cNvSpPr>
          <p:nvPr/>
        </p:nvSpPr>
        <p:spPr>
          <a:xfrm>
            <a:off x="2159753" y="4524838"/>
            <a:ext cx="2686567" cy="1174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rgbClr val="000000"/>
                </a:solidFill>
                <a:latin typeface="Axiforma" pitchFamily="2" charset="77"/>
              </a:rPr>
              <a:t>CargoBeamer Routes</a:t>
            </a:r>
            <a:endParaRPr lang="en-GB" u="none" strike="noStrike" dirty="0">
              <a:solidFill>
                <a:srgbClr val="64C8FF"/>
              </a:solidFill>
              <a:effectLst/>
              <a:latin typeface="Axiforma Book" pitchFamily="2" charset="77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94BAD1EC-5662-97E4-3E58-2DF90A06E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431" y="3162779"/>
            <a:ext cx="1637459" cy="852844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6F03B5B-6878-246F-04BF-008B004B0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07" y="4928887"/>
            <a:ext cx="1962858" cy="8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2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013BD8B-B055-358C-342F-9EF9844795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EA6E24D-7931-1501-88C4-4B4F153AA455}"/>
              </a:ext>
            </a:extLst>
          </p:cNvPr>
          <p:cNvSpPr txBox="1">
            <a:spLocks/>
          </p:cNvSpPr>
          <p:nvPr/>
        </p:nvSpPr>
        <p:spPr>
          <a:xfrm>
            <a:off x="1633860" y="1989055"/>
            <a:ext cx="4112421" cy="52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Lack of awareness </a:t>
            </a:r>
            <a:r>
              <a:rPr lang="en-GB" sz="1400" dirty="0">
                <a:latin typeface="Axiforma Book" pitchFamily="2" charset="77"/>
              </a:rPr>
              <a:t>that we need a massive step change to shift to rail at scale</a:t>
            </a:r>
            <a:endParaRPr lang="en-DE" sz="1400" dirty="0">
              <a:latin typeface="Axiforma Book" pitchFamily="2" charset="77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BCCA853-C4B3-6F50-4EFB-85E2B0263FE0}"/>
              </a:ext>
            </a:extLst>
          </p:cNvPr>
          <p:cNvSpPr txBox="1">
            <a:spLocks/>
          </p:cNvSpPr>
          <p:nvPr/>
        </p:nvSpPr>
        <p:spPr>
          <a:xfrm>
            <a:off x="1633860" y="2808457"/>
            <a:ext cx="4112422" cy="52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Funding structure not </a:t>
            </a:r>
            <a:r>
              <a:rPr lang="en-GB" sz="1400" dirty="0" err="1">
                <a:solidFill>
                  <a:srgbClr val="64C8FF"/>
                </a:solidFill>
                <a:latin typeface="Axiforma Book" pitchFamily="2" charset="77"/>
              </a:rPr>
              <a:t>favorable</a:t>
            </a: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 </a:t>
            </a:r>
            <a:r>
              <a:rPr lang="en-GB" sz="1400" dirty="0">
                <a:latin typeface="Axiforma Book" pitchFamily="2" charset="77"/>
              </a:rPr>
              <a:t>for high-growth &amp; private innovators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4E8E139-8521-6C0A-43A2-E4037B38C0AB}"/>
              </a:ext>
            </a:extLst>
          </p:cNvPr>
          <p:cNvSpPr txBox="1">
            <a:spLocks/>
          </p:cNvSpPr>
          <p:nvPr/>
        </p:nvSpPr>
        <p:spPr>
          <a:xfrm>
            <a:off x="1633859" y="3685786"/>
            <a:ext cx="3957316" cy="52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latin typeface="Axiforma Book" pitchFamily="2" charset="77"/>
              </a:rPr>
              <a:t>Allocating public funding on uneconomical businesses, </a:t>
            </a: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not on gaining new capacity</a:t>
            </a:r>
            <a:endParaRPr lang="en-DE" sz="1400" dirty="0">
              <a:solidFill>
                <a:srgbClr val="64C8FF"/>
              </a:solidFill>
              <a:latin typeface="Axiforma Book" pitchFamily="2" charset="77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F503E0C-66C0-9AAF-F83B-3AFF9A50ED0A}"/>
              </a:ext>
            </a:extLst>
          </p:cNvPr>
          <p:cNvSpPr txBox="1">
            <a:spLocks/>
          </p:cNvSpPr>
          <p:nvPr/>
        </p:nvSpPr>
        <p:spPr>
          <a:xfrm>
            <a:off x="1633859" y="4563115"/>
            <a:ext cx="4112422" cy="52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Approval processes and building permits </a:t>
            </a:r>
            <a:r>
              <a:rPr lang="en-GB" sz="1400" dirty="0">
                <a:latin typeface="Axiforma Book" pitchFamily="2" charset="77"/>
              </a:rPr>
              <a:t>taking ages until being issued</a:t>
            </a:r>
            <a:endParaRPr lang="en-DE" sz="1400" dirty="0">
              <a:solidFill>
                <a:srgbClr val="64C8FF"/>
              </a:solidFill>
              <a:latin typeface="Axiforma Book" pitchFamily="2" charset="77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D880D38-D7BF-C470-8080-7DAF86F80713}"/>
              </a:ext>
            </a:extLst>
          </p:cNvPr>
          <p:cNvSpPr txBox="1">
            <a:spLocks/>
          </p:cNvSpPr>
          <p:nvPr/>
        </p:nvSpPr>
        <p:spPr>
          <a:xfrm>
            <a:off x="1633860" y="5401873"/>
            <a:ext cx="4029821" cy="52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Not yet internalizing external costs </a:t>
            </a:r>
            <a:r>
              <a:rPr lang="en-GB" sz="1400" dirty="0">
                <a:latin typeface="Axiforma Book" pitchFamily="2" charset="77"/>
              </a:rPr>
              <a:t>thus not allowing</a:t>
            </a: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 </a:t>
            </a:r>
            <a:r>
              <a:rPr lang="en-GB" sz="1400" dirty="0">
                <a:latin typeface="Axiforma Book" pitchFamily="2" charset="77"/>
              </a:rPr>
              <a:t>rail competitiveness to increase</a:t>
            </a:r>
            <a:endParaRPr lang="en-DE" sz="1400" dirty="0">
              <a:latin typeface="Axiforma Book" pitchFamily="2" charset="77"/>
            </a:endParaRPr>
          </a:p>
        </p:txBody>
      </p:sp>
      <p:graphicFrame>
        <p:nvGraphicFramePr>
          <p:cNvPr id="19" name="Chart 26">
            <a:extLst>
              <a:ext uri="{FF2B5EF4-FFF2-40B4-BE49-F238E27FC236}">
                <a16:creationId xmlns:a16="http://schemas.microsoft.com/office/drawing/2014/main" id="{07395015-6AC3-596C-2085-9A6CA8AA8EB7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609600" y="1893068"/>
          <a:ext cx="751416" cy="7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Chart 26">
            <a:extLst>
              <a:ext uri="{FF2B5EF4-FFF2-40B4-BE49-F238E27FC236}">
                <a16:creationId xmlns:a16="http://schemas.microsoft.com/office/drawing/2014/main" id="{F204F904-41DB-A149-9F2E-C2D4A229E88E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626730" y="2731026"/>
          <a:ext cx="759151" cy="7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Chart 26">
            <a:extLst>
              <a:ext uri="{FF2B5EF4-FFF2-40B4-BE49-F238E27FC236}">
                <a16:creationId xmlns:a16="http://schemas.microsoft.com/office/drawing/2014/main" id="{677001C1-83E6-FAE7-8C77-CCC176B7F324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22860" y="3568984"/>
          <a:ext cx="759151" cy="7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Chart 26">
            <a:extLst>
              <a:ext uri="{FF2B5EF4-FFF2-40B4-BE49-F238E27FC236}">
                <a16:creationId xmlns:a16="http://schemas.microsoft.com/office/drawing/2014/main" id="{5000F4E4-C3EB-58D7-EE48-FD6A742EBB8F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27891" y="4409113"/>
          <a:ext cx="759151" cy="7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Chart 26">
            <a:extLst>
              <a:ext uri="{FF2B5EF4-FFF2-40B4-BE49-F238E27FC236}">
                <a16:creationId xmlns:a16="http://schemas.microsoft.com/office/drawing/2014/main" id="{26D57570-67E3-AB59-7F8E-3DE6250F2B96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620354" y="5252641"/>
          <a:ext cx="759151" cy="7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3" name="Grafik 32" descr="Baubarrikade Silhouette">
            <a:extLst>
              <a:ext uri="{FF2B5EF4-FFF2-40B4-BE49-F238E27FC236}">
                <a16:creationId xmlns:a16="http://schemas.microsoft.com/office/drawing/2014/main" id="{1CD4F405-7EEC-0C73-6B7F-19046BFB6B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20189" y="2105317"/>
            <a:ext cx="331709" cy="331709"/>
          </a:xfrm>
          <a:prstGeom prst="rect">
            <a:avLst/>
          </a:prstGeom>
        </p:spPr>
      </p:pic>
      <p:pic>
        <p:nvPicPr>
          <p:cNvPr id="34" name="Grafik 33" descr="Baubarrikade Silhouette">
            <a:extLst>
              <a:ext uri="{FF2B5EF4-FFF2-40B4-BE49-F238E27FC236}">
                <a16:creationId xmlns:a16="http://schemas.microsoft.com/office/drawing/2014/main" id="{7CF472EB-3758-D987-19CC-650781DC9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40450" y="2946257"/>
            <a:ext cx="331709" cy="331709"/>
          </a:xfrm>
          <a:prstGeom prst="rect">
            <a:avLst/>
          </a:prstGeom>
        </p:spPr>
      </p:pic>
      <p:pic>
        <p:nvPicPr>
          <p:cNvPr id="35" name="Grafik 34" descr="Baubarrikade Silhouette">
            <a:extLst>
              <a:ext uri="{FF2B5EF4-FFF2-40B4-BE49-F238E27FC236}">
                <a16:creationId xmlns:a16="http://schemas.microsoft.com/office/drawing/2014/main" id="{CDAF93C1-2DDB-AC8C-831B-0EB5F41BE7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34074" y="5466362"/>
            <a:ext cx="331709" cy="331709"/>
          </a:xfrm>
          <a:prstGeom prst="rect">
            <a:avLst/>
          </a:prstGeom>
        </p:spPr>
      </p:pic>
      <p:pic>
        <p:nvPicPr>
          <p:cNvPr id="36" name="Grafik 35" descr="Baubarrikade Silhouette">
            <a:extLst>
              <a:ext uri="{FF2B5EF4-FFF2-40B4-BE49-F238E27FC236}">
                <a16:creationId xmlns:a16="http://schemas.microsoft.com/office/drawing/2014/main" id="{98ACD82C-751D-C3DF-45F1-DC8DD5E4EA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40450" y="4622834"/>
            <a:ext cx="331709" cy="331709"/>
          </a:xfrm>
          <a:prstGeom prst="rect">
            <a:avLst/>
          </a:prstGeom>
        </p:spPr>
      </p:pic>
      <p:pic>
        <p:nvPicPr>
          <p:cNvPr id="37" name="Grafik 36" descr="Baubarrikade Silhouette">
            <a:extLst>
              <a:ext uri="{FF2B5EF4-FFF2-40B4-BE49-F238E27FC236}">
                <a16:creationId xmlns:a16="http://schemas.microsoft.com/office/drawing/2014/main" id="{81569B9A-B869-7399-B74B-270559701B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40450" y="3762574"/>
            <a:ext cx="331709" cy="331709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C7AD7FE-EDAD-0DC2-B743-8E3315BC1CFF}"/>
              </a:ext>
            </a:extLst>
          </p:cNvPr>
          <p:cNvSpPr txBox="1">
            <a:spLocks/>
          </p:cNvSpPr>
          <p:nvPr/>
        </p:nvSpPr>
        <p:spPr>
          <a:xfrm>
            <a:off x="639561" y="422787"/>
            <a:ext cx="5106721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schemeClr val="tx2"/>
                </a:solidFill>
                <a:latin typeface="Axiforma" pitchFamily="2" charset="77"/>
              </a:rPr>
              <a:t>Barriers slowing down rail </a:t>
            </a: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innovators like CargoBeamer </a:t>
            </a:r>
            <a:endParaRPr lang="en-DE" sz="2600" dirty="0">
              <a:solidFill>
                <a:schemeClr val="tx2"/>
              </a:solidFill>
              <a:latin typeface="Axifo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5624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BD21E70-21D8-D508-70FD-27BDA09F4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063" y="0"/>
            <a:ext cx="6096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573F29-08C2-A354-6B37-D84D39C1C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6008"/>
            <a:ext cx="2592198" cy="61087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74CB8A-75A5-352E-0367-262C7C1C6254}"/>
              </a:ext>
            </a:extLst>
          </p:cNvPr>
          <p:cNvSpPr txBox="1">
            <a:spLocks/>
          </p:cNvSpPr>
          <p:nvPr/>
        </p:nvSpPr>
        <p:spPr>
          <a:xfrm>
            <a:off x="610844" y="3579460"/>
            <a:ext cx="3946171" cy="115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400" dirty="0">
                <a:solidFill>
                  <a:srgbClr val="64C8FF"/>
                </a:solidFill>
                <a:latin typeface="Axiforma Book" pitchFamily="2" charset="77"/>
              </a:rPr>
              <a:t>Nicolas Albrecht</a:t>
            </a:r>
            <a:br>
              <a:rPr lang="en-GB" sz="1400" dirty="0">
                <a:solidFill>
                  <a:srgbClr val="64C8FF"/>
                </a:solidFill>
                <a:latin typeface="Axiforma Book" pitchFamily="2" charset="77"/>
              </a:rPr>
            </a:br>
            <a:r>
              <a:rPr lang="en-GB" sz="1400" dirty="0">
                <a:solidFill>
                  <a:schemeClr val="bg1"/>
                </a:solidFill>
                <a:latin typeface="Axiforma Book" pitchFamily="2" charset="77"/>
              </a:rPr>
              <a:t>Chief Executive Officer</a:t>
            </a:r>
            <a:br>
              <a:rPr lang="en-GB" sz="1400" dirty="0">
                <a:solidFill>
                  <a:schemeClr val="bg1"/>
                </a:solidFill>
                <a:latin typeface="Axiforma Book" pitchFamily="2" charset="77"/>
              </a:rPr>
            </a:br>
            <a:r>
              <a:rPr lang="en-GB" sz="1400" dirty="0">
                <a:solidFill>
                  <a:schemeClr val="bg1"/>
                </a:solidFill>
                <a:latin typeface="Axiforma Book" pitchFamily="2" charset="77"/>
              </a:rPr>
              <a:t>nalbrecht@cargobeamer.com</a:t>
            </a:r>
            <a:endParaRPr lang="en-DE" sz="1400" dirty="0">
              <a:solidFill>
                <a:schemeClr val="bg1"/>
              </a:solidFill>
              <a:latin typeface="Axiforma Book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FF5F8-9577-F644-C590-3B0F6879A26F}"/>
              </a:ext>
            </a:extLst>
          </p:cNvPr>
          <p:cNvSpPr txBox="1">
            <a:spLocks/>
          </p:cNvSpPr>
          <p:nvPr/>
        </p:nvSpPr>
        <p:spPr>
          <a:xfrm>
            <a:off x="610844" y="1314744"/>
            <a:ext cx="4919338" cy="2088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xiforma" pitchFamily="2" charset="77"/>
                <a:ea typeface="+mj-ea"/>
                <a:cs typeface="+mj-cs"/>
              </a:defRPr>
            </a:lvl1pPr>
          </a:lstStyle>
          <a:p>
            <a:r>
              <a:rPr lang="en-ID" sz="6000" spc="200" dirty="0">
                <a:solidFill>
                  <a:srgbClr val="64C8FF"/>
                </a:solidFill>
                <a:ea typeface="Roboto Black" panose="02000000000000000000" pitchFamily="2" charset="0"/>
              </a:rPr>
              <a:t>Thank you!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4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77307BB-83B3-4E23-28F2-0302CB0219CE}"/>
              </a:ext>
            </a:extLst>
          </p:cNvPr>
          <p:cNvSpPr txBox="1">
            <a:spLocks/>
          </p:cNvSpPr>
          <p:nvPr/>
        </p:nvSpPr>
        <p:spPr>
          <a:xfrm>
            <a:off x="639562" y="422787"/>
            <a:ext cx="3808718" cy="845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xiforma Book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xiforma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schemeClr val="tx2"/>
                </a:solidFill>
                <a:latin typeface="Axiforma" pitchFamily="2" charset="77"/>
              </a:rPr>
              <a:t>Our first </a:t>
            </a: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CargoBeamer </a:t>
            </a:r>
            <a:br>
              <a:rPr lang="en-GB" sz="2600" dirty="0">
                <a:solidFill>
                  <a:srgbClr val="64C8FF"/>
                </a:solidFill>
                <a:latin typeface="Axiforma" pitchFamily="2" charset="77"/>
              </a:rPr>
            </a:br>
            <a:r>
              <a:rPr lang="en-GB" sz="2600" dirty="0">
                <a:solidFill>
                  <a:srgbClr val="64C8FF"/>
                </a:solidFill>
                <a:latin typeface="Axiforma" pitchFamily="2" charset="77"/>
              </a:rPr>
              <a:t>Terminal </a:t>
            </a:r>
            <a:r>
              <a:rPr lang="en-GB" sz="2600" dirty="0">
                <a:solidFill>
                  <a:schemeClr val="tx2"/>
                </a:solidFill>
                <a:latin typeface="Axiforma" pitchFamily="2" charset="77"/>
              </a:rPr>
              <a:t>in Calais</a:t>
            </a:r>
            <a:endParaRPr lang="en-DE" sz="2600" dirty="0">
              <a:solidFill>
                <a:schemeClr val="tx2"/>
              </a:solidFill>
              <a:latin typeface="Axiforma" pitchFamily="2" charset="77"/>
            </a:endParaRPr>
          </a:p>
        </p:txBody>
      </p:sp>
      <p:pic>
        <p:nvPicPr>
          <p:cNvPr id="3" name="Grafik 2" descr="Ein Bild, das Text, Himmel, draußen, Straße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F6E191C4-F252-12E2-BABB-7CB482A93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125" y="1676400"/>
            <a:ext cx="9921876" cy="4191000"/>
          </a:xfrm>
          <a:prstGeom prst="roundRect">
            <a:avLst>
              <a:gd name="adj" fmla="val 3349"/>
            </a:avLst>
          </a:prstGeom>
          <a:effectLst/>
        </p:spPr>
      </p:pic>
      <p:sp>
        <p:nvSpPr>
          <p:cNvPr id="6" name="TextBox 95">
            <a:extLst>
              <a:ext uri="{FF2B5EF4-FFF2-40B4-BE49-F238E27FC236}">
                <a16:creationId xmlns:a16="http://schemas.microsoft.com/office/drawing/2014/main" id="{9D9240D1-2768-8B0E-9323-68E1DD5EC3F2}"/>
              </a:ext>
            </a:extLst>
          </p:cNvPr>
          <p:cNvSpPr txBox="1"/>
          <p:nvPr/>
        </p:nvSpPr>
        <p:spPr>
          <a:xfrm>
            <a:off x="1631003" y="5949202"/>
            <a:ext cx="892999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spc="-30" dirty="0">
                <a:latin typeface="Axiforma" panose="00000500000000000000" pitchFamily="50" charset="0"/>
                <a:ea typeface="Open Sans" panose="020B0606030504020204" pitchFamily="34" charset="0"/>
              </a:rPr>
              <a:t>Watch it on YouTube: </a:t>
            </a:r>
            <a:r>
              <a:rPr lang="en-US" sz="1400" spc="-30" dirty="0">
                <a:solidFill>
                  <a:srgbClr val="64C8FF"/>
                </a:solidFill>
                <a:latin typeface="Axiforma" panose="00000500000000000000" pitchFamily="50" charset="0"/>
                <a:ea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https://www.youtube.com/watch?v=M7Xx7AC9Zaw</a:t>
            </a:r>
            <a:endParaRPr lang="en-US" sz="1400" spc="-30" dirty="0">
              <a:solidFill>
                <a:srgbClr val="64C8FF"/>
              </a:solidFill>
              <a:latin typeface="Axiforma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71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lWDWQbAaqIZIcW0Rw41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lWDWQbAaqIZIcW0Rw41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lWDWQbAaqIZIcW0Rw41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lWDWQbAaqIZIcW0Rw41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lWDWQbAaqIZIcW0Rw41Q"/>
</p:tagLst>
</file>

<file path=ppt/theme/theme1.xml><?xml version="1.0" encoding="utf-8"?>
<a:theme xmlns:a="http://schemas.openxmlformats.org/drawingml/2006/main" name="Office Theme">
  <a:themeElements>
    <a:clrScheme name="CargoBeamer">
      <a:dk1>
        <a:srgbClr val="000000"/>
      </a:dk1>
      <a:lt1>
        <a:srgbClr val="FFFFFF"/>
      </a:lt1>
      <a:dk2>
        <a:srgbClr val="00132B"/>
      </a:dk2>
      <a:lt2>
        <a:srgbClr val="FAFAFB"/>
      </a:lt2>
      <a:accent1>
        <a:srgbClr val="6EC8FF"/>
      </a:accent1>
      <a:accent2>
        <a:srgbClr val="B6E3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EC8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argoBeamer">
      <a:dk1>
        <a:srgbClr val="000000"/>
      </a:dk1>
      <a:lt1>
        <a:srgbClr val="FFFFFF"/>
      </a:lt1>
      <a:dk2>
        <a:srgbClr val="00132B"/>
      </a:dk2>
      <a:lt2>
        <a:srgbClr val="FAFAFB"/>
      </a:lt2>
      <a:accent1>
        <a:srgbClr val="6EC8FF"/>
      </a:accent1>
      <a:accent2>
        <a:srgbClr val="B6E3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EC8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argoBeamer">
      <a:dk1>
        <a:srgbClr val="000000"/>
      </a:dk1>
      <a:lt1>
        <a:srgbClr val="FFFFFF"/>
      </a:lt1>
      <a:dk2>
        <a:srgbClr val="00132B"/>
      </a:dk2>
      <a:lt2>
        <a:srgbClr val="FAFAFB"/>
      </a:lt2>
      <a:accent1>
        <a:srgbClr val="6EC8FF"/>
      </a:accent1>
      <a:accent2>
        <a:srgbClr val="B6E3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EC8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5EB6D8D3EE314380E69107A9C94FDB" ma:contentTypeVersion="13" ma:contentTypeDescription="Create a new document." ma:contentTypeScope="" ma:versionID="d07dcf34ee8c13fe1891b8a4949618d0">
  <xsd:schema xmlns:xsd="http://www.w3.org/2001/XMLSchema" xmlns:xs="http://www.w3.org/2001/XMLSchema" xmlns:p="http://schemas.microsoft.com/office/2006/metadata/properties" xmlns:ns2="0c59c808-ceb9-4a57-8c33-72cad37ea349" xmlns:ns3="dc1378f6-2c3d-403e-b834-fdea7d3aab83" targetNamespace="http://schemas.microsoft.com/office/2006/metadata/properties" ma:root="true" ma:fieldsID="22d138c8c9f975435ed081fe72fc1424" ns2:_="" ns3:_="">
    <xsd:import namespace="0c59c808-ceb9-4a57-8c33-72cad37ea349"/>
    <xsd:import namespace="dc1378f6-2c3d-403e-b834-fdea7d3aa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9c808-ceb9-4a57-8c33-72cad37ea3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157d78e-7c83-4078-887b-0ab74eda7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378f6-2c3d-403e-b834-fdea7d3aa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eae07131-4dc4-4846-b5e9-56620875f1be}" ma:internalName="TaxCatchAll" ma:showField="CatchAllData" ma:web="dc1378f6-2c3d-403e-b834-fdea7d3aa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1378f6-2c3d-403e-b834-fdea7d3aab83" xsi:nil="true"/>
    <lcf76f155ced4ddcb4097134ff3c332f xmlns="0c59c808-ceb9-4a57-8c33-72cad37ea349">
      <Terms xmlns="http://schemas.microsoft.com/office/infopath/2007/PartnerControls"/>
    </lcf76f155ced4ddcb4097134ff3c332f>
    <SharedWithUsers xmlns="dc1378f6-2c3d-403e-b834-fdea7d3aab83">
      <UserInfo>
        <DisplayName>Nicolas Albrecht</DisplayName>
        <AccountId>16</AccountId>
        <AccountType/>
      </UserInfo>
      <UserInfo>
        <DisplayName>Mario Gloeckner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74992A1-026A-452D-B002-E056A5EFC4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7C4856-C86C-4236-A7DB-2C6C5C96DC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59c808-ceb9-4a57-8c33-72cad37ea349"/>
    <ds:schemaRef ds:uri="dc1378f6-2c3d-403e-b834-fdea7d3aa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968484-5BAD-436C-ADA3-F5619FAD5496}">
  <ds:schemaRefs>
    <ds:schemaRef ds:uri="http://purl.org/dc/dcmitype/"/>
    <ds:schemaRef ds:uri="dc1378f6-2c3d-403e-b834-fdea7d3aab83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0c59c808-ceb9-4a57-8c33-72cad37ea3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Breitbild</PresentationFormat>
  <Paragraphs>48</Paragraphs>
  <Slides>10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Axiforma Book</vt:lpstr>
      <vt:lpstr>Axiforma</vt:lpstr>
      <vt:lpstr>Calibri</vt:lpstr>
      <vt:lpstr>Arial</vt:lpstr>
      <vt:lpstr>Axiforma SemiBold</vt:lpstr>
      <vt:lpstr>Office Theme</vt:lpstr>
      <vt:lpstr>1_Office Theme</vt:lpstr>
      <vt:lpstr>2_Office Theme</vt:lpstr>
      <vt:lpstr>Zero Carbon Transport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 Magdina</dc:creator>
  <cp:lastModifiedBy>Tim Krause</cp:lastModifiedBy>
  <cp:revision>128</cp:revision>
  <dcterms:created xsi:type="dcterms:W3CDTF">2022-10-05T08:52:54Z</dcterms:created>
  <dcterms:modified xsi:type="dcterms:W3CDTF">2023-10-24T14:43:27Z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0x010100E75EB6D8D3EE314380E69107A9C94FDB</vt:lpwstr>
  </property>
  <property fmtid="{D5CDD505-2E9C-101B-9397-08002B2CF9AE}" pid="3" name="MediaServiceImageTags">
    <vt:lpwstr/>
  </property>
</Properties>
</file>