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6"/>
    <p:sldMasterId id="2147483668" r:id="rId7"/>
    <p:sldMasterId id="2147483678" r:id="rId8"/>
    <p:sldMasterId id="2147483687" r:id="rId9"/>
  </p:sldMasterIdLst>
  <p:notesMasterIdLst>
    <p:notesMasterId r:id="rId16"/>
  </p:notesMasterIdLst>
  <p:handoutMasterIdLst>
    <p:handoutMasterId r:id="rId17"/>
  </p:handoutMasterIdLst>
  <p:sldIdLst>
    <p:sldId id="1074" r:id="rId10"/>
    <p:sldId id="1094" r:id="rId11"/>
    <p:sldId id="270" r:id="rId12"/>
    <p:sldId id="1096" r:id="rId13"/>
    <p:sldId id="277" r:id="rId14"/>
    <p:sldId id="1093" r:id="rId15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4B7D"/>
    <a:srgbClr val="C730A0"/>
    <a:srgbClr val="C76C48"/>
    <a:srgbClr val="004494"/>
    <a:srgbClr val="FFED00"/>
    <a:srgbClr val="787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C762A6-885A-4D51-9CCD-9D1087B77FD7}" v="9" dt="2023-10-24T13:34:33.2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0888" autoAdjust="0"/>
  </p:normalViewPr>
  <p:slideViewPr>
    <p:cSldViewPr snapToGrid="0">
      <p:cViewPr varScale="1">
        <p:scale>
          <a:sx n="147" d="100"/>
          <a:sy n="147" d="100"/>
        </p:scale>
        <p:origin x="672" y="54"/>
      </p:cViewPr>
      <p:guideLst>
        <p:guide pos="384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4974" y="-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3.xml"/><Relationship Id="rId13" Type="http://schemas.openxmlformats.org/officeDocument/2006/relationships/slide" Target="slides/slide4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3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2.xml"/><Relationship Id="rId5" Type="http://schemas.openxmlformats.org/officeDocument/2006/relationships/customXml" Target="../customXml/item5.xml"/><Relationship Id="rId15" Type="http://schemas.openxmlformats.org/officeDocument/2006/relationships/slide" Target="slides/slide6.xml"/><Relationship Id="rId23" Type="http://schemas.microsoft.com/office/2015/10/relationships/revisionInfo" Target="revisionInfo.xml"/><Relationship Id="rId10" Type="http://schemas.openxmlformats.org/officeDocument/2006/relationships/slide" Target="slides/slide1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5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PPELBAUER Josef" userId="a4797e6c-2746-49df-be6c-28c62e64423a" providerId="ADAL" clId="{5FC762A6-885A-4D51-9CCD-9D1087B77FD7}"/>
    <pc:docChg chg="undo custSel modSld">
      <pc:chgData name="DOPPELBAUER Josef" userId="a4797e6c-2746-49df-be6c-28c62e64423a" providerId="ADAL" clId="{5FC762A6-885A-4D51-9CCD-9D1087B77FD7}" dt="2023-10-24T13:36:17.416" v="51" actId="1076"/>
      <pc:docMkLst>
        <pc:docMk/>
      </pc:docMkLst>
      <pc:sldChg chg="modSp mod">
        <pc:chgData name="DOPPELBAUER Josef" userId="a4797e6c-2746-49df-be6c-28c62e64423a" providerId="ADAL" clId="{5FC762A6-885A-4D51-9CCD-9D1087B77FD7}" dt="2023-10-24T13:27:11.292" v="6" actId="1076"/>
        <pc:sldMkLst>
          <pc:docMk/>
          <pc:sldMk cId="905082162" sldId="1094"/>
        </pc:sldMkLst>
        <pc:spChg chg="mod ord">
          <ac:chgData name="DOPPELBAUER Josef" userId="a4797e6c-2746-49df-be6c-28c62e64423a" providerId="ADAL" clId="{5FC762A6-885A-4D51-9CCD-9D1087B77FD7}" dt="2023-10-24T13:27:11.292" v="6" actId="1076"/>
          <ac:spMkLst>
            <pc:docMk/>
            <pc:sldMk cId="905082162" sldId="1094"/>
            <ac:spMk id="13" creationId="{DF2580BC-E549-A3F9-DD99-660496342E7A}"/>
          </ac:spMkLst>
        </pc:spChg>
      </pc:sldChg>
      <pc:sldChg chg="addSp delSp modSp mod">
        <pc:chgData name="DOPPELBAUER Josef" userId="a4797e6c-2746-49df-be6c-28c62e64423a" providerId="ADAL" clId="{5FC762A6-885A-4D51-9CCD-9D1087B77FD7}" dt="2023-10-24T13:36:17.416" v="51" actId="1076"/>
        <pc:sldMkLst>
          <pc:docMk/>
          <pc:sldMk cId="939735634" sldId="1096"/>
        </pc:sldMkLst>
        <pc:spChg chg="mod">
          <ac:chgData name="DOPPELBAUER Josef" userId="a4797e6c-2746-49df-be6c-28c62e64423a" providerId="ADAL" clId="{5FC762A6-885A-4D51-9CCD-9D1087B77FD7}" dt="2023-10-24T13:34:43.264" v="48" actId="1076"/>
          <ac:spMkLst>
            <pc:docMk/>
            <pc:sldMk cId="939735634" sldId="1096"/>
            <ac:spMk id="49" creationId="{DD207686-C187-FDAA-A665-D705F042D9A2}"/>
          </ac:spMkLst>
        </pc:spChg>
        <pc:spChg chg="mod">
          <ac:chgData name="DOPPELBAUER Josef" userId="a4797e6c-2746-49df-be6c-28c62e64423a" providerId="ADAL" clId="{5FC762A6-885A-4D51-9CCD-9D1087B77FD7}" dt="2023-10-24T13:34:14.263" v="46" actId="1076"/>
          <ac:spMkLst>
            <pc:docMk/>
            <pc:sldMk cId="939735634" sldId="1096"/>
            <ac:spMk id="237" creationId="{70D79DFF-922A-0559-98DC-386DCD5046B0}"/>
          </ac:spMkLst>
        </pc:spChg>
        <pc:spChg chg="mod">
          <ac:chgData name="DOPPELBAUER Josef" userId="a4797e6c-2746-49df-be6c-28c62e64423a" providerId="ADAL" clId="{5FC762A6-885A-4D51-9CCD-9D1087B77FD7}" dt="2023-10-24T13:36:17.416" v="51" actId="1076"/>
          <ac:spMkLst>
            <pc:docMk/>
            <pc:sldMk cId="939735634" sldId="1096"/>
            <ac:spMk id="240" creationId="{A9C5F291-3CAF-E15D-CDB0-430CD1668162}"/>
          </ac:spMkLst>
        </pc:spChg>
        <pc:spChg chg="mod">
          <ac:chgData name="DOPPELBAUER Josef" userId="a4797e6c-2746-49df-be6c-28c62e64423a" providerId="ADAL" clId="{5FC762A6-885A-4D51-9CCD-9D1087B77FD7}" dt="2023-10-24T13:35:58.066" v="50" actId="1076"/>
          <ac:spMkLst>
            <pc:docMk/>
            <pc:sldMk cId="939735634" sldId="1096"/>
            <ac:spMk id="241" creationId="{569AC9E7-7128-892D-8280-661C6192691E}"/>
          </ac:spMkLst>
        </pc:spChg>
        <pc:spChg chg="mod">
          <ac:chgData name="DOPPELBAUER Josef" userId="a4797e6c-2746-49df-be6c-28c62e64423a" providerId="ADAL" clId="{5FC762A6-885A-4D51-9CCD-9D1087B77FD7}" dt="2023-10-24T13:34:14.263" v="46" actId="1076"/>
          <ac:spMkLst>
            <pc:docMk/>
            <pc:sldMk cId="939735634" sldId="1096"/>
            <ac:spMk id="266" creationId="{F3D5BE6C-39E6-CA8D-19AB-4504B0C7427F}"/>
          </ac:spMkLst>
        </pc:spChg>
        <pc:spChg chg="mod">
          <ac:chgData name="DOPPELBAUER Josef" userId="a4797e6c-2746-49df-be6c-28c62e64423a" providerId="ADAL" clId="{5FC762A6-885A-4D51-9CCD-9D1087B77FD7}" dt="2023-10-24T13:34:14.263" v="46" actId="1076"/>
          <ac:spMkLst>
            <pc:docMk/>
            <pc:sldMk cId="939735634" sldId="1096"/>
            <ac:spMk id="281" creationId="{CB304066-BC90-8D83-6486-6ED46BD35096}"/>
          </ac:spMkLst>
        </pc:spChg>
        <pc:spChg chg="mod">
          <ac:chgData name="DOPPELBAUER Josef" userId="a4797e6c-2746-49df-be6c-28c62e64423a" providerId="ADAL" clId="{5FC762A6-885A-4D51-9CCD-9D1087B77FD7}" dt="2023-10-24T13:34:14.263" v="46" actId="1076"/>
          <ac:spMkLst>
            <pc:docMk/>
            <pc:sldMk cId="939735634" sldId="1096"/>
            <ac:spMk id="283" creationId="{AFA2C04E-24B9-76FA-9672-4F5B5CECA25C}"/>
          </ac:spMkLst>
        </pc:spChg>
        <pc:spChg chg="mod">
          <ac:chgData name="DOPPELBAUER Josef" userId="a4797e6c-2746-49df-be6c-28c62e64423a" providerId="ADAL" clId="{5FC762A6-885A-4D51-9CCD-9D1087B77FD7}" dt="2023-10-24T13:34:14.263" v="46" actId="1076"/>
          <ac:spMkLst>
            <pc:docMk/>
            <pc:sldMk cId="939735634" sldId="1096"/>
            <ac:spMk id="289" creationId="{D980CE12-585C-AC94-AFA4-3E6EF6FD013F}"/>
          </ac:spMkLst>
        </pc:spChg>
        <pc:spChg chg="mod">
          <ac:chgData name="DOPPELBAUER Josef" userId="a4797e6c-2746-49df-be6c-28c62e64423a" providerId="ADAL" clId="{5FC762A6-885A-4D51-9CCD-9D1087B77FD7}" dt="2023-10-24T13:34:14.263" v="46" actId="1076"/>
          <ac:spMkLst>
            <pc:docMk/>
            <pc:sldMk cId="939735634" sldId="1096"/>
            <ac:spMk id="303" creationId="{E4B1F56B-6463-6D90-34E2-1A0E8F4168CC}"/>
          </ac:spMkLst>
        </pc:spChg>
        <pc:spChg chg="del">
          <ac:chgData name="DOPPELBAUER Josef" userId="a4797e6c-2746-49df-be6c-28c62e64423a" providerId="ADAL" clId="{5FC762A6-885A-4D51-9CCD-9D1087B77FD7}" dt="2023-10-24T13:28:18.325" v="12" actId="478"/>
          <ac:spMkLst>
            <pc:docMk/>
            <pc:sldMk cId="939735634" sldId="1096"/>
            <ac:spMk id="346" creationId="{35758A5E-EE04-B0A3-40C9-F3AB613E1A87}"/>
          </ac:spMkLst>
        </pc:spChg>
        <pc:spChg chg="del">
          <ac:chgData name="DOPPELBAUER Josef" userId="a4797e6c-2746-49df-be6c-28c62e64423a" providerId="ADAL" clId="{5FC762A6-885A-4D51-9CCD-9D1087B77FD7}" dt="2023-10-24T13:28:20.659" v="13" actId="478"/>
          <ac:spMkLst>
            <pc:docMk/>
            <pc:sldMk cId="939735634" sldId="1096"/>
            <ac:spMk id="347" creationId="{4003F885-ACB6-A87A-A18B-07FF96DC237B}"/>
          </ac:spMkLst>
        </pc:spChg>
        <pc:spChg chg="del">
          <ac:chgData name="DOPPELBAUER Josef" userId="a4797e6c-2746-49df-be6c-28c62e64423a" providerId="ADAL" clId="{5FC762A6-885A-4D51-9CCD-9D1087B77FD7}" dt="2023-10-24T13:28:34.409" v="17" actId="478"/>
          <ac:spMkLst>
            <pc:docMk/>
            <pc:sldMk cId="939735634" sldId="1096"/>
            <ac:spMk id="348" creationId="{0E6DB42F-1946-24CD-CF44-7D50B4902D98}"/>
          </ac:spMkLst>
        </pc:spChg>
        <pc:spChg chg="del">
          <ac:chgData name="DOPPELBAUER Josef" userId="a4797e6c-2746-49df-be6c-28c62e64423a" providerId="ADAL" clId="{5FC762A6-885A-4D51-9CCD-9D1087B77FD7}" dt="2023-10-24T13:28:30.776" v="16" actId="478"/>
          <ac:spMkLst>
            <pc:docMk/>
            <pc:sldMk cId="939735634" sldId="1096"/>
            <ac:spMk id="352" creationId="{3F60C83E-C5F9-EAA5-2394-8A3BF7A344C9}"/>
          </ac:spMkLst>
        </pc:spChg>
        <pc:grpChg chg="mod">
          <ac:chgData name="DOPPELBAUER Josef" userId="a4797e6c-2746-49df-be6c-28c62e64423a" providerId="ADAL" clId="{5FC762A6-885A-4D51-9CCD-9D1087B77FD7}" dt="2023-10-24T13:34:14.263" v="46" actId="1076"/>
          <ac:grpSpMkLst>
            <pc:docMk/>
            <pc:sldMk cId="939735634" sldId="1096"/>
            <ac:grpSpMk id="233" creationId="{F982D30B-C487-1E92-156C-BE598039144F}"/>
          </ac:grpSpMkLst>
        </pc:grpChg>
        <pc:grpChg chg="mod">
          <ac:chgData name="DOPPELBAUER Josef" userId="a4797e6c-2746-49df-be6c-28c62e64423a" providerId="ADAL" clId="{5FC762A6-885A-4D51-9CCD-9D1087B77FD7}" dt="2023-10-24T13:34:14.263" v="46" actId="1076"/>
          <ac:grpSpMkLst>
            <pc:docMk/>
            <pc:sldMk cId="939735634" sldId="1096"/>
            <ac:grpSpMk id="264" creationId="{339AFF17-2FF7-C55B-ED23-5947574A884B}"/>
          </ac:grpSpMkLst>
        </pc:grpChg>
        <pc:picChg chg="mod">
          <ac:chgData name="DOPPELBAUER Josef" userId="a4797e6c-2746-49df-be6c-28c62e64423a" providerId="ADAL" clId="{5FC762A6-885A-4D51-9CCD-9D1087B77FD7}" dt="2023-10-24T13:34:14.263" v="46" actId="1076"/>
          <ac:picMkLst>
            <pc:docMk/>
            <pc:sldMk cId="939735634" sldId="1096"/>
            <ac:picMk id="2" creationId="{28001725-E1C6-D495-E916-5C893BE4D80D}"/>
          </ac:picMkLst>
        </pc:picChg>
        <pc:picChg chg="add del mod">
          <ac:chgData name="DOPPELBAUER Josef" userId="a4797e6c-2746-49df-be6c-28c62e64423a" providerId="ADAL" clId="{5FC762A6-885A-4D51-9CCD-9D1087B77FD7}" dt="2023-10-24T13:33:59.817" v="45" actId="1076"/>
          <ac:picMkLst>
            <pc:docMk/>
            <pc:sldMk cId="939735634" sldId="1096"/>
            <ac:picMk id="51" creationId="{41BAF3B3-C82E-EDBD-32C4-5F146EB9F8D7}"/>
          </ac:picMkLst>
        </pc:picChg>
        <pc:cxnChg chg="mod">
          <ac:chgData name="DOPPELBAUER Josef" userId="a4797e6c-2746-49df-be6c-28c62e64423a" providerId="ADAL" clId="{5FC762A6-885A-4D51-9CCD-9D1087B77FD7}" dt="2023-10-24T13:34:14.263" v="46" actId="1076"/>
          <ac:cxnSpMkLst>
            <pc:docMk/>
            <pc:sldMk cId="939735634" sldId="1096"/>
            <ac:cxnSpMk id="227" creationId="{024F299B-6947-67C7-05B5-88730533388A}"/>
          </ac:cxnSpMkLst>
        </pc:cxnChg>
        <pc:cxnChg chg="mod">
          <ac:chgData name="DOPPELBAUER Josef" userId="a4797e6c-2746-49df-be6c-28c62e64423a" providerId="ADAL" clId="{5FC762A6-885A-4D51-9CCD-9D1087B77FD7}" dt="2023-10-24T13:34:14.263" v="46" actId="1076"/>
          <ac:cxnSpMkLst>
            <pc:docMk/>
            <pc:sldMk cId="939735634" sldId="1096"/>
            <ac:cxnSpMk id="239" creationId="{EA22CE1B-3C58-2AEF-6C90-5DF7E639DCFC}"/>
          </ac:cxnSpMkLst>
        </pc:cxnChg>
        <pc:cxnChg chg="mod">
          <ac:chgData name="DOPPELBAUER Josef" userId="a4797e6c-2746-49df-be6c-28c62e64423a" providerId="ADAL" clId="{5FC762A6-885A-4D51-9CCD-9D1087B77FD7}" dt="2023-10-24T13:34:14.263" v="46" actId="1076"/>
          <ac:cxnSpMkLst>
            <pc:docMk/>
            <pc:sldMk cId="939735634" sldId="1096"/>
            <ac:cxnSpMk id="268" creationId="{D826E097-5EE7-E56F-0652-054BB2E29BA6}"/>
          </ac:cxnSpMkLst>
        </pc:cxnChg>
        <pc:cxnChg chg="mod">
          <ac:chgData name="DOPPELBAUER Josef" userId="a4797e6c-2746-49df-be6c-28c62e64423a" providerId="ADAL" clId="{5FC762A6-885A-4D51-9CCD-9D1087B77FD7}" dt="2023-10-24T13:34:14.263" v="46" actId="1076"/>
          <ac:cxnSpMkLst>
            <pc:docMk/>
            <pc:sldMk cId="939735634" sldId="1096"/>
            <ac:cxnSpMk id="338" creationId="{FF70A7AE-4279-867D-DF94-06ECD08CE48B}"/>
          </ac:cxnSpMkLst>
        </pc:cxnChg>
        <pc:cxnChg chg="mod">
          <ac:chgData name="DOPPELBAUER Josef" userId="a4797e6c-2746-49df-be6c-28c62e64423a" providerId="ADAL" clId="{5FC762A6-885A-4D51-9CCD-9D1087B77FD7}" dt="2023-10-24T13:34:14.263" v="46" actId="1076"/>
          <ac:cxnSpMkLst>
            <pc:docMk/>
            <pc:sldMk cId="939735634" sldId="1096"/>
            <ac:cxnSpMk id="349" creationId="{8FEF4923-EE78-2B16-4B13-ABE4B6AA5B9C}"/>
          </ac:cxnSpMkLst>
        </pc:cxnChg>
        <pc:cxnChg chg="mod">
          <ac:chgData name="DOPPELBAUER Josef" userId="a4797e6c-2746-49df-be6c-28c62e64423a" providerId="ADAL" clId="{5FC762A6-885A-4D51-9CCD-9D1087B77FD7}" dt="2023-10-24T13:34:14.263" v="46" actId="1076"/>
          <ac:cxnSpMkLst>
            <pc:docMk/>
            <pc:sldMk cId="939735634" sldId="1096"/>
            <ac:cxnSpMk id="350" creationId="{B13556FB-39C8-CE89-9E97-61F93E1DFAFA}"/>
          </ac:cxnSpMkLst>
        </pc:cxnChg>
        <pc:cxnChg chg="mod">
          <ac:chgData name="DOPPELBAUER Josef" userId="a4797e6c-2746-49df-be6c-28c62e64423a" providerId="ADAL" clId="{5FC762A6-885A-4D51-9CCD-9D1087B77FD7}" dt="2023-10-24T13:34:14.263" v="46" actId="1076"/>
          <ac:cxnSpMkLst>
            <pc:docMk/>
            <pc:sldMk cId="939735634" sldId="1096"/>
            <ac:cxnSpMk id="351" creationId="{505CE7BD-7780-D064-D89A-986892C57801}"/>
          </ac:cxnSpMkLst>
        </pc:cxnChg>
        <pc:cxnChg chg="mod">
          <ac:chgData name="DOPPELBAUER Josef" userId="a4797e6c-2746-49df-be6c-28c62e64423a" providerId="ADAL" clId="{5FC762A6-885A-4D51-9CCD-9D1087B77FD7}" dt="2023-10-24T13:35:43.881" v="49" actId="14100"/>
          <ac:cxnSpMkLst>
            <pc:docMk/>
            <pc:sldMk cId="939735634" sldId="1096"/>
            <ac:cxnSpMk id="353" creationId="{CF92CABE-56FD-EA1E-6D1B-EBCBDCE3DF77}"/>
          </ac:cxnSpMkLst>
        </pc:cxnChg>
        <pc:cxnChg chg="mod">
          <ac:chgData name="DOPPELBAUER Josef" userId="a4797e6c-2746-49df-be6c-28c62e64423a" providerId="ADAL" clId="{5FC762A6-885A-4D51-9CCD-9D1087B77FD7}" dt="2023-10-24T13:34:14.263" v="46" actId="1076"/>
          <ac:cxnSpMkLst>
            <pc:docMk/>
            <pc:sldMk cId="939735634" sldId="1096"/>
            <ac:cxnSpMk id="354" creationId="{A95334CC-EB2B-9679-4D7A-2C8CEF3352D6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D7756-2951-42C2-B02E-D90428094462}" type="datetimeFigureOut">
              <a:rPr lang="id-ID" smtClean="0"/>
              <a:t>23/10/2023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184F7-3F6F-4590-AF71-E6C43F6C6E9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633194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82809-8603-4B8D-85C0-5D95F6FAC86A}" type="datetimeFigureOut">
              <a:rPr lang="id-ID" smtClean="0"/>
              <a:t>23/10/2023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8A28A-3C3B-4DCC-8038-AED859F2296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79743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8750" y="746125"/>
            <a:ext cx="6626225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is the market share for rail so low?</a:t>
            </a:r>
          </a:p>
          <a:p>
            <a:endParaRPr lang="en-US" dirty="0"/>
          </a:p>
          <a:p>
            <a:r>
              <a:rPr lang="en-US" dirty="0"/>
              <a:t>Cost and price pressure from competition with road while not fully meeting customer expectations.</a:t>
            </a:r>
          </a:p>
          <a:p>
            <a:endParaRPr lang="en-US" dirty="0"/>
          </a:p>
          <a:p>
            <a:r>
              <a:rPr lang="en-US" dirty="0"/>
              <a:t>Friction adds delay, unreliability, and cost (in</a:t>
            </a:r>
            <a:r>
              <a:rPr lang="en-US" baseline="0" dirty="0"/>
              <a:t> LEAN terms "waste")</a:t>
            </a:r>
          </a:p>
          <a:p>
            <a:endParaRPr lang="de-DE" dirty="0"/>
          </a:p>
          <a:p>
            <a:r>
              <a:rPr lang="de-DE" dirty="0" err="1"/>
              <a:t>Impedances</a:t>
            </a:r>
            <a:r>
              <a:rPr lang="de-DE" dirty="0"/>
              <a:t> – time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cost</a:t>
            </a:r>
            <a:endParaRPr lang="de-DE" dirty="0"/>
          </a:p>
          <a:p>
            <a:r>
              <a:rPr lang="de-DE" dirty="0" err="1"/>
              <a:t>Capacity</a:t>
            </a:r>
            <a:r>
              <a:rPr lang="de-DE" dirty="0"/>
              <a:t> </a:t>
            </a:r>
            <a:r>
              <a:rPr lang="de-DE" dirty="0" err="1"/>
              <a:t>bottlenecks</a:t>
            </a:r>
            <a:r>
              <a:rPr lang="de-DE" dirty="0"/>
              <a:t> (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freight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lower</a:t>
            </a:r>
            <a:r>
              <a:rPr lang="de-DE" dirty="0"/>
              <a:t> </a:t>
            </a:r>
            <a:r>
              <a:rPr lang="de-DE" dirty="0" err="1"/>
              <a:t>priority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regional passenger </a:t>
            </a:r>
            <a:r>
              <a:rPr lang="de-DE" dirty="0" err="1"/>
              <a:t>trains</a:t>
            </a:r>
            <a:r>
              <a:rPr lang="de-DE" dirty="0"/>
              <a:t>)</a:t>
            </a:r>
          </a:p>
          <a:p>
            <a:endParaRPr lang="de-DE" dirty="0"/>
          </a:p>
          <a:p>
            <a:r>
              <a:rPr lang="de-DE" dirty="0" err="1"/>
              <a:t>Friction</a:t>
            </a:r>
            <a:r>
              <a:rPr lang="de-DE" dirty="0"/>
              <a:t> of </a:t>
            </a:r>
            <a:r>
              <a:rPr lang="de-DE" dirty="0" err="1"/>
              <a:t>course</a:t>
            </a:r>
            <a:r>
              <a:rPr lang="de-DE" dirty="0"/>
              <a:t>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cargo</a:t>
            </a:r>
            <a:r>
              <a:rPr lang="de-DE" dirty="0"/>
              <a:t> </a:t>
            </a:r>
            <a:r>
              <a:rPr lang="de-DE" dirty="0" err="1"/>
              <a:t>needs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crossloaded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train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another</a:t>
            </a:r>
            <a:endParaRPr lang="en-US" dirty="0"/>
          </a:p>
          <a:p>
            <a:endParaRPr lang="de-DE" dirty="0"/>
          </a:p>
          <a:p>
            <a:r>
              <a:rPr lang="de-DE" dirty="0" err="1"/>
              <a:t>Changing</a:t>
            </a:r>
            <a:r>
              <a:rPr lang="de-DE" dirty="0"/>
              <a:t> </a:t>
            </a:r>
            <a:r>
              <a:rPr lang="de-DE" dirty="0" err="1"/>
              <a:t>locomotives</a:t>
            </a:r>
            <a:endParaRPr lang="de-DE" dirty="0"/>
          </a:p>
          <a:p>
            <a:r>
              <a:rPr lang="de-DE" dirty="0" err="1"/>
              <a:t>Changing</a:t>
            </a:r>
            <a:r>
              <a:rPr lang="de-DE" dirty="0"/>
              <a:t> </a:t>
            </a:r>
            <a:r>
              <a:rPr lang="de-DE" dirty="0" err="1"/>
              <a:t>drivers</a:t>
            </a:r>
            <a:endParaRPr lang="de-DE" dirty="0"/>
          </a:p>
          <a:p>
            <a:r>
              <a:rPr lang="de-DE" dirty="0" err="1"/>
              <a:t>Repeating</a:t>
            </a:r>
            <a:r>
              <a:rPr lang="de-DE" dirty="0"/>
              <a:t> </a:t>
            </a:r>
            <a:r>
              <a:rPr lang="de-DE" dirty="0" err="1"/>
              <a:t>tests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checks</a:t>
            </a:r>
            <a:endParaRPr lang="de-DE" dirty="0"/>
          </a:p>
          <a:p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cross-border</a:t>
            </a:r>
            <a:r>
              <a:rPr lang="de-DE" dirty="0"/>
              <a:t> </a:t>
            </a:r>
            <a:r>
              <a:rPr lang="de-DE" dirty="0" err="1"/>
              <a:t>capacity</a:t>
            </a:r>
            <a:r>
              <a:rPr lang="de-DE" dirty="0"/>
              <a:t> </a:t>
            </a:r>
            <a:r>
              <a:rPr lang="de-DE" dirty="0" err="1"/>
              <a:t>management</a:t>
            </a:r>
            <a:endParaRPr lang="de-DE" dirty="0"/>
          </a:p>
          <a:p>
            <a:r>
              <a:rPr lang="de-DE" dirty="0"/>
              <a:t>Inflexible</a:t>
            </a:r>
          </a:p>
          <a:p>
            <a:endParaRPr lang="de-DE" dirty="0"/>
          </a:p>
          <a:p>
            <a:r>
              <a:rPr lang="de-DE" dirty="0" err="1"/>
              <a:t>Uncoordinated</a:t>
            </a:r>
            <a:r>
              <a:rPr lang="de-DE" dirty="0"/>
              <a:t> </a:t>
            </a:r>
            <a:r>
              <a:rPr lang="de-DE" dirty="0" err="1"/>
              <a:t>investment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not </a:t>
            </a:r>
            <a:r>
              <a:rPr lang="de-DE" dirty="0" err="1"/>
              <a:t>improve</a:t>
            </a:r>
            <a:r>
              <a:rPr lang="de-DE" dirty="0"/>
              <a:t> </a:t>
            </a:r>
            <a:r>
              <a:rPr lang="de-DE" dirty="0" err="1"/>
              <a:t>friction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N.B. Transport </a:t>
            </a:r>
            <a:r>
              <a:rPr lang="de-DE" dirty="0" err="1"/>
              <a:t>chain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rail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in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cases</a:t>
            </a:r>
            <a:r>
              <a:rPr lang="de-DE" dirty="0"/>
              <a:t> intermodal</a:t>
            </a:r>
          </a:p>
          <a:p>
            <a:endParaRPr lang="de-DE" dirty="0"/>
          </a:p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fix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problems</a:t>
            </a:r>
            <a:endParaRPr lang="de-DE" dirty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B337F-2D9A-F54D-8B6C-7A1B394C3E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72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8750" y="746125"/>
            <a:ext cx="6626225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is the market share for rail so low?</a:t>
            </a:r>
          </a:p>
          <a:p>
            <a:endParaRPr lang="en-US" dirty="0"/>
          </a:p>
          <a:p>
            <a:r>
              <a:rPr lang="en-US" dirty="0"/>
              <a:t>Cost and price pressure from competition with road while not fully meeting customer expectations.</a:t>
            </a:r>
          </a:p>
          <a:p>
            <a:endParaRPr lang="en-US" dirty="0"/>
          </a:p>
          <a:p>
            <a:r>
              <a:rPr lang="en-US" dirty="0"/>
              <a:t>Friction adds delay, unreliability, and cost (in</a:t>
            </a:r>
            <a:r>
              <a:rPr lang="en-US" baseline="0" dirty="0"/>
              <a:t> LEAN terms "waste")</a:t>
            </a:r>
          </a:p>
          <a:p>
            <a:endParaRPr lang="de-DE" dirty="0"/>
          </a:p>
          <a:p>
            <a:r>
              <a:rPr lang="de-DE" dirty="0" err="1"/>
              <a:t>Impedances</a:t>
            </a:r>
            <a:r>
              <a:rPr lang="de-DE" dirty="0"/>
              <a:t> – time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cost</a:t>
            </a:r>
            <a:endParaRPr lang="de-DE" dirty="0"/>
          </a:p>
          <a:p>
            <a:r>
              <a:rPr lang="de-DE" dirty="0" err="1"/>
              <a:t>Capacity</a:t>
            </a:r>
            <a:r>
              <a:rPr lang="de-DE" dirty="0"/>
              <a:t> </a:t>
            </a:r>
            <a:r>
              <a:rPr lang="de-DE" dirty="0" err="1"/>
              <a:t>bottlenecks</a:t>
            </a:r>
            <a:r>
              <a:rPr lang="de-DE" dirty="0"/>
              <a:t> (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freight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lower</a:t>
            </a:r>
            <a:r>
              <a:rPr lang="de-DE" dirty="0"/>
              <a:t> </a:t>
            </a:r>
            <a:r>
              <a:rPr lang="de-DE" dirty="0" err="1"/>
              <a:t>priority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regional passenger </a:t>
            </a:r>
            <a:r>
              <a:rPr lang="de-DE" dirty="0" err="1"/>
              <a:t>trains</a:t>
            </a:r>
            <a:r>
              <a:rPr lang="de-DE" dirty="0"/>
              <a:t>)</a:t>
            </a:r>
          </a:p>
          <a:p>
            <a:endParaRPr lang="de-DE" dirty="0"/>
          </a:p>
          <a:p>
            <a:r>
              <a:rPr lang="de-DE" dirty="0" err="1"/>
              <a:t>Friction</a:t>
            </a:r>
            <a:r>
              <a:rPr lang="de-DE" dirty="0"/>
              <a:t> of </a:t>
            </a:r>
            <a:r>
              <a:rPr lang="de-DE" dirty="0" err="1"/>
              <a:t>course</a:t>
            </a:r>
            <a:r>
              <a:rPr lang="de-DE" dirty="0"/>
              <a:t>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cargo</a:t>
            </a:r>
            <a:r>
              <a:rPr lang="de-DE" dirty="0"/>
              <a:t> </a:t>
            </a:r>
            <a:r>
              <a:rPr lang="de-DE" dirty="0" err="1"/>
              <a:t>needs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crossloaded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train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another</a:t>
            </a:r>
            <a:endParaRPr lang="en-US" dirty="0"/>
          </a:p>
          <a:p>
            <a:endParaRPr lang="de-DE" dirty="0"/>
          </a:p>
          <a:p>
            <a:r>
              <a:rPr lang="de-DE" dirty="0" err="1"/>
              <a:t>Changing</a:t>
            </a:r>
            <a:r>
              <a:rPr lang="de-DE" dirty="0"/>
              <a:t> </a:t>
            </a:r>
            <a:r>
              <a:rPr lang="de-DE" dirty="0" err="1"/>
              <a:t>locomotives</a:t>
            </a:r>
            <a:endParaRPr lang="de-DE" dirty="0"/>
          </a:p>
          <a:p>
            <a:r>
              <a:rPr lang="de-DE" dirty="0" err="1"/>
              <a:t>Changing</a:t>
            </a:r>
            <a:r>
              <a:rPr lang="de-DE" dirty="0"/>
              <a:t> </a:t>
            </a:r>
            <a:r>
              <a:rPr lang="de-DE" dirty="0" err="1"/>
              <a:t>drivers</a:t>
            </a:r>
            <a:endParaRPr lang="de-DE" dirty="0"/>
          </a:p>
          <a:p>
            <a:r>
              <a:rPr lang="de-DE" dirty="0" err="1"/>
              <a:t>Repeating</a:t>
            </a:r>
            <a:r>
              <a:rPr lang="de-DE" dirty="0"/>
              <a:t> </a:t>
            </a:r>
            <a:r>
              <a:rPr lang="de-DE" dirty="0" err="1"/>
              <a:t>tests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checks</a:t>
            </a:r>
            <a:endParaRPr lang="de-DE" dirty="0"/>
          </a:p>
          <a:p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cross-border</a:t>
            </a:r>
            <a:r>
              <a:rPr lang="de-DE" dirty="0"/>
              <a:t> </a:t>
            </a:r>
            <a:r>
              <a:rPr lang="de-DE" dirty="0" err="1"/>
              <a:t>capacity</a:t>
            </a:r>
            <a:r>
              <a:rPr lang="de-DE" dirty="0"/>
              <a:t> </a:t>
            </a:r>
            <a:r>
              <a:rPr lang="de-DE" dirty="0" err="1"/>
              <a:t>management</a:t>
            </a:r>
            <a:endParaRPr lang="de-DE" dirty="0"/>
          </a:p>
          <a:p>
            <a:r>
              <a:rPr lang="de-DE" dirty="0"/>
              <a:t>Inflexible</a:t>
            </a:r>
          </a:p>
          <a:p>
            <a:endParaRPr lang="de-DE" dirty="0"/>
          </a:p>
          <a:p>
            <a:r>
              <a:rPr lang="de-DE" dirty="0" err="1"/>
              <a:t>Uncoordinated</a:t>
            </a:r>
            <a:r>
              <a:rPr lang="de-DE" dirty="0"/>
              <a:t> </a:t>
            </a:r>
            <a:r>
              <a:rPr lang="de-DE" dirty="0" err="1"/>
              <a:t>investment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not </a:t>
            </a:r>
            <a:r>
              <a:rPr lang="de-DE" dirty="0" err="1"/>
              <a:t>improve</a:t>
            </a:r>
            <a:r>
              <a:rPr lang="de-DE" dirty="0"/>
              <a:t> </a:t>
            </a:r>
            <a:r>
              <a:rPr lang="de-DE" dirty="0" err="1"/>
              <a:t>friction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N.B. Transport </a:t>
            </a:r>
            <a:r>
              <a:rPr lang="de-DE" dirty="0" err="1"/>
              <a:t>chain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rail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in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cases</a:t>
            </a:r>
            <a:r>
              <a:rPr lang="de-DE" dirty="0"/>
              <a:t> intermodal</a:t>
            </a:r>
          </a:p>
          <a:p>
            <a:endParaRPr lang="de-DE" dirty="0"/>
          </a:p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fix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problems</a:t>
            </a:r>
            <a:endParaRPr lang="de-DE" dirty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B337F-2D9A-F54D-8B6C-7A1B394C3E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38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85750" y="809625"/>
            <a:ext cx="7192963" cy="40465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76341" y="5319484"/>
            <a:ext cx="5335270" cy="3908614"/>
          </a:xfrm>
        </p:spPr>
        <p:txBody>
          <a:bodyPr/>
          <a:lstStyle/>
          <a:p>
            <a:r>
              <a:rPr lang="en-US" dirty="0"/>
              <a:t>Political Will</a:t>
            </a:r>
          </a:p>
          <a:p>
            <a:endParaRPr lang="en-US" dirty="0"/>
          </a:p>
          <a:p>
            <a:r>
              <a:rPr lang="en-US" dirty="0"/>
              <a:t>Large terminals – long connecting road segments</a:t>
            </a:r>
          </a:p>
          <a:p>
            <a:r>
              <a:rPr lang="en-US" dirty="0"/>
              <a:t>Smaller terminals</a:t>
            </a:r>
          </a:p>
          <a:p>
            <a:r>
              <a:rPr lang="en-US" dirty="0"/>
              <a:t>Direct loading to trains in ports</a:t>
            </a:r>
          </a:p>
          <a:p>
            <a:endParaRPr lang="en-US" dirty="0"/>
          </a:p>
          <a:p>
            <a:r>
              <a:rPr lang="en-US" dirty="0"/>
              <a:t>Prevents more CO2 that it is using</a:t>
            </a:r>
          </a:p>
          <a:p>
            <a:endParaRPr lang="en-US" dirty="0"/>
          </a:p>
          <a:p>
            <a:r>
              <a:rPr lang="en-US" dirty="0"/>
              <a:t>CO2 per ton km: road 100g; rail 22g</a:t>
            </a:r>
          </a:p>
          <a:p>
            <a:endParaRPr lang="en-US" dirty="0"/>
          </a:p>
          <a:p>
            <a:r>
              <a:rPr lang="en-US" dirty="0"/>
              <a:t>40 t truck 27 t + 13 t</a:t>
            </a:r>
          </a:p>
          <a:p>
            <a:r>
              <a:rPr lang="en-US" dirty="0"/>
              <a:t>Wagon 26,5 t + 53,5 ton (1:2)</a:t>
            </a:r>
          </a:p>
          <a:p>
            <a:endParaRPr lang="en-US" dirty="0"/>
          </a:p>
          <a:p>
            <a:r>
              <a:rPr lang="en-US" dirty="0"/>
              <a:t>50 40 t trucks 10t + 3 t + 27 t -&gt; loading of 30 t 200 kg CO2</a:t>
            </a:r>
          </a:p>
          <a:p>
            <a:endParaRPr lang="en-US" dirty="0"/>
          </a:p>
          <a:p>
            <a:r>
              <a:rPr lang="en-US" dirty="0"/>
              <a:t>50x 30t = 1500 t -&gt; total 2200 t – 48,4 kg CO2</a:t>
            </a:r>
          </a:p>
          <a:p>
            <a:endParaRPr lang="en-US" dirty="0"/>
          </a:p>
          <a:p>
            <a:r>
              <a:rPr lang="en-US" dirty="0"/>
              <a:t>Save 50%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B337F-2D9A-F54D-8B6C-7A1B394C3E55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399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03225" y="4557236"/>
            <a:ext cx="5911850" cy="4803494"/>
          </a:xfrm>
        </p:spPr>
        <p:txBody>
          <a:bodyPr/>
          <a:lstStyle/>
          <a:p>
            <a:pPr algn="just">
              <a:spcAft>
                <a:spcPts val="800"/>
              </a:spcAft>
            </a:pPr>
            <a:endParaRPr lang="en-GB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F23A27-AC26-4406-BCF6-64CB2C799C3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356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A636AE-7B8B-4755-BBAE-05B2A7C5C610}" type="datetime1">
              <a:rPr lang="id-ID" smtClean="0"/>
              <a:t>23/10/2023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69DCAB-2F4C-4855-A2DD-8F41E74CAF44}" type="slidenum">
              <a:rPr lang="id-ID" smtClean="0"/>
              <a:t>‹#›</a:t>
            </a:fld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D3B50A03-711A-894D-BB4C-C085042B6BFD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827EF9A5-7B98-EA4B-BAEB-ACD12C16B143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rgbClr val="364B7D"/>
                </a:solidFill>
              </a:rPr>
              <a:pPr/>
              <a:t>‹#›</a:t>
            </a:fld>
            <a:endParaRPr lang="id-ID" dirty="0">
              <a:solidFill>
                <a:srgbClr val="364B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54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36084" y="1157941"/>
            <a:ext cx="10658661" cy="485588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7913" y="6309320"/>
            <a:ext cx="1154087" cy="548680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0673769" y="6602856"/>
            <a:ext cx="1350019" cy="144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1"/>
                </a:solidFill>
                <a:latin typeface="Lucida Sans"/>
                <a:ea typeface="+mn-ea"/>
                <a:cs typeface="Lucida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2F9617-6250-4A4E-A789-B3C5DD958110}" type="slidenum">
              <a:rPr lang="en-US" sz="900" smtClean="0"/>
              <a:pPr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924939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A636AE-7B8B-4755-BBAE-05B2A7C5C610}" type="datetime1">
              <a:rPr lang="id-ID" smtClean="0"/>
              <a:t>23/10/2023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69DCAB-2F4C-4855-A2DD-8F41E74CAF44}" type="slidenum">
              <a:rPr lang="id-ID" smtClean="0"/>
              <a:t>‹#›</a:t>
            </a:fld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D3B50A03-711A-894D-BB4C-C085042B6BFD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827EF9A5-7B98-EA4B-BAEB-ACD12C16B143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rgbClr val="364B7D"/>
                </a:solidFill>
              </a:rPr>
              <a:pPr/>
              <a:t>‹#›</a:t>
            </a:fld>
            <a:endParaRPr lang="id-ID" dirty="0">
              <a:solidFill>
                <a:srgbClr val="364B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1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9D0D9337-26A8-094A-9D59-DC2E7F1AAB53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28E26AE-61D9-4744-BB97-740754056989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rgbClr val="364B7D"/>
                </a:solidFill>
              </a:rPr>
              <a:pPr/>
              <a:t>‹#›</a:t>
            </a:fld>
            <a:endParaRPr lang="id-ID" dirty="0">
              <a:solidFill>
                <a:srgbClr val="364B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82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757765"/>
            <a:ext cx="10515600" cy="127321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23/10/2023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652261" y="0"/>
            <a:ext cx="5539740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16C1DF48-359F-7546-B528-B6FD4C829300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8E2C6DE-55B9-3D49-AF5C-D641DC2D638C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rgbClr val="364B7D"/>
                </a:solidFill>
              </a:rPr>
              <a:pPr/>
              <a:t>‹#›</a:t>
            </a:fld>
            <a:endParaRPr lang="id-ID" dirty="0">
              <a:solidFill>
                <a:srgbClr val="364B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77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757765"/>
            <a:ext cx="10515600" cy="127321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23/10/2023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652261" y="0"/>
            <a:ext cx="5539740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3B8BBEA8-7C0E-7F48-B32E-F2BA93C87792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203A3D35-ADDD-F240-B370-119486337D14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rgbClr val="364B7D"/>
                </a:solidFill>
              </a:rPr>
              <a:pPr/>
              <a:t>‹#›</a:t>
            </a:fld>
            <a:endParaRPr lang="id-ID" dirty="0">
              <a:solidFill>
                <a:srgbClr val="364B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29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23/10/2023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153400" y="0"/>
            <a:ext cx="4038601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D04C83A6-5AC3-0D42-A9B6-074B40480457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8379BEA9-2DAE-AA42-81A5-E2B33D778199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rgbClr val="364B7D"/>
                </a:solidFill>
              </a:rPr>
              <a:pPr/>
              <a:t>‹#›</a:t>
            </a:fld>
            <a:endParaRPr lang="id-ID" dirty="0">
              <a:solidFill>
                <a:srgbClr val="364B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04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23/10/2023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945120" y="0"/>
            <a:ext cx="4246881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A2936E54-6B0B-2C49-A98E-72BCFFDE99DF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955FE8EE-AEDC-D448-8B18-6AEBB4FAD6AE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rgbClr val="364B7D"/>
                </a:solidFill>
              </a:rPr>
              <a:pPr/>
              <a:t>‹#›</a:t>
            </a:fld>
            <a:endParaRPr lang="id-ID" dirty="0">
              <a:solidFill>
                <a:srgbClr val="364B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27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23/10/2023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812D2C6D-98DA-E34F-ACAE-E98486FC9129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87A6F23-E16C-AF47-85FB-6029690F7A59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rgbClr val="364B7D"/>
                </a:solidFill>
              </a:rPr>
              <a:pPr/>
              <a:t>‹#›</a:t>
            </a:fld>
            <a:endParaRPr lang="id-ID" dirty="0">
              <a:solidFill>
                <a:srgbClr val="364B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17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23/10/2023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2" y="3501016"/>
            <a:ext cx="2520000" cy="2340000"/>
          </a:xfrm>
          <a:prstGeom prst="rect">
            <a:avLst/>
          </a:prstGeom>
          <a:noFill/>
        </p:spPr>
      </p:sp>
      <p:sp>
        <p:nvSpPr>
          <p:cNvPr id="13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519998" y="3501016"/>
            <a:ext cx="2520000" cy="2340000"/>
          </a:xfrm>
          <a:prstGeom prst="rect">
            <a:avLst/>
          </a:prstGeom>
          <a:noFill/>
        </p:spPr>
      </p:sp>
      <p:sp>
        <p:nvSpPr>
          <p:cNvPr id="1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672000" y="3501016"/>
            <a:ext cx="2520000" cy="2340000"/>
          </a:xfrm>
          <a:prstGeom prst="rect">
            <a:avLst/>
          </a:prstGeom>
          <a:noFill/>
        </p:spPr>
      </p:sp>
      <p:sp>
        <p:nvSpPr>
          <p:cNvPr id="15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5039998" y="1899433"/>
            <a:ext cx="4632002" cy="2799500"/>
          </a:xfrm>
          <a:prstGeom prst="rect">
            <a:avLst/>
          </a:prstGeom>
          <a:noFill/>
        </p:spPr>
        <p:txBody>
          <a:bodyPr/>
          <a:lstStyle/>
          <a:p>
            <a:endParaRPr lang="id-ID" dirty="0"/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B4BCEA0A-800A-8043-B6B4-F28E1EF1C36E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98BEF4F9-1277-CD4A-80BC-026EEB22A59F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rgbClr val="364B7D"/>
                </a:solidFill>
              </a:rPr>
              <a:pPr/>
              <a:t>‹#›</a:t>
            </a:fld>
            <a:endParaRPr lang="id-ID" dirty="0">
              <a:solidFill>
                <a:srgbClr val="364B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9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  <p:bldP spid="20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23/10/2023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0061562" y="1672683"/>
            <a:ext cx="2130438" cy="156117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tx1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5611608" y="3376961"/>
            <a:ext cx="1505265" cy="152957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tx1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7273030" y="3376961"/>
            <a:ext cx="2654682" cy="348103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tx1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611608" y="-11151"/>
            <a:ext cx="4293796" cy="324500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tx1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762EBF39-40C8-DC45-B9F8-2DC26C5E6F43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F0CA2C18-378C-CF4D-A5AF-AAEFCA215965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rgbClr val="364B7D"/>
                </a:solidFill>
              </a:rPr>
              <a:pPr/>
              <a:t>‹#›</a:t>
            </a:fld>
            <a:endParaRPr lang="id-ID" dirty="0">
              <a:solidFill>
                <a:srgbClr val="364B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29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20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9D0D9337-26A8-094A-9D59-DC2E7F1AAB53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28E26AE-61D9-4744-BB97-740754056989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rgbClr val="364B7D"/>
                </a:solidFill>
              </a:rPr>
              <a:pPr/>
              <a:t>‹#›</a:t>
            </a:fld>
            <a:endParaRPr lang="id-ID" dirty="0">
              <a:solidFill>
                <a:srgbClr val="364B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53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A636AE-7B8B-4755-BBAE-05B2A7C5C610}" type="datetime1">
              <a:rPr lang="id-ID" smtClean="0"/>
              <a:t>23/10/2023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69DCAB-2F4C-4855-A2DD-8F41E74CAF44}" type="slidenum">
              <a:rPr lang="id-ID" smtClean="0"/>
              <a:t>‹#›</a:t>
            </a:fld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78307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3279160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757765"/>
            <a:ext cx="10515600" cy="127321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23/10/2023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652261" y="0"/>
            <a:ext cx="5539740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0FA93914-4A7B-6E40-861D-8E50B17A0961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rgbClr val="36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DBB4B44D-8B4C-9E43-B8F3-C3FDFAF5AC9C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chemeClr val="bg1"/>
                </a:solidFill>
              </a:rPr>
              <a:pPr/>
              <a:t>‹#›</a:t>
            </a:fld>
            <a:endParaRPr lang="id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53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23/10/2023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153400" y="0"/>
            <a:ext cx="4038601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AF4456C5-9F63-684D-B3A3-DDE39CEA4186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rgbClr val="36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236C7E82-3AD0-164E-8AE2-C933F1F6162C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chemeClr val="bg1"/>
                </a:solidFill>
              </a:rPr>
              <a:pPr/>
              <a:t>‹#›</a:t>
            </a:fld>
            <a:endParaRPr lang="id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80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23/10/2023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945120" y="0"/>
            <a:ext cx="4246881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0472C2EB-7065-884B-9975-384935F8F141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rgbClr val="36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D4241B84-B4FE-C043-8E74-4DDA76FD4B30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chemeClr val="bg1"/>
                </a:solidFill>
              </a:rPr>
              <a:pPr/>
              <a:t>‹#›</a:t>
            </a:fld>
            <a:endParaRPr lang="id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5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23/10/2023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5C559505-F142-3E49-BFAE-C4B3CAB844FD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rgbClr val="36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CD9C362-B877-9E47-B363-517D1D61543A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chemeClr val="bg1"/>
                </a:solidFill>
              </a:rPr>
              <a:pPr/>
              <a:t>‹#›</a:t>
            </a:fld>
            <a:endParaRPr lang="id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37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23/10/2023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2" y="3501016"/>
            <a:ext cx="2520000" cy="2340000"/>
          </a:xfrm>
          <a:prstGeom prst="rect">
            <a:avLst/>
          </a:prstGeom>
          <a:noFill/>
        </p:spPr>
      </p:sp>
      <p:sp>
        <p:nvSpPr>
          <p:cNvPr id="13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519998" y="3501016"/>
            <a:ext cx="2520000" cy="2340000"/>
          </a:xfrm>
          <a:prstGeom prst="rect">
            <a:avLst/>
          </a:prstGeom>
          <a:noFill/>
        </p:spPr>
      </p:sp>
      <p:sp>
        <p:nvSpPr>
          <p:cNvPr id="1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672000" y="3501016"/>
            <a:ext cx="2520000" cy="2340000"/>
          </a:xfrm>
          <a:prstGeom prst="rect">
            <a:avLst/>
          </a:prstGeom>
          <a:noFill/>
        </p:spPr>
      </p:sp>
      <p:sp>
        <p:nvSpPr>
          <p:cNvPr id="15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5039998" y="1899433"/>
            <a:ext cx="4632002" cy="2799500"/>
          </a:xfrm>
          <a:prstGeom prst="rect">
            <a:avLst/>
          </a:prstGeom>
          <a:noFill/>
        </p:spPr>
        <p:txBody>
          <a:bodyPr/>
          <a:lstStyle/>
          <a:p>
            <a:endParaRPr lang="id-ID" dirty="0"/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BCA99C90-5C4D-1647-8248-3EE558FDC1BE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rgbClr val="36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EDF07EB7-1DA9-F749-A10C-8C328173934F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chemeClr val="bg1"/>
                </a:solidFill>
              </a:rPr>
              <a:pPr/>
              <a:t>‹#›</a:t>
            </a:fld>
            <a:endParaRPr lang="id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47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18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23/10/2023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0061562" y="1672683"/>
            <a:ext cx="2130438" cy="156117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tx1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5611608" y="3376961"/>
            <a:ext cx="1505265" cy="152957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tx1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7273030" y="3376961"/>
            <a:ext cx="2654682" cy="348103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tx1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611608" y="-11151"/>
            <a:ext cx="4293796" cy="324500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tx1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18BF1518-E847-7341-A15D-45627DB3DADD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rgbClr val="36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75EEAB81-282F-004A-AB99-F5DF36859E66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chemeClr val="bg1"/>
                </a:solidFill>
              </a:rPr>
              <a:pPr/>
              <a:t>‹#›</a:t>
            </a:fld>
            <a:endParaRPr lang="id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70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4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A636AE-7B8B-4755-BBAE-05B2A7C5C610}" type="datetime1">
              <a:rPr lang="id-ID" smtClean="0"/>
              <a:t>23/10/2023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69DCAB-2F4C-4855-A2DD-8F41E74CAF44}" type="slidenum">
              <a:rPr lang="id-ID" smtClean="0"/>
              <a:t>‹#›</a:t>
            </a:fld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880236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58146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757765"/>
            <a:ext cx="10515600" cy="127321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23/10/2023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652261" y="0"/>
            <a:ext cx="553974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16C1DF48-359F-7546-B528-B6FD4C829300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8E2C6DE-55B9-3D49-AF5C-D641DC2D638C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rgbClr val="364B7D"/>
                </a:solidFill>
              </a:rPr>
              <a:pPr/>
              <a:t>‹#›</a:t>
            </a:fld>
            <a:endParaRPr lang="id-ID" dirty="0">
              <a:solidFill>
                <a:srgbClr val="364B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86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4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757765"/>
            <a:ext cx="10515600" cy="127321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23/10/2023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652261" y="0"/>
            <a:ext cx="5539740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0FA93914-4A7B-6E40-861D-8E50B17A0961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rgbClr val="36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DBB4B44D-8B4C-9E43-B8F3-C3FDFAF5AC9C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chemeClr val="bg1"/>
                </a:solidFill>
              </a:rPr>
              <a:pPr/>
              <a:t>‹#›</a:t>
            </a:fld>
            <a:endParaRPr lang="id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22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23/10/2023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153400" y="0"/>
            <a:ext cx="4038601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AF4456C5-9F63-684D-B3A3-DDE39CEA4186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rgbClr val="36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236C7E82-3AD0-164E-8AE2-C933F1F6162C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chemeClr val="bg1"/>
                </a:solidFill>
              </a:rPr>
              <a:pPr/>
              <a:t>‹#›</a:t>
            </a:fld>
            <a:endParaRPr lang="id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39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23/10/2023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945120" y="0"/>
            <a:ext cx="4246881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0472C2EB-7065-884B-9975-384935F8F141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rgbClr val="36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D4241B84-B4FE-C043-8E74-4DDA76FD4B30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chemeClr val="bg1"/>
                </a:solidFill>
              </a:rPr>
              <a:pPr/>
              <a:t>‹#›</a:t>
            </a:fld>
            <a:endParaRPr lang="id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53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23/10/2023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5C559505-F142-3E49-BFAE-C4B3CAB844FD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rgbClr val="36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CD9C362-B877-9E47-B363-517D1D61543A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chemeClr val="bg1"/>
                </a:solidFill>
              </a:rPr>
              <a:pPr/>
              <a:t>‹#›</a:t>
            </a:fld>
            <a:endParaRPr lang="id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21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23/10/2023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2" y="3501016"/>
            <a:ext cx="2520000" cy="2340000"/>
          </a:xfrm>
          <a:prstGeom prst="rect">
            <a:avLst/>
          </a:prstGeom>
          <a:noFill/>
        </p:spPr>
      </p:sp>
      <p:sp>
        <p:nvSpPr>
          <p:cNvPr id="13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519998" y="3501016"/>
            <a:ext cx="2520000" cy="2340000"/>
          </a:xfrm>
          <a:prstGeom prst="rect">
            <a:avLst/>
          </a:prstGeom>
          <a:noFill/>
        </p:spPr>
      </p:sp>
      <p:sp>
        <p:nvSpPr>
          <p:cNvPr id="1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672000" y="3501016"/>
            <a:ext cx="2520000" cy="2340000"/>
          </a:xfrm>
          <a:prstGeom prst="rect">
            <a:avLst/>
          </a:prstGeom>
          <a:noFill/>
        </p:spPr>
      </p:sp>
      <p:sp>
        <p:nvSpPr>
          <p:cNvPr id="15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5039998" y="1899433"/>
            <a:ext cx="4632002" cy="2799500"/>
          </a:xfrm>
          <a:prstGeom prst="rect">
            <a:avLst/>
          </a:prstGeom>
          <a:noFill/>
        </p:spPr>
        <p:txBody>
          <a:bodyPr/>
          <a:lstStyle/>
          <a:p>
            <a:endParaRPr lang="id-ID" dirty="0"/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BCA99C90-5C4D-1647-8248-3EE558FDC1BE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rgbClr val="36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EDF07EB7-1DA9-F749-A10C-8C328173934F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chemeClr val="bg1"/>
                </a:solidFill>
              </a:rPr>
              <a:pPr/>
              <a:t>‹#›</a:t>
            </a:fld>
            <a:endParaRPr lang="id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60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18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23/10/2023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0061562" y="1672683"/>
            <a:ext cx="2130438" cy="156117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tx1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5611608" y="3376961"/>
            <a:ext cx="1505265" cy="152957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tx1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7273030" y="3376961"/>
            <a:ext cx="2654682" cy="348103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tx1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611608" y="-11151"/>
            <a:ext cx="4293796" cy="324500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tx1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18BF1518-E847-7341-A15D-45627DB3DADD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rgbClr val="36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75EEAB81-282F-004A-AB99-F5DF36859E66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chemeClr val="bg1"/>
                </a:solidFill>
              </a:rPr>
              <a:pPr/>
              <a:t>‹#›</a:t>
            </a:fld>
            <a:endParaRPr lang="id-ID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92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4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836084" y="1157941"/>
            <a:ext cx="10658661" cy="485588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7913" y="6309320"/>
            <a:ext cx="1154087" cy="548680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0673769" y="6602856"/>
            <a:ext cx="1350019" cy="144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1"/>
                </a:solidFill>
                <a:latin typeface="Lucida Sans"/>
                <a:ea typeface="+mn-ea"/>
                <a:cs typeface="Lucida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2F9617-6250-4A4E-A789-B3C5DD958110}" type="slidenum">
              <a:rPr lang="en-US" sz="900" smtClean="0"/>
              <a:pPr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85384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757765"/>
            <a:ext cx="10515600" cy="127321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23/10/2023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652261" y="0"/>
            <a:ext cx="553974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3B8BBEA8-7C0E-7F48-B32E-F2BA93C87792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203A3D35-ADDD-F240-B370-119486337D14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rgbClr val="364B7D"/>
                </a:solidFill>
              </a:rPr>
              <a:pPr/>
              <a:t>‹#›</a:t>
            </a:fld>
            <a:endParaRPr lang="id-ID" dirty="0">
              <a:solidFill>
                <a:srgbClr val="364B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51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23/10/2023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153400" y="0"/>
            <a:ext cx="4038601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D04C83A6-5AC3-0D42-A9B6-074B40480457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8379BEA9-2DAE-AA42-81A5-E2B33D778199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rgbClr val="364B7D"/>
                </a:solidFill>
              </a:rPr>
              <a:pPr/>
              <a:t>‹#›</a:t>
            </a:fld>
            <a:endParaRPr lang="id-ID" dirty="0">
              <a:solidFill>
                <a:srgbClr val="364B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94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23/10/2023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945120" y="0"/>
            <a:ext cx="4246881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A2936E54-6B0B-2C49-A98E-72BCFFDE99DF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955FE8EE-AEDC-D448-8B18-6AEBB4FAD6AE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rgbClr val="364B7D"/>
                </a:solidFill>
              </a:rPr>
              <a:pPr/>
              <a:t>‹#›</a:t>
            </a:fld>
            <a:endParaRPr lang="id-ID" dirty="0">
              <a:solidFill>
                <a:srgbClr val="364B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37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4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23/10/2023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812D2C6D-98DA-E34F-ACAE-E98486FC9129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87A6F23-E16C-AF47-85FB-6029690F7A59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rgbClr val="364B7D"/>
                </a:solidFill>
              </a:rPr>
              <a:pPr/>
              <a:t>‹#›</a:t>
            </a:fld>
            <a:endParaRPr lang="id-ID" dirty="0">
              <a:solidFill>
                <a:srgbClr val="364B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16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23/10/2023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2" y="3501016"/>
            <a:ext cx="2520000" cy="2340000"/>
          </a:xfrm>
          <a:prstGeom prst="rect">
            <a:avLst/>
          </a:prstGeom>
          <a:noFill/>
        </p:spPr>
      </p:sp>
      <p:sp>
        <p:nvSpPr>
          <p:cNvPr id="13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519998" y="3501016"/>
            <a:ext cx="2520000" cy="2340000"/>
          </a:xfrm>
          <a:prstGeom prst="rect">
            <a:avLst/>
          </a:prstGeom>
          <a:noFill/>
        </p:spPr>
      </p:sp>
      <p:sp>
        <p:nvSpPr>
          <p:cNvPr id="1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672000" y="3501016"/>
            <a:ext cx="2520000" cy="2340000"/>
          </a:xfrm>
          <a:prstGeom prst="rect">
            <a:avLst/>
          </a:prstGeom>
          <a:noFill/>
        </p:spPr>
      </p:sp>
      <p:sp>
        <p:nvSpPr>
          <p:cNvPr id="15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5039998" y="1899433"/>
            <a:ext cx="4632002" cy="27995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B4BCEA0A-800A-8043-B6B4-F28E1EF1C36E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98BEF4F9-1277-CD4A-80BC-026EEB22A59F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rgbClr val="364B7D"/>
                </a:solidFill>
              </a:rPr>
              <a:pPr/>
              <a:t>‹#›</a:t>
            </a:fld>
            <a:endParaRPr lang="id-ID" dirty="0">
              <a:solidFill>
                <a:srgbClr val="364B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96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  <p:bldP spid="20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D94539-5DE1-49DC-931F-EB00AD7B7005}" type="datetime1">
              <a:rPr lang="id-ID" smtClean="0"/>
              <a:t>23/10/2023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0061562" y="1672683"/>
            <a:ext cx="2130438" cy="156117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tx1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5611608" y="3376961"/>
            <a:ext cx="1505265" cy="152957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tx1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7273030" y="3376961"/>
            <a:ext cx="2654682" cy="348103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tx1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611608" y="-11151"/>
            <a:ext cx="4293796" cy="324500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tx1"/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762EBF39-40C8-DC45-B9F8-2DC26C5E6F43}"/>
              </a:ext>
            </a:extLst>
          </p:cNvPr>
          <p:cNvSpPr/>
          <p:nvPr userDrawn="1"/>
        </p:nvSpPr>
        <p:spPr>
          <a:xfrm>
            <a:off x="401747" y="0"/>
            <a:ext cx="731986" cy="1162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F0CA2C18-378C-CF4D-A5AF-AAEFCA215965}"/>
              </a:ext>
            </a:extLst>
          </p:cNvPr>
          <p:cNvSpPr txBox="1">
            <a:spLocks/>
          </p:cNvSpPr>
          <p:nvPr userDrawn="1"/>
        </p:nvSpPr>
        <p:spPr>
          <a:xfrm>
            <a:off x="115750" y="561896"/>
            <a:ext cx="1303980" cy="600838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mtClean="0">
                <a:solidFill>
                  <a:srgbClr val="364B7D"/>
                </a:solidFill>
              </a:rPr>
              <a:pPr/>
              <a:t>‹#›</a:t>
            </a:fld>
            <a:endParaRPr lang="id-ID" dirty="0">
              <a:solidFill>
                <a:srgbClr val="364B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88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2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3.emf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64B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2543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74E196B-AC53-B446-A793-EFB48626EB9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975" y="152400"/>
            <a:ext cx="14859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70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97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14" userDrawn="1">
          <p15:clr>
            <a:srgbClr val="F26B43"/>
          </p15:clr>
        </p15:guide>
        <p15:guide id="2" orient="horz" pos="9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64B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2543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d-ID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74E196B-AC53-B446-A793-EFB48626EB9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975" y="152400"/>
            <a:ext cx="14859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91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14">
          <p15:clr>
            <a:srgbClr val="F26B43"/>
          </p15:clr>
        </p15:guide>
        <p15:guide id="2" orient="horz" pos="9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2543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d-ID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86ECB1A-693F-2041-AC72-F644481AEFF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975" y="150674"/>
            <a:ext cx="14859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63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1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2543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d-ID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86ECB1A-693F-2041-AC72-F644481AEFF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975" y="150674"/>
            <a:ext cx="14859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33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1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.emf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Ffzjb2UuoOxFJd12AL6lyg" TargetMode="External"/><Relationship Id="rId3" Type="http://schemas.openxmlformats.org/officeDocument/2006/relationships/image" Target="../media/image13.jpe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www.linkedin.com/company/european-railway-agency" TargetMode="External"/><Relationship Id="rId5" Type="http://schemas.openxmlformats.org/officeDocument/2006/relationships/image" Target="../media/image14.emf"/><Relationship Id="rId4" Type="http://schemas.openxmlformats.org/officeDocument/2006/relationships/hyperlink" Target="https://twitter.com/ERA_railways" TargetMode="External"/><Relationship Id="rId9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Untitled design (2)">
            <a:hlinkClick r:id="" action="ppaction://media"/>
            <a:extLst>
              <a:ext uri="{FF2B5EF4-FFF2-40B4-BE49-F238E27FC236}">
                <a16:creationId xmlns:a16="http://schemas.microsoft.com/office/drawing/2014/main" id="{1A89C0AF-237B-8097-54B5-F9B5208D0A8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6344" y="1"/>
            <a:ext cx="6874957" cy="6858000"/>
          </a:xfrm>
          <a:prstGeom prst="rect">
            <a:avLst/>
          </a:prstGeom>
          <a:solidFill>
            <a:srgbClr val="364B7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57933" y="371242"/>
            <a:ext cx="6260755" cy="1790263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GB" sz="35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3</a:t>
            </a:r>
            <a:r>
              <a:rPr lang="en-GB" sz="3500" baseline="30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rd</a:t>
            </a:r>
            <a:r>
              <a:rPr lang="en-GB" sz="35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ERA Multimodal Conference</a:t>
            </a:r>
            <a:br>
              <a:rPr lang="en-GB" sz="3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GB" sz="3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Digital Mobility Services and Supply Chain Integration </a:t>
            </a:r>
            <a:endParaRPr lang="id-ID" sz="35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761294" y="3261008"/>
            <a:ext cx="605403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magine 16">
            <a:extLst>
              <a:ext uri="{FF2B5EF4-FFF2-40B4-BE49-F238E27FC236}">
                <a16:creationId xmlns:a16="http://schemas.microsoft.com/office/drawing/2014/main" id="{48FEC4E6-5CB0-B749-9EB0-C0FF1A6864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294" y="3951676"/>
            <a:ext cx="3570104" cy="22156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A2C302-CD19-428A-893B-2D44B448B423}"/>
              </a:ext>
            </a:extLst>
          </p:cNvPr>
          <p:cNvSpPr txBox="1"/>
          <p:nvPr/>
        </p:nvSpPr>
        <p:spPr>
          <a:xfrm>
            <a:off x="761294" y="2700691"/>
            <a:ext cx="5944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Hamburg| 25 – 26 October 2023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20567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E5F147C-DD87-B9AC-14FB-C0C804F72BA5}"/>
              </a:ext>
            </a:extLst>
          </p:cNvPr>
          <p:cNvSpPr txBox="1"/>
          <p:nvPr/>
        </p:nvSpPr>
        <p:spPr>
          <a:xfrm>
            <a:off x="373116" y="2576228"/>
            <a:ext cx="38201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64B7D"/>
                </a:solidFill>
              </a:rPr>
              <a:t>GHG - Emissions </a:t>
            </a:r>
          </a:p>
          <a:p>
            <a:r>
              <a:rPr lang="en-US" sz="3600" dirty="0">
                <a:solidFill>
                  <a:srgbClr val="364B7D"/>
                </a:solidFill>
              </a:rPr>
              <a:t>of Transport </a:t>
            </a:r>
          </a:p>
          <a:p>
            <a:r>
              <a:rPr lang="en-US" sz="3600" dirty="0">
                <a:solidFill>
                  <a:srgbClr val="364B7D"/>
                </a:solidFill>
              </a:rPr>
              <a:t>(EU-27)</a:t>
            </a:r>
            <a:endParaRPr lang="en-GB" sz="3600" dirty="0">
              <a:solidFill>
                <a:srgbClr val="364B7D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357112-6FDB-0650-0839-6A56AF7D91BB}"/>
              </a:ext>
            </a:extLst>
          </p:cNvPr>
          <p:cNvSpPr txBox="1"/>
          <p:nvPr/>
        </p:nvSpPr>
        <p:spPr>
          <a:xfrm>
            <a:off x="7787340" y="3622345"/>
            <a:ext cx="1255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2021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3" name="GIF for T (1)">
            <a:hlinkClick r:id="" action="ppaction://media"/>
            <a:extLst>
              <a:ext uri="{FF2B5EF4-FFF2-40B4-BE49-F238E27FC236}">
                <a16:creationId xmlns:a16="http://schemas.microsoft.com/office/drawing/2014/main" id="{00ED5DEC-0A47-820A-CE1B-EA78EED5E7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10272" y="0"/>
            <a:ext cx="8181728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2580BC-E549-A3F9-DD99-660496342E7A}"/>
              </a:ext>
            </a:extLst>
          </p:cNvPr>
          <p:cNvSpPr txBox="1"/>
          <p:nvPr/>
        </p:nvSpPr>
        <p:spPr>
          <a:xfrm>
            <a:off x="9042399" y="6242447"/>
            <a:ext cx="315250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 i="1" dirty="0">
                <a:solidFill>
                  <a:schemeClr val="bg1"/>
                </a:solidFill>
              </a:rPr>
              <a:t>Source: EU Transport in Figures, Statistical Pocketbook 2023</a:t>
            </a:r>
            <a:endParaRPr lang="en-GB" sz="17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08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From anywhere to anywhere without change (3)">
            <a:hlinkClick r:id="" action="ppaction://media"/>
            <a:extLst>
              <a:ext uri="{FF2B5EF4-FFF2-40B4-BE49-F238E27FC236}">
                <a16:creationId xmlns:a16="http://schemas.microsoft.com/office/drawing/2014/main" id="{DE3D5477-5BA0-FF62-2836-A5A0E77F38F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6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Oval 282">
            <a:extLst>
              <a:ext uri="{FF2B5EF4-FFF2-40B4-BE49-F238E27FC236}">
                <a16:creationId xmlns:a16="http://schemas.microsoft.com/office/drawing/2014/main" id="{AFA2C04E-24B9-76FA-9672-4F5B5CECA25C}"/>
              </a:ext>
            </a:extLst>
          </p:cNvPr>
          <p:cNvSpPr/>
          <p:nvPr/>
        </p:nvSpPr>
        <p:spPr>
          <a:xfrm>
            <a:off x="11148059" y="3069858"/>
            <a:ext cx="419475" cy="378911"/>
          </a:xfrm>
          <a:prstGeom prst="ellipse">
            <a:avLst/>
          </a:prstGeom>
          <a:noFill/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4494"/>
                </a:solidFill>
              </a:rPr>
              <a:t>B</a:t>
            </a:r>
          </a:p>
        </p:txBody>
      </p:sp>
      <p:pic>
        <p:nvPicPr>
          <p:cNvPr id="51" name="Picture 50" descr="A cargo shipping yard with many containers&#10;&#10;Description automatically generated with medium confidence">
            <a:extLst>
              <a:ext uri="{FF2B5EF4-FFF2-40B4-BE49-F238E27FC236}">
                <a16:creationId xmlns:a16="http://schemas.microsoft.com/office/drawing/2014/main" id="{41BAF3B3-C82E-EDBD-32C4-5F146EB9F8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2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942" y="-587801"/>
            <a:ext cx="12307942" cy="8204442"/>
          </a:xfrm>
          <a:prstGeom prst="rect">
            <a:avLst/>
          </a:prstGeom>
        </p:spPr>
      </p:pic>
      <p:cxnSp>
        <p:nvCxnSpPr>
          <p:cNvPr id="227" name="Straight Arrow Connector 226">
            <a:extLst>
              <a:ext uri="{FF2B5EF4-FFF2-40B4-BE49-F238E27FC236}">
                <a16:creationId xmlns:a16="http://schemas.microsoft.com/office/drawing/2014/main" id="{024F299B-6947-67C7-05B5-88730533388A}"/>
              </a:ext>
            </a:extLst>
          </p:cNvPr>
          <p:cNvCxnSpPr>
            <a:cxnSpLocks/>
          </p:cNvCxnSpPr>
          <p:nvPr/>
        </p:nvCxnSpPr>
        <p:spPr>
          <a:xfrm>
            <a:off x="7893945" y="3142485"/>
            <a:ext cx="785144" cy="1049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Arrow Connector 337">
            <a:extLst>
              <a:ext uri="{FF2B5EF4-FFF2-40B4-BE49-F238E27FC236}">
                <a16:creationId xmlns:a16="http://schemas.microsoft.com/office/drawing/2014/main" id="{FF70A7AE-4279-867D-DF94-06ECD08CE48B}"/>
              </a:ext>
            </a:extLst>
          </p:cNvPr>
          <p:cNvCxnSpPr>
            <a:cxnSpLocks/>
          </p:cNvCxnSpPr>
          <p:nvPr/>
        </p:nvCxnSpPr>
        <p:spPr>
          <a:xfrm flipV="1">
            <a:off x="4935166" y="3129466"/>
            <a:ext cx="636610" cy="498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F982D30B-C487-1E92-156C-BE598039144F}"/>
              </a:ext>
            </a:extLst>
          </p:cNvPr>
          <p:cNvGrpSpPr/>
          <p:nvPr/>
        </p:nvGrpSpPr>
        <p:grpSpPr>
          <a:xfrm>
            <a:off x="2389921" y="3316111"/>
            <a:ext cx="1456157" cy="303624"/>
            <a:chOff x="832707" y="3748030"/>
            <a:chExt cx="1761589" cy="402107"/>
          </a:xfrm>
        </p:grpSpPr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AD152161-FF10-A737-3DB1-F7E6A90B7632}"/>
                </a:ext>
              </a:extLst>
            </p:cNvPr>
            <p:cNvSpPr/>
            <p:nvPr/>
          </p:nvSpPr>
          <p:spPr>
            <a:xfrm rot="20384219">
              <a:off x="832707" y="3988857"/>
              <a:ext cx="114974" cy="161280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6" name="Straight Arrow Connector 335">
              <a:extLst>
                <a:ext uri="{FF2B5EF4-FFF2-40B4-BE49-F238E27FC236}">
                  <a16:creationId xmlns:a16="http://schemas.microsoft.com/office/drawing/2014/main" id="{873D355B-051F-1B2B-B200-8AB6740CBD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52631" y="3748030"/>
              <a:ext cx="1141665" cy="33655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7" name="Oval 236">
            <a:extLst>
              <a:ext uri="{FF2B5EF4-FFF2-40B4-BE49-F238E27FC236}">
                <a16:creationId xmlns:a16="http://schemas.microsoft.com/office/drawing/2014/main" id="{70D79DFF-922A-0559-98DC-386DCD5046B0}"/>
              </a:ext>
            </a:extLst>
          </p:cNvPr>
          <p:cNvSpPr/>
          <p:nvPr/>
        </p:nvSpPr>
        <p:spPr>
          <a:xfrm>
            <a:off x="2010280" y="3609039"/>
            <a:ext cx="616557" cy="538186"/>
          </a:xfrm>
          <a:prstGeom prst="ellipse">
            <a:avLst/>
          </a:prstGeom>
          <a:solidFill>
            <a:srgbClr val="364B7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64B7D"/>
              </a:solidFill>
            </a:endParaRPr>
          </a:p>
        </p:txBody>
      </p: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EA22CE1B-3C58-2AEF-6C90-5DF7E639DCFC}"/>
              </a:ext>
            </a:extLst>
          </p:cNvPr>
          <p:cNvCxnSpPr>
            <a:cxnSpLocks/>
          </p:cNvCxnSpPr>
          <p:nvPr/>
        </p:nvCxnSpPr>
        <p:spPr>
          <a:xfrm>
            <a:off x="975680" y="2967486"/>
            <a:ext cx="1175759" cy="719008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0" name="Oval 239">
            <a:extLst>
              <a:ext uri="{FF2B5EF4-FFF2-40B4-BE49-F238E27FC236}">
                <a16:creationId xmlns:a16="http://schemas.microsoft.com/office/drawing/2014/main" id="{A9C5F291-3CAF-E15D-CDB0-430CD1668162}"/>
              </a:ext>
            </a:extLst>
          </p:cNvPr>
          <p:cNvSpPr/>
          <p:nvPr/>
        </p:nvSpPr>
        <p:spPr>
          <a:xfrm>
            <a:off x="585351" y="2636829"/>
            <a:ext cx="419475" cy="419117"/>
          </a:xfrm>
          <a:prstGeom prst="ellipse">
            <a:avLst/>
          </a:prstGeom>
          <a:noFill/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64B7D"/>
                </a:solidFill>
              </a:rPr>
              <a:t>A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569AC9E7-7128-892D-8280-661C6192691E}"/>
              </a:ext>
            </a:extLst>
          </p:cNvPr>
          <p:cNvSpPr txBox="1"/>
          <p:nvPr/>
        </p:nvSpPr>
        <p:spPr>
          <a:xfrm>
            <a:off x="606027" y="3292235"/>
            <a:ext cx="68800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First mile</a:t>
            </a:r>
          </a:p>
        </p:txBody>
      </p: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339AFF17-2FF7-C55B-ED23-5947574A884B}"/>
              </a:ext>
            </a:extLst>
          </p:cNvPr>
          <p:cNvGrpSpPr/>
          <p:nvPr/>
        </p:nvGrpSpPr>
        <p:grpSpPr>
          <a:xfrm rot="1188859">
            <a:off x="6375876" y="2782433"/>
            <a:ext cx="846026" cy="385203"/>
            <a:chOff x="1298652" y="3232798"/>
            <a:chExt cx="1696979" cy="670318"/>
          </a:xfrm>
        </p:grpSpPr>
        <p:grpSp>
          <p:nvGrpSpPr>
            <p:cNvPr id="317" name="Group 316">
              <a:extLst>
                <a:ext uri="{FF2B5EF4-FFF2-40B4-BE49-F238E27FC236}">
                  <a16:creationId xmlns:a16="http://schemas.microsoft.com/office/drawing/2014/main" id="{919A0C06-C95E-A1B1-84C0-8B3C2447BAE9}"/>
                </a:ext>
              </a:extLst>
            </p:cNvPr>
            <p:cNvGrpSpPr/>
            <p:nvPr/>
          </p:nvGrpSpPr>
          <p:grpSpPr>
            <a:xfrm rot="20384219">
              <a:off x="2880657" y="3232798"/>
              <a:ext cx="114974" cy="161281"/>
              <a:chOff x="7525473" y="2754775"/>
              <a:chExt cx="306730" cy="1261640"/>
            </a:xfrm>
          </p:grpSpPr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1ACB0DF7-7DB8-3869-4778-A24865070E64}"/>
                  </a:ext>
                </a:extLst>
              </p:cNvPr>
              <p:cNvSpPr/>
              <p:nvPr/>
            </p:nvSpPr>
            <p:spPr>
              <a:xfrm>
                <a:off x="7525473" y="2754775"/>
                <a:ext cx="306730" cy="1261640"/>
              </a:xfrm>
              <a:prstGeom prst="ellipse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CD26D076-EC93-FADB-A4B3-AE5307376653}"/>
                  </a:ext>
                </a:extLst>
              </p:cNvPr>
              <p:cNvSpPr/>
              <p:nvPr/>
            </p:nvSpPr>
            <p:spPr>
              <a:xfrm>
                <a:off x="7656943" y="2780818"/>
                <a:ext cx="45719" cy="12095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154416AE-1B74-38AB-BA5F-EBE05046A747}"/>
                </a:ext>
              </a:extLst>
            </p:cNvPr>
            <p:cNvCxnSpPr/>
            <p:nvPr/>
          </p:nvCxnSpPr>
          <p:spPr>
            <a:xfrm rot="20411141" flipV="1">
              <a:off x="1298652" y="3883485"/>
              <a:ext cx="1230718" cy="1963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6" name="Oval 265">
            <a:extLst>
              <a:ext uri="{FF2B5EF4-FFF2-40B4-BE49-F238E27FC236}">
                <a16:creationId xmlns:a16="http://schemas.microsoft.com/office/drawing/2014/main" id="{F3D5BE6C-39E6-CA8D-19AB-4504B0C7427F}"/>
              </a:ext>
            </a:extLst>
          </p:cNvPr>
          <p:cNvSpPr/>
          <p:nvPr/>
        </p:nvSpPr>
        <p:spPr>
          <a:xfrm>
            <a:off x="9129268" y="3226380"/>
            <a:ext cx="616557" cy="538186"/>
          </a:xfrm>
          <a:prstGeom prst="ellipse">
            <a:avLst/>
          </a:prstGeom>
          <a:solidFill>
            <a:srgbClr val="364B7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D826E097-5EE7-E56F-0652-054BB2E29BA6}"/>
              </a:ext>
            </a:extLst>
          </p:cNvPr>
          <p:cNvCxnSpPr>
            <a:cxnSpLocks/>
            <a:stCxn id="266" idx="6"/>
          </p:cNvCxnSpPr>
          <p:nvPr/>
        </p:nvCxnSpPr>
        <p:spPr>
          <a:xfrm flipV="1">
            <a:off x="9745824" y="3298568"/>
            <a:ext cx="1402235" cy="196905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1" name="TextBox 280">
            <a:extLst>
              <a:ext uri="{FF2B5EF4-FFF2-40B4-BE49-F238E27FC236}">
                <a16:creationId xmlns:a16="http://schemas.microsoft.com/office/drawing/2014/main" id="{CB304066-BC90-8D83-6486-6ED46BD35096}"/>
              </a:ext>
            </a:extLst>
          </p:cNvPr>
          <p:cNvSpPr txBox="1"/>
          <p:nvPr/>
        </p:nvSpPr>
        <p:spPr>
          <a:xfrm>
            <a:off x="10304000" y="3488930"/>
            <a:ext cx="16775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Last mile</a:t>
            </a:r>
          </a:p>
        </p:txBody>
      </p:sp>
      <p:sp>
        <p:nvSpPr>
          <p:cNvPr id="289" name="TextBox 288">
            <a:extLst>
              <a:ext uri="{FF2B5EF4-FFF2-40B4-BE49-F238E27FC236}">
                <a16:creationId xmlns:a16="http://schemas.microsoft.com/office/drawing/2014/main" id="{D980CE12-585C-AC94-AFA4-3E6EF6FD013F}"/>
              </a:ext>
            </a:extLst>
          </p:cNvPr>
          <p:cNvSpPr txBox="1"/>
          <p:nvPr/>
        </p:nvSpPr>
        <p:spPr>
          <a:xfrm>
            <a:off x="1800422" y="4132341"/>
            <a:ext cx="12410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Terminal/Hub</a:t>
            </a:r>
            <a:endParaRPr lang="en-US" sz="1100" dirty="0"/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E4B1F56B-6463-6D90-34E2-1A0E8F4168CC}"/>
              </a:ext>
            </a:extLst>
          </p:cNvPr>
          <p:cNvSpPr txBox="1"/>
          <p:nvPr/>
        </p:nvSpPr>
        <p:spPr>
          <a:xfrm>
            <a:off x="8951373" y="3720220"/>
            <a:ext cx="12410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Terminal/Hub</a:t>
            </a:r>
            <a:endParaRPr lang="en-US" sz="1100" dirty="0"/>
          </a:p>
        </p:txBody>
      </p:sp>
      <p:cxnSp>
        <p:nvCxnSpPr>
          <p:cNvPr id="349" name="Straight Connector 348">
            <a:extLst>
              <a:ext uri="{FF2B5EF4-FFF2-40B4-BE49-F238E27FC236}">
                <a16:creationId xmlns:a16="http://schemas.microsoft.com/office/drawing/2014/main" id="{8FEF4923-EE78-2B16-4B13-ABE4B6AA5B9C}"/>
              </a:ext>
            </a:extLst>
          </p:cNvPr>
          <p:cNvCxnSpPr>
            <a:cxnSpLocks/>
          </p:cNvCxnSpPr>
          <p:nvPr/>
        </p:nvCxnSpPr>
        <p:spPr>
          <a:xfrm flipV="1">
            <a:off x="2608565" y="3311911"/>
            <a:ext cx="1976139" cy="530409"/>
          </a:xfrm>
          <a:prstGeom prst="line">
            <a:avLst/>
          </a:prstGeom>
          <a:ln w="76200">
            <a:solidFill>
              <a:srgbClr val="364B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0" name="Straight Connector 349">
            <a:extLst>
              <a:ext uri="{FF2B5EF4-FFF2-40B4-BE49-F238E27FC236}">
                <a16:creationId xmlns:a16="http://schemas.microsoft.com/office/drawing/2014/main" id="{B13556FB-39C8-CE89-9E97-61F93E1DFAFA}"/>
              </a:ext>
            </a:extLst>
          </p:cNvPr>
          <p:cNvCxnSpPr>
            <a:cxnSpLocks/>
          </p:cNvCxnSpPr>
          <p:nvPr/>
        </p:nvCxnSpPr>
        <p:spPr>
          <a:xfrm>
            <a:off x="7215033" y="3259313"/>
            <a:ext cx="1937604" cy="198708"/>
          </a:xfrm>
          <a:prstGeom prst="line">
            <a:avLst/>
          </a:prstGeom>
          <a:ln w="76200">
            <a:solidFill>
              <a:srgbClr val="364B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1" name="Straight Connector 350">
            <a:extLst>
              <a:ext uri="{FF2B5EF4-FFF2-40B4-BE49-F238E27FC236}">
                <a16:creationId xmlns:a16="http://schemas.microsoft.com/office/drawing/2014/main" id="{505CE7BD-7780-D064-D89A-986892C57801}"/>
              </a:ext>
            </a:extLst>
          </p:cNvPr>
          <p:cNvCxnSpPr>
            <a:cxnSpLocks/>
          </p:cNvCxnSpPr>
          <p:nvPr/>
        </p:nvCxnSpPr>
        <p:spPr>
          <a:xfrm flipV="1">
            <a:off x="6042820" y="3263616"/>
            <a:ext cx="1181359" cy="8243"/>
          </a:xfrm>
          <a:prstGeom prst="line">
            <a:avLst/>
          </a:prstGeom>
          <a:ln w="76200">
            <a:solidFill>
              <a:srgbClr val="364B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Connector 352">
            <a:extLst>
              <a:ext uri="{FF2B5EF4-FFF2-40B4-BE49-F238E27FC236}">
                <a16:creationId xmlns:a16="http://schemas.microsoft.com/office/drawing/2014/main" id="{CF92CABE-56FD-EA1E-6D1B-EBCBDCE3DF77}"/>
              </a:ext>
            </a:extLst>
          </p:cNvPr>
          <p:cNvCxnSpPr>
            <a:cxnSpLocks/>
          </p:cNvCxnSpPr>
          <p:nvPr/>
        </p:nvCxnSpPr>
        <p:spPr>
          <a:xfrm flipV="1">
            <a:off x="4584704" y="3272560"/>
            <a:ext cx="1358094" cy="39351"/>
          </a:xfrm>
          <a:prstGeom prst="line">
            <a:avLst/>
          </a:prstGeom>
          <a:ln w="76200">
            <a:solidFill>
              <a:srgbClr val="364B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4" name="Curved Connector 182">
            <a:extLst>
              <a:ext uri="{FF2B5EF4-FFF2-40B4-BE49-F238E27FC236}">
                <a16:creationId xmlns:a16="http://schemas.microsoft.com/office/drawing/2014/main" id="{A95334CC-EB2B-9679-4D7A-2C8CEF3352D6}"/>
              </a:ext>
            </a:extLst>
          </p:cNvPr>
          <p:cNvCxnSpPr/>
          <p:nvPr/>
        </p:nvCxnSpPr>
        <p:spPr>
          <a:xfrm rot="10800000" flipV="1">
            <a:off x="5832164" y="3179291"/>
            <a:ext cx="323353" cy="226586"/>
          </a:xfrm>
          <a:prstGeom prst="curvedConnector3">
            <a:avLst/>
          </a:prstGeom>
          <a:ln>
            <a:solidFill>
              <a:srgbClr val="364B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4">
            <a:extLst>
              <a:ext uri="{FF2B5EF4-FFF2-40B4-BE49-F238E27FC236}">
                <a16:creationId xmlns:a16="http://schemas.microsoft.com/office/drawing/2014/main" id="{DD207686-C187-FDAA-A665-D705F042D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6742" y="1059538"/>
            <a:ext cx="5725278" cy="127321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364B7D"/>
                </a:solidFill>
                <a:latin typeface="+mn-lt"/>
              </a:rPr>
              <a:t>What is the solution?</a:t>
            </a:r>
            <a:br>
              <a:rPr lang="en-US" dirty="0">
                <a:solidFill>
                  <a:srgbClr val="364B7D"/>
                </a:solidFill>
                <a:latin typeface="+mn-lt"/>
              </a:rPr>
            </a:br>
            <a:br>
              <a:rPr lang="en-US" dirty="0">
                <a:solidFill>
                  <a:srgbClr val="364B7D"/>
                </a:solidFill>
                <a:latin typeface="+mn-lt"/>
              </a:rPr>
            </a:br>
            <a:r>
              <a:rPr lang="en-US" sz="5300" dirty="0">
                <a:solidFill>
                  <a:srgbClr val="364B7D"/>
                </a:solidFill>
                <a:latin typeface="+mn-lt"/>
              </a:rPr>
              <a:t>Combined transport</a:t>
            </a:r>
            <a:endParaRPr lang="id-ID" sz="2400" dirty="0">
              <a:solidFill>
                <a:srgbClr val="364B7D"/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001725-E1C6-D495-E916-5C893BE4D8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2485" y="3877882"/>
            <a:ext cx="5213793" cy="1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35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8DB390AD-0A81-B0CA-3B0F-262048C48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903" y="3449570"/>
            <a:ext cx="9759821" cy="6816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636375" y="1375570"/>
            <a:ext cx="3937992" cy="4065719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9629" y="0"/>
            <a:ext cx="10515600" cy="1273215"/>
          </a:xfrm>
        </p:spPr>
        <p:txBody>
          <a:bodyPr>
            <a:normAutofit/>
          </a:bodyPr>
          <a:lstStyle/>
          <a:p>
            <a:r>
              <a:rPr lang="sv-SE" sz="4000" dirty="0" err="1">
                <a:solidFill>
                  <a:srgbClr val="364B7D"/>
                </a:solidFill>
              </a:rPr>
              <a:t>Combined</a:t>
            </a:r>
            <a:r>
              <a:rPr lang="sv-SE" sz="4000" dirty="0">
                <a:solidFill>
                  <a:srgbClr val="364B7D"/>
                </a:solidFill>
              </a:rPr>
              <a:t> Transport is </a:t>
            </a:r>
            <a:r>
              <a:rPr lang="sv-SE" sz="4000" dirty="0" err="1">
                <a:solidFill>
                  <a:srgbClr val="364B7D"/>
                </a:solidFill>
              </a:rPr>
              <a:t>Carbon</a:t>
            </a:r>
            <a:r>
              <a:rPr lang="sv-SE" sz="4000" dirty="0">
                <a:solidFill>
                  <a:srgbClr val="364B7D"/>
                </a:solidFill>
              </a:rPr>
              <a:t> Negative</a:t>
            </a:r>
            <a:endParaRPr lang="en-US" sz="4000" dirty="0">
              <a:solidFill>
                <a:srgbClr val="364B7D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9FC4D1-D6E4-099F-263E-1724B3C2D489}"/>
              </a:ext>
            </a:extLst>
          </p:cNvPr>
          <p:cNvSpPr txBox="1"/>
          <p:nvPr/>
        </p:nvSpPr>
        <p:spPr>
          <a:xfrm>
            <a:off x="496047" y="1565835"/>
            <a:ext cx="49544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rgbClr val="364B7D"/>
                </a:solidFill>
              </a:rPr>
              <a:t>Provides strong potential for modal shift</a:t>
            </a:r>
          </a:p>
          <a:p>
            <a:pPr marL="342900" indent="-342900"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rgbClr val="364B7D"/>
                </a:solidFill>
              </a:rPr>
              <a:t>Integrating transport modes in synergy, combine advantages of both road and rail</a:t>
            </a:r>
          </a:p>
          <a:p>
            <a:pPr marL="342900" indent="-342900"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rgbClr val="364B7D"/>
                </a:solidFill>
              </a:rPr>
              <a:t>Environmentally and socially friendly</a:t>
            </a:r>
          </a:p>
          <a:p>
            <a:pPr marL="342900" indent="-342900"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rgbClr val="364B7D"/>
                </a:solidFill>
              </a:rPr>
              <a:t>Efficient (less people/drivers)</a:t>
            </a:r>
          </a:p>
          <a:p>
            <a:pPr marL="342900" indent="-342900"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rgbClr val="364B7D"/>
                </a:solidFill>
              </a:rPr>
              <a:t>Resilient – less susceptible to disturbance</a:t>
            </a:r>
          </a:p>
          <a:p>
            <a:pPr marL="342900" indent="-342900">
              <a:buFont typeface="Calibri" panose="020F0502020204030204" pitchFamily="34" charset="0"/>
              <a:buChar char="+"/>
            </a:pPr>
            <a:r>
              <a:rPr lang="en-US" sz="2000" dirty="0">
                <a:solidFill>
                  <a:srgbClr val="364B7D"/>
                </a:solidFill>
              </a:rPr>
              <a:t>Technology already available</a:t>
            </a:r>
            <a:endParaRPr lang="en-GB" sz="2000" dirty="0">
              <a:solidFill>
                <a:srgbClr val="364B7D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A7E3CB-C1D4-A94C-0E8A-07F59D8262E2}"/>
              </a:ext>
            </a:extLst>
          </p:cNvPr>
          <p:cNvSpPr txBox="1"/>
          <p:nvPr/>
        </p:nvSpPr>
        <p:spPr>
          <a:xfrm>
            <a:off x="8172824" y="5661933"/>
            <a:ext cx="45779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4B7D"/>
                </a:solidFill>
              </a:rPr>
              <a:t>Capacity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4B7D"/>
                </a:solidFill>
              </a:rPr>
              <a:t>DAC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4B7D"/>
                </a:solidFill>
              </a:rPr>
              <a:t>Weights &amp; Dimensions</a:t>
            </a:r>
            <a:endParaRPr lang="en-GB" sz="2000" dirty="0">
              <a:solidFill>
                <a:srgbClr val="364B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733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 picture containing track, train, grass, outdoor&#10;&#10;Description automatically generated">
            <a:extLst>
              <a:ext uri="{FF2B5EF4-FFF2-40B4-BE49-F238E27FC236}">
                <a16:creationId xmlns:a16="http://schemas.microsoft.com/office/drawing/2014/main" id="{BAB21F28-5B15-46B6-9148-E61CEFF92B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A6B2F688-CA06-E64C-9CB5-AAC1CB5F9EFB}"/>
              </a:ext>
            </a:extLst>
          </p:cNvPr>
          <p:cNvSpPr/>
          <p:nvPr/>
        </p:nvSpPr>
        <p:spPr>
          <a:xfrm>
            <a:off x="12471" y="5858192"/>
            <a:ext cx="6126480" cy="991815"/>
          </a:xfrm>
          <a:prstGeom prst="rect">
            <a:avLst/>
          </a:prstGeom>
          <a:solidFill>
            <a:srgbClr val="364B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85" y="1338470"/>
            <a:ext cx="6126480" cy="4737436"/>
          </a:xfrm>
          <a:prstGeom prst="rect">
            <a:avLst/>
          </a:prstGeom>
          <a:solidFill>
            <a:srgbClr val="364B7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13360" y="1197928"/>
            <a:ext cx="9144000" cy="2387600"/>
          </a:xfrm>
        </p:spPr>
        <p:txBody>
          <a:bodyPr anchor="ctr">
            <a:noAutofit/>
          </a:bodyPr>
          <a:lstStyle/>
          <a:p>
            <a:pPr algn="l"/>
            <a:r>
              <a:rPr lang="id-ID" sz="8800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85374" y="3878728"/>
            <a:ext cx="5321462" cy="1880528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Moving Europe towards a sustainable and safe railway system without frontiers.</a:t>
            </a:r>
          </a:p>
          <a:p>
            <a:pPr algn="l">
              <a:lnSpc>
                <a:spcPct val="120000"/>
              </a:lnSpc>
            </a:pPr>
            <a:endParaRPr lang="id-ID" sz="14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9DCAB-2F4C-4855-A2DD-8F41E74CAF44}" type="slidenum">
              <a:rPr kumimoji="0" lang="id-ID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85374" y="3585528"/>
            <a:ext cx="5070546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>
            <a:hlinkClick r:id="rId4"/>
            <a:extLst>
              <a:ext uri="{FF2B5EF4-FFF2-40B4-BE49-F238E27FC236}">
                <a16:creationId xmlns:a16="http://schemas.microsoft.com/office/drawing/2014/main" id="{CBA59573-2D0E-8A47-BC3D-195F43AF6E4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959" y="6191024"/>
            <a:ext cx="301457" cy="247096"/>
          </a:xfrm>
          <a:prstGeom prst="rect">
            <a:avLst/>
          </a:prstGeom>
        </p:spPr>
      </p:pic>
      <p:pic>
        <p:nvPicPr>
          <p:cNvPr id="10" name="Immagine 9">
            <a:hlinkClick r:id="rId6"/>
            <a:extLst>
              <a:ext uri="{FF2B5EF4-FFF2-40B4-BE49-F238E27FC236}">
                <a16:creationId xmlns:a16="http://schemas.microsoft.com/office/drawing/2014/main" id="{01788A02-A2F3-6D49-8C17-D7C928B38EC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5711" y="6151391"/>
            <a:ext cx="281689" cy="281689"/>
          </a:xfrm>
          <a:prstGeom prst="rect">
            <a:avLst/>
          </a:prstGeom>
        </p:spPr>
      </p:pic>
      <p:pic>
        <p:nvPicPr>
          <p:cNvPr id="11" name="Immagine 10">
            <a:hlinkClick r:id="rId8"/>
            <a:extLst>
              <a:ext uri="{FF2B5EF4-FFF2-40B4-BE49-F238E27FC236}">
                <a16:creationId xmlns:a16="http://schemas.microsoft.com/office/drawing/2014/main" id="{CAF26962-E59B-DE48-97D6-340D8FDC7BF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127" y="6191835"/>
            <a:ext cx="355818" cy="247096"/>
          </a:xfrm>
          <a:prstGeom prst="rect">
            <a:avLst/>
          </a:prstGeom>
        </p:spPr>
      </p:pic>
      <p:sp>
        <p:nvSpPr>
          <p:cNvPr id="13" name="Subtitle 1">
            <a:extLst>
              <a:ext uri="{FF2B5EF4-FFF2-40B4-BE49-F238E27FC236}">
                <a16:creationId xmlns:a16="http://schemas.microsoft.com/office/drawing/2014/main" id="{7BEA18BC-A7DE-4B31-9CD9-DAE150E3D988}"/>
              </a:ext>
            </a:extLst>
          </p:cNvPr>
          <p:cNvSpPr txBox="1">
            <a:spLocks/>
          </p:cNvSpPr>
          <p:nvPr/>
        </p:nvSpPr>
        <p:spPr>
          <a:xfrm>
            <a:off x="402509" y="6086389"/>
            <a:ext cx="5321462" cy="1880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Follow us: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d-ID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307333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1_Office Theme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RA-Presentation-template-20230224" id="{FF4DCEE5-3D10-4D64-AF40-78E72FB03CB4}" vid="{A506738C-3C78-4984-A7CB-DFC8F2429924}"/>
    </a:ext>
  </a:extLst>
</a:theme>
</file>

<file path=ppt/theme/theme2.xml><?xml version="1.0" encoding="utf-8"?>
<a:theme xmlns:a="http://schemas.openxmlformats.org/drawingml/2006/main" name="2_Office Theme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RA-Presentation-template-20230224" id="{FF4DCEE5-3D10-4D64-AF40-78E72FB03CB4}" vid="{A59410AE-06A4-408C-811C-BBD9ADBCBE23}"/>
    </a:ext>
  </a:extLst>
</a:theme>
</file>

<file path=ppt/theme/theme3.xml><?xml version="1.0" encoding="utf-8"?>
<a:theme xmlns:a="http://schemas.openxmlformats.org/drawingml/2006/main" name="Office Theme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RA-Presentation-template-20230224" id="{FF4DCEE5-3D10-4D64-AF40-78E72FB03CB4}" vid="{3728D03B-02C9-47A9-97B3-E35A5086D89A}"/>
    </a:ext>
  </a:extLst>
</a:theme>
</file>

<file path=ppt/theme/theme4.xml><?xml version="1.0" encoding="utf-8"?>
<a:theme xmlns:a="http://schemas.openxmlformats.org/drawingml/2006/main" name="3_Office Theme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RA-Presentation-template-20230224" id="{FF4DCEE5-3D10-4D64-AF40-78E72FB03CB4}" vid="{91A4A6E3-2279-49FB-9CAA-4BFEA8A4438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haredContentType xmlns="Microsoft.SharePoint.Taxonomy.ContentTypeSync" SourceId="ec698c8c-469b-4390-ad13-30cd69364034" ContentTypeId="0x010100ED194B9F7C15044CBD43C025EAD2ECAB" PreviousValue="false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ERA_Document" ma:contentTypeID="0x010100ED194B9F7C15044CBD43C025EAD2ECAB0073E7D3DD5BB76946B6368F57203BB527" ma:contentTypeVersion="8790" ma:contentTypeDescription="" ma:contentTypeScope="" ma:versionID="0faf0358dc7b0fb2a7db082262504cbe">
  <xsd:schema xmlns:xsd="http://www.w3.org/2001/XMLSchema" xmlns:xs="http://www.w3.org/2001/XMLSchema" xmlns:p="http://schemas.microsoft.com/office/2006/metadata/properties" xmlns:ns2="49592fe1-76b3-425e-9982-488f19897f48" xmlns:ns3="40d5af78-b551-4121-addf-d6414dfb8553" targetNamespace="http://schemas.microsoft.com/office/2006/metadata/properties" ma:root="true" ma:fieldsID="4ca402a290d416a3f9a6304bdf4e8f7e" ns2:_="" ns3:_="">
    <xsd:import namespace="49592fe1-76b3-425e-9982-488f19897f48"/>
    <xsd:import namespace="40d5af78-b551-4121-addf-d6414dfb8553"/>
    <xsd:element name="properties">
      <xsd:complexType>
        <xsd:sequence>
          <xsd:element name="documentManagement">
            <xsd:complexType>
              <xsd:all>
                <xsd:element ref="ns2:Project_x0020_Code" minOccurs="0"/>
                <xsd:element ref="ns2:TaxCatchAllLabel" minOccurs="0"/>
                <xsd:element ref="ns2:TaxCatchAll" minOccurs="0"/>
                <xsd:element ref="ns2:gf147c1d654543abacff4a31dfc45623" minOccurs="0"/>
                <xsd:element ref="ns2:g337828d867743cab065af36c4e1a31c" minOccurs="0"/>
                <xsd:element ref="ns2:h70713ed90ce4adeabe454f2aabfa4ef" minOccurs="0"/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592fe1-76b3-425e-9982-488f19897f48" elementFormDefault="qualified">
    <xsd:import namespace="http://schemas.microsoft.com/office/2006/documentManagement/types"/>
    <xsd:import namespace="http://schemas.microsoft.com/office/infopath/2007/PartnerControls"/>
    <xsd:element name="Project_x0020_Code" ma:index="4" nillable="true" ma:displayName="Project Code" ma:description="Only if the project code exists" ma:internalName="Project_x0020_Code" ma:readOnly="false">
      <xsd:simpleType>
        <xsd:restriction base="dms:Text">
          <xsd:maxLength value="255"/>
        </xsd:restriction>
      </xsd:simpleType>
    </xsd:element>
    <xsd:element name="TaxCatchAllLabel" ma:index="8" nillable="true" ma:displayName="Taxonomy Catch All Column1" ma:hidden="true" ma:list="{3b554199-6c37-4223-8458-beba767b6cb6}" ma:internalName="TaxCatchAllLabel" ma:readOnly="true" ma:showField="CatchAllDataLabel" ma:web="40d5af78-b551-4121-addf-d6414dfb85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9" nillable="true" ma:displayName="Taxonomy Catch All Column" ma:hidden="true" ma:list="{3b554199-6c37-4223-8458-beba767b6cb6}" ma:internalName="TaxCatchAll" ma:readOnly="false" ma:showField="CatchAllData" ma:web="40d5af78-b551-4121-addf-d6414dfb85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gf147c1d654543abacff4a31dfc45623" ma:index="10" ma:taxonomy="true" ma:internalName="gf147c1d654543abacff4a31dfc45623" ma:taxonomyFieldName="Origin_x002d_Author" ma:displayName="Origin-Author" ma:readOnly="false" ma:default="1;#ERA|8287c6ea-6f12-4bfd-9fc9-6825fce534f5" ma:fieldId="{0f147c1d-6545-43ab-acff-4a31dfc45623}" ma:sspId="ec698c8c-469b-4390-ad13-30cd69364034" ma:termSetId="3bd325ee-ad60-4d4f-86e3-57acc143124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337828d867743cab065af36c4e1a31c" ma:index="11" nillable="true" ma:taxonomy="true" ma:internalName="g337828d867743cab065af36c4e1a31c" ma:taxonomyFieldName="Process" ma:displayName="Process" ma:indexed="true" ma:readOnly="false" ma:fieldId="{0337828d-8677-43ca-b065-af36c4e1a31c}" ma:sspId="ec698c8c-469b-4390-ad13-30cd69364034" ma:termSetId="41c32b1e-eebd-43d7-92b4-2a0b44ea664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70713ed90ce4adeabe454f2aabfa4ef" ma:index="12" ma:taxonomy="true" ma:internalName="h70713ed90ce4adeabe454f2aabfa4ef" ma:taxonomyFieldName="Document_x0020_type" ma:displayName="Document type" ma:readOnly="false" ma:fieldId="{170713ed-90ce-4ade-abe4-54f2aabfa4ef}" ma:sspId="ec698c8c-469b-4390-ad13-30cd69364034" ma:termSetId="07ece8fb-22f7-4a45-9bd0-d78559e8cdd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DocId" ma:index="17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8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9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d5af78-b551-4121-addf-d6414dfb8553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9592fe1-76b3-425e-9982-488f19897f48">
      <Value>122</Value>
      <Value>1</Value>
    </TaxCatchAll>
    <gf147c1d654543abacff4a31dfc45623 xmlns="49592fe1-76b3-425e-9982-488f19897f48">
      <Terms xmlns="http://schemas.microsoft.com/office/infopath/2007/PartnerControls">
        <TermInfo xmlns="http://schemas.microsoft.com/office/infopath/2007/PartnerControls">
          <TermName xmlns="http://schemas.microsoft.com/office/infopath/2007/PartnerControls">ERA</TermName>
          <TermId xmlns="http://schemas.microsoft.com/office/infopath/2007/PartnerControls">8287c6ea-6f12-4bfd-9fc9-6825fce534f5</TermId>
        </TermInfo>
      </Terms>
    </gf147c1d654543abacff4a31dfc45623>
    <g337828d867743cab065af36c4e1a31c xmlns="49592fe1-76b3-425e-9982-488f19897f48">
      <Terms xmlns="http://schemas.microsoft.com/office/infopath/2007/PartnerControls"/>
    </g337828d867743cab065af36c4e1a31c>
    <Project_x0020_Code xmlns="49592fe1-76b3-425e-9982-488f19897f48" xsi:nil="true"/>
    <h70713ed90ce4adeabe454f2aabfa4ef xmlns="49592fe1-76b3-425e-9982-488f19897f48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</TermName>
          <TermId xmlns="http://schemas.microsoft.com/office/infopath/2007/PartnerControls">d69afb93-d8c7-4c9e-870f-5298841c2f8f</TermId>
        </TermInfo>
      </Terms>
    </h70713ed90ce4adeabe454f2aabfa4ef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D0E4393D-361F-4353-834D-D0B0680D1118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71E0E2F3-E745-4C9C-923D-66AC4771F3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9592fe1-76b3-425e-9982-488f19897f48"/>
    <ds:schemaRef ds:uri="40d5af78-b551-4121-addf-d6414dfb85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3331882-AED8-40D9-9783-E043C5C4114B}">
  <ds:schemaRefs>
    <ds:schemaRef ds:uri="http://schemas.microsoft.com/office/2006/documentManagement/types"/>
    <ds:schemaRef ds:uri="http://purl.org/dc/elements/1.1/"/>
    <ds:schemaRef ds:uri="40d5af78-b551-4121-addf-d6414dfb8553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49592fe1-76b3-425e-9982-488f19897f48"/>
    <ds:schemaRef ds:uri="http://schemas.microsoft.com/office/2006/metadata/properties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444F8372-F959-4757-ACF6-CD2BC1AEBE37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851BD666-E7FE-4327-B123-F1A6B53CE6B8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ERA-Presentation-template-20230224</Template>
  <TotalTime>6055</TotalTime>
  <Words>439</Words>
  <Application>Microsoft Office PowerPoint</Application>
  <PresentationFormat>Widescreen</PresentationFormat>
  <Paragraphs>94</Paragraphs>
  <Slides>6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Arial</vt:lpstr>
      <vt:lpstr>Calibri</vt:lpstr>
      <vt:lpstr>Calibri Light</vt:lpstr>
      <vt:lpstr>Lucida Sans</vt:lpstr>
      <vt:lpstr>Poppins Light</vt:lpstr>
      <vt:lpstr>1_Office Theme</vt:lpstr>
      <vt:lpstr>2_Office Theme</vt:lpstr>
      <vt:lpstr>Office Theme</vt:lpstr>
      <vt:lpstr>3_Office Theme</vt:lpstr>
      <vt:lpstr>3rd ERA Multimodal Conference Digital Mobility Services and Supply Chain Integration </vt:lpstr>
      <vt:lpstr>PowerPoint Presentation</vt:lpstr>
      <vt:lpstr>PowerPoint Presentation</vt:lpstr>
      <vt:lpstr>What is the solution?  Combined transport</vt:lpstr>
      <vt:lpstr>Combined Transport is Carbon Negative</vt:lpstr>
      <vt:lpstr>THANK YOU</vt:lpstr>
    </vt:vector>
  </TitlesOfParts>
  <Company>European Union Agency for Railways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3rd ERA Multimodal Conference Digital Mobility Services and Supply Chain Integration</dc:title>
  <dc:creator>DOPPELBAUER Josef</dc:creator>
  <cp:lastModifiedBy>DOPPELBAUER Josef</cp:lastModifiedBy>
  <cp:revision>4</cp:revision>
  <dcterms:created xsi:type="dcterms:W3CDTF">2023-10-20T07:57:32Z</dcterms:created>
  <dcterms:modified xsi:type="dcterms:W3CDTF">2023-10-24T13:36:25Z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0x010100ED194B9F7C15044CBD43C025EAD2ECAB0073E7D3DD5BB76946B6368F57203BB527</vt:lpwstr>
  </property>
  <property fmtid="{D5CDD505-2E9C-101B-9397-08002B2CF9AE}" pid="3" name="Origin-Author">
    <vt:lpwstr>1;#ERA|8287c6ea-6f12-4bfd-9fc9-6825fce534f5</vt:lpwstr>
  </property>
  <property fmtid="{D5CDD505-2E9C-101B-9397-08002B2CF9AE}" pid="4" name="Document type">
    <vt:lpwstr>122;#Presentation|d69afb93-d8c7-4c9e-870f-5298841c2f8f</vt:lpwstr>
  </property>
  <property fmtid="{D5CDD505-2E9C-101B-9397-08002B2CF9AE}" pid="5" name="Process">
    <vt:lpwstr/>
  </property>
</Properties>
</file>