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6"/>
    <p:sldMasterId id="2147483668" r:id="rId7"/>
    <p:sldMasterId id="2147483687" r:id="rId8"/>
    <p:sldMasterId id="2147483697" r:id="rId9"/>
  </p:sldMasterIdLst>
  <p:notesMasterIdLst>
    <p:notesMasterId r:id="rId16"/>
  </p:notesMasterIdLst>
  <p:handoutMasterIdLst>
    <p:handoutMasterId r:id="rId17"/>
  </p:handoutMasterIdLst>
  <p:sldIdLst>
    <p:sldId id="1072" r:id="rId10"/>
    <p:sldId id="258" r:id="rId11"/>
    <p:sldId id="260" r:id="rId12"/>
    <p:sldId id="259" r:id="rId13"/>
    <p:sldId id="261" r:id="rId14"/>
    <p:sldId id="1093" r:id="rId1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B7D"/>
    <a:srgbClr val="C730A0"/>
    <a:srgbClr val="C76C48"/>
    <a:srgbClr val="004494"/>
    <a:srgbClr val="FFED00"/>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D46D0B-A039-4469-AD13-D4BA96B2AA33}" v="3" dt="2023-02-24T09:49:52.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3" autoAdjust="0"/>
    <p:restoredTop sz="94660"/>
  </p:normalViewPr>
  <p:slideViewPr>
    <p:cSldViewPr snapToGrid="0">
      <p:cViewPr varScale="1">
        <p:scale>
          <a:sx n="62" d="100"/>
          <a:sy n="62" d="100"/>
        </p:scale>
        <p:origin x="792" y="52"/>
      </p:cViewPr>
      <p:guideLst>
        <p:guide pos="3840"/>
        <p:guide orient="horz" pos="2160"/>
      </p:guideLst>
    </p:cSldViewPr>
  </p:slideViewPr>
  <p:notesTextViewPr>
    <p:cViewPr>
      <p:scale>
        <a:sx n="3" d="2"/>
        <a:sy n="3" d="2"/>
      </p:scale>
      <p:origin x="0" y="0"/>
    </p:cViewPr>
  </p:notesTextViewPr>
  <p:notesViewPr>
    <p:cSldViewPr snapToGrid="0">
      <p:cViewPr varScale="1">
        <p:scale>
          <a:sx n="95" d="100"/>
          <a:sy n="95" d="100"/>
        </p:scale>
        <p:origin x="4042"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5" Type="http://schemas.openxmlformats.org/officeDocument/2006/relationships/customXml" Target="../customXml/item5.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9D7756-2951-42C2-B02E-D90428094462}" type="datetimeFigureOut">
              <a:rPr lang="id-ID" smtClean="0"/>
              <a:t>17/10/2023</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184F7-3F6F-4590-AF71-E6C43F6C6E9E}" type="slidenum">
              <a:rPr lang="id-ID" smtClean="0"/>
              <a:t>‹#›</a:t>
            </a:fld>
            <a:endParaRPr lang="id-ID"/>
          </a:p>
        </p:txBody>
      </p:sp>
    </p:spTree>
    <p:extLst>
      <p:ext uri="{BB962C8B-B14F-4D97-AF65-F5344CB8AC3E}">
        <p14:creationId xmlns:p14="http://schemas.microsoft.com/office/powerpoint/2010/main" val="396331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82809-8603-4B8D-85C0-5D95F6FAC86A}" type="datetimeFigureOut">
              <a:rPr lang="id-ID" smtClean="0"/>
              <a:t>17/10/2023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8A28A-3C3B-4DCC-8038-AED859F2296D}" type="slidenum">
              <a:rPr lang="id-ID" smtClean="0"/>
              <a:t>‹#›</a:t>
            </a:fld>
            <a:endParaRPr lang="id-ID"/>
          </a:p>
        </p:txBody>
      </p:sp>
    </p:spTree>
    <p:extLst>
      <p:ext uri="{BB962C8B-B14F-4D97-AF65-F5344CB8AC3E}">
        <p14:creationId xmlns:p14="http://schemas.microsoft.com/office/powerpoint/2010/main" val="207974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3225" y="4557236"/>
            <a:ext cx="5911850" cy="4803494"/>
          </a:xfrm>
        </p:spPr>
        <p:txBody>
          <a:bodyPr/>
          <a:lstStyle/>
          <a:p>
            <a:pPr algn="just">
              <a:spcAft>
                <a:spcPts val="800"/>
              </a:spcAft>
            </a:pPr>
            <a:r>
              <a:rPr lang="en-GB" sz="1400" dirty="0">
                <a:latin typeface="Calibri" panose="020F0502020204030204" pitchFamily="34" charset="0"/>
                <a:cs typeface="Times New Roman" panose="02020603050405020304" pitchFamily="18" charset="0"/>
              </a:rPr>
              <a:t>TSI (Transition, Combined Tr), </a:t>
            </a:r>
          </a:p>
          <a:p>
            <a:pPr algn="just">
              <a:spcAft>
                <a:spcPts val="800"/>
              </a:spcAft>
            </a:pPr>
            <a:r>
              <a:rPr lang="en-GB" sz="1400" dirty="0">
                <a:latin typeface="Calibri" panose="020F0502020204030204" pitchFamily="34" charset="0"/>
                <a:cs typeface="Times New Roman" panose="02020603050405020304" pitchFamily="18" charset="0"/>
              </a:rPr>
              <a:t>Revision of TEN-T Regulation: </a:t>
            </a:r>
            <a:r>
              <a:rPr lang="en-US" sz="1400" dirty="0"/>
              <a:t>real opportunity to make Trans-European Transport Network fit for the future, to align the development of  the TEN-T network to the  European Green Deal objectives and the climate targets of the EU Climate Law. Cutting greenhouse gas emissions from the transport sector by 90%, compared with 1990 levels, by 2050, is key to achieving climate-neutrality by the same date.</a:t>
            </a:r>
            <a:endParaRPr lang="en-GB" sz="1400" dirty="0">
              <a:cs typeface="Times New Roman" panose="02020603050405020304" pitchFamily="18" charset="0"/>
            </a:endParaRPr>
          </a:p>
          <a:p>
            <a:pPr marL="285750" indent="-285750">
              <a:buFont typeface="Arial" panose="020B0604020202020204" pitchFamily="34" charset="0"/>
              <a:buChar char="•"/>
            </a:pPr>
            <a:r>
              <a:rPr lang="en-US" sz="1400" dirty="0"/>
              <a:t>New intermediary deadline of 2040 to advance the completion of major parts of the network ahead of the 2050 deadline that applies to the wider, comprehensive network. Core network will also be extended. </a:t>
            </a:r>
          </a:p>
          <a:p>
            <a:pPr marL="285750" indent="-285750">
              <a:buFont typeface="Arial" panose="020B0604020202020204" pitchFamily="34" charset="0"/>
              <a:buChar char="•"/>
            </a:pPr>
            <a:r>
              <a:rPr lang="en-US" sz="1400" dirty="0"/>
              <a:t>New term: 9 European Transport Corridors (ECTs) - integration of Core Network Corridors (CNCs) and Rail Freight Corridors (RFCs). </a:t>
            </a:r>
          </a:p>
          <a:p>
            <a:pPr marL="285750" indent="-285750">
              <a:buFont typeface="Arial" panose="020B0604020202020204" pitchFamily="34" charset="0"/>
              <a:buChar char="•"/>
            </a:pPr>
            <a:r>
              <a:rPr lang="en-GB" sz="1400" dirty="0">
                <a:solidFill>
                  <a:srgbClr val="222222"/>
                </a:solidFill>
                <a:effectLst/>
                <a:ea typeface="Times New Roman" panose="02020603050405020304" pitchFamily="18" charset="0"/>
              </a:rPr>
              <a:t>CT-related infrastructure parameters specified (CT profiles for all types of loading units) and strengthen the concept of network resilience by introducing mandatory interconnections between corridors as well as bypass options, with the aim of improving the reliability of transport services.</a:t>
            </a:r>
          </a:p>
          <a:p>
            <a:pPr marL="285750" indent="-285750">
              <a:buFont typeface="Arial" panose="020B0604020202020204" pitchFamily="34" charset="0"/>
              <a:buChar char="•"/>
            </a:pPr>
            <a:r>
              <a:rPr lang="en-GB" sz="1400" dirty="0"/>
              <a:t>More transhipment terminals</a:t>
            </a:r>
          </a:p>
          <a:p>
            <a:pPr marL="285750" indent="-285750">
              <a:buFont typeface="Arial" panose="020B0604020202020204" pitchFamily="34" charset="0"/>
              <a:buChar char="•"/>
            </a:pPr>
            <a:r>
              <a:rPr lang="en-US" sz="1400" dirty="0"/>
              <a:t>High-speed rail network between the main nodes of Europe. The major TEN-T passenger rail lines should allow trains to travel at 160 km/h or faster by 2040.</a:t>
            </a:r>
            <a:endParaRPr lang="en-GB" sz="105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23A27-AC26-4406-BCF6-64CB2C799C3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35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17/10/2023</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id-ID" dirty="0"/>
          </a:p>
        </p:txBody>
      </p:sp>
      <p:sp>
        <p:nvSpPr>
          <p:cNvPr id="11" name="Rectangle 5">
            <a:extLst>
              <a:ext uri="{FF2B5EF4-FFF2-40B4-BE49-F238E27FC236}">
                <a16:creationId xmlns:a16="http://schemas.microsoft.com/office/drawing/2014/main" id="{D3B50A03-711A-894D-BB4C-C085042B6BFD}"/>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827EF9A5-7B98-EA4B-BAEB-ACD12C16B143}"/>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58054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17/10/2023</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dirty="0"/>
          </a:p>
        </p:txBody>
      </p:sp>
      <p:sp>
        <p:nvSpPr>
          <p:cNvPr id="11" name="Rectangle 5">
            <a:extLst>
              <a:ext uri="{FF2B5EF4-FFF2-40B4-BE49-F238E27FC236}">
                <a16:creationId xmlns:a16="http://schemas.microsoft.com/office/drawing/2014/main" id="{D3B50A03-711A-894D-BB4C-C085042B6BFD}"/>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827EF9A5-7B98-EA4B-BAEB-ACD12C16B143}"/>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67471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dirty="0"/>
              <a:t>Click to edit Master title style</a:t>
            </a:r>
            <a:endParaRPr lang="id-ID" dirty="0"/>
          </a:p>
        </p:txBody>
      </p:sp>
      <p:sp>
        <p:nvSpPr>
          <p:cNvPr id="10" name="Rectangle 5">
            <a:extLst>
              <a:ext uri="{FF2B5EF4-FFF2-40B4-BE49-F238E27FC236}">
                <a16:creationId xmlns:a16="http://schemas.microsoft.com/office/drawing/2014/main" id="{9D0D9337-26A8-094A-9D59-DC2E7F1AAB5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1" name="Slide Number Placeholder 4">
            <a:extLst>
              <a:ext uri="{FF2B5EF4-FFF2-40B4-BE49-F238E27FC236}">
                <a16:creationId xmlns:a16="http://schemas.microsoft.com/office/drawing/2014/main" id="{728E26AE-61D9-4744-BB97-74075405698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2358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17/10/2023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3" name="Rectangle 5">
            <a:extLst>
              <a:ext uri="{FF2B5EF4-FFF2-40B4-BE49-F238E27FC236}">
                <a16:creationId xmlns:a16="http://schemas.microsoft.com/office/drawing/2014/main" id="{16C1DF48-359F-7546-B528-B6FD4C829300}"/>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38E2C6DE-55B9-3D49-AF5C-D641DC2D638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59877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17/10/2023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1" name="Rectangle 5">
            <a:extLst>
              <a:ext uri="{FF2B5EF4-FFF2-40B4-BE49-F238E27FC236}">
                <a16:creationId xmlns:a16="http://schemas.microsoft.com/office/drawing/2014/main" id="{3B8BBEA8-7C0E-7F48-B32E-F2BA93C87792}"/>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203A3D35-ADDD-F240-B370-119486337D14}"/>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00229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17/10/2023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3" name="Rectangle 5">
            <a:extLst>
              <a:ext uri="{FF2B5EF4-FFF2-40B4-BE49-F238E27FC236}">
                <a16:creationId xmlns:a16="http://schemas.microsoft.com/office/drawing/2014/main" id="{D04C83A6-5AC3-0D42-A9B6-074B40480457}"/>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8379BEA9-2DAE-AA42-81A5-E2B33D77819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05504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17/10/2023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3" name="Rectangle 5">
            <a:extLst>
              <a:ext uri="{FF2B5EF4-FFF2-40B4-BE49-F238E27FC236}">
                <a16:creationId xmlns:a16="http://schemas.microsoft.com/office/drawing/2014/main" id="{A2936E54-6B0B-2C49-A98E-72BCFFDE99DF}"/>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955FE8EE-AEDC-D448-8B18-6AEBB4FAD6AE}"/>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69727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17/10/2023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1" name="Rectangle 5">
            <a:extLst>
              <a:ext uri="{FF2B5EF4-FFF2-40B4-BE49-F238E27FC236}">
                <a16:creationId xmlns:a16="http://schemas.microsoft.com/office/drawing/2014/main" id="{812D2C6D-98DA-E34F-ACAE-E98486FC9129}"/>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A87A6F23-E16C-AF47-85FB-6029690F7A5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6571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17/10/2023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dirty="0"/>
          </a:p>
        </p:txBody>
      </p:sp>
      <p:sp>
        <p:nvSpPr>
          <p:cNvPr id="19" name="Rectangle 5">
            <a:extLst>
              <a:ext uri="{FF2B5EF4-FFF2-40B4-BE49-F238E27FC236}">
                <a16:creationId xmlns:a16="http://schemas.microsoft.com/office/drawing/2014/main" id="{B4BCEA0A-800A-8043-B6B4-F28E1EF1C36E}"/>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Slide Number Placeholder 4">
            <a:extLst>
              <a:ext uri="{FF2B5EF4-FFF2-40B4-BE49-F238E27FC236}">
                <a16:creationId xmlns:a16="http://schemas.microsoft.com/office/drawing/2014/main" id="{98BEF4F9-1277-CD4A-80BC-026EEB22A59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94293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17/10/2023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5" name="Rectangle 5">
            <a:extLst>
              <a:ext uri="{FF2B5EF4-FFF2-40B4-BE49-F238E27FC236}">
                <a16:creationId xmlns:a16="http://schemas.microsoft.com/office/drawing/2014/main" id="{762EBF39-40C8-DC45-B9F8-2DC26C5E6F4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Slide Number Placeholder 4">
            <a:extLst>
              <a:ext uri="{FF2B5EF4-FFF2-40B4-BE49-F238E27FC236}">
                <a16:creationId xmlns:a16="http://schemas.microsoft.com/office/drawing/2014/main" id="{F0CA2C18-378C-CF4D-A5AF-AAEFCA215965}"/>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61029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20"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17/10/2023</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428802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dirty="0"/>
          </a:p>
        </p:txBody>
      </p:sp>
      <p:sp>
        <p:nvSpPr>
          <p:cNvPr id="10" name="Rectangle 5">
            <a:extLst>
              <a:ext uri="{FF2B5EF4-FFF2-40B4-BE49-F238E27FC236}">
                <a16:creationId xmlns:a16="http://schemas.microsoft.com/office/drawing/2014/main" id="{9D0D9337-26A8-094A-9D59-DC2E7F1AAB5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1" name="Slide Number Placeholder 4">
            <a:extLst>
              <a:ext uri="{FF2B5EF4-FFF2-40B4-BE49-F238E27FC236}">
                <a16:creationId xmlns:a16="http://schemas.microsoft.com/office/drawing/2014/main" id="{728E26AE-61D9-4744-BB97-74075405698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88253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dirty="0"/>
              <a:t>Click to edit Master title style</a:t>
            </a:r>
            <a:endParaRPr lang="id-ID" dirty="0"/>
          </a:p>
        </p:txBody>
      </p:sp>
    </p:spTree>
    <p:extLst>
      <p:ext uri="{BB962C8B-B14F-4D97-AF65-F5344CB8AC3E}">
        <p14:creationId xmlns:p14="http://schemas.microsoft.com/office/powerpoint/2010/main" val="258146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17/10/2023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9" name="Rectangle 5">
            <a:extLst>
              <a:ext uri="{FF2B5EF4-FFF2-40B4-BE49-F238E27FC236}">
                <a16:creationId xmlns:a16="http://schemas.microsoft.com/office/drawing/2014/main" id="{0FA93914-4A7B-6E40-861D-8E50B17A096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Slide Number Placeholder 4">
            <a:extLst>
              <a:ext uri="{FF2B5EF4-FFF2-40B4-BE49-F238E27FC236}">
                <a16:creationId xmlns:a16="http://schemas.microsoft.com/office/drawing/2014/main" id="{DBB4B44D-8B4C-9E43-B8F3-C3FDFAF5AC9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25922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17/10/2023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1" name="Rectangle 5">
            <a:extLst>
              <a:ext uri="{FF2B5EF4-FFF2-40B4-BE49-F238E27FC236}">
                <a16:creationId xmlns:a16="http://schemas.microsoft.com/office/drawing/2014/main" id="{AF4456C5-9F63-684D-B3A3-DDE39CEA4186}"/>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236C7E82-3AD0-164E-8AE2-C933F1F6162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34439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17/10/2023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1" name="Rectangle 5">
            <a:extLst>
              <a:ext uri="{FF2B5EF4-FFF2-40B4-BE49-F238E27FC236}">
                <a16:creationId xmlns:a16="http://schemas.microsoft.com/office/drawing/2014/main" id="{0472C2EB-7065-884B-9975-384935F8F14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D4241B84-B4FE-C043-8E74-4DDA76FD4B30}"/>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4735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17/10/2023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Rectangle 5">
            <a:extLst>
              <a:ext uri="{FF2B5EF4-FFF2-40B4-BE49-F238E27FC236}">
                <a16:creationId xmlns:a16="http://schemas.microsoft.com/office/drawing/2014/main" id="{5C559505-F142-3E49-BFAE-C4B3CAB844F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Slide Number Placeholder 4">
            <a:extLst>
              <a:ext uri="{FF2B5EF4-FFF2-40B4-BE49-F238E27FC236}">
                <a16:creationId xmlns:a16="http://schemas.microsoft.com/office/drawing/2014/main" id="{3CD9C362-B877-9E47-B363-517D1D61543A}"/>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91521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17/10/2023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dirty="0"/>
          </a:p>
        </p:txBody>
      </p:sp>
      <p:sp>
        <p:nvSpPr>
          <p:cNvPr id="17" name="Rectangle 5">
            <a:extLst>
              <a:ext uri="{FF2B5EF4-FFF2-40B4-BE49-F238E27FC236}">
                <a16:creationId xmlns:a16="http://schemas.microsoft.com/office/drawing/2014/main" id="{BCA99C90-5C4D-1647-8248-3EE558FDC1BE}"/>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8" name="Slide Number Placeholder 4">
            <a:extLst>
              <a:ext uri="{FF2B5EF4-FFF2-40B4-BE49-F238E27FC236}">
                <a16:creationId xmlns:a16="http://schemas.microsoft.com/office/drawing/2014/main" id="{EDF07EB7-1DA9-F749-A10C-8C328173934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299960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17/10/2023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3" name="Rectangle 5">
            <a:extLst>
              <a:ext uri="{FF2B5EF4-FFF2-40B4-BE49-F238E27FC236}">
                <a16:creationId xmlns:a16="http://schemas.microsoft.com/office/drawing/2014/main" id="{18BF1518-E847-7341-A15D-45627DB3DAD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75EEAB81-282F-004A-AB99-F5DF36859E66}"/>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02792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atin typeface="Calibri"/>
                <a:cs typeface="Calibri"/>
              </a:defRPr>
            </a:lvl1pPr>
          </a:lstStyle>
          <a:p>
            <a:r>
              <a:rPr lang="en-US"/>
              <a:t>Click to edit Master title style</a:t>
            </a:r>
            <a:endParaRPr lang="en-US" dirty="0"/>
          </a:p>
        </p:txBody>
      </p:sp>
      <p:sp>
        <p:nvSpPr>
          <p:cNvPr id="6" name="Text Placeholder 2"/>
          <p:cNvSpPr>
            <a:spLocks noGrp="1"/>
          </p:cNvSpPr>
          <p:nvPr>
            <p:ph idx="1"/>
          </p:nvPr>
        </p:nvSpPr>
        <p:spPr>
          <a:xfrm>
            <a:off x="836084" y="1157941"/>
            <a:ext cx="10658661" cy="485588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7913" y="6309320"/>
            <a:ext cx="1154087" cy="548680"/>
          </a:xfrm>
          <a:prstGeom prst="rect">
            <a:avLst/>
          </a:prstGeom>
        </p:spPr>
      </p:pic>
      <p:sp>
        <p:nvSpPr>
          <p:cNvPr id="7" name="Slide Number Placeholder 5"/>
          <p:cNvSpPr txBox="1">
            <a:spLocks/>
          </p:cNvSpPr>
          <p:nvPr userDrawn="1"/>
        </p:nvSpPr>
        <p:spPr>
          <a:xfrm>
            <a:off x="10673769" y="6602856"/>
            <a:ext cx="1350019" cy="144000"/>
          </a:xfrm>
          <a:prstGeom prst="rect">
            <a:avLst/>
          </a:prstGeom>
        </p:spPr>
        <p:txBody>
          <a:bodyPr vert="horz" lIns="0" tIns="0" rIns="0" bIns="0" rtlCol="0" anchor="b" anchorCtr="0"/>
          <a:lstStyle>
            <a:defPPr>
              <a:defRPr lang="en-US"/>
            </a:defPPr>
            <a:lvl1pPr marL="0" algn="r" defTabSz="457200" rtl="0" eaLnBrk="1" latinLnBrk="0" hangingPunct="1">
              <a:defRPr sz="900" kern="1200">
                <a:solidFill>
                  <a:schemeClr val="bg1"/>
                </a:solidFill>
                <a:latin typeface="Lucida Sans"/>
                <a:ea typeface="+mn-ea"/>
                <a:cs typeface="Lucida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2F9617-6250-4A4E-A789-B3C5DD958110}" type="slidenum">
              <a:rPr lang="en-US" sz="900" smtClean="0"/>
              <a:pPr/>
              <a:t>‹#›</a:t>
            </a:fld>
            <a:endParaRPr lang="en-US" sz="900" dirty="0"/>
          </a:p>
        </p:txBody>
      </p:sp>
    </p:spTree>
    <p:extLst>
      <p:ext uri="{BB962C8B-B14F-4D97-AF65-F5344CB8AC3E}">
        <p14:creationId xmlns:p14="http://schemas.microsoft.com/office/powerpoint/2010/main" val="853848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5181600"/>
          </a:xfrm>
          <a:prstGeom prst="rect">
            <a:avLst/>
          </a:prstGeom>
          <a:solidFill>
            <a:srgbClr val="004494"/>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7" descr="backgorund-CV.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156"/>
          <a:stretch/>
        </p:blipFill>
        <p:spPr>
          <a:xfrm>
            <a:off x="-13547" y="2695074"/>
            <a:ext cx="12205547" cy="4162926"/>
          </a:xfrm>
          <a:prstGeom prst="rect">
            <a:avLst/>
          </a:prstGeom>
        </p:spPr>
      </p:pic>
      <p:sp>
        <p:nvSpPr>
          <p:cNvPr id="2" name="Title 1"/>
          <p:cNvSpPr>
            <a:spLocks noGrp="1"/>
          </p:cNvSpPr>
          <p:nvPr>
            <p:ph type="ctrTitle"/>
          </p:nvPr>
        </p:nvSpPr>
        <p:spPr>
          <a:xfrm>
            <a:off x="1375719" y="1573426"/>
            <a:ext cx="9144000" cy="814173"/>
          </a:xfrm>
        </p:spPr>
        <p:txBody>
          <a:bodyPr anchor="b">
            <a:normAutofit/>
          </a:bodyPr>
          <a:lstStyle>
            <a:lvl1pPr algn="l">
              <a:defRPr sz="3200" baseline="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75719" y="2397919"/>
            <a:ext cx="9144000" cy="542989"/>
          </a:xfrm>
        </p:spPr>
        <p:txBody>
          <a:bodyPr>
            <a:normAutofit/>
          </a:bodyPr>
          <a:lstStyle>
            <a:lvl1pPr marL="0" indent="0" algn="l">
              <a:buNone/>
              <a:defRPr sz="21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71462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2FA7FF-343F-4B15-8C07-71F25E92F617}" type="slidenum">
              <a:rPr lang="en-US" smtClean="0"/>
              <a:t>‹#›</a:t>
            </a:fld>
            <a:endParaRPr lang="en-US"/>
          </a:p>
        </p:txBody>
      </p:sp>
    </p:spTree>
    <p:extLst>
      <p:ext uri="{BB962C8B-B14F-4D97-AF65-F5344CB8AC3E}">
        <p14:creationId xmlns:p14="http://schemas.microsoft.com/office/powerpoint/2010/main" val="76183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17/10/2023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16C1DF48-359F-7546-B528-B6FD4C829300}"/>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38E2C6DE-55B9-3D49-AF5C-D641DC2D638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32786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182243" y="642220"/>
            <a:ext cx="2876550" cy="1809750"/>
          </a:xfrm>
          <a:prstGeom prst="rect">
            <a:avLst/>
          </a:prstGeom>
        </p:spPr>
      </p:pic>
      <p:sp>
        <p:nvSpPr>
          <p:cNvPr id="10" name="TextBox 9"/>
          <p:cNvSpPr txBox="1"/>
          <p:nvPr userDrawn="1"/>
        </p:nvSpPr>
        <p:spPr>
          <a:xfrm>
            <a:off x="2220685" y="3244112"/>
            <a:ext cx="7626792" cy="954107"/>
          </a:xfrm>
          <a:prstGeom prst="rect">
            <a:avLst/>
          </a:prstGeom>
          <a:noFill/>
        </p:spPr>
        <p:txBody>
          <a:bodyPr wrap="square" rtlCol="0">
            <a:spAutoFit/>
          </a:bodyPr>
          <a:lstStyle/>
          <a:p>
            <a:r>
              <a:rPr lang="en-US" sz="2800" b="1" i="0" dirty="0">
                <a:solidFill>
                  <a:srgbClr val="004494"/>
                </a:solidFill>
                <a:effectLst/>
                <a:latin typeface="-apple-system"/>
              </a:rPr>
              <a:t>Moving Europe towards a sustainable</a:t>
            </a:r>
            <a:br>
              <a:rPr lang="en-US" sz="2800" dirty="0"/>
            </a:br>
            <a:r>
              <a:rPr lang="en-US" sz="2800" b="1" i="0" dirty="0">
                <a:solidFill>
                  <a:srgbClr val="004494"/>
                </a:solidFill>
                <a:effectLst/>
                <a:latin typeface="-apple-system"/>
              </a:rPr>
              <a:t>and safe railway system without frontiers.</a:t>
            </a:r>
            <a:endParaRPr lang="en-GB" sz="2800" dirty="0">
              <a:solidFill>
                <a:srgbClr val="004494"/>
              </a:solidFill>
            </a:endParaRPr>
          </a:p>
        </p:txBody>
      </p:sp>
      <p:sp>
        <p:nvSpPr>
          <p:cNvPr id="11" name="TextBox 10"/>
          <p:cNvSpPr txBox="1"/>
          <p:nvPr userDrawn="1"/>
        </p:nvSpPr>
        <p:spPr>
          <a:xfrm>
            <a:off x="2227941" y="5330367"/>
            <a:ext cx="6088744" cy="646331"/>
          </a:xfrm>
          <a:prstGeom prst="rect">
            <a:avLst/>
          </a:prstGeom>
          <a:noFill/>
        </p:spPr>
        <p:txBody>
          <a:bodyPr wrap="square" rtlCol="0">
            <a:spAutoFit/>
          </a:bodyPr>
          <a:lstStyle/>
          <a:p>
            <a:r>
              <a:rPr lang="en-GB" dirty="0">
                <a:solidFill>
                  <a:srgbClr val="004494"/>
                </a:solidFill>
              </a:rPr>
              <a:t>Discover our job opportunities on </a:t>
            </a:r>
            <a:r>
              <a:rPr lang="en-GB" b="1" dirty="0">
                <a:solidFill>
                  <a:srgbClr val="004494"/>
                </a:solidFill>
              </a:rPr>
              <a:t>era.europa.eu</a:t>
            </a:r>
            <a:endParaRPr lang="en-GB" b="1" dirty="0"/>
          </a:p>
          <a:p>
            <a:endParaRPr lang="en-GB"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0691" y="4503352"/>
            <a:ext cx="609600" cy="609600"/>
          </a:xfrm>
          <a:prstGeom prst="rect">
            <a:avLst/>
          </a:prstGeom>
        </p:spPr>
      </p:pic>
      <p:sp>
        <p:nvSpPr>
          <p:cNvPr id="13" name="TextBox 12"/>
          <p:cNvSpPr txBox="1"/>
          <p:nvPr userDrawn="1"/>
        </p:nvSpPr>
        <p:spPr>
          <a:xfrm>
            <a:off x="2220685" y="4638634"/>
            <a:ext cx="7271656" cy="646331"/>
          </a:xfrm>
          <a:prstGeom prst="rect">
            <a:avLst/>
          </a:prstGeom>
          <a:noFill/>
        </p:spPr>
        <p:txBody>
          <a:bodyPr wrap="square" rtlCol="0">
            <a:spAutoFit/>
          </a:bodyPr>
          <a:lstStyle/>
          <a:p>
            <a:r>
              <a:rPr lang="en-US" dirty="0">
                <a:solidFill>
                  <a:srgbClr val="004494"/>
                </a:solidFill>
              </a:rPr>
              <a:t>Follow us on             </a:t>
            </a:r>
            <a:r>
              <a:rPr lang="en-GB" dirty="0">
                <a:solidFill>
                  <a:srgbClr val="004494"/>
                </a:solidFill>
              </a:rPr>
              <a:t>ERA_railways</a:t>
            </a:r>
          </a:p>
          <a:p>
            <a:endParaRPr lang="en-US" dirty="0">
              <a:solidFill>
                <a:srgbClr val="004494"/>
              </a:solidFill>
            </a:endParaRPr>
          </a:p>
        </p:txBody>
      </p:sp>
    </p:spTree>
    <p:extLst>
      <p:ext uri="{BB962C8B-B14F-4D97-AF65-F5344CB8AC3E}">
        <p14:creationId xmlns:p14="http://schemas.microsoft.com/office/powerpoint/2010/main" val="1869489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533" b="1" i="0">
                <a:solidFill>
                  <a:srgbClr val="004494"/>
                </a:solidFill>
                <a:latin typeface="Calibri"/>
                <a:cs typeface="Calibri"/>
              </a:defRPr>
            </a:lvl1pPr>
          </a:lstStyle>
          <a:p>
            <a:pPr marL="8467">
              <a:lnSpc>
                <a:spcPts val="2473"/>
              </a:lnSpc>
            </a:pPr>
            <a:r>
              <a:rPr lang="en-GB" spc="-3"/>
              <a:t>#EUYearOfRail</a:t>
            </a:r>
            <a:endParaRPr lang="en-GB" spc="-3"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77599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17/10/2023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r>
              <a:rPr lang="en-US"/>
              <a:t>Click icon to add picture</a:t>
            </a:r>
            <a:endParaRPr lang="id-ID"/>
          </a:p>
        </p:txBody>
      </p:sp>
      <p:sp>
        <p:nvSpPr>
          <p:cNvPr id="11" name="Rectangle 5">
            <a:extLst>
              <a:ext uri="{FF2B5EF4-FFF2-40B4-BE49-F238E27FC236}">
                <a16:creationId xmlns:a16="http://schemas.microsoft.com/office/drawing/2014/main" id="{3B8BBEA8-7C0E-7F48-B32E-F2BA93C87792}"/>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203A3D35-ADDD-F240-B370-119486337D14}"/>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44251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17/10/2023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D04C83A6-5AC3-0D42-A9B6-074B40480457}"/>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8379BEA9-2DAE-AA42-81A5-E2B33D77819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6799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17/10/2023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A2936E54-6B0B-2C49-A98E-72BCFFDE99DF}"/>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955FE8EE-AEDC-D448-8B18-6AEBB4FAD6AE}"/>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35337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17/10/2023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1" name="Rectangle 5">
            <a:extLst>
              <a:ext uri="{FF2B5EF4-FFF2-40B4-BE49-F238E27FC236}">
                <a16:creationId xmlns:a16="http://schemas.microsoft.com/office/drawing/2014/main" id="{812D2C6D-98DA-E34F-ACAE-E98486FC9129}"/>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A87A6F23-E16C-AF47-85FB-6029690F7A5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00016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17/10/2023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r>
              <a:rPr lang="en-US"/>
              <a:t>Click icon to add picture</a:t>
            </a:r>
            <a:endParaRPr lang="id-ID" dirty="0"/>
          </a:p>
        </p:txBody>
      </p:sp>
      <p:sp>
        <p:nvSpPr>
          <p:cNvPr id="19" name="Rectangle 5">
            <a:extLst>
              <a:ext uri="{FF2B5EF4-FFF2-40B4-BE49-F238E27FC236}">
                <a16:creationId xmlns:a16="http://schemas.microsoft.com/office/drawing/2014/main" id="{B4BCEA0A-800A-8043-B6B4-F28E1EF1C36E}"/>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Slide Number Placeholder 4">
            <a:extLst>
              <a:ext uri="{FF2B5EF4-FFF2-40B4-BE49-F238E27FC236}">
                <a16:creationId xmlns:a16="http://schemas.microsoft.com/office/drawing/2014/main" id="{98BEF4F9-1277-CD4A-80BC-026EEB22A59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1319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17/10/2023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endParaRPr lang="en-US" dirty="0"/>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endParaRPr lang="en-US" dirty="0"/>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endParaRPr lang="en-US" dirty="0"/>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endParaRPr lang="en-US" dirty="0"/>
          </a:p>
        </p:txBody>
      </p:sp>
      <p:sp>
        <p:nvSpPr>
          <p:cNvPr id="15" name="Rectangle 5">
            <a:extLst>
              <a:ext uri="{FF2B5EF4-FFF2-40B4-BE49-F238E27FC236}">
                <a16:creationId xmlns:a16="http://schemas.microsoft.com/office/drawing/2014/main" id="{762EBF39-40C8-DC45-B9F8-2DC26C5E6F4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Slide Number Placeholder 4">
            <a:extLst>
              <a:ext uri="{FF2B5EF4-FFF2-40B4-BE49-F238E27FC236}">
                <a16:creationId xmlns:a16="http://schemas.microsoft.com/office/drawing/2014/main" id="{F0CA2C18-378C-CF4D-A5AF-AAEFCA215965}"/>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72488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20"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emf"/><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64B7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pic>
        <p:nvPicPr>
          <p:cNvPr id="5" name="Immagine 4">
            <a:extLst>
              <a:ext uri="{FF2B5EF4-FFF2-40B4-BE49-F238E27FC236}">
                <a16:creationId xmlns:a16="http://schemas.microsoft.com/office/drawing/2014/main" id="{B74E196B-AC53-B446-A793-EFB48626EB9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50975" y="152400"/>
            <a:ext cx="1485900" cy="901700"/>
          </a:xfrm>
          <a:prstGeom prst="rect">
            <a:avLst/>
          </a:prstGeom>
        </p:spPr>
      </p:pic>
    </p:spTree>
    <p:extLst>
      <p:ext uri="{BB962C8B-B14F-4D97-AF65-F5344CB8AC3E}">
        <p14:creationId xmlns:p14="http://schemas.microsoft.com/office/powerpoint/2010/main" val="86917024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userDrawn="1">
          <p15:clr>
            <a:srgbClr val="F26B43"/>
          </p15:clr>
        </p15:guide>
        <p15:guide id="2" orient="horz" pos="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64B7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dirty="0"/>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pic>
        <p:nvPicPr>
          <p:cNvPr id="5" name="Immagine 4">
            <a:extLst>
              <a:ext uri="{FF2B5EF4-FFF2-40B4-BE49-F238E27FC236}">
                <a16:creationId xmlns:a16="http://schemas.microsoft.com/office/drawing/2014/main" id="{B74E196B-AC53-B446-A793-EFB48626EB9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50975" y="152400"/>
            <a:ext cx="1485900" cy="901700"/>
          </a:xfrm>
          <a:prstGeom prst="rect">
            <a:avLst/>
          </a:prstGeom>
        </p:spPr>
      </p:pic>
    </p:spTree>
    <p:extLst>
      <p:ext uri="{BB962C8B-B14F-4D97-AF65-F5344CB8AC3E}">
        <p14:creationId xmlns:p14="http://schemas.microsoft.com/office/powerpoint/2010/main" val="19673910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guide id="2" orient="horz" pos="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dirty="0"/>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pic>
        <p:nvPicPr>
          <p:cNvPr id="4" name="Immagine 3">
            <a:extLst>
              <a:ext uri="{FF2B5EF4-FFF2-40B4-BE49-F238E27FC236}">
                <a16:creationId xmlns:a16="http://schemas.microsoft.com/office/drawing/2014/main" id="{E86ECB1A-693F-2041-AC72-F644481AEFFD}"/>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450975" y="150674"/>
            <a:ext cx="1485900" cy="901700"/>
          </a:xfrm>
          <a:prstGeom prst="rect">
            <a:avLst/>
          </a:prstGeom>
        </p:spPr>
      </p:pic>
    </p:spTree>
    <p:extLst>
      <p:ext uri="{BB962C8B-B14F-4D97-AF65-F5344CB8AC3E}">
        <p14:creationId xmlns:p14="http://schemas.microsoft.com/office/powerpoint/2010/main" val="6882331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4659" y="205350"/>
            <a:ext cx="9599141" cy="76856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153298"/>
            <a:ext cx="10515600" cy="50236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FA7FF-343F-4B15-8C07-71F25E92F617}" type="slidenum">
              <a:rPr lang="en-US" smtClean="0"/>
              <a:t>‹#›</a:t>
            </a:fld>
            <a:endParaRPr lang="en-US"/>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9033" y="210929"/>
            <a:ext cx="1227785" cy="712996"/>
          </a:xfrm>
          <a:prstGeom prst="rect">
            <a:avLst/>
          </a:prstGeom>
        </p:spPr>
      </p:pic>
    </p:spTree>
    <p:extLst>
      <p:ext uri="{BB962C8B-B14F-4D97-AF65-F5344CB8AC3E}">
        <p14:creationId xmlns:p14="http://schemas.microsoft.com/office/powerpoint/2010/main" val="201341130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r" defTabSz="914400" rtl="0" eaLnBrk="1" latinLnBrk="0" hangingPunct="1">
        <a:lnSpc>
          <a:spcPct val="90000"/>
        </a:lnSpc>
        <a:spcBef>
          <a:spcPct val="0"/>
        </a:spcBef>
        <a:buNone/>
        <a:defRPr kumimoji="0" lang="en-US" sz="2200" b="0" i="0" u="none" strike="noStrike" kern="1200" cap="none" spc="0" normalizeH="0" baseline="0" dirty="0">
          <a:ln>
            <a:noFill/>
          </a:ln>
          <a:solidFill>
            <a:srgbClr val="004494"/>
          </a:solidFill>
          <a:effectLst/>
          <a:uLnTx/>
          <a:uFillTx/>
          <a:latin typeface="Calibri"/>
          <a:ea typeface="+mj-ea"/>
          <a:cs typeface="+mj-cs"/>
        </a:defRPr>
      </a:lvl1pPr>
    </p:titleStyle>
    <p:bodyStyle>
      <a:lvl1pPr marL="228600" marR="0" indent="-228600" algn="l" defTabSz="457200" rtl="0" eaLnBrk="1" fontAlgn="auto" latinLnBrk="0" hangingPunct="1">
        <a:lnSpc>
          <a:spcPct val="100000"/>
        </a:lnSpc>
        <a:spcBef>
          <a:spcPct val="20000"/>
        </a:spcBef>
        <a:spcAft>
          <a:spcPts val="0"/>
        </a:spcAft>
        <a:buClrTx/>
        <a:buSzTx/>
        <a:buFont typeface="Arial"/>
        <a:buChar char="•"/>
        <a:tabLst/>
        <a:defRPr kumimoji="0" lang="en-US" sz="2000" b="0" i="0" u="none" strike="noStrike" kern="1200" cap="none" spc="0" normalizeH="0" baseline="0" dirty="0" smtClean="0">
          <a:ln>
            <a:noFill/>
          </a:ln>
          <a:solidFill>
            <a:srgbClr val="595959"/>
          </a:solidFill>
          <a:effectLst/>
          <a:uLnTx/>
          <a:uFillTx/>
          <a:latin typeface="+mn-lt"/>
          <a:ea typeface="+mn-ea"/>
          <a:cs typeface="+mn-cs"/>
        </a:defRPr>
      </a:lvl1pPr>
      <a:lvl2pPr marL="685800" marR="0" indent="-228600" algn="l" defTabSz="457200" rtl="0" eaLnBrk="1" fontAlgn="auto" latinLnBrk="0" hangingPunct="1">
        <a:lnSpc>
          <a:spcPct val="100000"/>
        </a:lnSpc>
        <a:spcBef>
          <a:spcPct val="20000"/>
        </a:spcBef>
        <a:spcAft>
          <a:spcPts val="0"/>
        </a:spcAft>
        <a:buClrTx/>
        <a:buSzTx/>
        <a:buFont typeface="Arial"/>
        <a:buChar char="•"/>
        <a:tabLst/>
        <a:defRPr kumimoji="0" lang="en-US" sz="2000" b="0" i="0" u="none" strike="noStrike" kern="1200" cap="none" spc="0" normalizeH="0" baseline="0" dirty="0" smtClean="0">
          <a:ln>
            <a:noFill/>
          </a:ln>
          <a:solidFill>
            <a:srgbClr val="595959"/>
          </a:solidFill>
          <a:effectLst/>
          <a:uLnTx/>
          <a:uFillTx/>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kumimoji="0" lang="en-US" sz="2000" b="0" i="0" u="none" strike="noStrike" kern="1200" cap="none" spc="0" normalizeH="0" baseline="0" dirty="0" smtClean="0">
          <a:ln>
            <a:noFill/>
          </a:ln>
          <a:solidFill>
            <a:srgbClr val="595959"/>
          </a:solidFill>
          <a:effectLst/>
          <a:uLnTx/>
          <a:uFillTx/>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kumimoji="0" lang="en-US" sz="2000" b="0" i="0" u="none" strike="noStrike" kern="1200" cap="none" spc="0" normalizeH="0" baseline="0" dirty="0" smtClean="0">
          <a:ln>
            <a:noFill/>
          </a:ln>
          <a:solidFill>
            <a:srgbClr val="595959"/>
          </a:solidFill>
          <a:effectLst/>
          <a:uLnTx/>
          <a:uFillTx/>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kumimoji="0" lang="en-US" sz="2000" b="0" i="0" u="none" strike="noStrike" kern="1200" cap="none" spc="0" normalizeH="0" baseline="0" dirty="0">
          <a:ln>
            <a:noFill/>
          </a:ln>
          <a:solidFill>
            <a:srgbClr val="595959"/>
          </a:solidFill>
          <a:effectLst/>
          <a:uLnTx/>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channel/UCFfzjb2UuoOxFJd12AL6lyg" TargetMode="External"/><Relationship Id="rId3" Type="http://schemas.openxmlformats.org/officeDocument/2006/relationships/image" Target="../media/image16.jpeg"/><Relationship Id="rId7"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hyperlink" Target="https://www.linkedin.com/company/european-railway-agency" TargetMode="External"/><Relationship Id="rId5" Type="http://schemas.openxmlformats.org/officeDocument/2006/relationships/image" Target="../media/image17.emf"/><Relationship Id="rId4" Type="http://schemas.openxmlformats.org/officeDocument/2006/relationships/hyperlink" Target="https://twitter.com/ERA_railways" TargetMode="External"/><Relationship Id="rId9"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outdoor, track, lined, surrounded&#10;&#10;Description automatically generated">
            <a:extLst>
              <a:ext uri="{FF2B5EF4-FFF2-40B4-BE49-F238E27FC236}">
                <a16:creationId xmlns:a16="http://schemas.microsoft.com/office/drawing/2014/main" id="{8151E562-0BCE-49FC-B27B-BE30AA3C43E0}"/>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7" name="Rectangle 6"/>
          <p:cNvSpPr/>
          <p:nvPr/>
        </p:nvSpPr>
        <p:spPr>
          <a:xfrm>
            <a:off x="478395" y="0"/>
            <a:ext cx="6678309" cy="6297854"/>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Title 3"/>
          <p:cNvSpPr>
            <a:spLocks noGrp="1"/>
          </p:cNvSpPr>
          <p:nvPr>
            <p:ph type="ctrTitle"/>
          </p:nvPr>
        </p:nvSpPr>
        <p:spPr>
          <a:xfrm>
            <a:off x="657933" y="371241"/>
            <a:ext cx="6260755" cy="2401703"/>
          </a:xfrm>
        </p:spPr>
        <p:txBody>
          <a:bodyPr>
            <a:noAutofit/>
          </a:bodyPr>
          <a:lstStyle/>
          <a:p>
            <a:pPr algn="l">
              <a:lnSpc>
                <a:spcPct val="100000"/>
              </a:lnSpc>
            </a:pPr>
            <a:r>
              <a:rPr lang="en-US" sz="4800" dirty="0">
                <a:solidFill>
                  <a:schemeClr val="bg1"/>
                </a:solidFill>
              </a:rPr>
              <a:t>3</a:t>
            </a:r>
            <a:r>
              <a:rPr lang="en-US" sz="4800" baseline="30000" dirty="0">
                <a:solidFill>
                  <a:schemeClr val="bg1"/>
                </a:solidFill>
              </a:rPr>
              <a:t>rd</a:t>
            </a:r>
            <a:r>
              <a:rPr lang="en-US" sz="4800" dirty="0">
                <a:solidFill>
                  <a:schemeClr val="bg1"/>
                </a:solidFill>
              </a:rPr>
              <a:t> ERA Multimodal conference</a:t>
            </a:r>
            <a:br>
              <a:rPr lang="en-GB" sz="3500" dirty="0">
                <a:solidFill>
                  <a:schemeClr val="bg1"/>
                </a:solidFill>
                <a:effectLst/>
                <a:latin typeface="Calibri" panose="020F0502020204030204" pitchFamily="34" charset="0"/>
                <a:ea typeface="Times New Roman" panose="02020603050405020304" pitchFamily="18" charset="0"/>
              </a:rPr>
            </a:br>
            <a:r>
              <a:rPr lang="en-US" sz="2400" dirty="0">
                <a:solidFill>
                  <a:schemeClr val="bg1"/>
                </a:solidFill>
                <a:latin typeface="+mn-lt"/>
                <a:ea typeface="+mn-ea"/>
                <a:cs typeface="+mn-cs"/>
              </a:rPr>
              <a:t>Panel III: Best practices – </a:t>
            </a:r>
            <a:r>
              <a:rPr lang="en-US" sz="2400" dirty="0" err="1">
                <a:solidFill>
                  <a:schemeClr val="bg1"/>
                </a:solidFill>
                <a:latin typeface="+mn-lt"/>
                <a:ea typeface="+mn-ea"/>
                <a:cs typeface="+mn-cs"/>
              </a:rPr>
              <a:t>Decarbonising</a:t>
            </a:r>
            <a:r>
              <a:rPr lang="en-US" sz="2400" dirty="0">
                <a:solidFill>
                  <a:schemeClr val="bg1"/>
                </a:solidFill>
                <a:latin typeface="+mn-lt"/>
                <a:ea typeface="+mn-ea"/>
                <a:cs typeface="+mn-cs"/>
              </a:rPr>
              <a:t> the multimodal logistic chains</a:t>
            </a:r>
            <a:br>
              <a:rPr lang="en-US" sz="2400" dirty="0">
                <a:solidFill>
                  <a:schemeClr val="bg1"/>
                </a:solidFill>
                <a:latin typeface="+mn-lt"/>
                <a:ea typeface="+mn-ea"/>
                <a:cs typeface="+mn-cs"/>
              </a:rPr>
            </a:br>
            <a:endParaRPr lang="id-ID" sz="2400" dirty="0">
              <a:solidFill>
                <a:schemeClr val="bg1"/>
              </a:solidFill>
              <a:latin typeface="+mn-lt"/>
              <a:ea typeface="+mn-ea"/>
              <a:cs typeface="+mn-cs"/>
            </a:endParaRPr>
          </a:p>
        </p:txBody>
      </p:sp>
      <p:cxnSp>
        <p:nvCxnSpPr>
          <p:cNvPr id="9" name="Straight Connector 8"/>
          <p:cNvCxnSpPr>
            <a:cxnSpLocks/>
          </p:cNvCxnSpPr>
          <p:nvPr/>
        </p:nvCxnSpPr>
        <p:spPr>
          <a:xfrm>
            <a:off x="761294" y="3261008"/>
            <a:ext cx="60540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5469DCAB-2F4C-4855-A2DD-8F41E74CAF44}" type="slidenum">
              <a:rPr lang="id-ID" smtClean="0"/>
              <a:t>1</a:t>
            </a:fld>
            <a:endParaRPr lang="id-ID"/>
          </a:p>
        </p:txBody>
      </p:sp>
      <p:pic>
        <p:nvPicPr>
          <p:cNvPr id="17" name="Immagine 16">
            <a:extLst>
              <a:ext uri="{FF2B5EF4-FFF2-40B4-BE49-F238E27FC236}">
                <a16:creationId xmlns:a16="http://schemas.microsoft.com/office/drawing/2014/main" id="{48FEC4E6-5CB0-B749-9EB0-C0FF1A6864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1295" y="3671603"/>
            <a:ext cx="3570104" cy="2215657"/>
          </a:xfrm>
          <a:prstGeom prst="rect">
            <a:avLst/>
          </a:prstGeom>
        </p:spPr>
      </p:pic>
      <p:sp>
        <p:nvSpPr>
          <p:cNvPr id="5" name="TextBox 4">
            <a:extLst>
              <a:ext uri="{FF2B5EF4-FFF2-40B4-BE49-F238E27FC236}">
                <a16:creationId xmlns:a16="http://schemas.microsoft.com/office/drawing/2014/main" id="{DEA2C302-CD19-428A-893B-2D44B448B423}"/>
              </a:ext>
            </a:extLst>
          </p:cNvPr>
          <p:cNvSpPr txBox="1"/>
          <p:nvPr/>
        </p:nvSpPr>
        <p:spPr>
          <a:xfrm>
            <a:off x="657933" y="2649792"/>
            <a:ext cx="5944306" cy="461665"/>
          </a:xfrm>
          <a:prstGeom prst="rect">
            <a:avLst/>
          </a:prstGeom>
          <a:noFill/>
        </p:spPr>
        <p:txBody>
          <a:bodyPr wrap="square" rtlCol="0">
            <a:spAutoFit/>
          </a:bodyPr>
          <a:lstStyle/>
          <a:p>
            <a:r>
              <a:rPr lang="en-US" sz="2400" dirty="0">
                <a:solidFill>
                  <a:schemeClr val="bg1"/>
                </a:solidFill>
              </a:rPr>
              <a:t>Hamburg| 26</a:t>
            </a:r>
            <a:r>
              <a:rPr lang="en-US" sz="2400" baseline="30000" dirty="0">
                <a:solidFill>
                  <a:schemeClr val="bg1"/>
                </a:solidFill>
              </a:rPr>
              <a:t>th</a:t>
            </a:r>
            <a:r>
              <a:rPr lang="en-US" sz="2400" dirty="0">
                <a:solidFill>
                  <a:schemeClr val="bg1"/>
                </a:solidFill>
              </a:rPr>
              <a:t> October 2023</a:t>
            </a:r>
            <a:endParaRPr lang="en-GB" sz="2400" dirty="0">
              <a:solidFill>
                <a:schemeClr val="bg1"/>
              </a:solidFill>
            </a:endParaRPr>
          </a:p>
        </p:txBody>
      </p:sp>
      <p:sp>
        <p:nvSpPr>
          <p:cNvPr id="11" name="TextBox 10">
            <a:extLst>
              <a:ext uri="{FF2B5EF4-FFF2-40B4-BE49-F238E27FC236}">
                <a16:creationId xmlns:a16="http://schemas.microsoft.com/office/drawing/2014/main" id="{8A697A6A-9CDE-4F1B-A8C3-FF5F37B795A3}"/>
              </a:ext>
            </a:extLst>
          </p:cNvPr>
          <p:cNvSpPr txBox="1"/>
          <p:nvPr/>
        </p:nvSpPr>
        <p:spPr>
          <a:xfrm>
            <a:off x="11713605" y="2772947"/>
            <a:ext cx="338554" cy="3524907"/>
          </a:xfrm>
          <a:prstGeom prst="rect">
            <a:avLst/>
          </a:prstGeom>
          <a:noFill/>
        </p:spPr>
        <p:txBody>
          <a:bodyPr vert="vert270" wrap="square" rtlCol="0">
            <a:spAutoFit/>
          </a:bodyPr>
          <a:lstStyle/>
          <a:p>
            <a:r>
              <a:rPr lang="en-US" sz="1000" dirty="0">
                <a:solidFill>
                  <a:schemeClr val="bg1"/>
                </a:solidFill>
              </a:rPr>
              <a:t>Photo: Adobe </a:t>
            </a:r>
            <a:r>
              <a:rPr lang="en-US" sz="1000" dirty="0" err="1">
                <a:solidFill>
                  <a:schemeClr val="bg1"/>
                </a:solidFill>
              </a:rPr>
              <a:t>Srock</a:t>
            </a:r>
            <a:r>
              <a:rPr lang="en-US" sz="1000" dirty="0">
                <a:solidFill>
                  <a:schemeClr val="bg1"/>
                </a:solidFill>
              </a:rPr>
              <a:t> / by </a:t>
            </a:r>
            <a:r>
              <a:rPr lang="en-GB" sz="1000" dirty="0">
                <a:solidFill>
                  <a:schemeClr val="bg1"/>
                </a:solidFill>
              </a:rPr>
              <a:t> </a:t>
            </a:r>
            <a:r>
              <a:rPr lang="en-GB" sz="1000" dirty="0" err="1">
                <a:solidFill>
                  <a:schemeClr val="bg1"/>
                </a:solidFill>
              </a:rPr>
              <a:t>T</a:t>
            </a:r>
            <a:r>
              <a:rPr lang="en-GB" sz="1000" b="0" i="0" u="none" strike="noStrike" dirty="0" err="1">
                <a:solidFill>
                  <a:schemeClr val="bg1"/>
                </a:solidFill>
                <a:effectLst/>
                <a:latin typeface="adobe-clean"/>
              </a:rPr>
              <a:t>arasylo</a:t>
            </a:r>
            <a:endParaRPr lang="en-GB" sz="1000" dirty="0">
              <a:solidFill>
                <a:schemeClr val="bg1"/>
              </a:solidFill>
            </a:endParaRPr>
          </a:p>
        </p:txBody>
      </p:sp>
    </p:spTree>
    <p:extLst>
      <p:ext uri="{BB962C8B-B14F-4D97-AF65-F5344CB8AC3E}">
        <p14:creationId xmlns:p14="http://schemas.microsoft.com/office/powerpoint/2010/main" val="2200113011"/>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60E8-F7F7-F640-1983-6A9275FE1A8F}"/>
              </a:ext>
            </a:extLst>
          </p:cNvPr>
          <p:cNvSpPr>
            <a:spLocks noGrp="1"/>
          </p:cNvSpPr>
          <p:nvPr>
            <p:ph type="title"/>
          </p:nvPr>
        </p:nvSpPr>
        <p:spPr/>
        <p:txBody>
          <a:bodyPr/>
          <a:lstStyle/>
          <a:p>
            <a:r>
              <a:rPr lang="en-GB" dirty="0"/>
              <a:t>A look into the past</a:t>
            </a:r>
          </a:p>
        </p:txBody>
      </p:sp>
      <p:pic>
        <p:nvPicPr>
          <p:cNvPr id="8" name="Picture 7">
            <a:extLst>
              <a:ext uri="{FF2B5EF4-FFF2-40B4-BE49-F238E27FC236}">
                <a16:creationId xmlns:a16="http://schemas.microsoft.com/office/drawing/2014/main" id="{88DAB1DA-6667-8A85-57AE-CBD809D475B3}"/>
              </a:ext>
            </a:extLst>
          </p:cNvPr>
          <p:cNvPicPr>
            <a:picLocks noChangeAspect="1"/>
          </p:cNvPicPr>
          <p:nvPr/>
        </p:nvPicPr>
        <p:blipFill>
          <a:blip r:embed="rId2"/>
          <a:stretch>
            <a:fillRect/>
          </a:stretch>
        </p:blipFill>
        <p:spPr>
          <a:xfrm>
            <a:off x="421882" y="1430717"/>
            <a:ext cx="5581650" cy="5048250"/>
          </a:xfrm>
          <a:prstGeom prst="rect">
            <a:avLst/>
          </a:prstGeom>
        </p:spPr>
      </p:pic>
      <p:pic>
        <p:nvPicPr>
          <p:cNvPr id="10" name="Picture 9">
            <a:extLst>
              <a:ext uri="{FF2B5EF4-FFF2-40B4-BE49-F238E27FC236}">
                <a16:creationId xmlns:a16="http://schemas.microsoft.com/office/drawing/2014/main" id="{C92BEF1B-1C91-4930-891E-F029478AEEDA}"/>
              </a:ext>
            </a:extLst>
          </p:cNvPr>
          <p:cNvPicPr>
            <a:picLocks noChangeAspect="1"/>
          </p:cNvPicPr>
          <p:nvPr/>
        </p:nvPicPr>
        <p:blipFill>
          <a:blip r:embed="rId3"/>
          <a:stretch>
            <a:fillRect/>
          </a:stretch>
        </p:blipFill>
        <p:spPr>
          <a:xfrm>
            <a:off x="6291423" y="1316417"/>
            <a:ext cx="5753100" cy="5162550"/>
          </a:xfrm>
          <a:prstGeom prst="rect">
            <a:avLst/>
          </a:prstGeom>
        </p:spPr>
      </p:pic>
    </p:spTree>
    <p:extLst>
      <p:ext uri="{BB962C8B-B14F-4D97-AF65-F5344CB8AC3E}">
        <p14:creationId xmlns:p14="http://schemas.microsoft.com/office/powerpoint/2010/main" val="395315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6882671" y="4350232"/>
            <a:ext cx="2215938" cy="931879"/>
          </a:xfrm>
          <a:prstGeom prst="rect">
            <a:avLst/>
          </a:prstGeom>
        </p:spPr>
        <p:txBody>
          <a:bodyPr vert="horz" wrap="square" lIns="0" tIns="8467" rIns="0" bIns="0" rtlCol="0">
            <a:spAutoFit/>
          </a:bodyPr>
          <a:lstStyle/>
          <a:p>
            <a:pPr marL="568565" marR="0" lvl="0" indent="0" algn="ctr" defTabSz="609630" rtl="0" eaLnBrk="1" fontAlgn="auto" latinLnBrk="0" hangingPunct="1">
              <a:lnSpc>
                <a:spcPct val="100000"/>
              </a:lnSpc>
              <a:spcBef>
                <a:spcPts val="67"/>
              </a:spcBef>
              <a:spcAft>
                <a:spcPts val="0"/>
              </a:spcAft>
              <a:buClrTx/>
              <a:buSzTx/>
              <a:buFontTx/>
              <a:buNone/>
              <a:tabLst/>
              <a:defRPr/>
            </a:pPr>
            <a:r>
              <a:rPr kumimoji="0" lang="fr-BE" sz="2000" b="1" i="0" u="none" strike="noStrike" kern="1200" cap="none" spc="-3" normalizeH="0" baseline="0" noProof="0" dirty="0">
                <a:ln>
                  <a:noFill/>
                </a:ln>
                <a:solidFill>
                  <a:srgbClr val="008037"/>
                </a:solidFill>
                <a:effectLst/>
                <a:uLnTx/>
                <a:uFillTx/>
                <a:latin typeface="Calibri"/>
                <a:ea typeface="+mn-ea"/>
                <a:cs typeface="Calibri"/>
              </a:rPr>
              <a:t>Triple high speed </a:t>
            </a:r>
            <a:r>
              <a:rPr kumimoji="0" lang="fr-BE" sz="2000" b="1" i="0" u="none" strike="noStrike" kern="1200" cap="none" spc="-3" normalizeH="0" baseline="0" noProof="0" dirty="0" err="1">
                <a:ln>
                  <a:noFill/>
                </a:ln>
                <a:solidFill>
                  <a:srgbClr val="008037"/>
                </a:solidFill>
                <a:effectLst/>
                <a:uLnTx/>
                <a:uFillTx/>
                <a:latin typeface="Calibri"/>
                <a:ea typeface="+mn-ea"/>
                <a:cs typeface="Calibri"/>
              </a:rPr>
              <a:t>traffic</a:t>
            </a:r>
            <a:r>
              <a:rPr kumimoji="0" lang="fr-BE" sz="2000" b="1" i="0" u="none" strike="noStrike" kern="1200" cap="none" spc="-3" normalizeH="0" baseline="0" noProof="0" dirty="0">
                <a:ln>
                  <a:noFill/>
                </a:ln>
                <a:solidFill>
                  <a:srgbClr val="008037"/>
                </a:solidFill>
                <a:effectLst/>
                <a:uLnTx/>
                <a:uFillTx/>
                <a:latin typeface="Calibri"/>
                <a:ea typeface="+mn-ea"/>
                <a:cs typeface="Calibri"/>
              </a:rPr>
              <a:t> by 2050</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9" name="object 9"/>
          <p:cNvSpPr txBox="1"/>
          <p:nvPr/>
        </p:nvSpPr>
        <p:spPr>
          <a:xfrm>
            <a:off x="5018375" y="4567538"/>
            <a:ext cx="1939908" cy="624103"/>
          </a:xfrm>
          <a:prstGeom prst="rect">
            <a:avLst/>
          </a:prstGeom>
        </p:spPr>
        <p:txBody>
          <a:bodyPr vert="horz" wrap="square" lIns="0" tIns="8467" rIns="0" bIns="0" rtlCol="0">
            <a:spAutoFit/>
          </a:bodyPr>
          <a:lstStyle/>
          <a:p>
            <a:pPr marL="0" marR="0" lvl="0" indent="0" algn="ctr" defTabSz="609630" rtl="0" eaLnBrk="1" fontAlgn="auto" latinLnBrk="0" hangingPunct="1">
              <a:lnSpc>
                <a:spcPct val="100000"/>
              </a:lnSpc>
              <a:spcBef>
                <a:spcPts val="67"/>
              </a:spcBef>
              <a:spcAft>
                <a:spcPts val="0"/>
              </a:spcAft>
              <a:buClrTx/>
              <a:buSzTx/>
              <a:buFontTx/>
              <a:buNone/>
              <a:tabLst/>
              <a:defRPr/>
            </a:pPr>
            <a:r>
              <a:rPr kumimoji="0" lang="fr-BE" sz="2000" b="1" i="0" u="none" strike="noStrike" kern="1200" cap="none" spc="-3" normalizeH="0" baseline="0" noProof="0" dirty="0">
                <a:ln>
                  <a:noFill/>
                </a:ln>
                <a:solidFill>
                  <a:srgbClr val="008037"/>
                </a:solidFill>
                <a:effectLst/>
                <a:uLnTx/>
                <a:uFillTx/>
                <a:latin typeface="Calibri"/>
                <a:ea typeface="+mn-ea"/>
                <a:cs typeface="Calibri"/>
              </a:rPr>
              <a:t>Double rail </a:t>
            </a:r>
            <a:r>
              <a:rPr kumimoji="0" lang="fr-BE" sz="2000" b="1" i="0" u="none" strike="noStrike" kern="1200" cap="none" spc="-3" normalizeH="0" baseline="0" noProof="0" dirty="0" err="1">
                <a:ln>
                  <a:noFill/>
                </a:ln>
                <a:solidFill>
                  <a:srgbClr val="008037"/>
                </a:solidFill>
                <a:effectLst/>
                <a:uLnTx/>
                <a:uFillTx/>
                <a:latin typeface="Calibri"/>
                <a:ea typeface="+mn-ea"/>
                <a:cs typeface="Calibri"/>
              </a:rPr>
              <a:t>freight</a:t>
            </a:r>
            <a:r>
              <a:rPr kumimoji="0" lang="fr-BE" sz="2000" b="1" i="0" u="none" strike="noStrike" kern="1200" cap="none" spc="-3" normalizeH="0" baseline="0" noProof="0" dirty="0">
                <a:ln>
                  <a:noFill/>
                </a:ln>
                <a:solidFill>
                  <a:srgbClr val="008037"/>
                </a:solidFill>
                <a:effectLst/>
                <a:uLnTx/>
                <a:uFillTx/>
                <a:latin typeface="Calibri"/>
                <a:ea typeface="+mn-ea"/>
                <a:cs typeface="Calibri"/>
              </a:rPr>
              <a:t> </a:t>
            </a:r>
            <a:r>
              <a:rPr kumimoji="0" lang="fr-BE" sz="2000" b="1" i="0" u="none" strike="noStrike" kern="1200" cap="none" spc="-3" normalizeH="0" baseline="0" noProof="0" dirty="0" err="1">
                <a:ln>
                  <a:noFill/>
                </a:ln>
                <a:solidFill>
                  <a:srgbClr val="008037"/>
                </a:solidFill>
                <a:effectLst/>
                <a:uLnTx/>
                <a:uFillTx/>
                <a:latin typeface="Calibri"/>
                <a:ea typeface="+mn-ea"/>
                <a:cs typeface="Calibri"/>
              </a:rPr>
              <a:t>traffic</a:t>
            </a:r>
            <a:r>
              <a:rPr kumimoji="0" lang="fr-BE" sz="2000" b="1" i="0" u="none" strike="noStrike" kern="1200" cap="none" spc="-3" normalizeH="0" baseline="0" noProof="0" dirty="0">
                <a:ln>
                  <a:noFill/>
                </a:ln>
                <a:solidFill>
                  <a:srgbClr val="008037"/>
                </a:solidFill>
                <a:effectLst/>
                <a:uLnTx/>
                <a:uFillTx/>
                <a:latin typeface="Calibri"/>
                <a:ea typeface="+mn-ea"/>
                <a:cs typeface="Calibri"/>
              </a:rPr>
              <a:t> by 2050</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1" name="object 11"/>
          <p:cNvSpPr txBox="1"/>
          <p:nvPr/>
        </p:nvSpPr>
        <p:spPr>
          <a:xfrm>
            <a:off x="4882806" y="101220"/>
            <a:ext cx="7107889" cy="347104"/>
          </a:xfrm>
          <a:prstGeom prst="rect">
            <a:avLst/>
          </a:prstGeom>
        </p:spPr>
        <p:txBody>
          <a:bodyPr vert="horz" wrap="square" lIns="0" tIns="8467" rIns="0" bIns="0" rtlCol="0">
            <a:spAutoFit/>
          </a:bodyPr>
          <a:lstStyle/>
          <a:p>
            <a:pPr marL="8467" marR="0" lvl="0" indent="0" algn="r" defTabSz="609630" rtl="0" eaLnBrk="1" fontAlgn="auto" latinLnBrk="0" hangingPunct="1">
              <a:lnSpc>
                <a:spcPct val="100000"/>
              </a:lnSpc>
              <a:spcBef>
                <a:spcPts val="67"/>
              </a:spcBef>
              <a:spcAft>
                <a:spcPts val="0"/>
              </a:spcAft>
              <a:buClrTx/>
              <a:buSzTx/>
              <a:buFontTx/>
              <a:buNone/>
              <a:tabLst/>
              <a:defRPr/>
            </a:pPr>
            <a:r>
              <a:rPr kumimoji="0" lang="en-GB" sz="2200" b="0" i="0" u="none" strike="noStrike" kern="1200" cap="none" spc="0" normalizeH="0" baseline="0" noProof="0" dirty="0">
                <a:ln>
                  <a:noFill/>
                </a:ln>
                <a:solidFill>
                  <a:srgbClr val="004494"/>
                </a:solidFill>
                <a:effectLst/>
                <a:uLnTx/>
                <a:uFillTx/>
                <a:latin typeface="Calibri"/>
                <a:ea typeface="+mn-ea"/>
                <a:cs typeface="+mn-cs"/>
              </a:rPr>
              <a:t>The emergence of the environmental concern</a:t>
            </a:r>
            <a:endParaRPr kumimoji="0" lang="en-US" sz="2200" b="0" i="0" u="none" strike="noStrike" kern="1200" cap="none" spc="0" normalizeH="0" baseline="0" noProof="0" dirty="0">
              <a:ln>
                <a:noFill/>
              </a:ln>
              <a:solidFill>
                <a:srgbClr val="004494"/>
              </a:solidFill>
              <a:effectLst/>
              <a:uLnTx/>
              <a:uFillTx/>
              <a:latin typeface="Calibri"/>
              <a:ea typeface="+mn-ea"/>
              <a:cs typeface="+mn-cs"/>
            </a:endParaRPr>
          </a:p>
        </p:txBody>
      </p:sp>
      <p:cxnSp>
        <p:nvCxnSpPr>
          <p:cNvPr id="14" name="Straight Connector 13">
            <a:extLst>
              <a:ext uri="{FF2B5EF4-FFF2-40B4-BE49-F238E27FC236}">
                <a16:creationId xmlns:a16="http://schemas.microsoft.com/office/drawing/2014/main" id="{B82BDA10-2D60-4274-BE85-0206BF0ED685}"/>
              </a:ext>
            </a:extLst>
          </p:cNvPr>
          <p:cNvCxnSpPr/>
          <p:nvPr/>
        </p:nvCxnSpPr>
        <p:spPr>
          <a:xfrm>
            <a:off x="2352588" y="939800"/>
            <a:ext cx="0" cy="546944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36E8282-4FD0-49D7-A9CF-03F18577EFAE}"/>
              </a:ext>
            </a:extLst>
          </p:cNvPr>
          <p:cNvCxnSpPr/>
          <p:nvPr/>
        </p:nvCxnSpPr>
        <p:spPr>
          <a:xfrm>
            <a:off x="766661" y="3581400"/>
            <a:ext cx="113792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57FC5BB-BAAF-436C-92A3-A9D6D6A80FA6}"/>
              </a:ext>
            </a:extLst>
          </p:cNvPr>
          <p:cNvSpPr txBox="1"/>
          <p:nvPr/>
        </p:nvSpPr>
        <p:spPr>
          <a:xfrm>
            <a:off x="472990" y="1112027"/>
            <a:ext cx="1879598" cy="2308324"/>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a:ln>
                  <a:noFill/>
                </a:ln>
                <a:solidFill>
                  <a:prstClr val="black"/>
                </a:solidFill>
                <a:effectLst/>
                <a:uLnTx/>
                <a:uFillTx/>
                <a:latin typeface="Calibri"/>
                <a:ea typeface="+mn-ea"/>
                <a:cs typeface="+mn-cs"/>
              </a:rPr>
              <a:t>2011: Roadmap to a Single </a:t>
            </a:r>
            <a:r>
              <a:rPr kumimoji="0" lang="fr-BE" sz="2400" b="1" i="0" u="none" strike="noStrike" kern="1200" cap="none" spc="0" normalizeH="0" baseline="0" noProof="0" dirty="0" err="1">
                <a:ln>
                  <a:noFill/>
                </a:ln>
                <a:solidFill>
                  <a:prstClr val="black"/>
                </a:solidFill>
                <a:effectLst/>
                <a:uLnTx/>
                <a:uFillTx/>
                <a:latin typeface="Calibri"/>
                <a:ea typeface="+mn-ea"/>
                <a:cs typeface="+mn-cs"/>
              </a:rPr>
              <a:t>European</a:t>
            </a:r>
            <a:r>
              <a:rPr kumimoji="0" lang="fr-BE" sz="2400" b="1" i="0" u="none" strike="noStrike" kern="1200" cap="none" spc="0" normalizeH="0" baseline="0" noProof="0" dirty="0">
                <a:ln>
                  <a:noFill/>
                </a:ln>
                <a:solidFill>
                  <a:prstClr val="black"/>
                </a:solidFill>
                <a:effectLst/>
                <a:uLnTx/>
                <a:uFillTx/>
                <a:latin typeface="Calibri"/>
                <a:ea typeface="+mn-ea"/>
                <a:cs typeface="+mn-cs"/>
              </a:rPr>
              <a:t> Transport Area</a:t>
            </a: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5BABEDDD-901F-41C6-AE9F-74388076D1FA}"/>
              </a:ext>
            </a:extLst>
          </p:cNvPr>
          <p:cNvSpPr txBox="1"/>
          <p:nvPr/>
        </p:nvSpPr>
        <p:spPr>
          <a:xfrm>
            <a:off x="472990" y="3910094"/>
            <a:ext cx="1879598" cy="1938992"/>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a:ln>
                  <a:noFill/>
                </a:ln>
                <a:solidFill>
                  <a:prstClr val="black"/>
                </a:solidFill>
                <a:effectLst/>
                <a:uLnTx/>
                <a:uFillTx/>
                <a:latin typeface="Calibri"/>
                <a:ea typeface="+mn-ea"/>
                <a:cs typeface="+mn-cs"/>
              </a:rPr>
              <a:t>2020: </a:t>
            </a:r>
            <a:r>
              <a:rPr kumimoji="0" lang="fr-BE" sz="2400" b="1" i="0" u="none" strike="noStrike" kern="1200" cap="none" spc="0" normalizeH="0" baseline="0" noProof="0" dirty="0" err="1">
                <a:ln>
                  <a:noFill/>
                </a:ln>
                <a:solidFill>
                  <a:prstClr val="black"/>
                </a:solidFill>
                <a:effectLst/>
                <a:uLnTx/>
                <a:uFillTx/>
                <a:latin typeface="Calibri"/>
                <a:ea typeface="+mn-ea"/>
                <a:cs typeface="+mn-cs"/>
              </a:rPr>
              <a:t>Sustainable</a:t>
            </a:r>
            <a:r>
              <a:rPr kumimoji="0" lang="fr-BE" sz="2400" b="1" i="0" u="none" strike="noStrike" kern="1200" cap="none" spc="0" normalizeH="0" baseline="0" noProof="0" dirty="0">
                <a:ln>
                  <a:noFill/>
                </a:ln>
                <a:solidFill>
                  <a:prstClr val="black"/>
                </a:solidFill>
                <a:effectLst/>
                <a:uLnTx/>
                <a:uFillTx/>
                <a:latin typeface="Calibri"/>
                <a:ea typeface="+mn-ea"/>
                <a:cs typeface="+mn-cs"/>
              </a:rPr>
              <a:t> and Smart </a:t>
            </a:r>
            <a:r>
              <a:rPr kumimoji="0" lang="fr-BE" sz="2400" b="1" i="0" u="none" strike="noStrike" kern="1200" cap="none" spc="0" normalizeH="0" baseline="0" noProof="0" dirty="0" err="1">
                <a:ln>
                  <a:noFill/>
                </a:ln>
                <a:solidFill>
                  <a:prstClr val="black"/>
                </a:solidFill>
                <a:effectLst/>
                <a:uLnTx/>
                <a:uFillTx/>
                <a:latin typeface="Calibri"/>
                <a:ea typeface="+mn-ea"/>
                <a:cs typeface="+mn-cs"/>
              </a:rPr>
              <a:t>Mobility</a:t>
            </a:r>
            <a:r>
              <a:rPr kumimoji="0" lang="fr-BE" sz="2400" b="1" i="0" u="none" strike="noStrike" kern="1200" cap="none" spc="0" normalizeH="0" baseline="0" noProof="0" dirty="0">
                <a:ln>
                  <a:noFill/>
                </a:ln>
                <a:solidFill>
                  <a:prstClr val="black"/>
                </a:solidFill>
                <a:effectLst/>
                <a:uLnTx/>
                <a:uFillTx/>
                <a:latin typeface="Calibri"/>
                <a:ea typeface="+mn-ea"/>
                <a:cs typeface="+mn-cs"/>
              </a:rPr>
              <a:t> </a:t>
            </a:r>
            <a:r>
              <a:rPr kumimoji="0" lang="fr-BE" sz="2400" b="1" i="0" u="none" strike="noStrike" kern="1200" cap="none" spc="0" normalizeH="0" baseline="0" noProof="0" dirty="0" err="1">
                <a:ln>
                  <a:noFill/>
                </a:ln>
                <a:solidFill>
                  <a:prstClr val="black"/>
                </a:solidFill>
                <a:effectLst/>
                <a:uLnTx/>
                <a:uFillTx/>
                <a:latin typeface="Calibri"/>
                <a:ea typeface="+mn-ea"/>
                <a:cs typeface="+mn-cs"/>
              </a:rPr>
              <a:t>Strategy</a:t>
            </a: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9" name="object 5">
            <a:extLst>
              <a:ext uri="{FF2B5EF4-FFF2-40B4-BE49-F238E27FC236}">
                <a16:creationId xmlns:a16="http://schemas.microsoft.com/office/drawing/2014/main" id="{E146BC70-3C64-4387-84EC-4A36315009B5}"/>
              </a:ext>
            </a:extLst>
          </p:cNvPr>
          <p:cNvPicPr/>
          <p:nvPr/>
        </p:nvPicPr>
        <p:blipFill>
          <a:blip r:embed="rId2" cstate="print"/>
          <a:stretch>
            <a:fillRect/>
          </a:stretch>
        </p:blipFill>
        <p:spPr>
          <a:xfrm>
            <a:off x="9762331" y="3668028"/>
            <a:ext cx="2073278" cy="1841310"/>
          </a:xfrm>
          <a:prstGeom prst="rect">
            <a:avLst/>
          </a:prstGeom>
        </p:spPr>
      </p:pic>
      <p:sp>
        <p:nvSpPr>
          <p:cNvPr id="20" name="object 7">
            <a:extLst>
              <a:ext uri="{FF2B5EF4-FFF2-40B4-BE49-F238E27FC236}">
                <a16:creationId xmlns:a16="http://schemas.microsoft.com/office/drawing/2014/main" id="{F72ED350-D0AA-4139-BC2F-E1B262444107}"/>
              </a:ext>
            </a:extLst>
          </p:cNvPr>
          <p:cNvSpPr txBox="1"/>
          <p:nvPr/>
        </p:nvSpPr>
        <p:spPr>
          <a:xfrm>
            <a:off x="9463784" y="4062571"/>
            <a:ext cx="2048735" cy="931879"/>
          </a:xfrm>
          <a:prstGeom prst="rect">
            <a:avLst/>
          </a:prstGeom>
        </p:spPr>
        <p:txBody>
          <a:bodyPr vert="horz" wrap="square" lIns="0" tIns="8467" rIns="0" bIns="0" rtlCol="0">
            <a:spAutoFit/>
          </a:bodyPr>
          <a:lstStyle/>
          <a:p>
            <a:pPr marL="568565" marR="0" lvl="0" indent="0" algn="ctr" defTabSz="609630" rtl="0" eaLnBrk="1" fontAlgn="auto" latinLnBrk="0" hangingPunct="1">
              <a:lnSpc>
                <a:spcPct val="100000"/>
              </a:lnSpc>
              <a:spcBef>
                <a:spcPts val="67"/>
              </a:spcBef>
              <a:spcAft>
                <a:spcPts val="0"/>
              </a:spcAft>
              <a:buClrTx/>
              <a:buSzTx/>
              <a:buFontTx/>
              <a:buNone/>
              <a:tabLst/>
              <a:defRPr/>
            </a:pPr>
            <a:r>
              <a:rPr kumimoji="0" lang="fr-BE" sz="2000" b="1" i="0" u="none" strike="noStrike" kern="1200" cap="none" spc="-3" normalizeH="0" baseline="0" noProof="0" dirty="0">
                <a:ln>
                  <a:noFill/>
                </a:ln>
                <a:solidFill>
                  <a:srgbClr val="008037"/>
                </a:solidFill>
                <a:effectLst/>
                <a:uLnTx/>
                <a:uFillTx/>
                <a:latin typeface="Calibri"/>
                <a:ea typeface="+mn-ea"/>
                <a:cs typeface="Calibri"/>
              </a:rPr>
              <a:t>Foster modal shift to rail (and IWW)</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21" name="object 4">
            <a:extLst>
              <a:ext uri="{FF2B5EF4-FFF2-40B4-BE49-F238E27FC236}">
                <a16:creationId xmlns:a16="http://schemas.microsoft.com/office/drawing/2014/main" id="{CF6AA24E-11CD-47CD-8933-92491020B19C}"/>
              </a:ext>
            </a:extLst>
          </p:cNvPr>
          <p:cNvPicPr/>
          <p:nvPr/>
        </p:nvPicPr>
        <p:blipFill>
          <a:blip r:embed="rId3" cstate="print"/>
          <a:stretch>
            <a:fillRect/>
          </a:stretch>
        </p:blipFill>
        <p:spPr>
          <a:xfrm>
            <a:off x="2429669" y="3674522"/>
            <a:ext cx="2378303" cy="2283300"/>
          </a:xfrm>
          <a:prstGeom prst="rect">
            <a:avLst/>
          </a:prstGeom>
        </p:spPr>
      </p:pic>
      <p:sp>
        <p:nvSpPr>
          <p:cNvPr id="23" name="object 7">
            <a:extLst>
              <a:ext uri="{FF2B5EF4-FFF2-40B4-BE49-F238E27FC236}">
                <a16:creationId xmlns:a16="http://schemas.microsoft.com/office/drawing/2014/main" id="{63BC0199-D354-4E5E-AE43-04EFE5329900}"/>
              </a:ext>
            </a:extLst>
          </p:cNvPr>
          <p:cNvSpPr txBox="1"/>
          <p:nvPr/>
        </p:nvSpPr>
        <p:spPr>
          <a:xfrm>
            <a:off x="2096064" y="4269682"/>
            <a:ext cx="2460033" cy="1239656"/>
          </a:xfrm>
          <a:prstGeom prst="rect">
            <a:avLst/>
          </a:prstGeom>
        </p:spPr>
        <p:txBody>
          <a:bodyPr vert="horz" wrap="square" lIns="0" tIns="8467" rIns="0" bIns="0" rtlCol="0">
            <a:spAutoFit/>
          </a:bodyPr>
          <a:lstStyle/>
          <a:p>
            <a:pPr marL="568565" marR="0" lvl="0" indent="0" algn="ctr" defTabSz="609630" rtl="0" eaLnBrk="1" fontAlgn="auto" latinLnBrk="0" hangingPunct="1">
              <a:lnSpc>
                <a:spcPct val="100000"/>
              </a:lnSpc>
              <a:spcBef>
                <a:spcPts val="67"/>
              </a:spcBef>
              <a:spcAft>
                <a:spcPts val="0"/>
              </a:spcAft>
              <a:buClrTx/>
              <a:buSzTx/>
              <a:buFontTx/>
              <a:buNone/>
              <a:tabLst/>
              <a:defRPr/>
            </a:pPr>
            <a:r>
              <a:rPr kumimoji="0" lang="en-US" sz="2000" b="1" i="0" u="none" strike="noStrike" kern="1200" cap="none" spc="-3" normalizeH="0" baseline="0" noProof="0" dirty="0">
                <a:ln>
                  <a:noFill/>
                </a:ln>
                <a:solidFill>
                  <a:srgbClr val="008037"/>
                </a:solidFill>
                <a:effectLst/>
                <a:uLnTx/>
                <a:uFillTx/>
                <a:latin typeface="Calibri"/>
                <a:ea typeface="+mn-ea"/>
                <a:cs typeface="Calibri"/>
              </a:rPr>
              <a:t>90% reduction in transport emissions by 2050</a:t>
            </a:r>
            <a:endParaRPr kumimoji="0" lang="en-US" sz="20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12" name="object 4">
            <a:extLst>
              <a:ext uri="{FF2B5EF4-FFF2-40B4-BE49-F238E27FC236}">
                <a16:creationId xmlns:a16="http://schemas.microsoft.com/office/drawing/2014/main" id="{CF17CA7D-5B72-709E-1BB3-D3525CE469A1}"/>
              </a:ext>
            </a:extLst>
          </p:cNvPr>
          <p:cNvPicPr/>
          <p:nvPr/>
        </p:nvPicPr>
        <p:blipFill>
          <a:blip r:embed="rId3" cstate="print"/>
          <a:stretch>
            <a:fillRect/>
          </a:stretch>
        </p:blipFill>
        <p:spPr>
          <a:xfrm>
            <a:off x="4886576" y="3697229"/>
            <a:ext cx="2203507" cy="2151857"/>
          </a:xfrm>
          <a:prstGeom prst="rect">
            <a:avLst/>
          </a:prstGeom>
        </p:spPr>
      </p:pic>
      <p:pic>
        <p:nvPicPr>
          <p:cNvPr id="13" name="object 4">
            <a:extLst>
              <a:ext uri="{FF2B5EF4-FFF2-40B4-BE49-F238E27FC236}">
                <a16:creationId xmlns:a16="http://schemas.microsoft.com/office/drawing/2014/main" id="{B3844A29-A614-9438-0C36-6965D2F40B9D}"/>
              </a:ext>
            </a:extLst>
          </p:cNvPr>
          <p:cNvPicPr/>
          <p:nvPr/>
        </p:nvPicPr>
        <p:blipFill>
          <a:blip r:embed="rId3" cstate="print"/>
          <a:stretch>
            <a:fillRect/>
          </a:stretch>
        </p:blipFill>
        <p:spPr>
          <a:xfrm>
            <a:off x="7221882" y="3668027"/>
            <a:ext cx="2199817" cy="1967302"/>
          </a:xfrm>
          <a:prstGeom prst="rect">
            <a:avLst/>
          </a:prstGeom>
        </p:spPr>
      </p:pic>
      <p:pic>
        <p:nvPicPr>
          <p:cNvPr id="15" name="object 4">
            <a:extLst>
              <a:ext uri="{FF2B5EF4-FFF2-40B4-BE49-F238E27FC236}">
                <a16:creationId xmlns:a16="http://schemas.microsoft.com/office/drawing/2014/main" id="{537A65CC-0BE7-A1D3-F535-F618BC1F3D82}"/>
              </a:ext>
            </a:extLst>
          </p:cNvPr>
          <p:cNvPicPr/>
          <p:nvPr/>
        </p:nvPicPr>
        <p:blipFill>
          <a:blip r:embed="rId3" cstate="print"/>
          <a:stretch>
            <a:fillRect/>
          </a:stretch>
        </p:blipFill>
        <p:spPr>
          <a:xfrm>
            <a:off x="8436750" y="913685"/>
            <a:ext cx="2378303" cy="2283300"/>
          </a:xfrm>
          <a:prstGeom prst="rect">
            <a:avLst/>
          </a:prstGeom>
        </p:spPr>
      </p:pic>
      <p:pic>
        <p:nvPicPr>
          <p:cNvPr id="26" name="object 4">
            <a:extLst>
              <a:ext uri="{FF2B5EF4-FFF2-40B4-BE49-F238E27FC236}">
                <a16:creationId xmlns:a16="http://schemas.microsoft.com/office/drawing/2014/main" id="{E98EB9E7-62F7-63F6-411F-13382FFD8563}"/>
              </a:ext>
            </a:extLst>
          </p:cNvPr>
          <p:cNvPicPr/>
          <p:nvPr/>
        </p:nvPicPr>
        <p:blipFill>
          <a:blip r:embed="rId3" cstate="print"/>
          <a:stretch>
            <a:fillRect/>
          </a:stretch>
        </p:blipFill>
        <p:spPr>
          <a:xfrm>
            <a:off x="5384679" y="949573"/>
            <a:ext cx="2378303" cy="2283300"/>
          </a:xfrm>
          <a:prstGeom prst="rect">
            <a:avLst/>
          </a:prstGeom>
        </p:spPr>
      </p:pic>
      <p:pic>
        <p:nvPicPr>
          <p:cNvPr id="27" name="object 4">
            <a:extLst>
              <a:ext uri="{FF2B5EF4-FFF2-40B4-BE49-F238E27FC236}">
                <a16:creationId xmlns:a16="http://schemas.microsoft.com/office/drawing/2014/main" id="{B48959B3-ED2D-7491-2271-15F3BF2A29A1}"/>
              </a:ext>
            </a:extLst>
          </p:cNvPr>
          <p:cNvPicPr/>
          <p:nvPr/>
        </p:nvPicPr>
        <p:blipFill>
          <a:blip r:embed="rId3" cstate="print"/>
          <a:stretch>
            <a:fillRect/>
          </a:stretch>
        </p:blipFill>
        <p:spPr>
          <a:xfrm>
            <a:off x="2640072" y="932190"/>
            <a:ext cx="2378303" cy="2283300"/>
          </a:xfrm>
          <a:prstGeom prst="rect">
            <a:avLst/>
          </a:prstGeom>
        </p:spPr>
      </p:pic>
      <p:sp>
        <p:nvSpPr>
          <p:cNvPr id="28" name="object 7">
            <a:extLst>
              <a:ext uri="{FF2B5EF4-FFF2-40B4-BE49-F238E27FC236}">
                <a16:creationId xmlns:a16="http://schemas.microsoft.com/office/drawing/2014/main" id="{97850CC3-F1E6-9635-4331-257E2B355F3F}"/>
              </a:ext>
            </a:extLst>
          </p:cNvPr>
          <p:cNvSpPr txBox="1"/>
          <p:nvPr/>
        </p:nvSpPr>
        <p:spPr>
          <a:xfrm>
            <a:off x="5100105" y="1389904"/>
            <a:ext cx="2460033" cy="1239656"/>
          </a:xfrm>
          <a:prstGeom prst="rect">
            <a:avLst/>
          </a:prstGeom>
        </p:spPr>
        <p:txBody>
          <a:bodyPr vert="horz" wrap="square" lIns="0" tIns="8467" rIns="0" bIns="0" rtlCol="0">
            <a:spAutoFit/>
          </a:bodyPr>
          <a:lstStyle/>
          <a:p>
            <a:pPr marL="568565" marR="0" lvl="0" indent="0" algn="ctr" defTabSz="609630" rtl="0" eaLnBrk="1" fontAlgn="auto" latinLnBrk="0" hangingPunct="1">
              <a:lnSpc>
                <a:spcPct val="100000"/>
              </a:lnSpc>
              <a:spcBef>
                <a:spcPts val="67"/>
              </a:spcBef>
              <a:spcAft>
                <a:spcPts val="0"/>
              </a:spcAft>
              <a:buClrTx/>
              <a:buSzTx/>
              <a:buFontTx/>
              <a:buNone/>
              <a:tabLst/>
              <a:defRPr/>
            </a:pPr>
            <a:r>
              <a:rPr kumimoji="0" lang="en-US" sz="2000" b="1" i="0" u="none" strike="noStrike" kern="1200" cap="none" spc="-3" normalizeH="0" baseline="0" noProof="0" dirty="0">
                <a:ln>
                  <a:noFill/>
                </a:ln>
                <a:solidFill>
                  <a:srgbClr val="008037"/>
                </a:solidFill>
                <a:effectLst/>
                <a:uLnTx/>
                <a:uFillTx/>
                <a:latin typeface="Calibri"/>
                <a:ea typeface="+mn-ea"/>
                <a:cs typeface="Calibri"/>
              </a:rPr>
              <a:t>50% of road freight over 300 km shift to rail and IWW by 2050</a:t>
            </a:r>
            <a:endParaRPr kumimoji="0" lang="en-US"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9" name="object 7">
            <a:extLst>
              <a:ext uri="{FF2B5EF4-FFF2-40B4-BE49-F238E27FC236}">
                <a16:creationId xmlns:a16="http://schemas.microsoft.com/office/drawing/2014/main" id="{F69A5461-6597-C2DC-B740-18102CD5C4BB}"/>
              </a:ext>
            </a:extLst>
          </p:cNvPr>
          <p:cNvSpPr txBox="1"/>
          <p:nvPr/>
        </p:nvSpPr>
        <p:spPr>
          <a:xfrm>
            <a:off x="2273768" y="1525880"/>
            <a:ext cx="2460033" cy="1239656"/>
          </a:xfrm>
          <a:prstGeom prst="rect">
            <a:avLst/>
          </a:prstGeom>
        </p:spPr>
        <p:txBody>
          <a:bodyPr vert="horz" wrap="square" lIns="0" tIns="8467" rIns="0" bIns="0" rtlCol="0">
            <a:spAutoFit/>
          </a:bodyPr>
          <a:lstStyle/>
          <a:p>
            <a:pPr marL="568565" marR="0" lvl="0" indent="0" algn="ctr" defTabSz="609630" rtl="0" eaLnBrk="1" fontAlgn="auto" latinLnBrk="0" hangingPunct="1">
              <a:lnSpc>
                <a:spcPct val="100000"/>
              </a:lnSpc>
              <a:spcBef>
                <a:spcPts val="67"/>
              </a:spcBef>
              <a:spcAft>
                <a:spcPts val="0"/>
              </a:spcAft>
              <a:buClrTx/>
              <a:buSzTx/>
              <a:buFontTx/>
              <a:buNone/>
              <a:tabLst/>
              <a:defRPr/>
            </a:pPr>
            <a:r>
              <a:rPr kumimoji="0" lang="en-US" sz="2000" b="1" i="0" u="none" strike="noStrike" kern="1200" cap="none" spc="-3" normalizeH="0" baseline="0" noProof="0" dirty="0">
                <a:ln>
                  <a:noFill/>
                </a:ln>
                <a:solidFill>
                  <a:srgbClr val="008037"/>
                </a:solidFill>
                <a:effectLst/>
                <a:uLnTx/>
                <a:uFillTx/>
                <a:latin typeface="Calibri"/>
                <a:ea typeface="+mn-ea"/>
                <a:cs typeface="Calibri"/>
              </a:rPr>
              <a:t>60% reduction in transport emissions by 2050</a:t>
            </a:r>
            <a:endParaRPr kumimoji="0" lang="en-US"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0" name="object 7">
            <a:extLst>
              <a:ext uri="{FF2B5EF4-FFF2-40B4-BE49-F238E27FC236}">
                <a16:creationId xmlns:a16="http://schemas.microsoft.com/office/drawing/2014/main" id="{2C661056-BF23-BBA4-06E8-835096E63528}"/>
              </a:ext>
            </a:extLst>
          </p:cNvPr>
          <p:cNvSpPr txBox="1"/>
          <p:nvPr/>
        </p:nvSpPr>
        <p:spPr>
          <a:xfrm>
            <a:off x="8129286" y="1337501"/>
            <a:ext cx="2460033" cy="1547432"/>
          </a:xfrm>
          <a:prstGeom prst="rect">
            <a:avLst/>
          </a:prstGeom>
        </p:spPr>
        <p:txBody>
          <a:bodyPr vert="horz" wrap="square" lIns="0" tIns="8467" rIns="0" bIns="0" rtlCol="0">
            <a:spAutoFit/>
          </a:bodyPr>
          <a:lstStyle/>
          <a:p>
            <a:pPr marL="568565" marR="0" lvl="0" indent="0" algn="ctr" defTabSz="609630" rtl="0" eaLnBrk="1" fontAlgn="auto" latinLnBrk="0" hangingPunct="1">
              <a:lnSpc>
                <a:spcPct val="100000"/>
              </a:lnSpc>
              <a:spcBef>
                <a:spcPts val="67"/>
              </a:spcBef>
              <a:spcAft>
                <a:spcPts val="0"/>
              </a:spcAft>
              <a:buClrTx/>
              <a:buSzTx/>
              <a:buFontTx/>
              <a:buNone/>
              <a:tabLst/>
              <a:defRPr/>
            </a:pPr>
            <a:r>
              <a:rPr kumimoji="0" lang="en-US" sz="2000" b="1" i="0" u="none" strike="noStrike" kern="1200" cap="none" spc="-3" normalizeH="0" baseline="0" noProof="0" dirty="0">
                <a:ln>
                  <a:noFill/>
                </a:ln>
                <a:solidFill>
                  <a:srgbClr val="008037"/>
                </a:solidFill>
                <a:effectLst/>
                <a:uLnTx/>
                <a:uFillTx/>
                <a:latin typeface="Calibri"/>
                <a:ea typeface="+mn-ea"/>
                <a:cs typeface="Calibri"/>
              </a:rPr>
              <a:t>Majority of medium distance passenger transport by rail by 2050</a:t>
            </a:r>
            <a:endParaRPr kumimoji="0" lang="en-US" sz="2000" b="0" i="0" u="none" strike="noStrike" kern="1200" cap="none" spc="0" normalizeH="0" baseline="0" noProof="0" dirty="0">
              <a:ln>
                <a:noFill/>
              </a:ln>
              <a:solidFill>
                <a:prstClr val="black"/>
              </a:solidFill>
              <a:effectLst/>
              <a:uLnTx/>
              <a:uFillTx/>
              <a:latin typeface="Calibri"/>
              <a:ea typeface="+mn-ea"/>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91F2-6282-AC3A-9F12-84B7D7405FED}"/>
              </a:ext>
            </a:extLst>
          </p:cNvPr>
          <p:cNvSpPr>
            <a:spLocks noGrp="1"/>
          </p:cNvSpPr>
          <p:nvPr>
            <p:ph type="title"/>
          </p:nvPr>
        </p:nvSpPr>
        <p:spPr/>
        <p:txBody>
          <a:bodyPr/>
          <a:lstStyle/>
          <a:p>
            <a:r>
              <a:rPr lang="en-GB" dirty="0"/>
              <a:t>Modal shift needs a mental shift</a:t>
            </a:r>
          </a:p>
        </p:txBody>
      </p:sp>
      <p:pic>
        <p:nvPicPr>
          <p:cNvPr id="11" name="Content Placeholder 10">
            <a:extLst>
              <a:ext uri="{FF2B5EF4-FFF2-40B4-BE49-F238E27FC236}">
                <a16:creationId xmlns:a16="http://schemas.microsoft.com/office/drawing/2014/main" id="{BB7D138B-85A7-D08B-CCE5-1CAD9E65BFAE}"/>
              </a:ext>
            </a:extLst>
          </p:cNvPr>
          <p:cNvPicPr>
            <a:picLocks noGrp="1" noChangeAspect="1"/>
          </p:cNvPicPr>
          <p:nvPr>
            <p:ph idx="1"/>
          </p:nvPr>
        </p:nvPicPr>
        <p:blipFill>
          <a:blip r:embed="rId2"/>
          <a:stretch>
            <a:fillRect/>
          </a:stretch>
        </p:blipFill>
        <p:spPr>
          <a:xfrm>
            <a:off x="2633267" y="864693"/>
            <a:ext cx="6523649" cy="2893646"/>
          </a:xfrm>
        </p:spPr>
      </p:pic>
      <p:pic>
        <p:nvPicPr>
          <p:cNvPr id="9" name="Picture 8">
            <a:extLst>
              <a:ext uri="{FF2B5EF4-FFF2-40B4-BE49-F238E27FC236}">
                <a16:creationId xmlns:a16="http://schemas.microsoft.com/office/drawing/2014/main" id="{D5B3ED6A-D907-98F2-FF1B-4E5C21A64145}"/>
              </a:ext>
            </a:extLst>
          </p:cNvPr>
          <p:cNvPicPr>
            <a:picLocks noChangeAspect="1"/>
          </p:cNvPicPr>
          <p:nvPr/>
        </p:nvPicPr>
        <p:blipFill>
          <a:blip r:embed="rId3"/>
          <a:stretch>
            <a:fillRect/>
          </a:stretch>
        </p:blipFill>
        <p:spPr>
          <a:xfrm>
            <a:off x="2665683" y="3905573"/>
            <a:ext cx="6491232" cy="2607589"/>
          </a:xfrm>
          <a:prstGeom prst="rect">
            <a:avLst/>
          </a:prstGeom>
        </p:spPr>
      </p:pic>
      <p:sp>
        <p:nvSpPr>
          <p:cNvPr id="3" name="TextBox 2">
            <a:extLst>
              <a:ext uri="{FF2B5EF4-FFF2-40B4-BE49-F238E27FC236}">
                <a16:creationId xmlns:a16="http://schemas.microsoft.com/office/drawing/2014/main" id="{114EE0DB-41CF-2A34-A692-1F541BB08273}"/>
              </a:ext>
            </a:extLst>
          </p:cNvPr>
          <p:cNvSpPr txBox="1"/>
          <p:nvPr/>
        </p:nvSpPr>
        <p:spPr>
          <a:xfrm>
            <a:off x="9411128" y="973911"/>
            <a:ext cx="254799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 tonne kilometres, excluding pipelines</a:t>
            </a:r>
          </a:p>
        </p:txBody>
      </p:sp>
      <p:sp>
        <p:nvSpPr>
          <p:cNvPr id="4" name="TextBox 3">
            <a:extLst>
              <a:ext uri="{FF2B5EF4-FFF2-40B4-BE49-F238E27FC236}">
                <a16:creationId xmlns:a16="http://schemas.microsoft.com/office/drawing/2014/main" id="{17864D27-5DA7-CC25-CB49-05AC42671323}"/>
              </a:ext>
            </a:extLst>
          </p:cNvPr>
          <p:cNvSpPr txBox="1"/>
          <p:nvPr/>
        </p:nvSpPr>
        <p:spPr>
          <a:xfrm>
            <a:off x="9411127" y="4023624"/>
            <a:ext cx="26507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 passenger kilometres</a:t>
            </a:r>
          </a:p>
        </p:txBody>
      </p:sp>
    </p:spTree>
    <p:extLst>
      <p:ext uri="{BB962C8B-B14F-4D97-AF65-F5344CB8AC3E}">
        <p14:creationId xmlns:p14="http://schemas.microsoft.com/office/powerpoint/2010/main" val="347664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FCEF-6ADE-96B3-8278-D22F8EDA57F5}"/>
              </a:ext>
            </a:extLst>
          </p:cNvPr>
          <p:cNvSpPr>
            <a:spLocks noGrp="1"/>
          </p:cNvSpPr>
          <p:nvPr>
            <p:ph type="title"/>
          </p:nvPr>
        </p:nvSpPr>
        <p:spPr/>
        <p:txBody>
          <a:bodyPr/>
          <a:lstStyle/>
          <a:p>
            <a:r>
              <a:rPr lang="en-GB" dirty="0"/>
              <a:t>The </a:t>
            </a:r>
            <a:r>
              <a:rPr lang="en-GB" dirty="0" err="1"/>
              <a:t>panelists</a:t>
            </a:r>
            <a:endParaRPr lang="en-GB" dirty="0"/>
          </a:p>
        </p:txBody>
      </p:sp>
      <p:sp>
        <p:nvSpPr>
          <p:cNvPr id="3" name="Content Placeholder 2">
            <a:extLst>
              <a:ext uri="{FF2B5EF4-FFF2-40B4-BE49-F238E27FC236}">
                <a16:creationId xmlns:a16="http://schemas.microsoft.com/office/drawing/2014/main" id="{58403637-255D-00A4-24C0-676E9E7513D7}"/>
              </a:ext>
            </a:extLst>
          </p:cNvPr>
          <p:cNvSpPr>
            <a:spLocks noGrp="1"/>
          </p:cNvSpPr>
          <p:nvPr>
            <p:ph idx="1"/>
          </p:nvPr>
        </p:nvSpPr>
        <p:spPr/>
        <p:txBody>
          <a:bodyPr/>
          <a:lstStyle/>
          <a:p>
            <a:pPr algn="just">
              <a:lnSpc>
                <a:spcPct val="107000"/>
              </a:lnSpc>
              <a:spcAft>
                <a:spcPts val="600"/>
              </a:spcAft>
            </a:pPr>
            <a:r>
              <a:rPr lang="en-GB" sz="1800" dirty="0">
                <a:effectLst/>
                <a:latin typeface="Calibri" panose="020F0502020204030204" pitchFamily="34" charset="0"/>
                <a:ea typeface="Calibri" panose="020F0502020204030204" pitchFamily="34" charset="0"/>
                <a:cs typeface="Arial" panose="020B0604020202020204" pitchFamily="34" charset="0"/>
              </a:rPr>
              <a:t>Nicolas Albrecht, CEO </a:t>
            </a:r>
            <a:r>
              <a:rPr lang="en-GB" sz="1800" dirty="0" err="1">
                <a:effectLst/>
                <a:latin typeface="Calibri" panose="020F0502020204030204" pitchFamily="34" charset="0"/>
                <a:ea typeface="Calibri" panose="020F0502020204030204" pitchFamily="34" charset="0"/>
                <a:cs typeface="Arial" panose="020B0604020202020204" pitchFamily="34" charset="0"/>
              </a:rPr>
              <a:t>Cargobeamer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600"/>
              </a:spcAft>
            </a:pPr>
            <a:r>
              <a:rPr lang="en-GB" sz="1800" dirty="0">
                <a:effectLst/>
                <a:latin typeface="Calibri" panose="020F0502020204030204" pitchFamily="34" charset="0"/>
                <a:ea typeface="Calibri" panose="020F0502020204030204" pitchFamily="34" charset="0"/>
                <a:cs typeface="Arial" panose="020B0604020202020204" pitchFamily="34" charset="0"/>
              </a:rPr>
              <a:t>André </a:t>
            </a:r>
            <a:r>
              <a:rPr lang="en-GB" sz="1800" dirty="0" err="1">
                <a:effectLst/>
                <a:latin typeface="Calibri" panose="020F0502020204030204" pitchFamily="34" charset="0"/>
                <a:ea typeface="Calibri" panose="020F0502020204030204" pitchFamily="34" charset="0"/>
                <a:cs typeface="Arial" panose="020B0604020202020204" pitchFamily="34" charset="0"/>
              </a:rPr>
              <a:t>Döring</a:t>
            </a:r>
            <a:r>
              <a:rPr lang="en-GB" sz="1800" dirty="0">
                <a:effectLst/>
                <a:latin typeface="Calibri" panose="020F0502020204030204" pitchFamily="34" charset="0"/>
                <a:ea typeface="Calibri" panose="020F0502020204030204" pitchFamily="34" charset="0"/>
                <a:cs typeface="Arial" panose="020B0604020202020204" pitchFamily="34" charset="0"/>
              </a:rPr>
              <a:t>, Service engineering manager in Alstom</a:t>
            </a:r>
          </a:p>
          <a:p>
            <a:pPr algn="just">
              <a:lnSpc>
                <a:spcPct val="107000"/>
              </a:lnSpc>
              <a:spcAft>
                <a:spcPts val="600"/>
              </a:spcAft>
            </a:pPr>
            <a:r>
              <a:rPr lang="en-GB" sz="1800" dirty="0">
                <a:effectLst/>
                <a:latin typeface="Calibri" panose="020F0502020204030204" pitchFamily="34" charset="0"/>
                <a:ea typeface="Calibri" panose="020F0502020204030204" pitchFamily="34" charset="0"/>
                <a:cs typeface="Arial" panose="020B0604020202020204" pitchFamily="34" charset="0"/>
              </a:rPr>
              <a:t>Matthias </a:t>
            </a:r>
            <a:r>
              <a:rPr lang="en-GB" sz="1800" dirty="0" err="1">
                <a:effectLst/>
                <a:latin typeface="Calibri" panose="020F0502020204030204" pitchFamily="34" charset="0"/>
                <a:ea typeface="Calibri" panose="020F0502020204030204" pitchFamily="34" charset="0"/>
                <a:cs typeface="Arial" panose="020B0604020202020204" pitchFamily="34" charset="0"/>
              </a:rPr>
              <a:t>Knüpling</a:t>
            </a:r>
            <a:r>
              <a:rPr lang="en-GB" sz="1800" dirty="0">
                <a:effectLst/>
                <a:latin typeface="Calibri" panose="020F0502020204030204" pitchFamily="34" charset="0"/>
                <a:ea typeface="Calibri" panose="020F0502020204030204" pitchFamily="34" charset="0"/>
                <a:cs typeface="Arial" panose="020B0604020202020204" pitchFamily="34" charset="0"/>
              </a:rPr>
              <a:t>, Head of Industry Lobbying and Associations VTG</a:t>
            </a:r>
          </a:p>
          <a:p>
            <a:endParaRPr lang="en-GB" dirty="0"/>
          </a:p>
        </p:txBody>
      </p:sp>
    </p:spTree>
    <p:extLst>
      <p:ext uri="{BB962C8B-B14F-4D97-AF65-F5344CB8AC3E}">
        <p14:creationId xmlns:p14="http://schemas.microsoft.com/office/powerpoint/2010/main" val="322909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track, train, grass, outdoor&#10;&#10;Description automatically generated">
            <a:extLst>
              <a:ext uri="{FF2B5EF4-FFF2-40B4-BE49-F238E27FC236}">
                <a16:creationId xmlns:a16="http://schemas.microsoft.com/office/drawing/2014/main" id="{BAB21F28-5B15-46B6-9148-E61CEFF92B8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2" name="Rettangolo 11">
            <a:extLst>
              <a:ext uri="{FF2B5EF4-FFF2-40B4-BE49-F238E27FC236}">
                <a16:creationId xmlns:a16="http://schemas.microsoft.com/office/drawing/2014/main" id="{A6B2F688-CA06-E64C-9CB5-AAC1CB5F9EFB}"/>
              </a:ext>
            </a:extLst>
          </p:cNvPr>
          <p:cNvSpPr/>
          <p:nvPr/>
        </p:nvSpPr>
        <p:spPr>
          <a:xfrm>
            <a:off x="12471" y="5858192"/>
            <a:ext cx="6126480" cy="991815"/>
          </a:xfrm>
          <a:prstGeom prst="rect">
            <a:avLst/>
          </a:prstGeom>
          <a:solidFill>
            <a:srgbClr val="364B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10885" y="1338470"/>
            <a:ext cx="6126480" cy="4737436"/>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ctrTitle"/>
          </p:nvPr>
        </p:nvSpPr>
        <p:spPr>
          <a:xfrm>
            <a:off x="213360" y="1197928"/>
            <a:ext cx="9144000" cy="2387600"/>
          </a:xfrm>
        </p:spPr>
        <p:txBody>
          <a:bodyPr anchor="ctr">
            <a:noAutofit/>
          </a:bodyPr>
          <a:lstStyle/>
          <a:p>
            <a:pPr algn="l"/>
            <a:r>
              <a:rPr lang="id-ID" sz="8800" dirty="0">
                <a:solidFill>
                  <a:schemeClr val="bg1"/>
                </a:solidFill>
              </a:rPr>
              <a:t>THANK YOU</a:t>
            </a:r>
          </a:p>
        </p:txBody>
      </p:sp>
      <p:sp>
        <p:nvSpPr>
          <p:cNvPr id="2" name="Subtitle 1"/>
          <p:cNvSpPr>
            <a:spLocks noGrp="1"/>
          </p:cNvSpPr>
          <p:nvPr>
            <p:ph type="subTitle" idx="1"/>
          </p:nvPr>
        </p:nvSpPr>
        <p:spPr>
          <a:xfrm>
            <a:off x="385374" y="3878728"/>
            <a:ext cx="5321462" cy="1880528"/>
          </a:xfrm>
        </p:spPr>
        <p:txBody>
          <a:bodyPr>
            <a:noAutofit/>
          </a:bodyPr>
          <a:lstStyle/>
          <a:p>
            <a:pPr algn="l"/>
            <a:r>
              <a:rPr lang="en-US" sz="2800" dirty="0">
                <a:solidFill>
                  <a:schemeClr val="bg1"/>
                </a:solidFill>
              </a:rPr>
              <a:t>Moving Europe towards a sustainable and safe railway system without frontiers.</a:t>
            </a:r>
          </a:p>
          <a:p>
            <a:pPr algn="l">
              <a:lnSpc>
                <a:spcPct val="120000"/>
              </a:lnSpc>
            </a:pPr>
            <a:endParaRPr lang="id-ID" sz="1400" dirty="0">
              <a:solidFill>
                <a:schemeClr val="bg1"/>
              </a:solidFill>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69DCAB-2F4C-4855-A2DD-8F41E74CAF44}" type="slidenum">
              <a:rPr kumimoji="0" lang="id-ID"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id-ID"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p:cNvCxnSpPr/>
          <p:nvPr/>
        </p:nvCxnSpPr>
        <p:spPr>
          <a:xfrm>
            <a:off x="385374" y="3585528"/>
            <a:ext cx="507054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Immagine 7">
            <a:hlinkClick r:id="rId4"/>
            <a:extLst>
              <a:ext uri="{FF2B5EF4-FFF2-40B4-BE49-F238E27FC236}">
                <a16:creationId xmlns:a16="http://schemas.microsoft.com/office/drawing/2014/main" id="{CBA59573-2D0E-8A47-BC3D-195F43AF6E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959" y="6191024"/>
            <a:ext cx="301457" cy="247096"/>
          </a:xfrm>
          <a:prstGeom prst="rect">
            <a:avLst/>
          </a:prstGeom>
        </p:spPr>
      </p:pic>
      <p:pic>
        <p:nvPicPr>
          <p:cNvPr id="10" name="Immagine 9">
            <a:hlinkClick r:id="rId6"/>
            <a:extLst>
              <a:ext uri="{FF2B5EF4-FFF2-40B4-BE49-F238E27FC236}">
                <a16:creationId xmlns:a16="http://schemas.microsoft.com/office/drawing/2014/main" id="{01788A02-A2F3-6D49-8C17-D7C928B38E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75711" y="6151391"/>
            <a:ext cx="281689" cy="281689"/>
          </a:xfrm>
          <a:prstGeom prst="rect">
            <a:avLst/>
          </a:prstGeom>
        </p:spPr>
      </p:pic>
      <p:pic>
        <p:nvPicPr>
          <p:cNvPr id="11" name="Immagine 10">
            <a:hlinkClick r:id="rId8"/>
            <a:extLst>
              <a:ext uri="{FF2B5EF4-FFF2-40B4-BE49-F238E27FC236}">
                <a16:creationId xmlns:a16="http://schemas.microsoft.com/office/drawing/2014/main" id="{CAF26962-E59B-DE48-97D6-340D8FDC7BF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52127" y="6191835"/>
            <a:ext cx="355818" cy="247096"/>
          </a:xfrm>
          <a:prstGeom prst="rect">
            <a:avLst/>
          </a:prstGeom>
        </p:spPr>
      </p:pic>
      <p:sp>
        <p:nvSpPr>
          <p:cNvPr id="13" name="Subtitle 1">
            <a:extLst>
              <a:ext uri="{FF2B5EF4-FFF2-40B4-BE49-F238E27FC236}">
                <a16:creationId xmlns:a16="http://schemas.microsoft.com/office/drawing/2014/main" id="{7BEA18BC-A7DE-4B31-9CD9-DAE150E3D988}"/>
              </a:ext>
            </a:extLst>
          </p:cNvPr>
          <p:cNvSpPr txBox="1">
            <a:spLocks/>
          </p:cNvSpPr>
          <p:nvPr/>
        </p:nvSpPr>
        <p:spPr>
          <a:xfrm>
            <a:off x="402509" y="6086389"/>
            <a:ext cx="5321462" cy="18805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50000"/>
                    <a:lumOff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Follow us: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id-ID"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307333"/>
      </p:ext>
    </p:extLst>
  </p:cSld>
  <p:clrMapOvr>
    <a:masterClrMapping/>
  </p:clrMapOvr>
  <p:transition spd="slow">
    <p:push/>
  </p:transition>
</p:sld>
</file>

<file path=ppt/theme/theme1.xml><?xml version="1.0" encoding="utf-8"?>
<a:theme xmlns:a="http://schemas.openxmlformats.org/drawingml/2006/main" name="1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A506738C-3C78-4984-A7CB-DFC8F2429924}"/>
    </a:ext>
  </a:extLst>
</a:theme>
</file>

<file path=ppt/theme/theme2.xml><?xml version="1.0" encoding="utf-8"?>
<a:theme xmlns:a="http://schemas.openxmlformats.org/drawingml/2006/main" name="2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A59410AE-06A4-408C-811C-BBD9ADBCBE23}"/>
    </a:ext>
  </a:extLst>
</a:theme>
</file>

<file path=ppt/theme/theme3.xml><?xml version="1.0" encoding="utf-8"?>
<a:theme xmlns:a="http://schemas.openxmlformats.org/drawingml/2006/main" name="3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91A4A6E3-2279-49FB-9CAA-4BFEA8A4438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 Template 16 9" id="{4CD3D8A4-7A41-401F-8309-5142291B92C3}" vid="{9A0B63C3-AB8B-4787-A409-8BD57ABD75D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9592fe1-76b3-425e-9982-488f19897f48">
      <Value>122</Value>
      <Value>1</Value>
    </TaxCatchAll>
    <gf147c1d654543abacff4a31dfc45623 xmlns="49592fe1-76b3-425e-9982-488f19897f48">
      <Terms xmlns="http://schemas.microsoft.com/office/infopath/2007/PartnerControls">
        <TermInfo xmlns="http://schemas.microsoft.com/office/infopath/2007/PartnerControls">
          <TermName xmlns="http://schemas.microsoft.com/office/infopath/2007/PartnerControls">ERA</TermName>
          <TermId xmlns="http://schemas.microsoft.com/office/infopath/2007/PartnerControls">8287c6ea-6f12-4bfd-9fc9-6825fce534f5</TermId>
        </TermInfo>
      </Terms>
    </gf147c1d654543abacff4a31dfc45623>
    <g337828d867743cab065af36c4e1a31c xmlns="49592fe1-76b3-425e-9982-488f19897f48">
      <Terms xmlns="http://schemas.microsoft.com/office/infopath/2007/PartnerControls"/>
    </g337828d867743cab065af36c4e1a31c>
    <Project_x0020_Code xmlns="49592fe1-76b3-425e-9982-488f19897f48" xsi:nil="true"/>
    <h70713ed90ce4adeabe454f2aabfa4ef xmlns="49592fe1-76b3-425e-9982-488f19897f48">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d69afb93-d8c7-4c9e-870f-5298841c2f8f</TermId>
        </TermInfo>
      </Terms>
    </h70713ed90ce4adeabe454f2aabfa4ef>
  </documentManagement>
</p:properties>
</file>

<file path=customXml/item3.xml><?xml version="1.0" encoding="utf-8"?>
<ct:contentTypeSchema xmlns:ct="http://schemas.microsoft.com/office/2006/metadata/contentType" xmlns:ma="http://schemas.microsoft.com/office/2006/metadata/properties/metaAttributes" ct:_="" ma:_="" ma:contentTypeName="ERA_Document" ma:contentTypeID="0x010100ED194B9F7C15044CBD43C025EAD2ECAB0073E7D3DD5BB76946B6368F57203BB527" ma:contentTypeVersion="8790" ma:contentTypeDescription="" ma:contentTypeScope="" ma:versionID="0faf0358dc7b0fb2a7db082262504cbe">
  <xsd:schema xmlns:xsd="http://www.w3.org/2001/XMLSchema" xmlns:xs="http://www.w3.org/2001/XMLSchema" xmlns:p="http://schemas.microsoft.com/office/2006/metadata/properties" xmlns:ns2="49592fe1-76b3-425e-9982-488f19897f48" xmlns:ns3="40d5af78-b551-4121-addf-d6414dfb8553" targetNamespace="http://schemas.microsoft.com/office/2006/metadata/properties" ma:root="true" ma:fieldsID="4ca402a290d416a3f9a6304bdf4e8f7e" ns2:_="" ns3:_="">
    <xsd:import namespace="49592fe1-76b3-425e-9982-488f19897f48"/>
    <xsd:import namespace="40d5af78-b551-4121-addf-d6414dfb8553"/>
    <xsd:element name="properties">
      <xsd:complexType>
        <xsd:sequence>
          <xsd:element name="documentManagement">
            <xsd:complexType>
              <xsd:all>
                <xsd:element ref="ns2:Project_x0020_Code" minOccurs="0"/>
                <xsd:element ref="ns2:TaxCatchAllLabel" minOccurs="0"/>
                <xsd:element ref="ns2:TaxCatchAll" minOccurs="0"/>
                <xsd:element ref="ns2:gf147c1d654543abacff4a31dfc45623" minOccurs="0"/>
                <xsd:element ref="ns2:g337828d867743cab065af36c4e1a31c" minOccurs="0"/>
                <xsd:element ref="ns2:h70713ed90ce4adeabe454f2aabfa4ef" minOccurs="0"/>
                <xsd:element ref="ns2:_dlc_DocId" minOccurs="0"/>
                <xsd:element ref="ns2:_dlc_DocIdUrl" minOccurs="0"/>
                <xsd:element ref="ns2: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92fe1-76b3-425e-9982-488f19897f48" elementFormDefault="qualified">
    <xsd:import namespace="http://schemas.microsoft.com/office/2006/documentManagement/types"/>
    <xsd:import namespace="http://schemas.microsoft.com/office/infopath/2007/PartnerControls"/>
    <xsd:element name="Project_x0020_Code" ma:index="4" nillable="true" ma:displayName="Project Code" ma:description="Only if the project code exists" ma:internalName="Project_x0020_Code" ma:readOnly="false">
      <xsd:simpleType>
        <xsd:restriction base="dms:Text">
          <xsd:maxLength value="255"/>
        </xsd:restriction>
      </xsd:simpleType>
    </xsd:element>
    <xsd:element name="TaxCatchAllLabel" ma:index="8" nillable="true" ma:displayName="Taxonomy Catch All Column1" ma:hidden="true" ma:list="{3b554199-6c37-4223-8458-beba767b6cb6}" ma:internalName="TaxCatchAllLabel" ma:readOnly="true" ma:showField="CatchAllDataLabel" ma:web="40d5af78-b551-4121-addf-d6414dfb8553">
      <xsd:complexType>
        <xsd:complexContent>
          <xsd:extension base="dms:MultiChoiceLookup">
            <xsd:sequence>
              <xsd:element name="Value" type="dms:Lookup" maxOccurs="unbounded" minOccurs="0" nillable="true"/>
            </xsd:sequence>
          </xsd:extension>
        </xsd:complexContent>
      </xsd:complexType>
    </xsd:element>
    <xsd:element name="TaxCatchAll" ma:index="9" nillable="true" ma:displayName="Taxonomy Catch All Column" ma:hidden="true" ma:list="{3b554199-6c37-4223-8458-beba767b6cb6}" ma:internalName="TaxCatchAll" ma:readOnly="false" ma:showField="CatchAllData" ma:web="40d5af78-b551-4121-addf-d6414dfb8553">
      <xsd:complexType>
        <xsd:complexContent>
          <xsd:extension base="dms:MultiChoiceLookup">
            <xsd:sequence>
              <xsd:element name="Value" type="dms:Lookup" maxOccurs="unbounded" minOccurs="0" nillable="true"/>
            </xsd:sequence>
          </xsd:extension>
        </xsd:complexContent>
      </xsd:complexType>
    </xsd:element>
    <xsd:element name="gf147c1d654543abacff4a31dfc45623" ma:index="10" ma:taxonomy="true" ma:internalName="gf147c1d654543abacff4a31dfc45623" ma:taxonomyFieldName="Origin_x002d_Author" ma:displayName="Origin-Author" ma:readOnly="false" ma:default="1;#ERA|8287c6ea-6f12-4bfd-9fc9-6825fce534f5" ma:fieldId="{0f147c1d-6545-43ab-acff-4a31dfc45623}" ma:sspId="ec698c8c-469b-4390-ad13-30cd69364034" ma:termSetId="3bd325ee-ad60-4d4f-86e3-57acc143124f" ma:anchorId="00000000-0000-0000-0000-000000000000" ma:open="false" ma:isKeyword="false">
      <xsd:complexType>
        <xsd:sequence>
          <xsd:element ref="pc:Terms" minOccurs="0" maxOccurs="1"/>
        </xsd:sequence>
      </xsd:complexType>
    </xsd:element>
    <xsd:element name="g337828d867743cab065af36c4e1a31c" ma:index="11" nillable="true" ma:taxonomy="true" ma:internalName="g337828d867743cab065af36c4e1a31c" ma:taxonomyFieldName="Process" ma:displayName="Process" ma:indexed="true" ma:readOnly="false" ma:fieldId="{0337828d-8677-43ca-b065-af36c4e1a31c}" ma:sspId="ec698c8c-469b-4390-ad13-30cd69364034" ma:termSetId="41c32b1e-eebd-43d7-92b4-2a0b44ea6647" ma:anchorId="00000000-0000-0000-0000-000000000000" ma:open="false" ma:isKeyword="false">
      <xsd:complexType>
        <xsd:sequence>
          <xsd:element ref="pc:Terms" minOccurs="0" maxOccurs="1"/>
        </xsd:sequence>
      </xsd:complexType>
    </xsd:element>
    <xsd:element name="h70713ed90ce4adeabe454f2aabfa4ef" ma:index="12" ma:taxonomy="true" ma:internalName="h70713ed90ce4adeabe454f2aabfa4ef" ma:taxonomyFieldName="Document_x0020_type" ma:displayName="Document type" ma:readOnly="false" ma:fieldId="{170713ed-90ce-4ade-abe4-54f2aabfa4ef}" ma:sspId="ec698c8c-469b-4390-ad13-30cd69364034" ma:termSetId="07ece8fb-22f7-4a45-9bd0-d78559e8cddf"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0d5af78-b551-4121-addf-d6414dfb85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ec698c8c-469b-4390-ad13-30cd69364034" ContentTypeId="0x010100ED194B9F7C15044CBD43C025EAD2ECAB" PreviousValue="false"/>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444F8372-F959-4757-ACF6-CD2BC1AEBE37}">
  <ds:schemaRefs>
    <ds:schemaRef ds:uri="http://schemas.microsoft.com/sharepoint/v3/contenttype/forms"/>
  </ds:schemaRefs>
</ds:datastoreItem>
</file>

<file path=customXml/itemProps2.xml><?xml version="1.0" encoding="utf-8"?>
<ds:datastoreItem xmlns:ds="http://schemas.openxmlformats.org/officeDocument/2006/customXml" ds:itemID="{C3331882-AED8-40D9-9783-E043C5C4114B}">
  <ds:schemaRefs>
    <ds:schemaRef ds:uri="http://schemas.microsoft.com/office/2006/documentManagement/types"/>
    <ds:schemaRef ds:uri="http://purl.org/dc/elements/1.1/"/>
    <ds:schemaRef ds:uri="40d5af78-b551-4121-addf-d6414dfb8553"/>
    <ds:schemaRef ds:uri="http://purl.org/dc/terms/"/>
    <ds:schemaRef ds:uri="http://www.w3.org/XML/1998/namespace"/>
    <ds:schemaRef ds:uri="http://schemas.microsoft.com/office/infopath/2007/PartnerControls"/>
    <ds:schemaRef ds:uri="http://schemas.openxmlformats.org/package/2006/metadata/core-properties"/>
    <ds:schemaRef ds:uri="49592fe1-76b3-425e-9982-488f19897f48"/>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1E0E2F3-E745-4C9C-923D-66AC4771F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92fe1-76b3-425e-9982-488f19897f48"/>
    <ds:schemaRef ds:uri="40d5af78-b551-4121-addf-d6414dfb85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0E4393D-361F-4353-834D-D0B0680D1118}">
  <ds:schemaRefs>
    <ds:schemaRef ds:uri="Microsoft.SharePoint.Taxonomy.ContentTypeSync"/>
  </ds:schemaRefs>
</ds:datastoreItem>
</file>

<file path=customXml/itemProps5.xml><?xml version="1.0" encoding="utf-8"?>
<ds:datastoreItem xmlns:ds="http://schemas.openxmlformats.org/officeDocument/2006/customXml" ds:itemID="{851BD666-E7FE-4327-B123-F1A6B53CE6B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ERA-Presentation-template-20230224</Template>
  <TotalTime>5</TotalTime>
  <Words>395</Words>
  <Application>Microsoft Office PowerPoint</Application>
  <PresentationFormat>Widescreen</PresentationFormat>
  <Paragraphs>34</Paragraphs>
  <Slides>6</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vt:i4>
      </vt:variant>
    </vt:vector>
  </HeadingPairs>
  <TitlesOfParts>
    <vt:vector size="17" baseType="lpstr">
      <vt:lpstr>adobe-clean</vt:lpstr>
      <vt:lpstr>-apple-system</vt:lpstr>
      <vt:lpstr>Arial</vt:lpstr>
      <vt:lpstr>Calibri</vt:lpstr>
      <vt:lpstr>Calibri Light</vt:lpstr>
      <vt:lpstr>Lucida Sans</vt:lpstr>
      <vt:lpstr>Poppins Light</vt:lpstr>
      <vt:lpstr>1_Office Theme</vt:lpstr>
      <vt:lpstr>2_Office Theme</vt:lpstr>
      <vt:lpstr>3_Office Theme</vt:lpstr>
      <vt:lpstr>Office Theme</vt:lpstr>
      <vt:lpstr>3rd ERA Multimodal conference Panel III: Best practices – Decarbonising the multimodal logistic chains </vt:lpstr>
      <vt:lpstr>A look into the past</vt:lpstr>
      <vt:lpstr>PowerPoint Presentation</vt:lpstr>
      <vt:lpstr>Modal shift needs a mental shift</vt:lpstr>
      <vt:lpstr>The panelists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ERA Multimodal conference Panel III: Best practices – Decarbonising the multimodal logistic chains </dc:title>
  <dc:creator>PAGAND Idriss</dc:creator>
  <cp:lastModifiedBy>PAGAND Idriss</cp:lastModifiedBy>
  <cp:revision>1</cp:revision>
  <dcterms:created xsi:type="dcterms:W3CDTF">2023-10-17T14:09:52Z</dcterms:created>
  <dcterms:modified xsi:type="dcterms:W3CDTF">2023-10-17T14:15:20Z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0x010100ED194B9F7C15044CBD43C025EAD2ECAB0073E7D3DD5BB76946B6368F57203BB527</vt:lpwstr>
  </property>
  <property fmtid="{D5CDD505-2E9C-101B-9397-08002B2CF9AE}" pid="3" name="Origin-Author">
    <vt:lpwstr>1;#ERA|8287c6ea-6f12-4bfd-9fc9-6825fce534f5</vt:lpwstr>
  </property>
  <property fmtid="{D5CDD505-2E9C-101B-9397-08002B2CF9AE}" pid="4" name="Document type">
    <vt:lpwstr>122;#Presentation|d69afb93-d8c7-4c9e-870f-5298841c2f8f</vt:lpwstr>
  </property>
  <property fmtid="{D5CDD505-2E9C-101B-9397-08002B2CF9AE}" pid="5" name="Process">
    <vt:lpwstr/>
  </property>
</Properties>
</file>