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90" r:id="rId3"/>
    <p:sldMasterId id="2147483693" r:id="rId4"/>
  </p:sldMasterIdLst>
  <p:notesMasterIdLst>
    <p:notesMasterId r:id="rId14"/>
  </p:notesMasterIdLst>
  <p:handoutMasterIdLst>
    <p:handoutMasterId r:id="rId15"/>
  </p:handoutMasterIdLst>
  <p:sldIdLst>
    <p:sldId id="257" r:id="rId5"/>
    <p:sldId id="402" r:id="rId6"/>
    <p:sldId id="439" r:id="rId7"/>
    <p:sldId id="432" r:id="rId8"/>
    <p:sldId id="444" r:id="rId9"/>
    <p:sldId id="440" r:id="rId10"/>
    <p:sldId id="443" r:id="rId11"/>
    <p:sldId id="427" r:id="rId12"/>
    <p:sldId id="276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ggermann" initials="MR" lastIdx="1" clrIdx="0">
    <p:extLst>
      <p:ext uri="{19B8F6BF-5375-455C-9EA6-DF929625EA0E}">
        <p15:presenceInfo xmlns:p15="http://schemas.microsoft.com/office/powerpoint/2012/main" userId="S-1-5-21-2300702160-3303359543-2651802586-1162" providerId="AD"/>
      </p:ext>
    </p:extLst>
  </p:cmAuthor>
  <p:cmAuthor id="2" name="Patrick Balasa" initials="PB" lastIdx="5" clrIdx="1">
    <p:extLst>
      <p:ext uri="{19B8F6BF-5375-455C-9EA6-DF929625EA0E}">
        <p15:presenceInfo xmlns:p15="http://schemas.microsoft.com/office/powerpoint/2012/main" userId="S-1-5-21-2300702160-3303359543-2651802586-2653" providerId="AD"/>
      </p:ext>
    </p:extLst>
  </p:cmAuthor>
  <p:cmAuthor id="3" name="Ulrike Hunscha" initials="UH" lastIdx="1" clrIdx="2">
    <p:extLst>
      <p:ext uri="{19B8F6BF-5375-455C-9EA6-DF929625EA0E}">
        <p15:presenceInfo xmlns:p15="http://schemas.microsoft.com/office/powerpoint/2012/main" userId="S::ulrike.hunscha@allianz-pro-schiene.de::a5581812-1f31-4f18-945e-e2c063f52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8"/>
    <a:srgbClr val="00478B"/>
    <a:srgbClr val="1AEEEE"/>
    <a:srgbClr val="7FA9CB"/>
    <a:srgbClr val="FFFFFF"/>
    <a:srgbClr val="F8941C"/>
    <a:srgbClr val="D37907"/>
    <a:srgbClr val="FDEEDC"/>
    <a:srgbClr val="C6E8FB"/>
    <a:srgbClr val="194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9" autoAdjust="0"/>
    <p:restoredTop sz="95349" autoAdjust="0"/>
  </p:normalViewPr>
  <p:slideViewPr>
    <p:cSldViewPr snapToGrid="0">
      <p:cViewPr varScale="1">
        <p:scale>
          <a:sx n="110" d="100"/>
          <a:sy n="110" d="100"/>
        </p:scale>
        <p:origin x="1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13E8F-69F9-49EC-AC26-5D05F321F6CA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DA66-B2BB-457D-9D76-539CD9C578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833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BA29-DFC5-49F8-AE8E-B190FB5B4DC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709B-87EA-4285-810F-4F1ADD4F5C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939">
              <a:defRPr/>
            </a:pPr>
            <a:fld id="{E3A6709B-87EA-4285-810F-4F1ADD4F5C3F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881939">
                <a:defRPr/>
              </a:pPr>
              <a:t>3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257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939">
              <a:defRPr/>
            </a:pPr>
            <a:fld id="{E3A6709B-87EA-4285-810F-4F1ADD4F5C3F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881939">
                <a:defRPr/>
              </a:pPr>
              <a:t>8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938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00" y="500400"/>
            <a:ext cx="662882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Klicken und Titel eingeben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800" y="4397375"/>
            <a:ext cx="9565405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>
                <a:solidFill>
                  <a:schemeClr val="bg1"/>
                </a:solidFill>
                <a:latin typeface="Helvetica LT Pro Condensed" panose="020B05060202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34FF6EA-90A4-400E-87DF-0FB457EFA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45" y="6101500"/>
            <a:ext cx="225400" cy="225400"/>
          </a:xfrm>
          <a:prstGeom prst="rect">
            <a:avLst/>
          </a:prstGeom>
        </p:spPr>
      </p:pic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6800" y="4939387"/>
            <a:ext cx="2240931" cy="316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Helvetica LT Pro Condensed" panose="020B05060202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Info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6800" y="5306472"/>
            <a:ext cx="2240931" cy="3164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Helvetica LT Pro Condensed" panose="020B05060202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Info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81646" y="4939388"/>
            <a:ext cx="2240931" cy="3257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Helvetica LT Pro Condensed" panose="020B05060202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Info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81646" y="5315750"/>
            <a:ext cx="2240931" cy="3071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Helvetica LT Pro Condensed" panose="020B05060202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Info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EBD6AB6-95ED-0444-9F45-C902B1134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85" y="6124600"/>
            <a:ext cx="228600" cy="1651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B702F3D-E595-4540-ADDF-5415248F1F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5" y="6097250"/>
            <a:ext cx="127000" cy="228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21D71C9-3AFF-4443-BF3C-7DBD988E1F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135450"/>
            <a:ext cx="228600" cy="177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0" y="6081065"/>
            <a:ext cx="208635" cy="2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87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Abbinder 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3633595"/>
            <a:ext cx="8518525" cy="736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4500" b="1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Hier Namen eingeben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1189" y="4603693"/>
            <a:ext cx="8518525" cy="9059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Hier Position eingeben</a:t>
            </a:r>
          </a:p>
          <a:p>
            <a:pPr lvl="1"/>
            <a:r>
              <a:rPr lang="de-DE" dirty="0"/>
              <a:t>Allianz pro Schiene e.V.</a:t>
            </a:r>
          </a:p>
        </p:txBody>
      </p:sp>
    </p:spTree>
    <p:extLst>
      <p:ext uri="{BB962C8B-B14F-4D97-AF65-F5344CB8AC3E}">
        <p14:creationId xmlns:p14="http://schemas.microsoft.com/office/powerpoint/2010/main" val="418421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Abbinder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3633595"/>
            <a:ext cx="8518525" cy="736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4500" b="1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Pause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1189" y="4603693"/>
            <a:ext cx="8518525" cy="9065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Bis </a:t>
            </a:r>
            <a:r>
              <a:rPr lang="de-DE" dirty="0" err="1"/>
              <a:t>xx:xx</a:t>
            </a:r>
            <a:r>
              <a:rPr lang="de-DE" dirty="0"/>
              <a:t> Uhr</a:t>
            </a:r>
          </a:p>
        </p:txBody>
      </p:sp>
    </p:spTree>
    <p:extLst>
      <p:ext uri="{BB962C8B-B14F-4D97-AF65-F5344CB8AC3E}">
        <p14:creationId xmlns:p14="http://schemas.microsoft.com/office/powerpoint/2010/main" val="25730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96290" y="500298"/>
            <a:ext cx="10515600" cy="53133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Überschrift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88937" y="6345916"/>
            <a:ext cx="7931150" cy="317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FontTx/>
              <a:buNone/>
              <a:defRPr lang="de-DE" sz="14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66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Headline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96290" y="500298"/>
            <a:ext cx="10515600" cy="53133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Überschrift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88937" y="6345916"/>
            <a:ext cx="7931150" cy="317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FontTx/>
              <a:buNone/>
              <a:defRPr lang="de-DE" sz="14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512790" y="1073771"/>
            <a:ext cx="10189665" cy="496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2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Zwischenüberschrift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586327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Headline + Subline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96290" y="500298"/>
            <a:ext cx="10515600" cy="53133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Überschrift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88937" y="6345916"/>
            <a:ext cx="7931150" cy="317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FontTx/>
              <a:buNone/>
              <a:defRPr lang="de-DE" sz="14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512790" y="1073771"/>
            <a:ext cx="10499100" cy="496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2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Zwischenüberschrift eingeben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12763" y="1654175"/>
            <a:ext cx="10499725" cy="4564063"/>
          </a:xfrm>
          <a:prstGeom prst="rect">
            <a:avLst/>
          </a:prstGeom>
        </p:spPr>
        <p:txBody>
          <a:bodyPr/>
          <a:lstStyle>
            <a:lvl1pPr>
              <a:buClr>
                <a:srgbClr val="00478B"/>
              </a:buClr>
              <a:defRPr sz="2200"/>
            </a:lvl1pPr>
            <a:lvl2pPr>
              <a:buClr>
                <a:srgbClr val="00478B"/>
              </a:buClr>
              <a:defRPr sz="1800"/>
            </a:lvl2pPr>
            <a:lvl3pPr>
              <a:buClr>
                <a:srgbClr val="00478B"/>
              </a:buClr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442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Headline + Subline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96290" y="500298"/>
            <a:ext cx="10515600" cy="53133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Überschrift eingeben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88937" y="6345916"/>
            <a:ext cx="7931150" cy="317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FontTx/>
              <a:buNone/>
              <a:defRPr lang="de-DE" sz="14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512790" y="1073771"/>
            <a:ext cx="10499100" cy="496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2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Zwischenüberschrift eingeben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12763" y="1654175"/>
            <a:ext cx="10499725" cy="4564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220592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ußzeilenplatzhalter 4">
            <a:extLst>
              <a:ext uri="{FF2B5EF4-FFF2-40B4-BE49-F238E27FC236}">
                <a16:creationId xmlns:a16="http://schemas.microsoft.com/office/drawing/2014/main" id="{622E4A7C-5093-2A45-A018-D9E30D61C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541" y="6291037"/>
            <a:ext cx="792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478B"/>
                </a:solidFill>
                <a:latin typeface="Helvetica LT Std Condensed" panose="020B0506020202030204" pitchFamily="34" charset="77"/>
              </a:defRPr>
            </a:lvl1pPr>
          </a:lstStyle>
          <a:p>
            <a:endParaRPr lang="de-DE" sz="1400" dirty="0">
              <a:latin typeface="Helvetica LT Pro Condensed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S Headline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96290" y="500298"/>
            <a:ext cx="10515600" cy="53133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Überschrift eingeben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512790" y="1073771"/>
            <a:ext cx="10189665" cy="4964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2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Zwischenüberschrift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59070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Abbinder 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3633595"/>
            <a:ext cx="8518525" cy="736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4500" b="1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Hier Namen eingeben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1189" y="4603693"/>
            <a:ext cx="8518525" cy="9059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Hier Position eingeben</a:t>
            </a:r>
          </a:p>
          <a:p>
            <a:pPr lvl="1"/>
            <a:r>
              <a:rPr lang="de-DE" dirty="0"/>
              <a:t>Allianz pro Schiene e.V.</a:t>
            </a:r>
          </a:p>
        </p:txBody>
      </p:sp>
    </p:spTree>
    <p:extLst>
      <p:ext uri="{BB962C8B-B14F-4D97-AF65-F5344CB8AC3E}">
        <p14:creationId xmlns:p14="http://schemas.microsoft.com/office/powerpoint/2010/main" val="49906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S Abbinder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3633595"/>
            <a:ext cx="8518525" cy="7366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4500" b="1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Pause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1189" y="4603693"/>
            <a:ext cx="8518525" cy="9065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 smtClean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70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Bis </a:t>
            </a:r>
            <a:r>
              <a:rPr lang="de-DE" dirty="0" err="1"/>
              <a:t>xx:xx</a:t>
            </a:r>
            <a:r>
              <a:rPr lang="de-DE" dirty="0"/>
              <a:t> Uhr</a:t>
            </a:r>
          </a:p>
        </p:txBody>
      </p:sp>
    </p:spTree>
    <p:extLst>
      <p:ext uri="{BB962C8B-B14F-4D97-AF65-F5344CB8AC3E}">
        <p14:creationId xmlns:p14="http://schemas.microsoft.com/office/powerpoint/2010/main" val="10288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emf"/><Relationship Id="rId4" Type="http://schemas.openxmlformats.org/officeDocument/2006/relationships/image" Target="../media/image8.jpg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8.jpg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" y="0"/>
            <a:ext cx="12192788" cy="6861976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96800" y="500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00" y="669600"/>
            <a:ext cx="259091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Helvetica LT Pro Condensed" panose="020B05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03BA59F-EE87-5149-A737-7EF70759BA4B}"/>
              </a:ext>
            </a:extLst>
          </p:cNvPr>
          <p:cNvSpPr txBox="1">
            <a:spLocks/>
          </p:cNvSpPr>
          <p:nvPr userDrawn="1"/>
        </p:nvSpPr>
        <p:spPr>
          <a:xfrm>
            <a:off x="9407256" y="6305586"/>
            <a:ext cx="1753114" cy="3359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Helvetica LT Pro Condensed" panose="020B0506020202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0" i="0" dirty="0">
                <a:latin typeface="Helvetica LT Pro Condensed" panose="020B0506020202030204" pitchFamily="34" charset="0"/>
              </a:rPr>
              <a:t>@</a:t>
            </a:r>
            <a:r>
              <a:rPr lang="de-DE" sz="1400" b="0" i="0" dirty="0">
                <a:latin typeface="Helvetica LT Pro Condensed" panose="020B0506020202030204" pitchFamily="34" charset="0"/>
              </a:rPr>
              <a:t>Schienenallianz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223999" y="6305587"/>
            <a:ext cx="5196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66B1C34-C716-5249-8DC7-2938EC90F310}" type="slidenum">
              <a:rPr lang="de-DE" sz="1500" smtClean="0">
                <a:solidFill>
                  <a:schemeClr val="bg1"/>
                </a:solidFill>
                <a:latin typeface="Helvetica LT Pro Condensed" panose="020B0506020202030204" pitchFamily="34" charset="0"/>
              </a:rPr>
              <a:pPr/>
              <a:t>‹#›</a:t>
            </a:fld>
            <a:endParaRPr lang="de-DE" sz="1500" dirty="0">
              <a:solidFill>
                <a:schemeClr val="bg1"/>
              </a:solidFill>
              <a:latin typeface="Helvetica LT Pro Condensed" panose="020B0506020202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6F1B6C-7FCA-5C4D-8740-AB8E531AA9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68" y="6379260"/>
            <a:ext cx="194480" cy="1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8" r:id="rId3"/>
    <p:sldLayoutId id="2147483689" r:id="rId4"/>
    <p:sldLayoutId id="2147483675" r:id="rId5"/>
    <p:sldLayoutId id="21474836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 LT Pro Condensed" panose="020B05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LT Pro Condensed" panose="020B05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T Pro Condensed" panose="020B05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LT Pro Condensed" panose="020B05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LT Pro Condensed" panose="020B05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LT Pro Condensed" panose="020B05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"/>
            <a:ext cx="12192393" cy="68577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4FF6EA-90A4-400E-87DF-0FB457EFA1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75" y="6087850"/>
            <a:ext cx="225400" cy="225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BD6AB6-95ED-0444-9F45-C902B11340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15" y="6110950"/>
            <a:ext cx="228600" cy="1651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B702F3D-E595-4540-ADDF-5415248F1F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05" y="6083600"/>
            <a:ext cx="127000" cy="228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1D71C9-3AFF-4443-BF3C-7DBD988E1F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0" y="6121800"/>
            <a:ext cx="228600" cy="1778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00" y="6067415"/>
            <a:ext cx="208635" cy="2086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00" y="669600"/>
            <a:ext cx="2590915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"/>
            <a:ext cx="12192393" cy="685777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00" y="669600"/>
            <a:ext cx="2590915" cy="7920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4DC16D1-F7F3-DC42-BB33-86985DEBE5B5}"/>
              </a:ext>
            </a:extLst>
          </p:cNvPr>
          <p:cNvGrpSpPr/>
          <p:nvPr userDrawn="1"/>
        </p:nvGrpSpPr>
        <p:grpSpPr>
          <a:xfrm>
            <a:off x="10395305" y="6093550"/>
            <a:ext cx="1163210" cy="241300"/>
            <a:chOff x="496800" y="6093550"/>
            <a:chExt cx="1163210" cy="24130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3EE6E77-1E67-7E47-AE1D-D6B6EF8E9C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410" y="6124600"/>
              <a:ext cx="228600" cy="1651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AD9911F-4BD4-8B4F-8317-607CEE369C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0" y="6097250"/>
              <a:ext cx="127000" cy="2286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D43A1C7-F69C-D44A-9556-E958CF372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00" y="6135450"/>
              <a:ext cx="228600" cy="1778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9BAA7A6-C2CA-A242-AAB9-791C30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170" y="6093550"/>
              <a:ext cx="2032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irk.flege@allianz-pro-schiene.de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138" y="1428115"/>
            <a:ext cx="11285556" cy="1798663"/>
          </a:xfrm>
        </p:spPr>
        <p:txBody>
          <a:bodyPr anchor="t">
            <a:normAutofit/>
          </a:bodyPr>
          <a:lstStyle/>
          <a:p>
            <a:r>
              <a:rPr lang="de-DE" sz="4000" dirty="0"/>
              <a:t>Verkehrswende im Güterverkehr </a:t>
            </a:r>
            <a:br>
              <a:rPr lang="de-DE" sz="4000" dirty="0"/>
            </a:br>
            <a:r>
              <a:rPr lang="de-DE" sz="4000" dirty="0"/>
              <a:t>– Europa kann mehr</a:t>
            </a:r>
            <a:r>
              <a:rPr lang="de-DE" sz="2700" dirty="0"/>
              <a:t> </a:t>
            </a:r>
            <a:br>
              <a:rPr lang="de-DE" dirty="0"/>
            </a:br>
            <a:endParaRPr lang="de-DE" sz="3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Dirk Flege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cs typeface="Arial" pitchFamily="34" charset="0"/>
              </a:rPr>
              <a:t>Geschäftsführer 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cs typeface="Arial" pitchFamily="34" charset="0"/>
              </a:rPr>
              <a:t>Allianz pro Schiene e.V.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524967" y="6108227"/>
            <a:ext cx="8837131" cy="325702"/>
          </a:xfrm>
        </p:spPr>
        <p:txBody>
          <a:bodyPr/>
          <a:lstStyle/>
          <a:p>
            <a:r>
              <a:rPr lang="de-DE" dirty="0"/>
              <a:t>3rd ERA Multimodal Conference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de-DE" dirty="0">
                <a:cs typeface="Arial" panose="020B0604020202020204" pitchFamily="34" charset="0"/>
              </a:rPr>
              <a:t>Digital Mobility Services &amp; Supply Chain Integration. Hamburg, 25./26. Okt. 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18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687192-0F8F-9342-228A-30730FB94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77255" cy="687725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22FAC32-7105-1B2F-46B8-A3C67576D39D}"/>
              </a:ext>
            </a:extLst>
          </p:cNvPr>
          <p:cNvGrpSpPr/>
          <p:nvPr/>
        </p:nvGrpSpPr>
        <p:grpSpPr>
          <a:xfrm rot="16200000">
            <a:off x="6920708" y="2913800"/>
            <a:ext cx="2589415" cy="1030402"/>
            <a:chOff x="5781822" y="1491175"/>
            <a:chExt cx="1725092" cy="862546"/>
          </a:xfrm>
        </p:grpSpPr>
        <p:cxnSp>
          <p:nvCxnSpPr>
            <p:cNvPr id="8" name="Gerade Verbindung 10">
              <a:extLst>
                <a:ext uri="{FF2B5EF4-FFF2-40B4-BE49-F238E27FC236}">
                  <a16:creationId xmlns:a16="http://schemas.microsoft.com/office/drawing/2014/main" id="{915176F9-8621-BF86-6010-A7C94858C3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81822" y="1491175"/>
              <a:ext cx="862546" cy="862546"/>
            </a:xfrm>
            <a:prstGeom prst="line">
              <a:avLst/>
            </a:prstGeom>
            <a:ln w="22225">
              <a:solidFill>
                <a:srgbClr val="0021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0">
              <a:extLst>
                <a:ext uri="{FF2B5EF4-FFF2-40B4-BE49-F238E27FC236}">
                  <a16:creationId xmlns:a16="http://schemas.microsoft.com/office/drawing/2014/main" id="{43A40FC6-317D-51DF-4733-7250EAC27D2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44368" y="1491175"/>
              <a:ext cx="862546" cy="862546"/>
            </a:xfrm>
            <a:prstGeom prst="line">
              <a:avLst/>
            </a:prstGeom>
            <a:ln w="22225">
              <a:solidFill>
                <a:srgbClr val="0021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857AD57E-0B1E-FE11-74EF-F5F21FD6BC91}"/>
              </a:ext>
            </a:extLst>
          </p:cNvPr>
          <p:cNvSpPr txBox="1"/>
          <p:nvPr/>
        </p:nvSpPr>
        <p:spPr>
          <a:xfrm>
            <a:off x="6816873" y="3140822"/>
            <a:ext cx="180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Marktanteilsziel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0"/>
              </a:rPr>
              <a:t> </a:t>
            </a:r>
            <a:r>
              <a:rPr lang="de-DE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2030</a:t>
            </a:r>
            <a:endParaRPr lang="de-DE" sz="2400" b="1" dirty="0">
              <a:solidFill>
                <a:srgbClr val="002148"/>
              </a:solidFill>
              <a:latin typeface="Helvetica LT Pro Condensed" panose="020B0506020202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A51E0C-47F8-5E2B-8E79-BA0989F51C8F}"/>
              </a:ext>
            </a:extLst>
          </p:cNvPr>
          <p:cNvSpPr txBox="1"/>
          <p:nvPr/>
        </p:nvSpPr>
        <p:spPr>
          <a:xfrm>
            <a:off x="8545631" y="2966312"/>
            <a:ext cx="340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25% </a:t>
            </a: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0"/>
              </a:rPr>
              <a:t>Deutschland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3E68736-490E-383A-3F20-F4EA67E2F007}"/>
              </a:ext>
            </a:extLst>
          </p:cNvPr>
          <p:cNvSpPr txBox="1"/>
          <p:nvPr/>
        </p:nvSpPr>
        <p:spPr>
          <a:xfrm>
            <a:off x="8545093" y="3434657"/>
            <a:ext cx="340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30% </a:t>
            </a:r>
            <a:r>
              <a:rPr lang="de-DE" sz="2400" i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0"/>
              </a:rPr>
              <a:t>Europäische Union</a:t>
            </a:r>
            <a:endParaRPr lang="de-DE" sz="3200" i="1" dirty="0">
              <a:solidFill>
                <a:schemeClr val="bg2">
                  <a:lumMod val="50000"/>
                </a:schemeClr>
              </a:solidFill>
              <a:latin typeface="Helvetica LT Pro Condensed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9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86B9156-59C2-1404-5C09-DCD2FBFFA1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5" b="36401"/>
          <a:stretch/>
        </p:blipFill>
        <p:spPr>
          <a:xfrm>
            <a:off x="0" y="3566160"/>
            <a:ext cx="12192000" cy="2751555"/>
          </a:xfrm>
          <a:prstGeom prst="rect">
            <a:avLst/>
          </a:prstGeom>
          <a:solidFill>
            <a:schemeClr val="bg1">
              <a:alpha val="69000"/>
            </a:schemeClr>
          </a:solidFill>
          <a:effectLst/>
        </p:spPr>
      </p:pic>
      <p:sp>
        <p:nvSpPr>
          <p:cNvPr id="10" name="Textfeld 21">
            <a:extLst>
              <a:ext uri="{FF2B5EF4-FFF2-40B4-BE49-F238E27FC236}">
                <a16:creationId xmlns:a16="http://schemas.microsoft.com/office/drawing/2014/main" id="{8CD4C899-406B-4A15-A406-C1692A7617FB}"/>
              </a:ext>
            </a:extLst>
          </p:cNvPr>
          <p:cNvSpPr txBox="1"/>
          <p:nvPr/>
        </p:nvSpPr>
        <p:spPr>
          <a:xfrm>
            <a:off x="4520175" y="2667953"/>
            <a:ext cx="271289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DIGITALISIERUNG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494F1456-3D40-45ED-87B8-349006685200}"/>
              </a:ext>
            </a:extLst>
          </p:cNvPr>
          <p:cNvSpPr txBox="1"/>
          <p:nvPr/>
        </p:nvSpPr>
        <p:spPr>
          <a:xfrm>
            <a:off x="7961002" y="2653279"/>
            <a:ext cx="4230998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WETTBEWERBSBEDINGUNGEN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79F85B6-31D6-A855-B508-36E7CD9D617A}"/>
              </a:ext>
            </a:extLst>
          </p:cNvPr>
          <p:cNvSpPr txBox="1"/>
          <p:nvPr/>
        </p:nvSpPr>
        <p:spPr>
          <a:xfrm>
            <a:off x="417718" y="540285"/>
            <a:ext cx="27604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Handlungsbedarf </a:t>
            </a:r>
          </a:p>
          <a:p>
            <a:r>
              <a:rPr lang="de-DE" sz="2800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in den Feldern</a:t>
            </a:r>
          </a:p>
        </p:txBody>
      </p:sp>
      <p:sp>
        <p:nvSpPr>
          <p:cNvPr id="16" name="Textfeld 21">
            <a:extLst>
              <a:ext uri="{FF2B5EF4-FFF2-40B4-BE49-F238E27FC236}">
                <a16:creationId xmlns:a16="http://schemas.microsoft.com/office/drawing/2014/main" id="{3C93DE90-A75A-5913-703B-3A1354059A7C}"/>
              </a:ext>
            </a:extLst>
          </p:cNvPr>
          <p:cNvSpPr txBox="1"/>
          <p:nvPr/>
        </p:nvSpPr>
        <p:spPr>
          <a:xfrm>
            <a:off x="314166" y="2667953"/>
            <a:ext cx="286397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INFRASTRUKTUR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Helvetica LT Pro Condensed" panose="020B0506020202030204" pitchFamily="34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3B1AC4-4BA4-BC21-85F3-2518E825FDE3}"/>
              </a:ext>
            </a:extLst>
          </p:cNvPr>
          <p:cNvSpPr txBox="1"/>
          <p:nvPr/>
        </p:nvSpPr>
        <p:spPr>
          <a:xfrm>
            <a:off x="10716882" y="6091040"/>
            <a:ext cx="1302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Helvetica LT Pro Condensed" panose="020B0506020202030204" pitchFamily="34" charset="0"/>
              </a:rPr>
              <a:t>©</a:t>
            </a:r>
            <a:r>
              <a:rPr lang="de-DE" sz="800" dirty="0" err="1">
                <a:solidFill>
                  <a:schemeClr val="bg1"/>
                </a:solidFill>
                <a:latin typeface="Helvetica LT Pro Condensed" panose="020B0506020202030204" pitchFamily="34" charset="0"/>
              </a:rPr>
              <a:t>eyeem</a:t>
            </a:r>
            <a:r>
              <a:rPr lang="de-DE" sz="800" dirty="0">
                <a:solidFill>
                  <a:schemeClr val="bg1"/>
                </a:solidFill>
                <a:latin typeface="Helvetica LT Pro Condensed" panose="020B0506020202030204" pitchFamily="34" charset="0"/>
              </a:rPr>
              <a:t>/Thomas Gutschlag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ED2623E-BD6F-6102-EECE-506BA83D3EF4}"/>
              </a:ext>
            </a:extLst>
          </p:cNvPr>
          <p:cNvGrpSpPr/>
          <p:nvPr/>
        </p:nvGrpSpPr>
        <p:grpSpPr>
          <a:xfrm>
            <a:off x="1330351" y="3150360"/>
            <a:ext cx="831600" cy="831600"/>
            <a:chOff x="2441275" y="1682151"/>
            <a:chExt cx="961200" cy="96109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104A677-355E-1205-E5A6-629A9D6F51F8}"/>
                </a:ext>
              </a:extLst>
            </p:cNvPr>
            <p:cNvSpPr/>
            <p:nvPr/>
          </p:nvSpPr>
          <p:spPr>
            <a:xfrm>
              <a:off x="2441275" y="1682151"/>
              <a:ext cx="961200" cy="9610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AED7E43-8AFF-6690-96EB-2A3D8BC49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01091" y="1825588"/>
              <a:ext cx="641567" cy="641568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7861777-B46A-4A78-90E0-2482FE2B4510}"/>
              </a:ext>
            </a:extLst>
          </p:cNvPr>
          <p:cNvGrpSpPr/>
          <p:nvPr/>
        </p:nvGrpSpPr>
        <p:grpSpPr>
          <a:xfrm>
            <a:off x="5460820" y="3156688"/>
            <a:ext cx="831600" cy="830997"/>
            <a:chOff x="7065034" y="2943903"/>
            <a:chExt cx="831600" cy="830997"/>
          </a:xfrm>
          <a:solidFill>
            <a:schemeClr val="bg1"/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6512588-3D3F-74BB-C7CA-1750C0AC7E53}"/>
                </a:ext>
              </a:extLst>
            </p:cNvPr>
            <p:cNvSpPr/>
            <p:nvPr/>
          </p:nvSpPr>
          <p:spPr>
            <a:xfrm>
              <a:off x="7065034" y="2943903"/>
              <a:ext cx="831600" cy="830997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B0D8048-B294-130D-EEE7-5010C0E3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12041" y="3191682"/>
              <a:ext cx="360000" cy="3600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11A31B3-D253-614D-8585-11847EC9CC38}"/>
              </a:ext>
            </a:extLst>
          </p:cNvPr>
          <p:cNvGrpSpPr/>
          <p:nvPr/>
        </p:nvGrpSpPr>
        <p:grpSpPr>
          <a:xfrm>
            <a:off x="9781067" y="3206160"/>
            <a:ext cx="720000" cy="720000"/>
            <a:chOff x="9746796" y="4362691"/>
            <a:chExt cx="720000" cy="7200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A76462D-01B9-B975-793E-1FD496E5DB5F}"/>
                </a:ext>
              </a:extLst>
            </p:cNvPr>
            <p:cNvSpPr/>
            <p:nvPr/>
          </p:nvSpPr>
          <p:spPr>
            <a:xfrm>
              <a:off x="9746796" y="436269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15FE33C-C731-38B9-5BDA-27D7A3D5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26796" y="454512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36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948474D-D4B5-42CE-601A-971AEF4F91C2}"/>
              </a:ext>
            </a:extLst>
          </p:cNvPr>
          <p:cNvSpPr txBox="1">
            <a:spLocks/>
          </p:cNvSpPr>
          <p:nvPr/>
        </p:nvSpPr>
        <p:spPr>
          <a:xfrm>
            <a:off x="9893520" y="3488722"/>
            <a:ext cx="1728592" cy="2934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3F3E3A9-20FF-198E-8EC1-A2E9A1BF6D1D}"/>
              </a:ext>
            </a:extLst>
          </p:cNvPr>
          <p:cNvSpPr txBox="1">
            <a:spLocks/>
          </p:cNvSpPr>
          <p:nvPr/>
        </p:nvSpPr>
        <p:spPr>
          <a:xfrm>
            <a:off x="6474614" y="4752160"/>
            <a:ext cx="3229433" cy="2934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pPr algn="ctr"/>
            <a:endParaRPr lang="de-DE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92DF06BA-BE04-A89F-75D7-E57DAAA85B7E}"/>
              </a:ext>
            </a:extLst>
          </p:cNvPr>
          <p:cNvSpPr txBox="1"/>
          <p:nvPr/>
        </p:nvSpPr>
        <p:spPr>
          <a:xfrm>
            <a:off x="1070409" y="330481"/>
            <a:ext cx="286397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INFRASTRUKTUR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Helvetica LT Pro Condensed" panose="020B0506020202030204" pitchFamily="34" charset="77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9832D6A-31EE-E679-E0BB-CD5C3D2F3DB9}"/>
              </a:ext>
            </a:extLst>
          </p:cNvPr>
          <p:cNvGrpSpPr/>
          <p:nvPr/>
        </p:nvGrpSpPr>
        <p:grpSpPr>
          <a:xfrm>
            <a:off x="217070" y="141789"/>
            <a:ext cx="831600" cy="831600"/>
            <a:chOff x="2441275" y="1682151"/>
            <a:chExt cx="961200" cy="961093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6720B70-13A8-2ACB-F38B-A1D2FB423463}"/>
                </a:ext>
              </a:extLst>
            </p:cNvPr>
            <p:cNvSpPr/>
            <p:nvPr/>
          </p:nvSpPr>
          <p:spPr>
            <a:xfrm>
              <a:off x="2441275" y="1682151"/>
              <a:ext cx="961200" cy="9610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18D60AF-4F65-403E-5249-6ECD0439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1091" y="1825588"/>
              <a:ext cx="641567" cy="641568"/>
            </a:xfrm>
            <a:prstGeom prst="rect">
              <a:avLst/>
            </a:prstGeom>
          </p:spPr>
        </p:pic>
      </p:grpSp>
      <p:pic>
        <p:nvPicPr>
          <p:cNvPr id="52" name="Grafik 51">
            <a:extLst>
              <a:ext uri="{FF2B5EF4-FFF2-40B4-BE49-F238E27FC236}">
                <a16:creationId xmlns:a16="http://schemas.microsoft.com/office/drawing/2014/main" id="{82146CBB-55C1-A945-B83F-1A50DC84E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8" y="0"/>
            <a:ext cx="4848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extLst>
              <a:ext uri="{FF2B5EF4-FFF2-40B4-BE49-F238E27FC236}">
                <a16:creationId xmlns:a16="http://schemas.microsoft.com/office/drawing/2014/main" id="{665829BF-9FB3-DAF7-475B-525BD2AC4659}"/>
              </a:ext>
            </a:extLst>
          </p:cNvPr>
          <p:cNvSpPr txBox="1"/>
          <p:nvPr/>
        </p:nvSpPr>
        <p:spPr>
          <a:xfrm>
            <a:off x="4794072" y="5535276"/>
            <a:ext cx="2865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durch Hochleistungs-TEN-T-Korridore und Konzentration auf Engpässe im grenzüberschreitenden Schienennetz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948474D-D4B5-42CE-601A-971AEF4F91C2}"/>
              </a:ext>
            </a:extLst>
          </p:cNvPr>
          <p:cNvSpPr txBox="1">
            <a:spLocks/>
          </p:cNvSpPr>
          <p:nvPr/>
        </p:nvSpPr>
        <p:spPr>
          <a:xfrm>
            <a:off x="9893520" y="3488722"/>
            <a:ext cx="1728592" cy="2934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3F3E3A9-20FF-198E-8EC1-A2E9A1BF6D1D}"/>
              </a:ext>
            </a:extLst>
          </p:cNvPr>
          <p:cNvSpPr txBox="1">
            <a:spLocks/>
          </p:cNvSpPr>
          <p:nvPr/>
        </p:nvSpPr>
        <p:spPr>
          <a:xfrm>
            <a:off x="6474614" y="4752160"/>
            <a:ext cx="3229433" cy="2934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pPr algn="ctr"/>
            <a:endParaRPr lang="de-DE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92DF06BA-BE04-A89F-75D7-E57DAAA85B7E}"/>
              </a:ext>
            </a:extLst>
          </p:cNvPr>
          <p:cNvSpPr txBox="1"/>
          <p:nvPr/>
        </p:nvSpPr>
        <p:spPr>
          <a:xfrm>
            <a:off x="1070409" y="330481"/>
            <a:ext cx="2863970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INFRASTRUKTUR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Helvetica LT Pro Condensed" panose="020B0506020202030204" pitchFamily="34" charset="77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9832D6A-31EE-E679-E0BB-CD5C3D2F3DB9}"/>
              </a:ext>
            </a:extLst>
          </p:cNvPr>
          <p:cNvGrpSpPr/>
          <p:nvPr/>
        </p:nvGrpSpPr>
        <p:grpSpPr>
          <a:xfrm>
            <a:off x="217070" y="141789"/>
            <a:ext cx="831600" cy="831600"/>
            <a:chOff x="2441275" y="1682151"/>
            <a:chExt cx="961200" cy="961093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6720B70-13A8-2ACB-F38B-A1D2FB423463}"/>
                </a:ext>
              </a:extLst>
            </p:cNvPr>
            <p:cNvSpPr/>
            <p:nvPr/>
          </p:nvSpPr>
          <p:spPr>
            <a:xfrm>
              <a:off x="2441275" y="1682151"/>
              <a:ext cx="961200" cy="9610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18D60AF-4F65-403E-5249-6ECD0439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1091" y="1825588"/>
              <a:ext cx="641567" cy="641568"/>
            </a:xfrm>
            <a:prstGeom prst="rect">
              <a:avLst/>
            </a:prstGeom>
          </p:spPr>
        </p:pic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ABBF5358-1B45-CFCA-CA18-0B7110561691}"/>
              </a:ext>
            </a:extLst>
          </p:cNvPr>
          <p:cNvSpPr txBox="1"/>
          <p:nvPr/>
        </p:nvSpPr>
        <p:spPr>
          <a:xfrm>
            <a:off x="900242" y="1378090"/>
            <a:ext cx="10737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Den Nachholbedarf beim grenzüberschreitenden Ausbau des Schienengüterverkehrsnetzes meistern</a:t>
            </a:r>
            <a:endParaRPr lang="de-D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E1BB83B-33E9-C80A-844C-CF5E23EFB4D9}"/>
              </a:ext>
            </a:extLst>
          </p:cNvPr>
          <p:cNvGrpSpPr/>
          <p:nvPr/>
        </p:nvGrpSpPr>
        <p:grpSpPr>
          <a:xfrm>
            <a:off x="1497971" y="1923341"/>
            <a:ext cx="2534665" cy="3378368"/>
            <a:chOff x="1662320" y="1136400"/>
            <a:chExt cx="2534665" cy="3378368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85DDF34-CD3B-BDFC-588B-0D5B697F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3" r="24943"/>
            <a:stretch/>
          </p:blipFill>
          <p:spPr>
            <a:xfrm>
              <a:off x="1662320" y="1136400"/>
              <a:ext cx="2534665" cy="3373200"/>
            </a:xfrm>
            <a:prstGeom prst="rect">
              <a:avLst/>
            </a:prstGeom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4E05AE6A-1250-1710-BB52-11B25F0E33E9}"/>
                </a:ext>
              </a:extLst>
            </p:cNvPr>
            <p:cNvSpPr txBox="1"/>
            <p:nvPr/>
          </p:nvSpPr>
          <p:spPr>
            <a:xfrm>
              <a:off x="1731877" y="4299324"/>
              <a:ext cx="17014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latin typeface="Helvetica LT Pro Condensed" panose="020B0506020202030204" pitchFamily="34" charset="0"/>
                </a:rPr>
                <a:t>©Deutsche Bahn AG/Frank Kniestedt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7608784-6B7E-DC57-A045-1EC2E19DF300}"/>
              </a:ext>
            </a:extLst>
          </p:cNvPr>
          <p:cNvGrpSpPr/>
          <p:nvPr/>
        </p:nvGrpSpPr>
        <p:grpSpPr>
          <a:xfrm>
            <a:off x="8383665" y="1924017"/>
            <a:ext cx="2533650" cy="3377692"/>
            <a:chOff x="7452854" y="1137076"/>
            <a:chExt cx="2533650" cy="3377692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97B0C535-651D-A52A-6B01-EBF486A10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1" t="20" r="27655" b="-20"/>
            <a:stretch/>
          </p:blipFill>
          <p:spPr>
            <a:xfrm>
              <a:off x="7452854" y="1137076"/>
              <a:ext cx="2533650" cy="3371849"/>
            </a:xfrm>
            <a:prstGeom prst="rect">
              <a:avLst/>
            </a:prstGeom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46901DE-13CD-43A2-AAD4-DC2C9B457DEB}"/>
                </a:ext>
              </a:extLst>
            </p:cNvPr>
            <p:cNvSpPr txBox="1"/>
            <p:nvPr/>
          </p:nvSpPr>
          <p:spPr>
            <a:xfrm>
              <a:off x="7452854" y="4299324"/>
              <a:ext cx="173427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latin typeface="Helvetica LT Pro Condensed" panose="020B0506020202030204" pitchFamily="34" charset="0"/>
                </a:rPr>
                <a:t>Allianz pro Schiene / Jenner-Egberts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0BA50B3-8F00-49A5-595B-8D7301584E33}"/>
              </a:ext>
            </a:extLst>
          </p:cNvPr>
          <p:cNvGrpSpPr/>
          <p:nvPr/>
        </p:nvGrpSpPr>
        <p:grpSpPr>
          <a:xfrm>
            <a:off x="4860256" y="1924017"/>
            <a:ext cx="2533650" cy="3377692"/>
            <a:chOff x="4588668" y="1137076"/>
            <a:chExt cx="2533650" cy="3377692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803450CB-9623-4093-F37F-0C9CC815D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2" t="-1596" r="6742" b="1596"/>
            <a:stretch/>
          </p:blipFill>
          <p:spPr>
            <a:xfrm>
              <a:off x="4588668" y="1137076"/>
              <a:ext cx="2533650" cy="3371849"/>
            </a:xfrm>
            <a:prstGeom prst="rect">
              <a:avLst/>
            </a:prstGeom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84D3D47-EB1F-0720-B5DD-C4E52A39A06C}"/>
                </a:ext>
              </a:extLst>
            </p:cNvPr>
            <p:cNvSpPr txBox="1"/>
            <p:nvPr/>
          </p:nvSpPr>
          <p:spPr>
            <a:xfrm>
              <a:off x="4588668" y="4299324"/>
              <a:ext cx="173427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latin typeface="Helvetica LT Pro Condensed" panose="020B0506020202030204" pitchFamily="34" charset="0"/>
                </a:rPr>
                <a:t>ÖBB/Philipp Horak</a:t>
              </a:r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5D1B8099-7FDA-6174-0B47-5CEECB154448}"/>
              </a:ext>
            </a:extLst>
          </p:cNvPr>
          <p:cNvSpPr txBox="1"/>
          <p:nvPr/>
        </p:nvSpPr>
        <p:spPr>
          <a:xfrm>
            <a:off x="8563572" y="5535276"/>
            <a:ext cx="21738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durch 740m Züge und P400 Profil im kombinierter Verkehr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1C249F6-D8A8-B19E-B83A-B28435CCBD1B}"/>
              </a:ext>
            </a:extLst>
          </p:cNvPr>
          <p:cNvSpPr txBox="1"/>
          <p:nvPr/>
        </p:nvSpPr>
        <p:spPr>
          <a:xfrm>
            <a:off x="1431287" y="5485590"/>
            <a:ext cx="2668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durch grenzüberschreitende Elektrifizierung + EU-Förderprogramme für elektrifizierte Grenzübergänge</a:t>
            </a:r>
          </a:p>
          <a:p>
            <a:pPr algn="ctr"/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 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0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4F18464-CE60-4D50-6208-FC151BDB5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948474D-D4B5-42CE-601A-971AEF4F91C2}"/>
              </a:ext>
            </a:extLst>
          </p:cNvPr>
          <p:cNvSpPr txBox="1">
            <a:spLocks/>
          </p:cNvSpPr>
          <p:nvPr/>
        </p:nvSpPr>
        <p:spPr>
          <a:xfrm>
            <a:off x="10143686" y="1383267"/>
            <a:ext cx="1728592" cy="2934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2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948474D-D4B5-42CE-601A-971AEF4F91C2}"/>
              </a:ext>
            </a:extLst>
          </p:cNvPr>
          <p:cNvSpPr txBox="1">
            <a:spLocks/>
          </p:cNvSpPr>
          <p:nvPr/>
        </p:nvSpPr>
        <p:spPr>
          <a:xfrm>
            <a:off x="10143686" y="1383267"/>
            <a:ext cx="1728592" cy="2934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000" b="1" i="0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n-ea"/>
                <a:cs typeface="+mn-cs"/>
              </a:defRPr>
            </a:lvl1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92DF06BA-BE04-A89F-75D7-E57DAAA85B7E}"/>
              </a:ext>
            </a:extLst>
          </p:cNvPr>
          <p:cNvSpPr txBox="1"/>
          <p:nvPr/>
        </p:nvSpPr>
        <p:spPr>
          <a:xfrm>
            <a:off x="1063746" y="314671"/>
            <a:ext cx="4107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Helvetica LT Pro Condensed" panose="020B0506020202030204" pitchFamily="34" charset="77"/>
              </a:rPr>
              <a:t>WETTBEWERBSBEDINGUNGEN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Helvetica LT Pro Condensed" panose="020B0506020202030204" pitchFamily="34" charset="77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2C9E9DC-4D65-0399-B616-C34578FB86BB}"/>
              </a:ext>
            </a:extLst>
          </p:cNvPr>
          <p:cNvGrpSpPr/>
          <p:nvPr/>
        </p:nvGrpSpPr>
        <p:grpSpPr>
          <a:xfrm>
            <a:off x="207433" y="139337"/>
            <a:ext cx="831600" cy="831600"/>
            <a:chOff x="9746796" y="4362691"/>
            <a:chExt cx="720000" cy="720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BBCD313-1BC5-5A58-7942-9E240AC0ECD9}"/>
                </a:ext>
              </a:extLst>
            </p:cNvPr>
            <p:cNvSpPr/>
            <p:nvPr/>
          </p:nvSpPr>
          <p:spPr>
            <a:xfrm>
              <a:off x="9746796" y="436269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06CA887-71AB-7E39-0323-C8BA39E7F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26796" y="4545123"/>
              <a:ext cx="360000" cy="360000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6F27B988-AFF1-8E4E-E4C2-92345D4C14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2" b="21700"/>
          <a:stretch/>
        </p:blipFill>
        <p:spPr>
          <a:xfrm>
            <a:off x="1" y="1763911"/>
            <a:ext cx="5816179" cy="12792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1999D6-E8B7-4D8A-5192-CF33C44BA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4" b="33804"/>
          <a:stretch/>
        </p:blipFill>
        <p:spPr>
          <a:xfrm>
            <a:off x="1" y="3337256"/>
            <a:ext cx="5816178" cy="12757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475A315-75F3-9C31-2AB1-C3FA591B0D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5" b="27947"/>
          <a:stretch/>
        </p:blipFill>
        <p:spPr>
          <a:xfrm>
            <a:off x="0" y="4910787"/>
            <a:ext cx="5816179" cy="139084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5D50C0B-0827-38BB-D095-3486E6CBAE72}"/>
              </a:ext>
            </a:extLst>
          </p:cNvPr>
          <p:cNvSpPr txBox="1"/>
          <p:nvPr/>
        </p:nvSpPr>
        <p:spPr>
          <a:xfrm>
            <a:off x="3890513" y="6086191"/>
            <a:ext cx="20068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Helvetica LT Pro Condensed" panose="020B0506020202030204" pitchFamily="34" charset="0"/>
              </a:rPr>
              <a:t>© Deutsche Bahn AG / Volker </a:t>
            </a:r>
            <a:r>
              <a:rPr lang="de-DE" sz="800" dirty="0" err="1">
                <a:solidFill>
                  <a:schemeClr val="bg1"/>
                </a:solidFill>
                <a:latin typeface="Helvetica LT Pro Condensed" panose="020B0506020202030204" pitchFamily="34" charset="0"/>
              </a:rPr>
              <a:t>Emersleben</a:t>
            </a:r>
            <a:endParaRPr lang="de-DE" sz="800" dirty="0">
              <a:solidFill>
                <a:schemeClr val="bg1"/>
              </a:solidFill>
              <a:latin typeface="Helvetica LT Pro Condensed" panose="020B0506020202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515F22-4F1E-B1BA-0865-87BAB8CBDECE}"/>
              </a:ext>
            </a:extLst>
          </p:cNvPr>
          <p:cNvSpPr txBox="1"/>
          <p:nvPr/>
        </p:nvSpPr>
        <p:spPr>
          <a:xfrm>
            <a:off x="4278680" y="4396057"/>
            <a:ext cx="16187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Helvetica LT Pro Condensed" panose="020B0506020202030204" pitchFamily="34" charset="0"/>
              </a:rPr>
              <a:t>© Deutsche Bahn AG / Oliver Lang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4E861DC-6214-51F1-ED74-FE5A81F203A4}"/>
              </a:ext>
            </a:extLst>
          </p:cNvPr>
          <p:cNvSpPr txBox="1"/>
          <p:nvPr/>
        </p:nvSpPr>
        <p:spPr>
          <a:xfrm>
            <a:off x="4106174" y="2813645"/>
            <a:ext cx="17100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Helvetica LT Pro Condensed" panose="020B0506020202030204" pitchFamily="34" charset="0"/>
              </a:rPr>
              <a:t>© Deutsche Bahn AG / Dominik Baur</a:t>
            </a:r>
          </a:p>
        </p:txBody>
      </p:sp>
      <p:sp>
        <p:nvSpPr>
          <p:cNvPr id="25" name="Textfeld 21">
            <a:extLst>
              <a:ext uri="{FF2B5EF4-FFF2-40B4-BE49-F238E27FC236}">
                <a16:creationId xmlns:a16="http://schemas.microsoft.com/office/drawing/2014/main" id="{A746F795-6F90-9B0C-C4D8-2A37E8FAB42F}"/>
              </a:ext>
            </a:extLst>
          </p:cNvPr>
          <p:cNvSpPr txBox="1"/>
          <p:nvPr/>
        </p:nvSpPr>
        <p:spPr>
          <a:xfrm>
            <a:off x="6131560" y="5098380"/>
            <a:ext cx="6024880" cy="10156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Maße und Gewichte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müssen beim LKW stabil gehalten werden (keine Gigaliner), um die Komparabilität im KV zu gewährleisten</a:t>
            </a:r>
            <a:endParaRPr lang="de-DE" dirty="0">
              <a:latin typeface="Helvetica LT Pro Condensed" panose="020B0506020202030204" pitchFamily="34" charset="77"/>
            </a:endParaRPr>
          </a:p>
        </p:txBody>
      </p:sp>
      <p:sp>
        <p:nvSpPr>
          <p:cNvPr id="26" name="Textfeld 21">
            <a:extLst>
              <a:ext uri="{FF2B5EF4-FFF2-40B4-BE49-F238E27FC236}">
                <a16:creationId xmlns:a16="http://schemas.microsoft.com/office/drawing/2014/main" id="{E33B25E5-DCA7-EBA1-89AE-162D6126ED1B}"/>
              </a:ext>
            </a:extLst>
          </p:cNvPr>
          <p:cNvSpPr txBox="1"/>
          <p:nvPr/>
        </p:nvSpPr>
        <p:spPr>
          <a:xfrm>
            <a:off x="6131560" y="3467284"/>
            <a:ext cx="6024880" cy="10156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Novellierung der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 EU-Wegekostenrichtlinie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, um den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künstlichen Wettbewerbsvorteil des Straßengüterverkehrs bei den Infrastruktur-Nutzungsgebühren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zu beenden  </a:t>
            </a:r>
            <a:endParaRPr lang="de-DE" dirty="0">
              <a:latin typeface="Helvetica LT Pro Condensed" panose="020B0506020202030204" pitchFamily="34" charset="77"/>
            </a:endParaRPr>
          </a:p>
        </p:txBody>
      </p:sp>
      <p:sp>
        <p:nvSpPr>
          <p:cNvPr id="27" name="Textfeld 21">
            <a:extLst>
              <a:ext uri="{FF2B5EF4-FFF2-40B4-BE49-F238E27FC236}">
                <a16:creationId xmlns:a16="http://schemas.microsoft.com/office/drawing/2014/main" id="{93B50AF6-9AF9-FDBB-ECB0-91EDF346FB97}"/>
              </a:ext>
            </a:extLst>
          </p:cNvPr>
          <p:cNvSpPr txBox="1"/>
          <p:nvPr/>
        </p:nvSpPr>
        <p:spPr>
          <a:xfrm>
            <a:off x="6131560" y="1849552"/>
            <a:ext cx="6024880" cy="11079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Die EU muss für 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mehr Kostenwahrheit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im Verkehr sorgen und den Mitgliedsstaaten Leitlinien für die 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Internalisierung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Helvetica LT Pro Condensed" panose="020B0506020202030204" pitchFamily="34" charset="77"/>
              </a:rPr>
              <a:t> der externen Kosten vorgeben </a:t>
            </a:r>
            <a:endParaRPr lang="de-DE" dirty="0">
              <a:latin typeface="Helvetica LT Pro Condensed" panose="020B050602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557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6436829A-127D-E64A-A989-1B07CE8F8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5"/>
            <a:ext cx="12188389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Textfeld 21">
            <a:extLst>
              <a:ext uri="{FF2B5EF4-FFF2-40B4-BE49-F238E27FC236}">
                <a16:creationId xmlns:a16="http://schemas.microsoft.com/office/drawing/2014/main" id="{5C188BE8-83E2-302F-FA99-5C34EED9A5CC}"/>
              </a:ext>
            </a:extLst>
          </p:cNvPr>
          <p:cNvSpPr txBox="1"/>
          <p:nvPr/>
        </p:nvSpPr>
        <p:spPr>
          <a:xfrm>
            <a:off x="1063746" y="314671"/>
            <a:ext cx="4107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Helvetica LT Pro Condensed" panose="020B0506020202030204" pitchFamily="34" charset="77"/>
              </a:rPr>
              <a:t>ZUSAMMENFASSUNG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0BC5F96-AC99-52C4-4A23-707DCC515F17}"/>
              </a:ext>
            </a:extLst>
          </p:cNvPr>
          <p:cNvSpPr/>
          <p:nvPr/>
        </p:nvSpPr>
        <p:spPr>
          <a:xfrm>
            <a:off x="207433" y="129703"/>
            <a:ext cx="831600" cy="831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8B54410-7F64-C9B3-4570-37673684F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41" y="273131"/>
            <a:ext cx="524423" cy="52442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8BDA61A-8B57-F022-DA7A-84DFA6B923E6}"/>
              </a:ext>
            </a:extLst>
          </p:cNvPr>
          <p:cNvSpPr/>
          <p:nvPr/>
        </p:nvSpPr>
        <p:spPr>
          <a:xfrm>
            <a:off x="1010486" y="1152523"/>
            <a:ext cx="10129520" cy="47548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2FAB9A3-4766-9483-4D0A-EBCEC5AE2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2489" y="2879660"/>
            <a:ext cx="576000" cy="576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4EDD899-C50F-0BDB-BFCA-950915AE163F}"/>
              </a:ext>
            </a:extLst>
          </p:cNvPr>
          <p:cNvSpPr txBox="1"/>
          <p:nvPr/>
        </p:nvSpPr>
        <p:spPr>
          <a:xfrm>
            <a:off x="2108713" y="3806013"/>
            <a:ext cx="203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Massiv in die Schieneninfra-struktur investieren</a:t>
            </a:r>
            <a:endParaRPr lang="de-DE" b="1" dirty="0">
              <a:solidFill>
                <a:srgbClr val="002148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D34508A-8E01-0FD7-B5C6-91252129D13D}"/>
              </a:ext>
            </a:extLst>
          </p:cNvPr>
          <p:cNvSpPr txBox="1"/>
          <p:nvPr/>
        </p:nvSpPr>
        <p:spPr>
          <a:xfrm>
            <a:off x="10185105" y="6642556"/>
            <a:ext cx="20068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Helvetica LT Pro Condensed" panose="020B0506020202030204" pitchFamily="34" charset="0"/>
              </a:rPr>
              <a:t>© Deutsche Bahn AG / Volker </a:t>
            </a:r>
            <a:r>
              <a:rPr lang="de-DE" sz="800" dirty="0" err="1">
                <a:solidFill>
                  <a:schemeClr val="bg1"/>
                </a:solidFill>
                <a:latin typeface="Helvetica LT Pro Condensed" panose="020B0506020202030204" pitchFamily="34" charset="0"/>
              </a:rPr>
              <a:t>Emersleben</a:t>
            </a:r>
            <a:endParaRPr lang="de-DE" sz="800" dirty="0">
              <a:solidFill>
                <a:schemeClr val="bg1"/>
              </a:solidFill>
              <a:latin typeface="Helvetica LT Pro Condensed" panose="020B0506020202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D362EA4-F7AA-02EB-A481-330125D79882}"/>
              </a:ext>
            </a:extLst>
          </p:cNvPr>
          <p:cNvSpPr txBox="1"/>
          <p:nvPr/>
        </p:nvSpPr>
        <p:spPr>
          <a:xfrm>
            <a:off x="4994666" y="3739408"/>
            <a:ext cx="220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Digitalisierungs-</a:t>
            </a:r>
          </a:p>
          <a:p>
            <a:pPr algn="ctr"/>
            <a:r>
              <a:rPr lang="de-DE" b="1" dirty="0" err="1">
                <a:solidFill>
                  <a:srgbClr val="002148"/>
                </a:solidFill>
                <a:latin typeface="Helvetica LT Pro Condensed" panose="020B0506020202030204" pitchFamily="34" charset="0"/>
              </a:rPr>
              <a:t>prozesse</a:t>
            </a:r>
            <a:r>
              <a:rPr lang="de-DE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 und Innovationen fördern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3B3C030-15FE-59EA-EEBA-6AC44420D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7629" y="2879660"/>
            <a:ext cx="576000" cy="576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6D18A16-0EAF-D504-9246-74164ECBAC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03511" y="2879660"/>
            <a:ext cx="576000" cy="576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FE1B04A4-3208-396D-64E3-8F63E562BBF4}"/>
              </a:ext>
            </a:extLst>
          </p:cNvPr>
          <p:cNvSpPr txBox="1"/>
          <p:nvPr/>
        </p:nvSpPr>
        <p:spPr>
          <a:xfrm>
            <a:off x="7863367" y="3739408"/>
            <a:ext cx="263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148"/>
                </a:solidFill>
                <a:latin typeface="Helvetica LT Pro Condensed" panose="020B0506020202030204" pitchFamily="34" charset="0"/>
              </a:rPr>
              <a:t>Faire intermodale Wettbewerbsbedingungen schaffen</a:t>
            </a:r>
          </a:p>
        </p:txBody>
      </p:sp>
    </p:spTree>
    <p:extLst>
      <p:ext uri="{BB962C8B-B14F-4D97-AF65-F5344CB8AC3E}">
        <p14:creationId xmlns:p14="http://schemas.microsoft.com/office/powerpoint/2010/main" val="94905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2148"/>
                </a:solidFill>
              </a:rPr>
              <a:t>Dirk Flege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002148"/>
                </a:solidFill>
              </a:rPr>
              <a:t>Geschäftsführer</a:t>
            </a:r>
          </a:p>
          <a:p>
            <a:r>
              <a:rPr lang="de-DE" dirty="0">
                <a:solidFill>
                  <a:srgbClr val="00214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dirk.flege@allianz-pro-schiene.de</a:t>
            </a:r>
            <a:endParaRPr lang="de-DE" dirty="0">
              <a:solidFill>
                <a:srgbClr val="002148"/>
              </a:solidFill>
            </a:endParaRPr>
          </a:p>
          <a:p>
            <a:r>
              <a:rPr lang="de-DE" dirty="0">
                <a:solidFill>
                  <a:srgbClr val="002148"/>
                </a:solidFill>
              </a:rPr>
              <a:t>+49 30 246 259 940</a:t>
            </a:r>
          </a:p>
          <a:p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12A52274-F40C-4BF6-442C-595BA9ACFAF9}"/>
              </a:ext>
            </a:extLst>
          </p:cNvPr>
          <p:cNvSpPr txBox="1">
            <a:spLocks/>
          </p:cNvSpPr>
          <p:nvPr/>
        </p:nvSpPr>
        <p:spPr>
          <a:xfrm>
            <a:off x="503238" y="2763158"/>
            <a:ext cx="9169680" cy="7366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4500" b="1" kern="1200" dirty="0">
                <a:solidFill>
                  <a:srgbClr val="00478B"/>
                </a:solidFill>
                <a:latin typeface="Helvetica LT Pro Condensed" panose="020B050602020203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2148"/>
                </a:solidFill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502781243"/>
      </p:ext>
    </p:extLst>
  </p:cSld>
  <p:clrMapOvr>
    <a:masterClrMapping/>
  </p:clrMapOvr>
</p:sld>
</file>

<file path=ppt/theme/theme1.xml><?xml version="1.0" encoding="utf-8"?>
<a:theme xmlns:a="http://schemas.openxmlformats.org/drawingml/2006/main" name="A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S_Präsentation_190312" id="{C7DB4D6B-FD5E-1F44-A421-F4D9B87DFE5D}" vid="{36EB1A6D-87B2-ED4B-BDA4-83CCFBF5A708}"/>
    </a:ext>
  </a:extLst>
</a:theme>
</file>

<file path=ppt/theme/theme2.xml><?xml version="1.0" encoding="utf-8"?>
<a:theme xmlns:a="http://schemas.openxmlformats.org/drawingml/2006/main" name="ApS Prä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S_Präsentation_190312" id="{C7DB4D6B-FD5E-1F44-A421-F4D9B87DFE5D}" vid="{34A2D2E5-D416-384B-A029-DA5B151ED4AB}"/>
    </a:ext>
  </a:extLst>
</a:theme>
</file>

<file path=ppt/theme/theme3.xml><?xml version="1.0" encoding="utf-8"?>
<a:theme xmlns:a="http://schemas.openxmlformats.org/drawingml/2006/main" name="ApS Abbi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S_Präsentation_190312" id="{C7DB4D6B-FD5E-1F44-A421-F4D9B87DFE5D}" vid="{59163F69-7D1B-C340-9969-27E7995C8943}"/>
    </a:ext>
  </a:extLst>
</a:theme>
</file>

<file path=ppt/theme/theme4.xml><?xml version="1.0" encoding="utf-8"?>
<a:theme xmlns:a="http://schemas.openxmlformats.org/drawingml/2006/main" name="1_ApS Abbi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S_Präsentation_190312" id="{C7DB4D6B-FD5E-1F44-A421-F4D9B87DFE5D}" vid="{59163F69-7D1B-C340-9969-27E7995C894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ApS_Praesentation_190312</Template>
  <TotalTime>0</TotalTime>
  <Words>242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LT Pro Condensed</vt:lpstr>
      <vt:lpstr>Helvetica LT Std Condensed</vt:lpstr>
      <vt:lpstr>ApS Opener</vt:lpstr>
      <vt:lpstr>ApS Präsentation</vt:lpstr>
      <vt:lpstr>ApS Abbinder</vt:lpstr>
      <vt:lpstr>1_ApS Abbinder</vt:lpstr>
      <vt:lpstr>Verkehrswende im Güterverkehr  – Europa kann mehr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Balasa</dc:creator>
  <cp:lastModifiedBy>OBENAUS Max</cp:lastModifiedBy>
  <cp:revision>819</cp:revision>
  <cp:lastPrinted>2023-10-19T07:04:31Z</cp:lastPrinted>
  <dcterms:created xsi:type="dcterms:W3CDTF">2019-03-13T11:01:39Z</dcterms:created>
  <dcterms:modified xsi:type="dcterms:W3CDTF">2023-10-24T15:17:29Z</dcterms:modified>
</cp:coreProperties>
</file>