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60" r:id="rId2"/>
    <p:sldMasterId id="2147483690" r:id="rId3"/>
    <p:sldMasterId id="2147483693" r:id="rId4"/>
  </p:sldMasterIdLst>
  <p:notesMasterIdLst>
    <p:notesMasterId r:id="rId14"/>
  </p:notesMasterIdLst>
  <p:handoutMasterIdLst>
    <p:handoutMasterId r:id="rId15"/>
  </p:handoutMasterIdLst>
  <p:sldIdLst>
    <p:sldId id="257" r:id="rId5"/>
    <p:sldId id="402" r:id="rId6"/>
    <p:sldId id="439" r:id="rId7"/>
    <p:sldId id="432" r:id="rId8"/>
    <p:sldId id="444" r:id="rId9"/>
    <p:sldId id="440" r:id="rId10"/>
    <p:sldId id="443" r:id="rId11"/>
    <p:sldId id="427" r:id="rId12"/>
    <p:sldId id="276" r:id="rId13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 Roggermann" initials="MR" lastIdx="1" clrIdx="0">
    <p:extLst>
      <p:ext uri="{19B8F6BF-5375-455C-9EA6-DF929625EA0E}">
        <p15:presenceInfo xmlns:p15="http://schemas.microsoft.com/office/powerpoint/2012/main" userId="S-1-5-21-2300702160-3303359543-2651802586-1162" providerId="AD"/>
      </p:ext>
    </p:extLst>
  </p:cmAuthor>
  <p:cmAuthor id="2" name="Patrick Balasa" initials="PB" lastIdx="5" clrIdx="1">
    <p:extLst>
      <p:ext uri="{19B8F6BF-5375-455C-9EA6-DF929625EA0E}">
        <p15:presenceInfo xmlns:p15="http://schemas.microsoft.com/office/powerpoint/2012/main" userId="S-1-5-21-2300702160-3303359543-2651802586-2653" providerId="AD"/>
      </p:ext>
    </p:extLst>
  </p:cmAuthor>
  <p:cmAuthor id="3" name="Ulrike Hunscha" initials="UH" lastIdx="1" clrIdx="2">
    <p:extLst>
      <p:ext uri="{19B8F6BF-5375-455C-9EA6-DF929625EA0E}">
        <p15:presenceInfo xmlns:p15="http://schemas.microsoft.com/office/powerpoint/2012/main" userId="S::ulrike.hunscha@allianz-pro-schiene.de::a5581812-1f31-4f18-945e-e2c063f5230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148"/>
    <a:srgbClr val="00478B"/>
    <a:srgbClr val="1AEEEE"/>
    <a:srgbClr val="7FA9CB"/>
    <a:srgbClr val="FFFFFF"/>
    <a:srgbClr val="F8941C"/>
    <a:srgbClr val="D37907"/>
    <a:srgbClr val="FDEEDC"/>
    <a:srgbClr val="C6E8FB"/>
    <a:srgbClr val="194A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499" autoAdjust="0"/>
    <p:restoredTop sz="95349" autoAdjust="0"/>
  </p:normalViewPr>
  <p:slideViewPr>
    <p:cSldViewPr snapToGrid="0">
      <p:cViewPr varScale="1">
        <p:scale>
          <a:sx n="110" d="100"/>
          <a:sy n="110" d="100"/>
        </p:scale>
        <p:origin x="180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996" y="9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813E8F-69F9-49EC-AC26-5D05F321F6CA}" type="datetimeFigureOut">
              <a:rPr lang="de-DE" smtClean="0"/>
              <a:t>24.10.2023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6DA66-B2BB-457D-9D76-539CD9C578B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78330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BA29-DFC5-49F8-AE8E-B190FB5B4DCE}" type="datetimeFigureOut">
              <a:rPr lang="de-DE" smtClean="0"/>
              <a:t>24.10.2023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39838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6709B-87EA-4285-810F-4F1ADD4F5C3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3470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1939">
              <a:defRPr/>
            </a:pPr>
            <a:fld id="{E3A6709B-87EA-4285-810F-4F1ADD4F5C3F}" type="slidenum">
              <a:rPr lang="de-DE">
                <a:solidFill>
                  <a:prstClr val="black"/>
                </a:solidFill>
                <a:latin typeface="Calibri" panose="020F0502020204030204"/>
              </a:rPr>
              <a:pPr defTabSz="881939">
                <a:defRPr/>
              </a:pPr>
              <a:t>3</a:t>
            </a:fld>
            <a:endParaRPr lang="de-DE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22572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1939">
              <a:defRPr/>
            </a:pPr>
            <a:fld id="{E3A6709B-87EA-4285-810F-4F1ADD4F5C3F}" type="slidenum">
              <a:rPr lang="de-DE">
                <a:solidFill>
                  <a:prstClr val="black"/>
                </a:solidFill>
                <a:latin typeface="Calibri" panose="020F0502020204030204"/>
              </a:rPr>
              <a:pPr defTabSz="881939">
                <a:defRPr/>
              </a:pPr>
              <a:t>8</a:t>
            </a:fld>
            <a:endParaRPr lang="de-DE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59382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S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96800" y="500400"/>
            <a:ext cx="6628829" cy="1325563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Klicken und Titel eingeben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96800" y="4397375"/>
            <a:ext cx="9565405" cy="4921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700">
                <a:solidFill>
                  <a:schemeClr val="bg1"/>
                </a:solidFill>
                <a:latin typeface="Helvetica LT Pro Condensed" panose="020B050602020203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Name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34FF6EA-90A4-400E-87DF-0FB457EFA1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745" y="6101500"/>
            <a:ext cx="225400" cy="225400"/>
          </a:xfrm>
          <a:prstGeom prst="rect">
            <a:avLst/>
          </a:prstGeom>
        </p:spPr>
      </p:pic>
      <p:sp>
        <p:nvSpPr>
          <p:cNvPr id="5" name="Textplatzhalt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96800" y="4939387"/>
            <a:ext cx="2240931" cy="3164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00">
                <a:solidFill>
                  <a:schemeClr val="bg1"/>
                </a:solidFill>
                <a:latin typeface="Helvetica LT Pro Condensed" panose="020B050602020203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Info</a:t>
            </a:r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2" hasCustomPrompt="1"/>
          </p:nvPr>
        </p:nvSpPr>
        <p:spPr>
          <a:xfrm>
            <a:off x="496800" y="5306472"/>
            <a:ext cx="2240931" cy="3164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00">
                <a:solidFill>
                  <a:schemeClr val="bg1"/>
                </a:solidFill>
                <a:latin typeface="Helvetica LT Pro Condensed" panose="020B050602020203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Info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781646" y="4939388"/>
            <a:ext cx="2240931" cy="32570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00">
                <a:solidFill>
                  <a:schemeClr val="bg1"/>
                </a:solidFill>
                <a:latin typeface="Helvetica LT Pro Condensed" panose="020B050602020203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Info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4" hasCustomPrompt="1"/>
          </p:nvPr>
        </p:nvSpPr>
        <p:spPr>
          <a:xfrm>
            <a:off x="2781646" y="5315750"/>
            <a:ext cx="2240931" cy="30714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00">
                <a:solidFill>
                  <a:schemeClr val="bg1"/>
                </a:solidFill>
                <a:latin typeface="Helvetica LT Pro Condensed" panose="020B050602020203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Info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1EBD6AB6-95ED-0444-9F45-C902B11340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085" y="6124600"/>
            <a:ext cx="228600" cy="165100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6B702F3D-E595-4540-ADDF-5415248F1F0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175" y="6097250"/>
            <a:ext cx="127000" cy="228600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621D71C9-3AFF-4443-BF3C-7DBD988E1F5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00" y="6135450"/>
            <a:ext cx="228600" cy="1778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70" y="6081065"/>
            <a:ext cx="208635" cy="20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287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0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S Abbinder 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1" hasCustomPrompt="1"/>
          </p:nvPr>
        </p:nvSpPr>
        <p:spPr>
          <a:xfrm>
            <a:off x="503238" y="3633595"/>
            <a:ext cx="8518525" cy="73662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de-DE" sz="4500" b="1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j-ea"/>
                <a:cs typeface="+mj-cs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Hier Namen eingeben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11189" y="4603693"/>
            <a:ext cx="8518525" cy="90595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700" kern="1200" dirty="0" smtClean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700" kern="1200" dirty="0" smtClean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700" kern="1200" dirty="0" smtClean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700" kern="1200" dirty="0" smtClean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700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Hier Position eingeben</a:t>
            </a:r>
          </a:p>
          <a:p>
            <a:pPr lvl="1"/>
            <a:r>
              <a:rPr lang="de-DE" dirty="0"/>
              <a:t>Allianz pro Schiene e.V.</a:t>
            </a:r>
          </a:p>
        </p:txBody>
      </p:sp>
    </p:spTree>
    <p:extLst>
      <p:ext uri="{BB962C8B-B14F-4D97-AF65-F5344CB8AC3E}">
        <p14:creationId xmlns:p14="http://schemas.microsoft.com/office/powerpoint/2010/main" val="4184219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S Abbinder Pa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1" hasCustomPrompt="1"/>
          </p:nvPr>
        </p:nvSpPr>
        <p:spPr>
          <a:xfrm>
            <a:off x="503238" y="3633595"/>
            <a:ext cx="8518525" cy="73662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de-DE" sz="4500" b="1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j-ea"/>
                <a:cs typeface="+mj-cs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Pause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11189" y="4603693"/>
            <a:ext cx="8518525" cy="90656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700" kern="1200" dirty="0" smtClean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700" kern="1200" dirty="0" smtClean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700" kern="1200" dirty="0" smtClean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700" kern="1200" dirty="0" smtClean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700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Bis </a:t>
            </a:r>
            <a:r>
              <a:rPr lang="de-DE" dirty="0" err="1"/>
              <a:t>xx:xx</a:t>
            </a:r>
            <a:r>
              <a:rPr lang="de-DE" dirty="0"/>
              <a:t> Uhr</a:t>
            </a:r>
          </a:p>
        </p:txBody>
      </p:sp>
    </p:spTree>
    <p:extLst>
      <p:ext uri="{BB962C8B-B14F-4D97-AF65-F5344CB8AC3E}">
        <p14:creationId xmlns:p14="http://schemas.microsoft.com/office/powerpoint/2010/main" val="2573064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S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 hasCustomPrompt="1"/>
          </p:nvPr>
        </p:nvSpPr>
        <p:spPr>
          <a:xfrm>
            <a:off x="496290" y="500298"/>
            <a:ext cx="10515600" cy="531333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lang="de-DE" sz="3000" b="1" i="0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</a:lstStyle>
          <a:p>
            <a:r>
              <a:rPr lang="de-DE" dirty="0"/>
              <a:t>Überschrift eingeben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488937" y="6345916"/>
            <a:ext cx="7931150" cy="3175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buFontTx/>
              <a:buNone/>
              <a:defRPr lang="de-DE" sz="1400" b="1" i="0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1663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S Headline +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 hasCustomPrompt="1"/>
          </p:nvPr>
        </p:nvSpPr>
        <p:spPr>
          <a:xfrm>
            <a:off x="496290" y="500298"/>
            <a:ext cx="10515600" cy="531333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lang="de-DE" sz="3000" b="1" i="0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</a:lstStyle>
          <a:p>
            <a:r>
              <a:rPr lang="de-DE" dirty="0"/>
              <a:t>Überschrift eingeben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488937" y="6345916"/>
            <a:ext cx="7931150" cy="3175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buFontTx/>
              <a:buNone/>
              <a:defRPr lang="de-DE" sz="1400" b="1" i="0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2" hasCustomPrompt="1"/>
          </p:nvPr>
        </p:nvSpPr>
        <p:spPr>
          <a:xfrm>
            <a:off x="512790" y="1073771"/>
            <a:ext cx="10189665" cy="4964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200" kern="1200" dirty="0" smtClean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Zwischenüberschrift eingeben</a:t>
            </a:r>
          </a:p>
        </p:txBody>
      </p:sp>
    </p:spTree>
    <p:extLst>
      <p:ext uri="{BB962C8B-B14F-4D97-AF65-F5344CB8AC3E}">
        <p14:creationId xmlns:p14="http://schemas.microsoft.com/office/powerpoint/2010/main" val="2586327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S Headline + Subline +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 hasCustomPrompt="1"/>
          </p:nvPr>
        </p:nvSpPr>
        <p:spPr>
          <a:xfrm>
            <a:off x="496290" y="500298"/>
            <a:ext cx="10515600" cy="531333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lang="de-DE" sz="3000" b="1" i="0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</a:lstStyle>
          <a:p>
            <a:r>
              <a:rPr lang="de-DE" dirty="0"/>
              <a:t>Überschrift eingeben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488937" y="6345916"/>
            <a:ext cx="7931150" cy="3175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buFontTx/>
              <a:buNone/>
              <a:defRPr lang="de-DE" sz="1400" b="1" i="0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2" hasCustomPrompt="1"/>
          </p:nvPr>
        </p:nvSpPr>
        <p:spPr>
          <a:xfrm>
            <a:off x="512790" y="1073771"/>
            <a:ext cx="10499100" cy="4964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200" kern="1200" dirty="0" smtClean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Zwischenüberschrift eingeben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512763" y="1654175"/>
            <a:ext cx="10499725" cy="4564063"/>
          </a:xfrm>
          <a:prstGeom prst="rect">
            <a:avLst/>
          </a:prstGeom>
        </p:spPr>
        <p:txBody>
          <a:bodyPr/>
          <a:lstStyle>
            <a:lvl1pPr>
              <a:buClr>
                <a:srgbClr val="00478B"/>
              </a:buClr>
              <a:defRPr sz="2200"/>
            </a:lvl1pPr>
            <a:lvl2pPr>
              <a:buClr>
                <a:srgbClr val="00478B"/>
              </a:buClr>
              <a:defRPr sz="1800"/>
            </a:lvl2pPr>
            <a:lvl3pPr>
              <a:buClr>
                <a:srgbClr val="00478B"/>
              </a:buClr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44420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S Headline + Subline + Fließ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 hasCustomPrompt="1"/>
          </p:nvPr>
        </p:nvSpPr>
        <p:spPr>
          <a:xfrm>
            <a:off x="496290" y="500298"/>
            <a:ext cx="10515600" cy="531333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lang="de-DE" sz="3000" b="1" i="0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</a:lstStyle>
          <a:p>
            <a:r>
              <a:rPr lang="de-DE" dirty="0"/>
              <a:t>Überschrift eingeben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488937" y="6345916"/>
            <a:ext cx="7931150" cy="3175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buFontTx/>
              <a:buNone/>
              <a:defRPr lang="de-DE" sz="1400" b="1" i="0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2" hasCustomPrompt="1"/>
          </p:nvPr>
        </p:nvSpPr>
        <p:spPr>
          <a:xfrm>
            <a:off x="512790" y="1073771"/>
            <a:ext cx="10499100" cy="4964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200" kern="1200" dirty="0" smtClean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Zwischenüberschrift eingeben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654175"/>
            <a:ext cx="10499725" cy="45640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2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Text eingeben</a:t>
            </a:r>
          </a:p>
        </p:txBody>
      </p:sp>
    </p:spTree>
    <p:extLst>
      <p:ext uri="{BB962C8B-B14F-4D97-AF65-F5344CB8AC3E}">
        <p14:creationId xmlns:p14="http://schemas.microsoft.com/office/powerpoint/2010/main" val="2205925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S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ußzeilenplatzhalter 4">
            <a:extLst>
              <a:ext uri="{FF2B5EF4-FFF2-40B4-BE49-F238E27FC236}">
                <a16:creationId xmlns:a16="http://schemas.microsoft.com/office/drawing/2014/main" id="{622E4A7C-5093-2A45-A018-D9E30D61C8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7541" y="6291037"/>
            <a:ext cx="79234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rgbClr val="00478B"/>
                </a:solidFill>
                <a:latin typeface="Helvetica LT Std Condensed" panose="020B0506020202030204" pitchFamily="34" charset="77"/>
              </a:defRPr>
            </a:lvl1pPr>
          </a:lstStyle>
          <a:p>
            <a:endParaRPr lang="de-DE" sz="1400" dirty="0">
              <a:latin typeface="Helvetica LT Pro Condensed" panose="020B05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56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pS Headline +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 hasCustomPrompt="1"/>
          </p:nvPr>
        </p:nvSpPr>
        <p:spPr>
          <a:xfrm>
            <a:off x="496290" y="500298"/>
            <a:ext cx="10515600" cy="531333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lang="de-DE" sz="3000" b="1" i="0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</a:lstStyle>
          <a:p>
            <a:r>
              <a:rPr lang="de-DE" dirty="0"/>
              <a:t>Überschrift eingeben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2" hasCustomPrompt="1"/>
          </p:nvPr>
        </p:nvSpPr>
        <p:spPr>
          <a:xfrm>
            <a:off x="512790" y="1073771"/>
            <a:ext cx="10189665" cy="4964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200" kern="1200" dirty="0" smtClean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Zwischenüberschrift eingeben</a:t>
            </a:r>
          </a:p>
        </p:txBody>
      </p:sp>
    </p:spTree>
    <p:extLst>
      <p:ext uri="{BB962C8B-B14F-4D97-AF65-F5344CB8AC3E}">
        <p14:creationId xmlns:p14="http://schemas.microsoft.com/office/powerpoint/2010/main" val="59070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S Abbinder 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1" hasCustomPrompt="1"/>
          </p:nvPr>
        </p:nvSpPr>
        <p:spPr>
          <a:xfrm>
            <a:off x="503238" y="3633595"/>
            <a:ext cx="8518525" cy="73662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de-DE" sz="4500" b="1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j-ea"/>
                <a:cs typeface="+mj-cs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Hier Namen eingeben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11189" y="4603693"/>
            <a:ext cx="8518525" cy="90595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700" kern="1200" dirty="0" smtClean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700" kern="1200" dirty="0" smtClean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700" kern="1200" dirty="0" smtClean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700" kern="1200" dirty="0" smtClean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700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Hier Position eingeben</a:t>
            </a:r>
          </a:p>
          <a:p>
            <a:pPr lvl="1"/>
            <a:r>
              <a:rPr lang="de-DE" dirty="0"/>
              <a:t>Allianz pro Schiene e.V.</a:t>
            </a:r>
          </a:p>
        </p:txBody>
      </p:sp>
    </p:spTree>
    <p:extLst>
      <p:ext uri="{BB962C8B-B14F-4D97-AF65-F5344CB8AC3E}">
        <p14:creationId xmlns:p14="http://schemas.microsoft.com/office/powerpoint/2010/main" val="499064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S Abbinder Pa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1" hasCustomPrompt="1"/>
          </p:nvPr>
        </p:nvSpPr>
        <p:spPr>
          <a:xfrm>
            <a:off x="503238" y="3633595"/>
            <a:ext cx="8518525" cy="73662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de-DE" sz="4500" b="1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j-ea"/>
                <a:cs typeface="+mj-cs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Pause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11189" y="4603693"/>
            <a:ext cx="8518525" cy="90656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700" kern="1200" dirty="0" smtClean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700" kern="1200" dirty="0" smtClean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700" kern="1200" dirty="0" smtClean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700" kern="1200" dirty="0" smtClean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700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Bis </a:t>
            </a:r>
            <a:r>
              <a:rPr lang="de-DE" dirty="0" err="1"/>
              <a:t>xx:xx</a:t>
            </a:r>
            <a:r>
              <a:rPr lang="de-DE" dirty="0"/>
              <a:t> Uhr</a:t>
            </a:r>
          </a:p>
        </p:txBody>
      </p:sp>
    </p:spTree>
    <p:extLst>
      <p:ext uri="{BB962C8B-B14F-4D97-AF65-F5344CB8AC3E}">
        <p14:creationId xmlns:p14="http://schemas.microsoft.com/office/powerpoint/2010/main" val="1028864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heme" Target="../theme/theme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2.emf"/><Relationship Id="rId4" Type="http://schemas.openxmlformats.org/officeDocument/2006/relationships/image" Target="../media/image8.jpg"/><Relationship Id="rId9" Type="http://schemas.openxmlformats.org/officeDocument/2006/relationships/image" Target="../media/image7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heme" Target="../theme/theme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image" Target="../media/image2.emf"/><Relationship Id="rId4" Type="http://schemas.openxmlformats.org/officeDocument/2006/relationships/image" Target="../media/image8.jpg"/><Relationship Id="rId9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4" y="0"/>
            <a:ext cx="12192788" cy="6861976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496800" y="5004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</a:t>
            </a:r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600" y="669600"/>
            <a:ext cx="2590915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935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Helvetica LT Pro Condensed" panose="020B05060202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803BA59F-EE87-5149-A737-7EF70759BA4B}"/>
              </a:ext>
            </a:extLst>
          </p:cNvPr>
          <p:cNvSpPr txBox="1">
            <a:spLocks/>
          </p:cNvSpPr>
          <p:nvPr userDrawn="1"/>
        </p:nvSpPr>
        <p:spPr>
          <a:xfrm>
            <a:off x="9407256" y="6305586"/>
            <a:ext cx="1753114" cy="3359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Helvetica LT Pro Condensed" panose="020B0506020202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1200" b="0" i="0" dirty="0">
                <a:latin typeface="Helvetica LT Pro Condensed" panose="020B0506020202030204" pitchFamily="34" charset="0"/>
              </a:rPr>
              <a:t>@</a:t>
            </a:r>
            <a:r>
              <a:rPr lang="de-DE" sz="1400" b="0" i="0" dirty="0">
                <a:latin typeface="Helvetica LT Pro Condensed" panose="020B0506020202030204" pitchFamily="34" charset="0"/>
              </a:rPr>
              <a:t>Schienenallianz</a:t>
            </a:r>
          </a:p>
        </p:txBody>
      </p:sp>
      <p:sp>
        <p:nvSpPr>
          <p:cNvPr id="10" name="Rechteck 9"/>
          <p:cNvSpPr/>
          <p:nvPr userDrawn="1"/>
        </p:nvSpPr>
        <p:spPr>
          <a:xfrm>
            <a:off x="11223999" y="6305587"/>
            <a:ext cx="51969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466B1C34-C716-5249-8DC7-2938EC90F310}" type="slidenum">
              <a:rPr lang="de-DE" sz="1500" smtClean="0">
                <a:solidFill>
                  <a:schemeClr val="bg1"/>
                </a:solidFill>
                <a:latin typeface="Helvetica LT Pro Condensed" panose="020B0506020202030204" pitchFamily="34" charset="0"/>
              </a:rPr>
              <a:pPr/>
              <a:t>‹#›</a:t>
            </a:fld>
            <a:endParaRPr lang="de-DE" sz="1500" dirty="0">
              <a:solidFill>
                <a:schemeClr val="bg1"/>
              </a:solidFill>
              <a:latin typeface="Helvetica LT Pro Condensed" panose="020B050602020203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C6F1B6C-7FCA-5C4D-8740-AB8E531AA93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68" y="6379260"/>
            <a:ext cx="194480" cy="15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90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7" r:id="rId2"/>
    <p:sldLayoutId id="2147483688" r:id="rId3"/>
    <p:sldLayoutId id="2147483689" r:id="rId4"/>
    <p:sldLayoutId id="2147483675" r:id="rId5"/>
    <p:sldLayoutId id="214748369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Helvetica LT Pro Condensed" panose="020B05060202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 LT Pro Condensed" panose="020B05060202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 LT Pro Condensed" panose="020B05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 LT Pro Condensed" panose="020B05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LT Pro Condensed" panose="020B05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LT Pro Condensed" panose="020B05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21"/>
            <a:ext cx="12192393" cy="685777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34FF6EA-90A4-400E-87DF-0FB457EFA18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575" y="6087850"/>
            <a:ext cx="225400" cy="2254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EBD6AB6-95ED-0444-9F45-C902B113405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9915" y="6110950"/>
            <a:ext cx="228600" cy="1651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6B702F3D-E595-4540-ADDF-5415248F1F0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7005" y="6083600"/>
            <a:ext cx="127000" cy="2286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621D71C9-3AFF-4443-BF3C-7DBD988E1F5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630" y="6121800"/>
            <a:ext cx="228600" cy="177800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800" y="6067415"/>
            <a:ext cx="208635" cy="208635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600" y="669600"/>
            <a:ext cx="2590915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332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21"/>
            <a:ext cx="12192393" cy="6857779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600" y="669600"/>
            <a:ext cx="2590915" cy="792000"/>
          </a:xfrm>
          <a:prstGeom prst="rect">
            <a:avLst/>
          </a:prstGeom>
        </p:spPr>
      </p:pic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34DC16D1-F7F3-DC42-BB33-86985DEBE5B5}"/>
              </a:ext>
            </a:extLst>
          </p:cNvPr>
          <p:cNvGrpSpPr/>
          <p:nvPr userDrawn="1"/>
        </p:nvGrpSpPr>
        <p:grpSpPr>
          <a:xfrm>
            <a:off x="10395305" y="6093550"/>
            <a:ext cx="1163210" cy="241300"/>
            <a:chOff x="496800" y="6093550"/>
            <a:chExt cx="1163210" cy="241300"/>
          </a:xfrm>
        </p:grpSpPr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03EE6E77-1E67-7E47-AE1D-D6B6EF8E9C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1410" y="6124600"/>
              <a:ext cx="228600" cy="165100"/>
            </a:xfrm>
            <a:prstGeom prst="rect">
              <a:avLst/>
            </a:prstGeom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2AD9911F-4BD4-8B4F-8317-607CEE369C5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500" y="6097250"/>
              <a:ext cx="127000" cy="228600"/>
            </a:xfrm>
            <a:prstGeom prst="rect">
              <a:avLst/>
            </a:prstGeom>
          </p:spPr>
        </p:pic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0D43A1C7-F69C-D44A-9556-E958CF3725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800" y="6135450"/>
              <a:ext cx="228600" cy="177800"/>
            </a:xfrm>
            <a:prstGeom prst="rect">
              <a:avLst/>
            </a:prstGeom>
          </p:spPr>
        </p:pic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39BAA7A6-C2CA-A242-AAB9-791C30A466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170" y="6093550"/>
              <a:ext cx="203200" cy="241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723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e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dirk.flege@allianz-pro-schiene.de" TargetMode="Externa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7138" y="1428115"/>
            <a:ext cx="11285556" cy="1798663"/>
          </a:xfrm>
        </p:spPr>
        <p:txBody>
          <a:bodyPr anchor="t">
            <a:normAutofit/>
          </a:bodyPr>
          <a:lstStyle/>
          <a:p>
            <a:r>
              <a:rPr lang="de-DE" sz="4000" dirty="0"/>
              <a:t>Verkehrswende im Güterverkehr </a:t>
            </a:r>
            <a:br>
              <a:rPr lang="de-DE" sz="4000" dirty="0"/>
            </a:br>
            <a:r>
              <a:rPr lang="de-DE" sz="4000" dirty="0"/>
              <a:t>– Europa kann mehr</a:t>
            </a:r>
            <a:r>
              <a:rPr lang="de-DE" sz="2700" dirty="0"/>
              <a:t> </a:t>
            </a:r>
            <a:br>
              <a:rPr lang="de-DE" dirty="0"/>
            </a:br>
            <a:endParaRPr lang="de-DE" sz="30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Dirk Flege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cs typeface="Arial" pitchFamily="34" charset="0"/>
              </a:rPr>
              <a:t>Geschäftsführer 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>
                <a:cs typeface="Arial" pitchFamily="34" charset="0"/>
              </a:rPr>
              <a:t>Allianz pro Schiene e.V.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>
          <a:xfrm>
            <a:off x="2524967" y="6108227"/>
            <a:ext cx="8837131" cy="325702"/>
          </a:xfrm>
        </p:spPr>
        <p:txBody>
          <a:bodyPr/>
          <a:lstStyle/>
          <a:p>
            <a:r>
              <a:rPr lang="de-DE" dirty="0"/>
              <a:t>3rd ERA Multimodal Conference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│</a:t>
            </a:r>
            <a:r>
              <a:rPr lang="de-DE" dirty="0">
                <a:cs typeface="Arial" panose="020B0604020202020204" pitchFamily="34" charset="0"/>
              </a:rPr>
              <a:t>Digital Mobility Services &amp; Supply Chain Integration. Hamburg, 25./26. Okt. 23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13187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2687192-0F8F-9342-228A-30730FB947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6877255" cy="6877255"/>
          </a:xfrm>
          <a:prstGeom prst="rect">
            <a:avLst/>
          </a:prstGeom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122FAC32-7105-1B2F-46B8-A3C67576D39D}"/>
              </a:ext>
            </a:extLst>
          </p:cNvPr>
          <p:cNvGrpSpPr/>
          <p:nvPr/>
        </p:nvGrpSpPr>
        <p:grpSpPr>
          <a:xfrm rot="16200000">
            <a:off x="6920708" y="2913800"/>
            <a:ext cx="2589415" cy="1030402"/>
            <a:chOff x="5781822" y="1491175"/>
            <a:chExt cx="1725092" cy="862546"/>
          </a:xfrm>
        </p:grpSpPr>
        <p:cxnSp>
          <p:nvCxnSpPr>
            <p:cNvPr id="8" name="Gerade Verbindung 10">
              <a:extLst>
                <a:ext uri="{FF2B5EF4-FFF2-40B4-BE49-F238E27FC236}">
                  <a16:creationId xmlns:a16="http://schemas.microsoft.com/office/drawing/2014/main" id="{915176F9-8621-BF86-6010-A7C94858C3E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781822" y="1491175"/>
              <a:ext cx="862546" cy="862546"/>
            </a:xfrm>
            <a:prstGeom prst="line">
              <a:avLst/>
            </a:prstGeom>
            <a:ln w="22225">
              <a:solidFill>
                <a:srgbClr val="00214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30">
              <a:extLst>
                <a:ext uri="{FF2B5EF4-FFF2-40B4-BE49-F238E27FC236}">
                  <a16:creationId xmlns:a16="http://schemas.microsoft.com/office/drawing/2014/main" id="{43A40FC6-317D-51DF-4733-7250EAC27D2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644368" y="1491175"/>
              <a:ext cx="862546" cy="862546"/>
            </a:xfrm>
            <a:prstGeom prst="line">
              <a:avLst/>
            </a:prstGeom>
            <a:ln w="22225">
              <a:solidFill>
                <a:srgbClr val="00214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857AD57E-0B1E-FE11-74EF-F5F21FD6BC91}"/>
              </a:ext>
            </a:extLst>
          </p:cNvPr>
          <p:cNvSpPr txBox="1"/>
          <p:nvPr/>
        </p:nvSpPr>
        <p:spPr>
          <a:xfrm>
            <a:off x="6816873" y="3140822"/>
            <a:ext cx="180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002148"/>
                </a:solidFill>
                <a:latin typeface="Helvetica LT Pro Condensed" panose="020B0506020202030204" pitchFamily="34" charset="0"/>
              </a:rPr>
              <a:t>Marktanteilsziel</a:t>
            </a:r>
            <a:r>
              <a:rPr lang="de-DE" b="1" dirty="0">
                <a:solidFill>
                  <a:schemeClr val="bg2">
                    <a:lumMod val="50000"/>
                  </a:schemeClr>
                </a:solidFill>
                <a:latin typeface="Helvetica LT Pro Condensed" panose="020B0506020202030204" pitchFamily="34" charset="0"/>
              </a:rPr>
              <a:t> </a:t>
            </a:r>
            <a:r>
              <a:rPr lang="de-DE" b="1" dirty="0">
                <a:solidFill>
                  <a:srgbClr val="002148"/>
                </a:solidFill>
                <a:latin typeface="Helvetica LT Pro Condensed" panose="020B0506020202030204" pitchFamily="34" charset="0"/>
              </a:rPr>
              <a:t>2030</a:t>
            </a:r>
            <a:endParaRPr lang="de-DE" sz="2400" b="1" dirty="0">
              <a:solidFill>
                <a:srgbClr val="002148"/>
              </a:solidFill>
              <a:latin typeface="Helvetica LT Pro Condensed" panose="020B050602020203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AA51E0C-47F8-5E2B-8E79-BA0989F51C8F}"/>
              </a:ext>
            </a:extLst>
          </p:cNvPr>
          <p:cNvSpPr txBox="1"/>
          <p:nvPr/>
        </p:nvSpPr>
        <p:spPr>
          <a:xfrm>
            <a:off x="8545631" y="2966312"/>
            <a:ext cx="3408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002148"/>
                </a:solidFill>
                <a:latin typeface="Helvetica LT Pro Condensed" panose="020B0506020202030204" pitchFamily="34" charset="0"/>
              </a:rPr>
              <a:t>25% </a:t>
            </a:r>
            <a:r>
              <a:rPr lang="de-DE" sz="2400" b="1" dirty="0">
                <a:solidFill>
                  <a:schemeClr val="bg2">
                    <a:lumMod val="50000"/>
                  </a:schemeClr>
                </a:solidFill>
                <a:latin typeface="Helvetica LT Pro Condensed" panose="020B0506020202030204" pitchFamily="34" charset="0"/>
              </a:rPr>
              <a:t>Deutschland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3E68736-490E-383A-3F20-F4EA67E2F007}"/>
              </a:ext>
            </a:extLst>
          </p:cNvPr>
          <p:cNvSpPr txBox="1"/>
          <p:nvPr/>
        </p:nvSpPr>
        <p:spPr>
          <a:xfrm>
            <a:off x="8545093" y="3434657"/>
            <a:ext cx="340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>
                <a:solidFill>
                  <a:srgbClr val="002148"/>
                </a:solidFill>
                <a:latin typeface="Helvetica LT Pro Condensed" panose="020B0506020202030204" pitchFamily="34" charset="0"/>
              </a:rPr>
              <a:t>30% </a:t>
            </a:r>
            <a:r>
              <a:rPr lang="de-DE" sz="2400" i="1" dirty="0">
                <a:solidFill>
                  <a:schemeClr val="bg2">
                    <a:lumMod val="50000"/>
                  </a:schemeClr>
                </a:solidFill>
                <a:latin typeface="Helvetica LT Pro Condensed" panose="020B0506020202030204" pitchFamily="34" charset="0"/>
              </a:rPr>
              <a:t>Europäische Union</a:t>
            </a:r>
            <a:endParaRPr lang="de-DE" sz="3200" i="1" dirty="0">
              <a:solidFill>
                <a:schemeClr val="bg2">
                  <a:lumMod val="50000"/>
                </a:schemeClr>
              </a:solidFill>
              <a:latin typeface="Helvetica LT Pro Condensed" panose="020B05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390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86B9156-59C2-1404-5C09-DCD2FBFFA1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55" b="36401"/>
          <a:stretch/>
        </p:blipFill>
        <p:spPr>
          <a:xfrm>
            <a:off x="0" y="3566160"/>
            <a:ext cx="12192000" cy="2751555"/>
          </a:xfrm>
          <a:prstGeom prst="rect">
            <a:avLst/>
          </a:prstGeom>
          <a:solidFill>
            <a:schemeClr val="bg1">
              <a:alpha val="69000"/>
            </a:schemeClr>
          </a:solidFill>
          <a:effectLst/>
        </p:spPr>
      </p:pic>
      <p:sp>
        <p:nvSpPr>
          <p:cNvPr id="10" name="Textfeld 21">
            <a:extLst>
              <a:ext uri="{FF2B5EF4-FFF2-40B4-BE49-F238E27FC236}">
                <a16:creationId xmlns:a16="http://schemas.microsoft.com/office/drawing/2014/main" id="{8CD4C899-406B-4A15-A406-C1692A7617FB}"/>
              </a:ext>
            </a:extLst>
          </p:cNvPr>
          <p:cNvSpPr txBox="1"/>
          <p:nvPr/>
        </p:nvSpPr>
        <p:spPr>
          <a:xfrm>
            <a:off x="4520175" y="2667953"/>
            <a:ext cx="2712890" cy="46166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b="1" dirty="0">
                <a:solidFill>
                  <a:schemeClr val="bg2">
                    <a:lumMod val="50000"/>
                  </a:schemeClr>
                </a:solidFill>
                <a:latin typeface="Helvetica LT Pro Condensed" panose="020B0506020202030204" pitchFamily="34" charset="77"/>
              </a:rPr>
              <a:t>DIGITALISIERUNG</a:t>
            </a:r>
          </a:p>
        </p:txBody>
      </p:sp>
      <p:sp>
        <p:nvSpPr>
          <p:cNvPr id="12" name="Textfeld 23">
            <a:extLst>
              <a:ext uri="{FF2B5EF4-FFF2-40B4-BE49-F238E27FC236}">
                <a16:creationId xmlns:a16="http://schemas.microsoft.com/office/drawing/2014/main" id="{494F1456-3D40-45ED-87B8-349006685200}"/>
              </a:ext>
            </a:extLst>
          </p:cNvPr>
          <p:cNvSpPr txBox="1"/>
          <p:nvPr/>
        </p:nvSpPr>
        <p:spPr>
          <a:xfrm>
            <a:off x="7961002" y="2653279"/>
            <a:ext cx="4230998" cy="46166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b="1" dirty="0">
                <a:solidFill>
                  <a:schemeClr val="bg2">
                    <a:lumMod val="50000"/>
                  </a:schemeClr>
                </a:solidFill>
                <a:latin typeface="Helvetica LT Pro Condensed" panose="020B0506020202030204" pitchFamily="34" charset="77"/>
              </a:rPr>
              <a:t>WETTBEWERBSBEDINGUNGEN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79F85B6-31D6-A855-B508-36E7CD9D617A}"/>
              </a:ext>
            </a:extLst>
          </p:cNvPr>
          <p:cNvSpPr txBox="1"/>
          <p:nvPr/>
        </p:nvSpPr>
        <p:spPr>
          <a:xfrm>
            <a:off x="417718" y="540285"/>
            <a:ext cx="27604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rgbClr val="002148"/>
                </a:solidFill>
                <a:latin typeface="Helvetica LT Pro Condensed" panose="020B0506020202030204" pitchFamily="34" charset="0"/>
              </a:rPr>
              <a:t>Handlungsbedarf </a:t>
            </a:r>
          </a:p>
          <a:p>
            <a:r>
              <a:rPr lang="de-DE" sz="2800" b="1" dirty="0">
                <a:solidFill>
                  <a:srgbClr val="002148"/>
                </a:solidFill>
                <a:latin typeface="Helvetica LT Pro Condensed" panose="020B0506020202030204" pitchFamily="34" charset="0"/>
              </a:rPr>
              <a:t>in den Feldern</a:t>
            </a:r>
          </a:p>
        </p:txBody>
      </p:sp>
      <p:sp>
        <p:nvSpPr>
          <p:cNvPr id="16" name="Textfeld 21">
            <a:extLst>
              <a:ext uri="{FF2B5EF4-FFF2-40B4-BE49-F238E27FC236}">
                <a16:creationId xmlns:a16="http://schemas.microsoft.com/office/drawing/2014/main" id="{3C93DE90-A75A-5913-703B-3A1354059A7C}"/>
              </a:ext>
            </a:extLst>
          </p:cNvPr>
          <p:cNvSpPr txBox="1"/>
          <p:nvPr/>
        </p:nvSpPr>
        <p:spPr>
          <a:xfrm>
            <a:off x="314166" y="2667953"/>
            <a:ext cx="2863970" cy="46166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b="1" dirty="0">
                <a:solidFill>
                  <a:schemeClr val="bg2">
                    <a:lumMod val="50000"/>
                  </a:schemeClr>
                </a:solidFill>
                <a:latin typeface="Helvetica LT Pro Condensed" panose="020B0506020202030204" pitchFamily="34" charset="77"/>
              </a:rPr>
              <a:t>INFRASTRUKTUR</a:t>
            </a:r>
            <a:endParaRPr lang="de-DE" b="1" dirty="0">
              <a:solidFill>
                <a:schemeClr val="bg2">
                  <a:lumMod val="50000"/>
                </a:schemeClr>
              </a:solidFill>
              <a:latin typeface="Helvetica LT Pro Condensed" panose="020B0506020202030204" pitchFamily="34" charset="77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63B1AC4-4BA4-BC21-85F3-2518E825FDE3}"/>
              </a:ext>
            </a:extLst>
          </p:cNvPr>
          <p:cNvSpPr txBox="1"/>
          <p:nvPr/>
        </p:nvSpPr>
        <p:spPr>
          <a:xfrm>
            <a:off x="10716882" y="6091040"/>
            <a:ext cx="130258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  <a:latin typeface="Helvetica LT Pro Condensed" panose="020B0506020202030204" pitchFamily="34" charset="0"/>
              </a:rPr>
              <a:t>©</a:t>
            </a:r>
            <a:r>
              <a:rPr lang="de-DE" sz="800" dirty="0" err="1">
                <a:solidFill>
                  <a:schemeClr val="bg1"/>
                </a:solidFill>
                <a:latin typeface="Helvetica LT Pro Condensed" panose="020B0506020202030204" pitchFamily="34" charset="0"/>
              </a:rPr>
              <a:t>eyeem</a:t>
            </a:r>
            <a:r>
              <a:rPr lang="de-DE" sz="800" dirty="0">
                <a:solidFill>
                  <a:schemeClr val="bg1"/>
                </a:solidFill>
                <a:latin typeface="Helvetica LT Pro Condensed" panose="020B0506020202030204" pitchFamily="34" charset="0"/>
              </a:rPr>
              <a:t>/Thomas Gutschlag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5ED2623E-BD6F-6102-EECE-506BA83D3EF4}"/>
              </a:ext>
            </a:extLst>
          </p:cNvPr>
          <p:cNvGrpSpPr/>
          <p:nvPr/>
        </p:nvGrpSpPr>
        <p:grpSpPr>
          <a:xfrm>
            <a:off x="1330351" y="3150360"/>
            <a:ext cx="831600" cy="831600"/>
            <a:chOff x="2441275" y="1682151"/>
            <a:chExt cx="961200" cy="961093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2104A677-355E-1205-E5A6-629A9D6F51F8}"/>
                </a:ext>
              </a:extLst>
            </p:cNvPr>
            <p:cNvSpPr/>
            <p:nvPr/>
          </p:nvSpPr>
          <p:spPr>
            <a:xfrm>
              <a:off x="2441275" y="1682151"/>
              <a:ext cx="961200" cy="96109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9AED7E43-8AFF-6690-96EB-2A3D8BC49D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601091" y="1825588"/>
              <a:ext cx="641567" cy="641568"/>
            </a:xfrm>
            <a:prstGeom prst="rect">
              <a:avLst/>
            </a:prstGeom>
          </p:spPr>
        </p:pic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C7861777-B46A-4A78-90E0-2482FE2B4510}"/>
              </a:ext>
            </a:extLst>
          </p:cNvPr>
          <p:cNvGrpSpPr/>
          <p:nvPr/>
        </p:nvGrpSpPr>
        <p:grpSpPr>
          <a:xfrm>
            <a:off x="5460820" y="3156688"/>
            <a:ext cx="831600" cy="830997"/>
            <a:chOff x="7065034" y="2943903"/>
            <a:chExt cx="831600" cy="830997"/>
          </a:xfrm>
          <a:solidFill>
            <a:schemeClr val="bg1"/>
          </a:solidFill>
        </p:grpSpPr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16512588-3D3F-74BB-C7CA-1750C0AC7E53}"/>
                </a:ext>
              </a:extLst>
            </p:cNvPr>
            <p:cNvSpPr/>
            <p:nvPr/>
          </p:nvSpPr>
          <p:spPr>
            <a:xfrm>
              <a:off x="7065034" y="2943903"/>
              <a:ext cx="831600" cy="830997"/>
            </a:xfrm>
            <a:prstGeom prst="ellipse">
              <a:avLst/>
            </a:prstGeom>
            <a:grp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7B0D8048-B294-130D-EEE7-5010C0E33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12041" y="3191682"/>
              <a:ext cx="360000" cy="360000"/>
            </a:xfrm>
            <a:prstGeom prst="rect">
              <a:avLst/>
            </a:prstGeom>
          </p:spPr>
        </p:pic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A11A31B3-D253-614D-8585-11847EC9CC38}"/>
              </a:ext>
            </a:extLst>
          </p:cNvPr>
          <p:cNvGrpSpPr/>
          <p:nvPr/>
        </p:nvGrpSpPr>
        <p:grpSpPr>
          <a:xfrm>
            <a:off x="9781067" y="3206160"/>
            <a:ext cx="720000" cy="720000"/>
            <a:chOff x="9746796" y="4362691"/>
            <a:chExt cx="720000" cy="720000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0A76462D-01B9-B975-793E-1FD496E5DB5F}"/>
                </a:ext>
              </a:extLst>
            </p:cNvPr>
            <p:cNvSpPr/>
            <p:nvPr/>
          </p:nvSpPr>
          <p:spPr>
            <a:xfrm>
              <a:off x="9746796" y="4362691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315FE33C-C731-38B9-5BDA-27D7A3D5223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926796" y="4545123"/>
              <a:ext cx="360000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2364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9948474D-D4B5-42CE-601A-971AEF4F91C2}"/>
              </a:ext>
            </a:extLst>
          </p:cNvPr>
          <p:cNvSpPr txBox="1">
            <a:spLocks/>
          </p:cNvSpPr>
          <p:nvPr/>
        </p:nvSpPr>
        <p:spPr>
          <a:xfrm>
            <a:off x="9893520" y="3488722"/>
            <a:ext cx="1728592" cy="293448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000" b="1" i="0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</a:lstStyle>
          <a:p>
            <a:r>
              <a:rPr lang="de-DE" sz="1800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83F3E3A9-20FF-198E-8EC1-A2E9A1BF6D1D}"/>
              </a:ext>
            </a:extLst>
          </p:cNvPr>
          <p:cNvSpPr txBox="1">
            <a:spLocks/>
          </p:cNvSpPr>
          <p:nvPr/>
        </p:nvSpPr>
        <p:spPr>
          <a:xfrm>
            <a:off x="6474614" y="4752160"/>
            <a:ext cx="3229433" cy="293448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000" b="1" i="0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</a:lstStyle>
          <a:p>
            <a:pPr algn="ctr"/>
            <a:endParaRPr lang="de-DE" sz="1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" name="Textfeld 21">
            <a:extLst>
              <a:ext uri="{FF2B5EF4-FFF2-40B4-BE49-F238E27FC236}">
                <a16:creationId xmlns:a16="http://schemas.microsoft.com/office/drawing/2014/main" id="{92DF06BA-BE04-A89F-75D7-E57DAAA85B7E}"/>
              </a:ext>
            </a:extLst>
          </p:cNvPr>
          <p:cNvSpPr txBox="1"/>
          <p:nvPr/>
        </p:nvSpPr>
        <p:spPr>
          <a:xfrm>
            <a:off x="1070409" y="330481"/>
            <a:ext cx="2863970" cy="46166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b="1" dirty="0">
                <a:solidFill>
                  <a:schemeClr val="bg2">
                    <a:lumMod val="50000"/>
                  </a:schemeClr>
                </a:solidFill>
                <a:latin typeface="Helvetica LT Pro Condensed" panose="020B0506020202030204" pitchFamily="34" charset="77"/>
              </a:rPr>
              <a:t>INFRASTRUKTUR</a:t>
            </a:r>
            <a:endParaRPr lang="de-DE" b="1" dirty="0">
              <a:solidFill>
                <a:schemeClr val="bg2">
                  <a:lumMod val="50000"/>
                </a:schemeClr>
              </a:solidFill>
              <a:latin typeface="Helvetica LT Pro Condensed" panose="020B0506020202030204" pitchFamily="34" charset="77"/>
            </a:endParaRPr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79832D6A-31EE-E679-E0BB-CD5C3D2F3DB9}"/>
              </a:ext>
            </a:extLst>
          </p:cNvPr>
          <p:cNvGrpSpPr/>
          <p:nvPr/>
        </p:nvGrpSpPr>
        <p:grpSpPr>
          <a:xfrm>
            <a:off x="217070" y="141789"/>
            <a:ext cx="831600" cy="831600"/>
            <a:chOff x="2441275" y="1682151"/>
            <a:chExt cx="961200" cy="961093"/>
          </a:xfrm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C6720B70-13A8-2ACB-F38B-A1D2FB423463}"/>
                </a:ext>
              </a:extLst>
            </p:cNvPr>
            <p:cNvSpPr/>
            <p:nvPr/>
          </p:nvSpPr>
          <p:spPr>
            <a:xfrm>
              <a:off x="2441275" y="1682151"/>
              <a:ext cx="961200" cy="96109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C18D60AF-4F65-403E-5249-6ECD04396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601091" y="1825588"/>
              <a:ext cx="641567" cy="641568"/>
            </a:xfrm>
            <a:prstGeom prst="rect">
              <a:avLst/>
            </a:prstGeom>
          </p:spPr>
        </p:pic>
      </p:grpSp>
      <p:pic>
        <p:nvPicPr>
          <p:cNvPr id="52" name="Grafik 51">
            <a:extLst>
              <a:ext uri="{FF2B5EF4-FFF2-40B4-BE49-F238E27FC236}">
                <a16:creationId xmlns:a16="http://schemas.microsoft.com/office/drawing/2014/main" id="{82146CBB-55C1-A945-B83F-1A50DC84E1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118" y="0"/>
            <a:ext cx="48484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6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feld 26">
            <a:extLst>
              <a:ext uri="{FF2B5EF4-FFF2-40B4-BE49-F238E27FC236}">
                <a16:creationId xmlns:a16="http://schemas.microsoft.com/office/drawing/2014/main" id="{665829BF-9FB3-DAF7-475B-525BD2AC4659}"/>
              </a:ext>
            </a:extLst>
          </p:cNvPr>
          <p:cNvSpPr txBox="1"/>
          <p:nvPr/>
        </p:nvSpPr>
        <p:spPr>
          <a:xfrm>
            <a:off x="4794072" y="5535276"/>
            <a:ext cx="28650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Helvetica LT Pro Condensed" panose="020B0506020202030204" pitchFamily="34" charset="77"/>
              </a:rPr>
              <a:t>durch Hochleistungs-TEN-T-Korridore und Konzentration auf Engpässe im grenzüberschreitenden Schienennetz 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9948474D-D4B5-42CE-601A-971AEF4F91C2}"/>
              </a:ext>
            </a:extLst>
          </p:cNvPr>
          <p:cNvSpPr txBox="1">
            <a:spLocks/>
          </p:cNvSpPr>
          <p:nvPr/>
        </p:nvSpPr>
        <p:spPr>
          <a:xfrm>
            <a:off x="9893520" y="3488722"/>
            <a:ext cx="1728592" cy="293448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000" b="1" i="0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</a:lstStyle>
          <a:p>
            <a:r>
              <a:rPr lang="de-DE" sz="1800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83F3E3A9-20FF-198E-8EC1-A2E9A1BF6D1D}"/>
              </a:ext>
            </a:extLst>
          </p:cNvPr>
          <p:cNvSpPr txBox="1">
            <a:spLocks/>
          </p:cNvSpPr>
          <p:nvPr/>
        </p:nvSpPr>
        <p:spPr>
          <a:xfrm>
            <a:off x="6474614" y="4752160"/>
            <a:ext cx="3229433" cy="293448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000" b="1" i="0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</a:lstStyle>
          <a:p>
            <a:pPr algn="ctr"/>
            <a:endParaRPr lang="de-DE" sz="1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" name="Textfeld 21">
            <a:extLst>
              <a:ext uri="{FF2B5EF4-FFF2-40B4-BE49-F238E27FC236}">
                <a16:creationId xmlns:a16="http://schemas.microsoft.com/office/drawing/2014/main" id="{92DF06BA-BE04-A89F-75D7-E57DAAA85B7E}"/>
              </a:ext>
            </a:extLst>
          </p:cNvPr>
          <p:cNvSpPr txBox="1"/>
          <p:nvPr/>
        </p:nvSpPr>
        <p:spPr>
          <a:xfrm>
            <a:off x="1070409" y="330481"/>
            <a:ext cx="2863970" cy="46166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b="1" dirty="0">
                <a:solidFill>
                  <a:schemeClr val="bg2">
                    <a:lumMod val="50000"/>
                  </a:schemeClr>
                </a:solidFill>
                <a:latin typeface="Helvetica LT Pro Condensed" panose="020B0506020202030204" pitchFamily="34" charset="77"/>
              </a:rPr>
              <a:t>INFRASTRUKTUR</a:t>
            </a:r>
            <a:endParaRPr lang="de-DE" b="1" dirty="0">
              <a:solidFill>
                <a:schemeClr val="bg2">
                  <a:lumMod val="50000"/>
                </a:schemeClr>
              </a:solidFill>
              <a:latin typeface="Helvetica LT Pro Condensed" panose="020B0506020202030204" pitchFamily="34" charset="77"/>
            </a:endParaRPr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79832D6A-31EE-E679-E0BB-CD5C3D2F3DB9}"/>
              </a:ext>
            </a:extLst>
          </p:cNvPr>
          <p:cNvGrpSpPr/>
          <p:nvPr/>
        </p:nvGrpSpPr>
        <p:grpSpPr>
          <a:xfrm>
            <a:off x="217070" y="141789"/>
            <a:ext cx="831600" cy="831600"/>
            <a:chOff x="2441275" y="1682151"/>
            <a:chExt cx="961200" cy="961093"/>
          </a:xfrm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C6720B70-13A8-2ACB-F38B-A1D2FB423463}"/>
                </a:ext>
              </a:extLst>
            </p:cNvPr>
            <p:cNvSpPr/>
            <p:nvPr/>
          </p:nvSpPr>
          <p:spPr>
            <a:xfrm>
              <a:off x="2441275" y="1682151"/>
              <a:ext cx="961200" cy="96109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C18D60AF-4F65-403E-5249-6ECD04396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601091" y="1825588"/>
              <a:ext cx="641567" cy="641568"/>
            </a:xfrm>
            <a:prstGeom prst="rect">
              <a:avLst/>
            </a:prstGeom>
          </p:spPr>
        </p:pic>
      </p:grpSp>
      <p:sp>
        <p:nvSpPr>
          <p:cNvPr id="35" name="Textfeld 34">
            <a:extLst>
              <a:ext uri="{FF2B5EF4-FFF2-40B4-BE49-F238E27FC236}">
                <a16:creationId xmlns:a16="http://schemas.microsoft.com/office/drawing/2014/main" id="{ABBF5358-1B45-CFCA-CA18-0B7110561691}"/>
              </a:ext>
            </a:extLst>
          </p:cNvPr>
          <p:cNvSpPr txBox="1"/>
          <p:nvPr/>
        </p:nvSpPr>
        <p:spPr>
          <a:xfrm>
            <a:off x="900242" y="1378090"/>
            <a:ext cx="107373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>
                <a:solidFill>
                  <a:schemeClr val="bg2">
                    <a:lumMod val="50000"/>
                  </a:schemeClr>
                </a:solidFill>
                <a:latin typeface="Helvetica LT Pro Condensed" panose="020B0506020202030204" pitchFamily="34" charset="77"/>
              </a:rPr>
              <a:t>Den Nachholbedarf beim grenzüberschreitenden Ausbau des Schienengüterverkehrsnetzes meistern</a:t>
            </a:r>
            <a:endParaRPr lang="de-DE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6E1BB83B-33E9-C80A-844C-CF5E23EFB4D9}"/>
              </a:ext>
            </a:extLst>
          </p:cNvPr>
          <p:cNvGrpSpPr/>
          <p:nvPr/>
        </p:nvGrpSpPr>
        <p:grpSpPr>
          <a:xfrm>
            <a:off x="1497971" y="1923341"/>
            <a:ext cx="2534665" cy="3378368"/>
            <a:chOff x="1662320" y="1136400"/>
            <a:chExt cx="2534665" cy="3378368"/>
          </a:xfrm>
        </p:grpSpPr>
        <p:pic>
          <p:nvPicPr>
            <p:cNvPr id="37" name="Grafik 36">
              <a:extLst>
                <a:ext uri="{FF2B5EF4-FFF2-40B4-BE49-F238E27FC236}">
                  <a16:creationId xmlns:a16="http://schemas.microsoft.com/office/drawing/2014/main" id="{285DDF34-CD3B-BDFC-588B-0D5B697F8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43" r="24943"/>
            <a:stretch/>
          </p:blipFill>
          <p:spPr>
            <a:xfrm>
              <a:off x="1662320" y="1136400"/>
              <a:ext cx="2534665" cy="3373200"/>
            </a:xfrm>
            <a:prstGeom prst="rect">
              <a:avLst/>
            </a:prstGeom>
          </p:spPr>
        </p:pic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4E05AE6A-1250-1710-BB52-11B25F0E33E9}"/>
                </a:ext>
              </a:extLst>
            </p:cNvPr>
            <p:cNvSpPr txBox="1"/>
            <p:nvPr/>
          </p:nvSpPr>
          <p:spPr>
            <a:xfrm>
              <a:off x="1731877" y="4299324"/>
              <a:ext cx="17014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>
                  <a:solidFill>
                    <a:schemeClr val="bg1"/>
                  </a:solidFill>
                  <a:latin typeface="Helvetica LT Pro Condensed" panose="020B0506020202030204" pitchFamily="34" charset="0"/>
                </a:rPr>
                <a:t>©Deutsche Bahn AG/Frank Kniestedt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87608784-6B7E-DC57-A045-1EC2E19DF300}"/>
              </a:ext>
            </a:extLst>
          </p:cNvPr>
          <p:cNvGrpSpPr/>
          <p:nvPr/>
        </p:nvGrpSpPr>
        <p:grpSpPr>
          <a:xfrm>
            <a:off x="8383665" y="1924017"/>
            <a:ext cx="2533650" cy="3377692"/>
            <a:chOff x="7452854" y="1137076"/>
            <a:chExt cx="2533650" cy="3377692"/>
          </a:xfrm>
        </p:grpSpPr>
        <p:pic>
          <p:nvPicPr>
            <p:cNvPr id="36" name="Grafik 35">
              <a:extLst>
                <a:ext uri="{FF2B5EF4-FFF2-40B4-BE49-F238E27FC236}">
                  <a16:creationId xmlns:a16="http://schemas.microsoft.com/office/drawing/2014/main" id="{97B0C535-651D-A52A-6B01-EBF486A10F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31" t="20" r="27655" b="-20"/>
            <a:stretch/>
          </p:blipFill>
          <p:spPr>
            <a:xfrm>
              <a:off x="7452854" y="1137076"/>
              <a:ext cx="2533650" cy="3371849"/>
            </a:xfrm>
            <a:prstGeom prst="rect">
              <a:avLst/>
            </a:prstGeom>
          </p:spPr>
        </p:pic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546901DE-13CD-43A2-AAD4-DC2C9B457DEB}"/>
                </a:ext>
              </a:extLst>
            </p:cNvPr>
            <p:cNvSpPr txBox="1"/>
            <p:nvPr/>
          </p:nvSpPr>
          <p:spPr>
            <a:xfrm>
              <a:off x="7452854" y="4299324"/>
              <a:ext cx="1734278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800" dirty="0">
                  <a:solidFill>
                    <a:schemeClr val="bg1"/>
                  </a:solidFill>
                  <a:latin typeface="Helvetica LT Pro Condensed" panose="020B0506020202030204" pitchFamily="34" charset="0"/>
                </a:rPr>
                <a:t>Allianz pro Schiene / Jenner-Egberts</a:t>
              </a:r>
            </a:p>
          </p:txBody>
        </p:sp>
      </p:grp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A0BA50B3-8F00-49A5-595B-8D7301584E33}"/>
              </a:ext>
            </a:extLst>
          </p:cNvPr>
          <p:cNvGrpSpPr/>
          <p:nvPr/>
        </p:nvGrpSpPr>
        <p:grpSpPr>
          <a:xfrm>
            <a:off x="4860256" y="1924017"/>
            <a:ext cx="2533650" cy="3377692"/>
            <a:chOff x="4588668" y="1137076"/>
            <a:chExt cx="2533650" cy="3377692"/>
          </a:xfrm>
        </p:grpSpPr>
        <p:pic>
          <p:nvPicPr>
            <p:cNvPr id="38" name="Grafik 37">
              <a:extLst>
                <a:ext uri="{FF2B5EF4-FFF2-40B4-BE49-F238E27FC236}">
                  <a16:creationId xmlns:a16="http://schemas.microsoft.com/office/drawing/2014/main" id="{803450CB-9623-4093-F37F-0C9CC815D5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902" t="-1596" r="6742" b="1596"/>
            <a:stretch/>
          </p:blipFill>
          <p:spPr>
            <a:xfrm>
              <a:off x="4588668" y="1137076"/>
              <a:ext cx="2533650" cy="3371849"/>
            </a:xfrm>
            <a:prstGeom prst="rect">
              <a:avLst/>
            </a:prstGeom>
          </p:spPr>
        </p:pic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584D3D47-EB1F-0720-B5DD-C4E52A39A06C}"/>
                </a:ext>
              </a:extLst>
            </p:cNvPr>
            <p:cNvSpPr txBox="1"/>
            <p:nvPr/>
          </p:nvSpPr>
          <p:spPr>
            <a:xfrm>
              <a:off x="4588668" y="4299324"/>
              <a:ext cx="1734278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800" dirty="0">
                  <a:solidFill>
                    <a:schemeClr val="bg1"/>
                  </a:solidFill>
                  <a:latin typeface="Helvetica LT Pro Condensed" panose="020B0506020202030204" pitchFamily="34" charset="0"/>
                </a:rPr>
                <a:t>ÖBB/Philipp Horak</a:t>
              </a:r>
            </a:p>
          </p:txBody>
        </p:sp>
      </p:grpSp>
      <p:sp>
        <p:nvSpPr>
          <p:cNvPr id="48" name="Textfeld 47">
            <a:extLst>
              <a:ext uri="{FF2B5EF4-FFF2-40B4-BE49-F238E27FC236}">
                <a16:creationId xmlns:a16="http://schemas.microsoft.com/office/drawing/2014/main" id="{5D1B8099-7FDA-6174-0B47-5CEECB154448}"/>
              </a:ext>
            </a:extLst>
          </p:cNvPr>
          <p:cNvSpPr txBox="1"/>
          <p:nvPr/>
        </p:nvSpPr>
        <p:spPr>
          <a:xfrm>
            <a:off x="8563572" y="5535276"/>
            <a:ext cx="217383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Helvetica LT Pro Condensed" panose="020B0506020202030204" pitchFamily="34" charset="77"/>
              </a:rPr>
              <a:t>durch 740m Züge und P400 Profil im kombinierter Verkehr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E1C249F6-D8A8-B19E-B83A-B28435CCBD1B}"/>
              </a:ext>
            </a:extLst>
          </p:cNvPr>
          <p:cNvSpPr txBox="1"/>
          <p:nvPr/>
        </p:nvSpPr>
        <p:spPr>
          <a:xfrm>
            <a:off x="1431287" y="5485590"/>
            <a:ext cx="26680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Helvetica LT Pro Condensed" panose="020B0506020202030204" pitchFamily="34" charset="77"/>
              </a:rPr>
              <a:t>durch grenzüberschreitende Elektrifizierung + EU-Förderprogramme für elektrifizierte Grenzübergänge</a:t>
            </a:r>
          </a:p>
          <a:p>
            <a:pPr algn="ctr"/>
            <a:r>
              <a:rPr lang="de-DE" sz="1600" dirty="0">
                <a:solidFill>
                  <a:schemeClr val="bg2">
                    <a:lumMod val="50000"/>
                  </a:schemeClr>
                </a:solidFill>
                <a:latin typeface="Helvetica LT Pro Condensed" panose="020B0506020202030204" pitchFamily="34" charset="77"/>
              </a:rPr>
              <a:t> </a:t>
            </a:r>
            <a:endParaRPr lang="de-DE" sz="16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308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54F18464-CE60-4D50-6208-FC151BDB52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457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9948474D-D4B5-42CE-601A-971AEF4F91C2}"/>
              </a:ext>
            </a:extLst>
          </p:cNvPr>
          <p:cNvSpPr txBox="1">
            <a:spLocks/>
          </p:cNvSpPr>
          <p:nvPr/>
        </p:nvSpPr>
        <p:spPr>
          <a:xfrm>
            <a:off x="10143686" y="1383267"/>
            <a:ext cx="1728592" cy="293448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000" b="1" i="0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</a:lstStyle>
          <a:p>
            <a:r>
              <a:rPr lang="de-DE" sz="1800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41284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9948474D-D4B5-42CE-601A-971AEF4F91C2}"/>
              </a:ext>
            </a:extLst>
          </p:cNvPr>
          <p:cNvSpPr txBox="1">
            <a:spLocks/>
          </p:cNvSpPr>
          <p:nvPr/>
        </p:nvSpPr>
        <p:spPr>
          <a:xfrm>
            <a:off x="10143686" y="1383267"/>
            <a:ext cx="1728592" cy="293448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000" b="1" i="0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n-ea"/>
                <a:cs typeface="+mn-cs"/>
              </a:defRPr>
            </a:lvl1pPr>
          </a:lstStyle>
          <a:p>
            <a:r>
              <a:rPr lang="de-DE" sz="1800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20" name="Textfeld 21">
            <a:extLst>
              <a:ext uri="{FF2B5EF4-FFF2-40B4-BE49-F238E27FC236}">
                <a16:creationId xmlns:a16="http://schemas.microsoft.com/office/drawing/2014/main" id="{92DF06BA-BE04-A89F-75D7-E57DAAA85B7E}"/>
              </a:ext>
            </a:extLst>
          </p:cNvPr>
          <p:cNvSpPr txBox="1"/>
          <p:nvPr/>
        </p:nvSpPr>
        <p:spPr>
          <a:xfrm>
            <a:off x="1063746" y="314671"/>
            <a:ext cx="4107694" cy="461665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b="1" dirty="0">
                <a:solidFill>
                  <a:schemeClr val="bg2">
                    <a:lumMod val="50000"/>
                  </a:schemeClr>
                </a:solidFill>
                <a:latin typeface="Helvetica LT Pro Condensed" panose="020B0506020202030204" pitchFamily="34" charset="77"/>
              </a:rPr>
              <a:t>WETTBEWERBSBEDINGUNGEN</a:t>
            </a:r>
            <a:endParaRPr lang="de-DE" b="1" dirty="0">
              <a:solidFill>
                <a:schemeClr val="bg2">
                  <a:lumMod val="50000"/>
                </a:schemeClr>
              </a:solidFill>
              <a:latin typeface="Helvetica LT Pro Condensed" panose="020B0506020202030204" pitchFamily="34" charset="77"/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62C9E9DC-4D65-0399-B616-C34578FB86BB}"/>
              </a:ext>
            </a:extLst>
          </p:cNvPr>
          <p:cNvGrpSpPr/>
          <p:nvPr/>
        </p:nvGrpSpPr>
        <p:grpSpPr>
          <a:xfrm>
            <a:off x="207433" y="139337"/>
            <a:ext cx="831600" cy="831600"/>
            <a:chOff x="9746796" y="4362691"/>
            <a:chExt cx="720000" cy="72000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5BBCD313-1BC5-5A58-7942-9E240AC0ECD9}"/>
                </a:ext>
              </a:extLst>
            </p:cNvPr>
            <p:cNvSpPr/>
            <p:nvPr/>
          </p:nvSpPr>
          <p:spPr>
            <a:xfrm>
              <a:off x="9746796" y="4362691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706CA887-71AB-7E39-0323-C8BA39E7F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926796" y="4545123"/>
              <a:ext cx="360000" cy="360000"/>
            </a:xfrm>
            <a:prstGeom prst="rect">
              <a:avLst/>
            </a:prstGeom>
          </p:spPr>
        </p:pic>
      </p:grpSp>
      <p:pic>
        <p:nvPicPr>
          <p:cNvPr id="13" name="Grafik 12">
            <a:extLst>
              <a:ext uri="{FF2B5EF4-FFF2-40B4-BE49-F238E27FC236}">
                <a16:creationId xmlns:a16="http://schemas.microsoft.com/office/drawing/2014/main" id="{6F27B988-AFF1-8E4E-E4C2-92345D4C14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12" b="21700"/>
          <a:stretch/>
        </p:blipFill>
        <p:spPr>
          <a:xfrm>
            <a:off x="1" y="1763911"/>
            <a:ext cx="5816179" cy="1279278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A1999D6-E8B7-4D8A-5192-CF33C44BAD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04" b="33804"/>
          <a:stretch/>
        </p:blipFill>
        <p:spPr>
          <a:xfrm>
            <a:off x="1" y="3337256"/>
            <a:ext cx="5816178" cy="1275718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A475A315-75F3-9C31-2AB1-C3FA591B0D4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05" b="27947"/>
          <a:stretch/>
        </p:blipFill>
        <p:spPr>
          <a:xfrm>
            <a:off x="0" y="4910787"/>
            <a:ext cx="5816179" cy="1390848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65D50C0B-0827-38BB-D095-3486E6CBAE72}"/>
              </a:ext>
            </a:extLst>
          </p:cNvPr>
          <p:cNvSpPr txBox="1"/>
          <p:nvPr/>
        </p:nvSpPr>
        <p:spPr>
          <a:xfrm>
            <a:off x="3890513" y="6086191"/>
            <a:ext cx="200689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  <a:latin typeface="Helvetica LT Pro Condensed" panose="020B0506020202030204" pitchFamily="34" charset="0"/>
              </a:rPr>
              <a:t>© Deutsche Bahn AG / Volker </a:t>
            </a:r>
            <a:r>
              <a:rPr lang="de-DE" sz="800" dirty="0" err="1">
                <a:solidFill>
                  <a:schemeClr val="bg1"/>
                </a:solidFill>
                <a:latin typeface="Helvetica LT Pro Condensed" panose="020B0506020202030204" pitchFamily="34" charset="0"/>
              </a:rPr>
              <a:t>Emersleben</a:t>
            </a:r>
            <a:endParaRPr lang="de-DE" sz="800" dirty="0">
              <a:solidFill>
                <a:schemeClr val="bg1"/>
              </a:solidFill>
              <a:latin typeface="Helvetica LT Pro Condensed" panose="020B0506020202030204" pitchFamily="34" charset="0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4F515F22-4F1E-B1BA-0865-87BAB8CBDECE}"/>
              </a:ext>
            </a:extLst>
          </p:cNvPr>
          <p:cNvSpPr txBox="1"/>
          <p:nvPr/>
        </p:nvSpPr>
        <p:spPr>
          <a:xfrm>
            <a:off x="4278680" y="4396057"/>
            <a:ext cx="161872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  <a:latin typeface="Helvetica LT Pro Condensed" panose="020B0506020202030204" pitchFamily="34" charset="0"/>
              </a:rPr>
              <a:t>© Deutsche Bahn AG / Oliver Lang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A4E861DC-6214-51F1-ED74-FE5A81F203A4}"/>
              </a:ext>
            </a:extLst>
          </p:cNvPr>
          <p:cNvSpPr txBox="1"/>
          <p:nvPr/>
        </p:nvSpPr>
        <p:spPr>
          <a:xfrm>
            <a:off x="4106174" y="2813645"/>
            <a:ext cx="171000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  <a:latin typeface="Helvetica LT Pro Condensed" panose="020B0506020202030204" pitchFamily="34" charset="0"/>
              </a:rPr>
              <a:t>© Deutsche Bahn AG / Dominik Baur</a:t>
            </a:r>
          </a:p>
        </p:txBody>
      </p:sp>
      <p:sp>
        <p:nvSpPr>
          <p:cNvPr id="25" name="Textfeld 21">
            <a:extLst>
              <a:ext uri="{FF2B5EF4-FFF2-40B4-BE49-F238E27FC236}">
                <a16:creationId xmlns:a16="http://schemas.microsoft.com/office/drawing/2014/main" id="{A746F795-6F90-9B0C-C4D8-2A37E8FAB42F}"/>
              </a:ext>
            </a:extLst>
          </p:cNvPr>
          <p:cNvSpPr txBox="1"/>
          <p:nvPr/>
        </p:nvSpPr>
        <p:spPr>
          <a:xfrm>
            <a:off x="6131560" y="5098380"/>
            <a:ext cx="6024880" cy="1015663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b="1" dirty="0">
                <a:solidFill>
                  <a:schemeClr val="bg1">
                    <a:lumMod val="50000"/>
                  </a:schemeClr>
                </a:solidFill>
                <a:latin typeface="Helvetica LT Pro Condensed" panose="020B0506020202030204" pitchFamily="34" charset="77"/>
              </a:rPr>
              <a:t>Maße und Gewichte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Helvetica LT Pro Condensed" panose="020B0506020202030204" pitchFamily="34" charset="77"/>
              </a:rPr>
              <a:t>müssen beim LKW stabil gehalten werden (keine Gigaliner), um die Komparabilität im KV zu gewährleisten</a:t>
            </a:r>
            <a:endParaRPr lang="de-DE" dirty="0">
              <a:latin typeface="Helvetica LT Pro Condensed" panose="020B0506020202030204" pitchFamily="34" charset="77"/>
            </a:endParaRPr>
          </a:p>
        </p:txBody>
      </p:sp>
      <p:sp>
        <p:nvSpPr>
          <p:cNvPr id="26" name="Textfeld 21">
            <a:extLst>
              <a:ext uri="{FF2B5EF4-FFF2-40B4-BE49-F238E27FC236}">
                <a16:creationId xmlns:a16="http://schemas.microsoft.com/office/drawing/2014/main" id="{E33B25E5-DCA7-EBA1-89AE-162D6126ED1B}"/>
              </a:ext>
            </a:extLst>
          </p:cNvPr>
          <p:cNvSpPr txBox="1"/>
          <p:nvPr/>
        </p:nvSpPr>
        <p:spPr>
          <a:xfrm>
            <a:off x="6131560" y="3467284"/>
            <a:ext cx="6024880" cy="1015663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Helvetica LT Pro Condensed" panose="020B0506020202030204" pitchFamily="34" charset="77"/>
              </a:rPr>
              <a:t>Novellierung der</a:t>
            </a:r>
            <a:r>
              <a:rPr lang="de-DE" sz="2400" b="1" dirty="0">
                <a:solidFill>
                  <a:schemeClr val="bg1">
                    <a:lumMod val="50000"/>
                  </a:schemeClr>
                </a:solidFill>
                <a:latin typeface="Helvetica LT Pro Condensed" panose="020B0506020202030204" pitchFamily="34" charset="77"/>
              </a:rPr>
              <a:t> EU-Wegekostenrichtlinie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Helvetica LT Pro Condensed" panose="020B0506020202030204" pitchFamily="34" charset="77"/>
              </a:rPr>
              <a:t>, um den </a:t>
            </a:r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Helvetica LT Pro Condensed" panose="020B0506020202030204" pitchFamily="34" charset="77"/>
              </a:rPr>
              <a:t>künstlichen Wettbewerbsvorteil des Straßengüterverkehrs bei den Infrastruktur-Nutzungsgebühren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Helvetica LT Pro Condensed" panose="020B0506020202030204" pitchFamily="34" charset="77"/>
              </a:rPr>
              <a:t>zu beenden  </a:t>
            </a:r>
            <a:endParaRPr lang="de-DE" dirty="0">
              <a:latin typeface="Helvetica LT Pro Condensed" panose="020B0506020202030204" pitchFamily="34" charset="77"/>
            </a:endParaRPr>
          </a:p>
        </p:txBody>
      </p:sp>
      <p:sp>
        <p:nvSpPr>
          <p:cNvPr id="27" name="Textfeld 21">
            <a:extLst>
              <a:ext uri="{FF2B5EF4-FFF2-40B4-BE49-F238E27FC236}">
                <a16:creationId xmlns:a16="http://schemas.microsoft.com/office/drawing/2014/main" id="{93B50AF6-9AF9-FDBB-ECB0-91EDF346FB97}"/>
              </a:ext>
            </a:extLst>
          </p:cNvPr>
          <p:cNvSpPr txBox="1"/>
          <p:nvPr/>
        </p:nvSpPr>
        <p:spPr>
          <a:xfrm>
            <a:off x="6131560" y="1849552"/>
            <a:ext cx="6024880" cy="1107996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Helvetica LT Pro Condensed" panose="020B0506020202030204" pitchFamily="34" charset="77"/>
              </a:rPr>
              <a:t>Die EU muss für </a:t>
            </a:r>
            <a:r>
              <a:rPr lang="de-DE" sz="2400" b="1" dirty="0">
                <a:solidFill>
                  <a:schemeClr val="bg1">
                    <a:lumMod val="50000"/>
                  </a:schemeClr>
                </a:solidFill>
                <a:latin typeface="Helvetica LT Pro Condensed" panose="020B0506020202030204" pitchFamily="34" charset="77"/>
              </a:rPr>
              <a:t>mehr Kostenwahrheit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Helvetica LT Pro Condensed" panose="020B0506020202030204" pitchFamily="34" charset="77"/>
              </a:rPr>
              <a:t>im Verkehr sorgen und den Mitgliedsstaaten Leitlinien für die </a:t>
            </a:r>
            <a:r>
              <a:rPr lang="de-DE" sz="2400" b="1" dirty="0">
                <a:solidFill>
                  <a:schemeClr val="bg1">
                    <a:lumMod val="50000"/>
                  </a:schemeClr>
                </a:solidFill>
                <a:latin typeface="Helvetica LT Pro Condensed" panose="020B0506020202030204" pitchFamily="34" charset="77"/>
              </a:rPr>
              <a:t>Internalisierung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Helvetica LT Pro Condensed" panose="020B0506020202030204" pitchFamily="34" charset="77"/>
              </a:rPr>
              <a:t> der externen Kosten vorgeben </a:t>
            </a:r>
            <a:endParaRPr lang="de-DE" dirty="0">
              <a:latin typeface="Helvetica LT Pro Condensed" panose="020B0506020202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75575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rafik 24">
            <a:extLst>
              <a:ext uri="{FF2B5EF4-FFF2-40B4-BE49-F238E27FC236}">
                <a16:creationId xmlns:a16="http://schemas.microsoft.com/office/drawing/2014/main" id="{6436829A-127D-E64A-A989-1B07CE8F83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85"/>
            <a:ext cx="12188389" cy="6858000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6" name="Textfeld 21">
            <a:extLst>
              <a:ext uri="{FF2B5EF4-FFF2-40B4-BE49-F238E27FC236}">
                <a16:creationId xmlns:a16="http://schemas.microsoft.com/office/drawing/2014/main" id="{5C188BE8-83E2-302F-FA99-5C34EED9A5CC}"/>
              </a:ext>
            </a:extLst>
          </p:cNvPr>
          <p:cNvSpPr txBox="1"/>
          <p:nvPr/>
        </p:nvSpPr>
        <p:spPr>
          <a:xfrm>
            <a:off x="1063746" y="314671"/>
            <a:ext cx="4107694" cy="461665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b="1" dirty="0">
                <a:solidFill>
                  <a:schemeClr val="bg1"/>
                </a:solidFill>
                <a:latin typeface="Helvetica LT Pro Condensed" panose="020B0506020202030204" pitchFamily="34" charset="77"/>
              </a:rPr>
              <a:t>ZUSAMMENFASSUNG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20BC5F96-AC99-52C4-4A23-707DCC515F17}"/>
              </a:ext>
            </a:extLst>
          </p:cNvPr>
          <p:cNvSpPr/>
          <p:nvPr/>
        </p:nvSpPr>
        <p:spPr>
          <a:xfrm>
            <a:off x="207433" y="129703"/>
            <a:ext cx="831600" cy="8316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28B54410-7F64-C9B3-4570-37673684F6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1341" y="273131"/>
            <a:ext cx="524423" cy="524423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48BDA61A-8B57-F022-DA7A-84DFA6B923E6}"/>
              </a:ext>
            </a:extLst>
          </p:cNvPr>
          <p:cNvSpPr/>
          <p:nvPr/>
        </p:nvSpPr>
        <p:spPr>
          <a:xfrm>
            <a:off x="1010486" y="1152523"/>
            <a:ext cx="10129520" cy="4754880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C2FAB9A3-4766-9483-4D0A-EBCEC5AE2F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12489" y="2879660"/>
            <a:ext cx="576000" cy="576000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34EDD899-C50F-0BDB-BFCA-950915AE163F}"/>
              </a:ext>
            </a:extLst>
          </p:cNvPr>
          <p:cNvSpPr txBox="1"/>
          <p:nvPr/>
        </p:nvSpPr>
        <p:spPr>
          <a:xfrm>
            <a:off x="2108713" y="3806013"/>
            <a:ext cx="20319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002148"/>
                </a:solidFill>
                <a:latin typeface="Helvetica LT Pro Condensed" panose="020B0506020202030204" pitchFamily="34" charset="0"/>
              </a:rPr>
              <a:t>Massiv in die Schieneninfra-struktur investieren</a:t>
            </a:r>
            <a:endParaRPr lang="de-DE" b="1" dirty="0">
              <a:solidFill>
                <a:srgbClr val="002148"/>
              </a:solidFill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2D34508A-8E01-0FD7-B5C6-91252129D13D}"/>
              </a:ext>
            </a:extLst>
          </p:cNvPr>
          <p:cNvSpPr txBox="1"/>
          <p:nvPr/>
        </p:nvSpPr>
        <p:spPr>
          <a:xfrm>
            <a:off x="10185105" y="6642556"/>
            <a:ext cx="200689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  <a:latin typeface="Helvetica LT Pro Condensed" panose="020B0506020202030204" pitchFamily="34" charset="0"/>
              </a:rPr>
              <a:t>© Deutsche Bahn AG / Volker </a:t>
            </a:r>
            <a:r>
              <a:rPr lang="de-DE" sz="800" dirty="0" err="1">
                <a:solidFill>
                  <a:schemeClr val="bg1"/>
                </a:solidFill>
                <a:latin typeface="Helvetica LT Pro Condensed" panose="020B0506020202030204" pitchFamily="34" charset="0"/>
              </a:rPr>
              <a:t>Emersleben</a:t>
            </a:r>
            <a:endParaRPr lang="de-DE" sz="800" dirty="0">
              <a:solidFill>
                <a:schemeClr val="bg1"/>
              </a:solidFill>
              <a:latin typeface="Helvetica LT Pro Condensed" panose="020B0506020202030204" pitchFamily="34" charset="0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5D362EA4-F7AA-02EB-A481-330125D79882}"/>
              </a:ext>
            </a:extLst>
          </p:cNvPr>
          <p:cNvSpPr txBox="1"/>
          <p:nvPr/>
        </p:nvSpPr>
        <p:spPr>
          <a:xfrm>
            <a:off x="4994666" y="3739408"/>
            <a:ext cx="22026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002148"/>
                </a:solidFill>
                <a:latin typeface="Helvetica LT Pro Condensed" panose="020B0506020202030204" pitchFamily="34" charset="0"/>
              </a:rPr>
              <a:t>Digitalisierungs-</a:t>
            </a:r>
          </a:p>
          <a:p>
            <a:pPr algn="ctr"/>
            <a:r>
              <a:rPr lang="de-DE" b="1" dirty="0" err="1">
                <a:solidFill>
                  <a:srgbClr val="002148"/>
                </a:solidFill>
                <a:latin typeface="Helvetica LT Pro Condensed" panose="020B0506020202030204" pitchFamily="34" charset="0"/>
              </a:rPr>
              <a:t>prozesse</a:t>
            </a:r>
            <a:r>
              <a:rPr lang="de-DE" b="1" dirty="0">
                <a:solidFill>
                  <a:srgbClr val="002148"/>
                </a:solidFill>
                <a:latin typeface="Helvetica LT Pro Condensed" panose="020B0506020202030204" pitchFamily="34" charset="0"/>
              </a:rPr>
              <a:t> und Innovationen fördern</a:t>
            </a: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23B3C030-15FE-59EA-EEBA-6AC44420D9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47629" y="2879660"/>
            <a:ext cx="576000" cy="576000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26D18A16-0EAF-D504-9246-74164ECBACC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903511" y="2879660"/>
            <a:ext cx="576000" cy="576000"/>
          </a:xfrm>
          <a:prstGeom prst="rect">
            <a:avLst/>
          </a:prstGeom>
        </p:spPr>
      </p:pic>
      <p:sp>
        <p:nvSpPr>
          <p:cNvPr id="31" name="Textfeld 30">
            <a:extLst>
              <a:ext uri="{FF2B5EF4-FFF2-40B4-BE49-F238E27FC236}">
                <a16:creationId xmlns:a16="http://schemas.microsoft.com/office/drawing/2014/main" id="{FE1B04A4-3208-396D-64E3-8F63E562BBF4}"/>
              </a:ext>
            </a:extLst>
          </p:cNvPr>
          <p:cNvSpPr txBox="1"/>
          <p:nvPr/>
        </p:nvSpPr>
        <p:spPr>
          <a:xfrm>
            <a:off x="7863367" y="3739408"/>
            <a:ext cx="26349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002148"/>
                </a:solidFill>
                <a:latin typeface="Helvetica LT Pro Condensed" panose="020B0506020202030204" pitchFamily="34" charset="0"/>
              </a:rPr>
              <a:t>Faire intermodale Wettbewerbsbedingungen schaffen</a:t>
            </a:r>
          </a:p>
        </p:txBody>
      </p:sp>
    </p:spTree>
    <p:extLst>
      <p:ext uri="{BB962C8B-B14F-4D97-AF65-F5344CB8AC3E}">
        <p14:creationId xmlns:p14="http://schemas.microsoft.com/office/powerpoint/2010/main" val="949059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002148"/>
                </a:solidFill>
              </a:rPr>
              <a:t>Dirk Flege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>
                <a:solidFill>
                  <a:srgbClr val="002148"/>
                </a:solidFill>
              </a:rPr>
              <a:t>Geschäftsführer</a:t>
            </a:r>
          </a:p>
          <a:p>
            <a:r>
              <a:rPr lang="de-DE" dirty="0">
                <a:solidFill>
                  <a:srgbClr val="002148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dirk.flege@allianz-pro-schiene.de</a:t>
            </a:r>
            <a:endParaRPr lang="de-DE" dirty="0">
              <a:solidFill>
                <a:srgbClr val="002148"/>
              </a:solidFill>
            </a:endParaRPr>
          </a:p>
          <a:p>
            <a:r>
              <a:rPr lang="de-DE" dirty="0">
                <a:solidFill>
                  <a:srgbClr val="002148"/>
                </a:solidFill>
              </a:rPr>
              <a:t>+49 30 246 259 940</a:t>
            </a:r>
          </a:p>
          <a:p>
            <a:endParaRPr lang="de-DE" dirty="0"/>
          </a:p>
        </p:txBody>
      </p:sp>
      <p:sp>
        <p:nvSpPr>
          <p:cNvPr id="4" name="Textplatzhalter 1">
            <a:extLst>
              <a:ext uri="{FF2B5EF4-FFF2-40B4-BE49-F238E27FC236}">
                <a16:creationId xmlns:a16="http://schemas.microsoft.com/office/drawing/2014/main" id="{12A52274-F40C-4BF6-442C-595BA9ACFAF9}"/>
              </a:ext>
            </a:extLst>
          </p:cNvPr>
          <p:cNvSpPr txBox="1">
            <a:spLocks/>
          </p:cNvSpPr>
          <p:nvPr/>
        </p:nvSpPr>
        <p:spPr>
          <a:xfrm>
            <a:off x="503238" y="2763158"/>
            <a:ext cx="9169680" cy="73662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de-DE" sz="4500" b="1" kern="1200" dirty="0">
                <a:solidFill>
                  <a:srgbClr val="00478B"/>
                </a:solidFill>
                <a:latin typeface="Helvetica LT Pro Condensed" panose="020B0506020202030204" pitchFamily="34" charset="0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rgbClr val="002148"/>
                </a:solidFill>
              </a:rPr>
              <a:t>Vielen Dank für 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1502781243"/>
      </p:ext>
    </p:extLst>
  </p:cSld>
  <p:clrMapOvr>
    <a:masterClrMapping/>
  </p:clrMapOvr>
</p:sld>
</file>

<file path=ppt/theme/theme1.xml><?xml version="1.0" encoding="utf-8"?>
<a:theme xmlns:a="http://schemas.openxmlformats.org/drawingml/2006/main" name="ApS Open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S_Präsentation_190312" id="{C7DB4D6B-FD5E-1F44-A421-F4D9B87DFE5D}" vid="{36EB1A6D-87B2-ED4B-BDA4-83CCFBF5A708}"/>
    </a:ext>
  </a:extLst>
</a:theme>
</file>

<file path=ppt/theme/theme2.xml><?xml version="1.0" encoding="utf-8"?>
<a:theme xmlns:a="http://schemas.openxmlformats.org/drawingml/2006/main" name="ApS Prä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S_Präsentation_190312" id="{C7DB4D6B-FD5E-1F44-A421-F4D9B87DFE5D}" vid="{34A2D2E5-D416-384B-A029-DA5B151ED4AB}"/>
    </a:ext>
  </a:extLst>
</a:theme>
</file>

<file path=ppt/theme/theme3.xml><?xml version="1.0" encoding="utf-8"?>
<a:theme xmlns:a="http://schemas.openxmlformats.org/drawingml/2006/main" name="ApS Abbind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S_Präsentation_190312" id="{C7DB4D6B-FD5E-1F44-A421-F4D9B87DFE5D}" vid="{59163F69-7D1B-C340-9969-27E7995C8943}"/>
    </a:ext>
  </a:extLst>
</a:theme>
</file>

<file path=ppt/theme/theme4.xml><?xml version="1.0" encoding="utf-8"?>
<a:theme xmlns:a="http://schemas.openxmlformats.org/drawingml/2006/main" name="1_ApS Abbind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S_Präsentation_190312" id="{C7DB4D6B-FD5E-1F44-A421-F4D9B87DFE5D}" vid="{59163F69-7D1B-C340-9969-27E7995C8943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ApS_Praesentation_190312</Template>
  <TotalTime>0</TotalTime>
  <Words>242</Words>
  <Application>Microsoft Office PowerPoint</Application>
  <PresentationFormat>Widescreen</PresentationFormat>
  <Paragraphs>48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Helvetica LT Pro Condensed</vt:lpstr>
      <vt:lpstr>Helvetica LT Std Condensed</vt:lpstr>
      <vt:lpstr>ApS Opener</vt:lpstr>
      <vt:lpstr>ApS Präsentation</vt:lpstr>
      <vt:lpstr>ApS Abbinder</vt:lpstr>
      <vt:lpstr>1_ApS Abbinder</vt:lpstr>
      <vt:lpstr>Verkehrswende im Güterverkehr  – Europa kann mehr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Patrick Balasa</dc:creator>
  <cp:lastModifiedBy>OBENAUS Max</cp:lastModifiedBy>
  <cp:revision>819</cp:revision>
  <cp:lastPrinted>2023-10-19T07:04:31Z</cp:lastPrinted>
  <dcterms:created xsi:type="dcterms:W3CDTF">2019-03-13T11:01:39Z</dcterms:created>
  <dcterms:modified xsi:type="dcterms:W3CDTF">2023-10-24T15:17:29Z</dcterms:modified>
</cp:coreProperties>
</file>