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82" r:id="rId14"/>
    <p:sldId id="284" r:id="rId15"/>
    <p:sldId id="283" r:id="rId16"/>
    <p:sldId id="285" r:id="rId17"/>
    <p:sldId id="288" r:id="rId18"/>
    <p:sldId id="289" r:id="rId19"/>
    <p:sldId id="290" r:id="rId20"/>
    <p:sldId id="291" r:id="rId21"/>
    <p:sldId id="29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44" autoAdjust="0"/>
    <p:restoredTop sz="94694"/>
  </p:normalViewPr>
  <p:slideViewPr>
    <p:cSldViewPr snapToGrid="0" snapToObjects="1" showGuides="1">
      <p:cViewPr varScale="1">
        <p:scale>
          <a:sx n="110" d="100"/>
          <a:sy n="110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488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8168-878E-694F-9469-2516A5A58324}" type="datetimeFigureOut">
              <a:rPr lang="sv-SE" smtClean="0"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235D-22AC-6342-A031-DEBB350D15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94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586CAC9C-0F09-C349-B5D4-B53A7B5C6D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435" y="4552386"/>
            <a:ext cx="10934052" cy="820544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Click here to add subheading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8B1561F-3050-4841-B1B6-4DC43B9771ED}"/>
              </a:ext>
            </a:extLst>
          </p:cNvPr>
          <p:cNvSpPr/>
          <p:nvPr userDrawn="1"/>
        </p:nvSpPr>
        <p:spPr>
          <a:xfrm>
            <a:off x="10169718" y="5609645"/>
            <a:ext cx="2022282" cy="1248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4056FED1-8C17-A747-9886-2416BD52F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434" y="3773772"/>
            <a:ext cx="10934053" cy="757638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 dirty="0" err="1"/>
              <a:t>Title</a:t>
            </a:r>
            <a:r>
              <a:rPr lang="sv-SE" dirty="0"/>
              <a:t> for the Presentation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5F37C2-3473-43B4-84FA-C93762939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7595" y="1242308"/>
            <a:ext cx="3556810" cy="18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al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5A63FF8-7320-474A-8B0D-9A073AC52074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rgbClr val="EE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6EB565-1D27-E94B-BC2A-42623958E2D8}"/>
              </a:ext>
            </a:extLst>
          </p:cNvPr>
          <p:cNvSpPr/>
          <p:nvPr userDrawn="1"/>
        </p:nvSpPr>
        <p:spPr>
          <a:xfrm>
            <a:off x="798164" y="736169"/>
            <a:ext cx="10608590" cy="524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875655"/>
            <a:ext cx="3739895" cy="1108593"/>
          </a:xfrm>
        </p:spPr>
        <p:txBody>
          <a:bodyPr anchor="t">
            <a:noAutofit/>
          </a:bodyPr>
          <a:lstStyle>
            <a:lvl1pPr algn="l">
              <a:defRPr sz="2600"/>
            </a:lvl1pPr>
          </a:lstStyle>
          <a:p>
            <a:br>
              <a:rPr lang="en-US" dirty="0"/>
            </a:br>
            <a:r>
              <a:rPr lang="en-US" dirty="0"/>
              <a:t>Here is space for any headline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029199"/>
            <a:ext cx="5181599" cy="953147"/>
          </a:xfrm>
        </p:spPr>
        <p:txBody>
          <a:bodyPr anchor="t"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en-US" dirty="0"/>
              <a:t>Use this layout when you need maximum space for texts, illustrations and / or images. Optional layout within the white box.</a:t>
            </a:r>
            <a:endParaRPr lang="sv-SE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78737AA-D0A1-EF4F-8E12-3D214AAB34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22" y="6082748"/>
            <a:ext cx="882719" cy="454665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FDDE453-9292-FE41-AE87-4E03DE619C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76BE31-210E-7A45-A189-8BC5F1E73F1F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30B374-A21F-214F-A932-B72825A11B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CA9068-BE1D-3D42-B47F-5BA8CB607F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381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br>
              <a:rPr lang="en-US" dirty="0"/>
            </a:br>
            <a:r>
              <a:rPr lang="en-US" dirty="0"/>
              <a:t>CLICK HERE TO CHANGE HEADING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3E8D4DE-A7BE-F34B-AB61-1943A80CEF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7632D8-7D6A-0A45-B809-FA5B65EB172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E84F00B3-BB9E-FE48-8B72-080C95CEE2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AFDADCF9-45D8-8A41-B03D-AD51E88DFB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88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HERE TO CHANGE HEADING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1A2E77-6EC9-1E44-940C-093369A3CC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B04636-EC5B-8C42-9186-BA7996D81AF8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EDEB9A-1B87-9640-9D94-67A8139B31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42744D-384C-8D4D-A1B5-E91897BD96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534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HERE TO CHANGE HEADING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Space for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433E050D-9D67-8C47-9964-0F3E224FA1A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7632D8-7D6A-0A45-B809-FA5B65EB172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C19642-CF2B-B84D-BBCE-E4608D70BF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964DE4-AEDC-D042-81BB-3B78DB308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8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HERE TO CHANGE HEADING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Space for </a:t>
            </a:r>
            <a:r>
              <a:rPr lang="sv-SE" dirty="0" err="1"/>
              <a:t>picture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03BA76-FD12-8D49-BADC-348BDDD60D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7632D8-7D6A-0A45-B809-FA5B65EB172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AF54F6-1DDC-C745-A129-D47697E2BFE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BB00EF-A1B8-FC44-ADCF-6DC8A51306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0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15A167D-4062-764A-99D1-0515AA4F89C3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rgbClr val="EE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7B1BF28-2C1D-7E4D-BF88-C48F77BB8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377" y="559943"/>
            <a:ext cx="9309198" cy="512873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Place for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AED364B-7007-604B-8288-AC4457CD6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22" y="6082748"/>
            <a:ext cx="882719" cy="454665"/>
          </a:xfrm>
          <a:prstGeom prst="rect">
            <a:avLst/>
          </a:prstGeom>
        </p:spPr>
      </p:pic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3AEE24D0-7E70-9842-BD18-4648812A105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468424" y="1125399"/>
            <a:ext cx="9255151" cy="49162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Space for film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713083-EC89-344A-8CA6-81B68AE324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7632D8-7D6A-0A45-B809-FA5B65EB172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16EC11-E46B-9E45-A762-D7D2003EB2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BFCE5E0-3B52-E644-8D8A-B3722A5BEF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89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357790-B0C3-8B4A-90BC-F70061FC42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for drop-down image. Select this frame &gt; Select Insert from the menu&gt; Picture / Picture from file</a:t>
            </a:r>
            <a:endParaRPr lang="sv-SE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B82CE51-4272-C84C-AB79-1D1F7AF1C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22" y="6082748"/>
            <a:ext cx="882719" cy="454665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6A5C5D23-9069-8448-9230-FAE8D0F75AE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91897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B803FC9-89D0-614B-AEFD-2E0FB008E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98" y="1085654"/>
            <a:ext cx="6588124" cy="983369"/>
          </a:xfr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 dirty="0" err="1"/>
              <a:t>Enter</a:t>
            </a:r>
            <a:r>
              <a:rPr lang="sv-SE" dirty="0"/>
              <a:t> short </a:t>
            </a:r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812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357790-B0C3-8B4A-90BC-F70061FC42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Plats för utfallande bild. Markera denna bildruta &gt; Välj Infoga i menyn &gt; Bild /Bild från fil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D600C56-44A0-E44C-AEC9-A6F54DF1C4B8}"/>
              </a:ext>
            </a:extLst>
          </p:cNvPr>
          <p:cNvSpPr/>
          <p:nvPr userDrawn="1"/>
        </p:nvSpPr>
        <p:spPr>
          <a:xfrm>
            <a:off x="12310533" y="1094416"/>
            <a:ext cx="6588125" cy="46691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B82CE51-4272-C84C-AB79-1D1F7AF1C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22" y="6082748"/>
            <a:ext cx="882719" cy="454665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F9093E01-A42C-2546-9484-C9B3D560212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13563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2" name="Rubrik 4">
            <a:extLst>
              <a:ext uri="{FF2B5EF4-FFF2-40B4-BE49-F238E27FC236}">
                <a16:creationId xmlns:a16="http://schemas.microsoft.com/office/drawing/2014/main" id="{1F2B703C-4ED8-A846-8640-1BE6DE8D3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563" y="1085654"/>
            <a:ext cx="6588124" cy="983369"/>
          </a:xfr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 dirty="0" err="1"/>
              <a:t>Enter</a:t>
            </a:r>
            <a:r>
              <a:rPr lang="sv-SE" dirty="0"/>
              <a:t> short </a:t>
            </a:r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3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2B8582D-0DBD-934B-B7C1-CB3975734316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BD6768-AD42-442B-95FB-EB64D5F27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7285" y="2547600"/>
            <a:ext cx="2837429" cy="14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–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DD383F1-07B0-9944-ACA3-4632D18B467E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07768"/>
            <a:ext cx="9838516" cy="1305733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br>
              <a:rPr lang="sv-SE" dirty="0"/>
            </a:b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01568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Place for </a:t>
            </a:r>
            <a:r>
              <a:rPr lang="sv-SE" dirty="0" err="1"/>
              <a:t>subheading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66A1B4-09CA-4B77-B50F-831053936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672" y="6085725"/>
            <a:ext cx="882719" cy="4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D99496F-BFBA-8E4D-9B41-5928FFDA9E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utfallande bild. Markera denna bildruta &gt; Välj Infoga i menyn &gt; Bild /Bild från fil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62014"/>
            <a:ext cx="9838516" cy="125148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Place for subheading. Adjust to white text if image requires.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7C4251F-12D6-48DD-B499-5E22D5899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1022" y="6116269"/>
            <a:ext cx="882720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3314F-6D95-AA46-9CF0-AC5F39733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040607"/>
            <a:ext cx="9470598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8FCF23-DE87-DA4D-9534-9E4A81F3E9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4026" y="2686636"/>
            <a:ext cx="9470598" cy="3126359"/>
          </a:xfrm>
        </p:spPr>
        <p:txBody>
          <a:bodyPr numCol="2" spcCol="216000"/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ts val="2100"/>
              </a:lnSpc>
            </a:pPr>
            <a:r>
              <a:rPr lang="en-US" dirty="0"/>
              <a:t>Use this layout when you have slightly longer text content. Feel free to divide into smaller pieces or use bulleted list.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4F3A9C-08E2-D94A-8313-27D68EBB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CC0-13E2-764F-B15D-902D9B607E3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935CE-3DA3-0541-B4E2-47262109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A1D559-96DD-6A4D-ABE5-7498A9B7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49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E3EB138-ED4B-C64C-B133-68FB89CAA002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rgbClr val="EE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DAC72-91D7-F24D-A560-C536617DE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125400"/>
            <a:ext cx="9470598" cy="15076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A85B70-3D14-FC4C-87D8-9D0CDB9472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4026" y="2676998"/>
            <a:ext cx="9470598" cy="3128038"/>
          </a:xfrm>
        </p:spPr>
        <p:txBody>
          <a:bodyPr numCol="2" spcCol="216000"/>
          <a:lstStyle>
            <a:lvl1pPr marL="0" indent="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0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0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000"/>
              </a:lnSpc>
              <a:spcBef>
                <a:spcPts val="600"/>
              </a:spcBef>
              <a:buNone/>
              <a:defRPr sz="1600"/>
            </a:lvl5pPr>
          </a:lstStyle>
          <a:p>
            <a:pPr>
              <a:lnSpc>
                <a:spcPts val="2100"/>
              </a:lnSpc>
            </a:pPr>
            <a:r>
              <a:rPr lang="en-US" dirty="0"/>
              <a:t>Use this layout when you have slightly longer text content. Feel free to divide into smaller pieces or use bulleted list.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6B2293-73AA-0C46-9B62-38308A4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D7F0-D9A1-E446-B04B-7EFC05A823C6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811257-4154-1841-936E-940CAE79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611C4A-E273-5944-B391-C3BCC9E1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7CC2C4-AB7D-47FA-8ACD-20B5A6ABB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1022" y="6032122"/>
            <a:ext cx="882720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A4C76C-34D6-3C46-B4AC-E8F7AE5977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94588" y="1303338"/>
            <a:ext cx="4067175" cy="423703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Space to place graphics or illustration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E3F50B9-D1F1-6542-A4C8-D8CFD2F39E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BC5FE7-0049-554E-B4FD-78FBDB964B67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E811A2-A119-AF41-B54D-CC64ACA19D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2CF43-22D2-8E4B-B960-3BC3413A3E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49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74BE9C-6C7A-224E-B84B-B458B66342B0}"/>
              </a:ext>
            </a:extLst>
          </p:cNvPr>
          <p:cNvSpPr/>
          <p:nvPr userDrawn="1"/>
        </p:nvSpPr>
        <p:spPr>
          <a:xfrm>
            <a:off x="8502315" y="0"/>
            <a:ext cx="3689685" cy="6858000"/>
          </a:xfrm>
          <a:prstGeom prst="rect">
            <a:avLst/>
          </a:prstGeom>
          <a:solidFill>
            <a:srgbClr val="EE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CAEF-0779-954D-B332-2B2F064CE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327" y="788503"/>
            <a:ext cx="2839536" cy="4973657"/>
          </a:xfrm>
        </p:spPr>
        <p:txBody>
          <a:bodyPr/>
          <a:lstStyle>
            <a:lvl1pPr marL="0" indent="0">
              <a:lnSpc>
                <a:spcPts val="23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Use this surface as a fact box or quote holder.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3A0896-78A7-224C-912A-8217A8B5AB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BE4874-F801-0642-B2CD-60ABB76F13C4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B646ED-45C6-0A40-A812-0C5085D731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BD77D8-4C4B-2946-BE81-53C42F2CD3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9F0F80-031A-4E5E-BAE4-7DB9F4C2B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1022" y="6116269"/>
            <a:ext cx="882720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0B7E257-D791-8144-AB21-A6A4E87D771A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rgbClr val="EE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3" y="2299715"/>
            <a:ext cx="2999232" cy="1901952"/>
          </a:xfrm>
        </p:spPr>
        <p:txBody>
          <a:bodyPr anchor="ctr">
            <a:noAutofit/>
          </a:bodyPr>
          <a:lstStyle>
            <a:lvl1pPr algn="r">
              <a:defRPr sz="3000"/>
            </a:lvl1pPr>
          </a:lstStyle>
          <a:p>
            <a:br>
              <a:rPr lang="en-US" dirty="0"/>
            </a:br>
            <a:r>
              <a:rPr lang="en-US" dirty="0"/>
              <a:t>Click here to change the title format template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1378" y="1609344"/>
            <a:ext cx="6111174" cy="3282695"/>
          </a:xfrm>
        </p:spPr>
        <p:txBody>
          <a:bodyPr anchor="ctr"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marL="0" lvl="0" indent="0">
              <a:lnSpc>
                <a:spcPts val="2100"/>
              </a:lnSpc>
              <a:buNone/>
            </a:pPr>
            <a:r>
              <a:rPr lang="en-GB"/>
              <a:t>Click to edit Master text styles</a:t>
            </a:r>
          </a:p>
          <a:p>
            <a:pPr marL="0" lvl="1" indent="0">
              <a:lnSpc>
                <a:spcPts val="2100"/>
              </a:lnSpc>
              <a:buNone/>
            </a:pPr>
            <a:r>
              <a:rPr lang="en-GB"/>
              <a:t>Second level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/>
          <p:nvPr userDrawn="1"/>
        </p:nvCxnSpPr>
        <p:spPr>
          <a:xfrm>
            <a:off x="3858768" y="2340864"/>
            <a:ext cx="0" cy="1901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D86BEA-0454-9249-888B-CC5897E4CE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A1E03B-6226-7A4F-BDA9-2DA3458286EF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1C3155-DD13-5444-98AC-BCF939B240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9FEDAC-049E-9D43-B694-3D2FF48A93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131DF2C-FEE7-4852-9342-6BCD8F30E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1022" y="6116269"/>
            <a:ext cx="882720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stort utry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313" y="770793"/>
            <a:ext cx="2999232" cy="1579215"/>
          </a:xfrm>
        </p:spPr>
        <p:txBody>
          <a:bodyPr anchor="t">
            <a:noAutofit/>
          </a:bodyPr>
          <a:lstStyle>
            <a:lvl1pPr algn="r">
              <a:defRPr sz="2800"/>
            </a:lvl1pPr>
          </a:lstStyle>
          <a:p>
            <a:r>
              <a:rPr lang="en-US" dirty="0"/>
              <a:t>Click here to change the title format template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8489" y="777240"/>
            <a:ext cx="5413216" cy="5305508"/>
          </a:xfrm>
        </p:spPr>
        <p:txBody>
          <a:bodyPr anchor="t"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en-US" dirty="0"/>
              <a:t>Use this layout as you have a little more content. The entire white area to the right of the line can be used for text, illustrations and / or pictures.</a:t>
            </a:r>
          </a:p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en-US" dirty="0"/>
              <a:t>The title is placed on 1-4 lines.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>
            <a:cxnSpLocks/>
          </p:cNvCxnSpPr>
          <p:nvPr userDrawn="1"/>
        </p:nvCxnSpPr>
        <p:spPr>
          <a:xfrm>
            <a:off x="3410712" y="777240"/>
            <a:ext cx="0" cy="530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1F6C4E-72C9-D447-9AB2-E65B0683E1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6E031-DEEB-8647-AF19-9D5EF9ECB444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090721-D395-E047-B8A8-2431015C1F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AFFAF7-0B01-5B46-9AC2-887FECD4EB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13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22F6632-071F-6243-A85B-D656B983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template for  </a:t>
            </a:r>
            <a:r>
              <a:rPr lang="sv-SE" dirty="0" err="1"/>
              <a:t>headline</a:t>
            </a:r>
            <a:r>
              <a:rPr lang="sv-SE" dirty="0"/>
              <a:t>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FBAA5E-5AE7-D847-8893-018320F2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45777"/>
            <a:ext cx="10515600" cy="246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 the format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background</a:t>
            </a:r>
            <a:r>
              <a:rPr lang="sv-SE" dirty="0"/>
              <a:t>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  <a:p>
            <a:pPr lvl="4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five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22092422-6FF5-D84B-A63A-40066B776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142439"/>
            <a:ext cx="2743200" cy="21901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fld id="{797632D8-7D6A-0A45-B809-FA5B65EB172D}" type="datetime4">
              <a:rPr lang="sv-SE" smtClean="0"/>
              <a:t>6 september 2023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38AC1F57-CF54-2549-AD58-0C318A7DD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251" y="6361451"/>
            <a:ext cx="5430078" cy="255588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1E2A51A8-D5FA-8A4D-BCA4-89F5F0061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5921098"/>
            <a:ext cx="519941" cy="221341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A05F87-28B0-44E5-B786-323BB6FB0C2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91022" y="6116269"/>
            <a:ext cx="882720" cy="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6" r:id="rId4"/>
    <p:sldLayoutId id="2147483650" r:id="rId5"/>
    <p:sldLayoutId id="2147483654" r:id="rId6"/>
    <p:sldLayoutId id="2147483660" r:id="rId7"/>
    <p:sldLayoutId id="2147483664" r:id="rId8"/>
    <p:sldLayoutId id="2147483665" r:id="rId9"/>
    <p:sldLayoutId id="2147483666" r:id="rId10"/>
    <p:sldLayoutId id="2147483655" r:id="rId11"/>
    <p:sldLayoutId id="2147483667" r:id="rId12"/>
    <p:sldLayoutId id="2147483658" r:id="rId13"/>
    <p:sldLayoutId id="2147483668" r:id="rId14"/>
    <p:sldLayoutId id="2147483663" r:id="rId15"/>
    <p:sldLayoutId id="2147483657" r:id="rId16"/>
    <p:sldLayoutId id="2147483669" r:id="rId17"/>
    <p:sldLayoutId id="2147483661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1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AFF5D73-2EC0-E440-AC58-E5D908A3C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Amir Haj-</a:t>
            </a:r>
            <a:r>
              <a:rPr lang="sv-SE" dirty="0" err="1"/>
              <a:t>Bolouri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045C1F-1AE3-A34B-9567-BC838FA9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Immersive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in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reality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020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39A3-1E1B-D518-16C5-42F3CA32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2107768"/>
            <a:ext cx="9838516" cy="1305733"/>
          </a:xfrm>
        </p:spPr>
        <p:txBody>
          <a:bodyPr anchor="b">
            <a:normAutofit/>
          </a:bodyPr>
          <a:lstStyle/>
          <a:p>
            <a:r>
              <a:rPr lang="sv-SE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4ADF-247B-BEF3-F42E-49D97DCE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77" y="3401568"/>
            <a:ext cx="10792456" cy="3083638"/>
          </a:xfrm>
        </p:spPr>
        <p:txBody>
          <a:bodyPr>
            <a:normAutofit/>
          </a:bodyPr>
          <a:lstStyle/>
          <a:p>
            <a:r>
              <a:rPr lang="sv-SE" dirty="0" err="1"/>
              <a:t>Manufacturing</a:t>
            </a:r>
            <a:endParaRPr lang="sv-SE" dirty="0"/>
          </a:p>
          <a:p>
            <a:r>
              <a:rPr lang="sv-SE" dirty="0"/>
              <a:t>Robots</a:t>
            </a:r>
          </a:p>
          <a:p>
            <a:r>
              <a:rPr lang="sv-SE" dirty="0" err="1"/>
              <a:t>Simulated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Transfer</a:t>
            </a:r>
          </a:p>
          <a:p>
            <a:r>
              <a:rPr lang="sv-SE" dirty="0" err="1"/>
              <a:t>Trial-and-Error</a:t>
            </a:r>
            <a:endParaRPr lang="sv-SE" dirty="0"/>
          </a:p>
          <a:p>
            <a:r>
              <a:rPr lang="sv-SE" dirty="0" err="1"/>
              <a:t>Virtualizing</a:t>
            </a:r>
            <a:r>
              <a:rPr lang="sv-SE" dirty="0"/>
              <a:t> </a:t>
            </a:r>
            <a:r>
              <a:rPr lang="sv-SE" dirty="0" err="1"/>
              <a:t>Tacit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 </a:t>
            </a:r>
          </a:p>
          <a:p>
            <a:r>
              <a:rPr lang="sv-SE" dirty="0" err="1"/>
              <a:t>Reducing</a:t>
            </a:r>
            <a:r>
              <a:rPr lang="sv-SE" dirty="0"/>
              <a:t> </a:t>
            </a:r>
            <a:r>
              <a:rPr lang="sv-SE" dirty="0" err="1"/>
              <a:t>Damage</a:t>
            </a:r>
            <a:r>
              <a:rPr lang="sv-SE" dirty="0"/>
              <a:t> and Injuries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03D44-ACDE-2EB8-4B9B-8A2318241F92}"/>
              </a:ext>
            </a:extLst>
          </p:cNvPr>
          <p:cNvSpPr txBox="1"/>
          <p:nvPr/>
        </p:nvSpPr>
        <p:spPr>
          <a:xfrm>
            <a:off x="1204026" y="49137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Immersive</a:t>
            </a:r>
            <a:r>
              <a:rPr lang="sv-SE" dirty="0"/>
              <a:t> Learning Environments for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Competence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</p:txBody>
      </p:sp>
      <p:pic>
        <p:nvPicPr>
          <p:cNvPr id="7" name="Picture 6" descr="A person in a hard hat using a tablet&#10;&#10;Description automatically generated">
            <a:extLst>
              <a:ext uri="{FF2B5EF4-FFF2-40B4-BE49-F238E27FC236}">
                <a16:creationId xmlns:a16="http://schemas.microsoft.com/office/drawing/2014/main" id="{2CE769BD-2807-2B5A-0B06-8A398D89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31" y="1137703"/>
            <a:ext cx="5869802" cy="32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39A3-1E1B-D518-16C5-42F3CA32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2107768"/>
            <a:ext cx="9838516" cy="1305733"/>
          </a:xfrm>
        </p:spPr>
        <p:txBody>
          <a:bodyPr anchor="b">
            <a:normAutofit/>
          </a:bodyPr>
          <a:lstStyle/>
          <a:p>
            <a:r>
              <a:rPr lang="sv-SE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4ADF-247B-BEF3-F42E-49D97DCE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77" y="3401568"/>
            <a:ext cx="10792456" cy="3083638"/>
          </a:xfrm>
        </p:spPr>
        <p:txBody>
          <a:bodyPr>
            <a:normAutofit/>
          </a:bodyPr>
          <a:lstStyle/>
          <a:p>
            <a:r>
              <a:rPr lang="sv-SE" dirty="0" err="1"/>
              <a:t>Train</a:t>
            </a:r>
            <a:r>
              <a:rPr lang="sv-SE" dirty="0"/>
              <a:t> Operators</a:t>
            </a:r>
          </a:p>
          <a:p>
            <a:r>
              <a:rPr lang="sv-SE" dirty="0" err="1"/>
              <a:t>Wicked</a:t>
            </a:r>
            <a:r>
              <a:rPr lang="sv-SE" dirty="0"/>
              <a:t> Situations</a:t>
            </a:r>
          </a:p>
          <a:p>
            <a:r>
              <a:rPr lang="sv-SE" dirty="0"/>
              <a:t>Experimental </a:t>
            </a:r>
            <a:r>
              <a:rPr lang="sv-SE" dirty="0" err="1"/>
              <a:t>Training</a:t>
            </a:r>
            <a:endParaRPr lang="sv-SE" dirty="0"/>
          </a:p>
          <a:p>
            <a:r>
              <a:rPr lang="sv-SE" dirty="0" err="1"/>
              <a:t>Trial-and-Error</a:t>
            </a:r>
            <a:endParaRPr lang="sv-SE" dirty="0"/>
          </a:p>
          <a:p>
            <a:r>
              <a:rPr lang="sv-SE" dirty="0" err="1"/>
              <a:t>Preparing</a:t>
            </a:r>
            <a:r>
              <a:rPr lang="sv-SE" dirty="0"/>
              <a:t> for the </a:t>
            </a:r>
            <a:r>
              <a:rPr lang="sv-SE" dirty="0" err="1"/>
              <a:t>Unpredictable</a:t>
            </a:r>
            <a:r>
              <a:rPr lang="sv-SE" dirty="0"/>
              <a:t> </a:t>
            </a:r>
          </a:p>
          <a:p>
            <a:r>
              <a:rPr lang="sv-SE" dirty="0" err="1"/>
              <a:t>Muscle</a:t>
            </a:r>
            <a:r>
              <a:rPr lang="sv-SE" dirty="0"/>
              <a:t> </a:t>
            </a:r>
            <a:r>
              <a:rPr lang="sv-SE" dirty="0" err="1"/>
              <a:t>Memory</a:t>
            </a:r>
            <a:r>
              <a:rPr lang="sv-SE" dirty="0"/>
              <a:t> and </a:t>
            </a:r>
            <a:r>
              <a:rPr lang="sv-SE" dirty="0" err="1"/>
              <a:t>Procedural</a:t>
            </a:r>
            <a:r>
              <a:rPr lang="sv-SE" dirty="0"/>
              <a:t> </a:t>
            </a:r>
            <a:r>
              <a:rPr lang="sv-SE" dirty="0" err="1"/>
              <a:t>Skills</a:t>
            </a:r>
            <a:endParaRPr lang="sv-SE" dirty="0"/>
          </a:p>
          <a:p>
            <a:r>
              <a:rPr lang="sv-SE" dirty="0" err="1"/>
              <a:t>Key</a:t>
            </a:r>
            <a:r>
              <a:rPr lang="sv-SE" dirty="0"/>
              <a:t> Design Elements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03D44-ACDE-2EB8-4B9B-8A2318241F92}"/>
              </a:ext>
            </a:extLst>
          </p:cNvPr>
          <p:cNvSpPr txBox="1"/>
          <p:nvPr/>
        </p:nvSpPr>
        <p:spPr>
          <a:xfrm>
            <a:off x="833377" y="37279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Immersive</a:t>
            </a:r>
            <a:r>
              <a:rPr lang="sv-SE" dirty="0"/>
              <a:t> Learning Environments for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Competence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</p:txBody>
      </p:sp>
      <p:pic>
        <p:nvPicPr>
          <p:cNvPr id="9" name="Picture 8" descr="A train in a station&#10;&#10;Description automatically generated">
            <a:extLst>
              <a:ext uri="{FF2B5EF4-FFF2-40B4-BE49-F238E27FC236}">
                <a16:creationId xmlns:a16="http://schemas.microsoft.com/office/drawing/2014/main" id="{E9F360F4-846A-03F2-0798-C8306DE1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81" y="814537"/>
            <a:ext cx="7571195" cy="37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FAD4-44E6-27DA-E5E5-564FB203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21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findings</a:t>
            </a:r>
            <a:r>
              <a:rPr lang="sv-SE" dirty="0"/>
              <a:t> (so far)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CCC75B-CDFA-F294-8087-E04492F5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5777"/>
            <a:ext cx="10515600" cy="24601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81C2CE7-D636-256D-C074-D93D8C2D3F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284684" y="68263"/>
            <a:ext cx="10420894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77225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aper&#10;&#10;Description automatically generated">
            <a:extLst>
              <a:ext uri="{FF2B5EF4-FFF2-40B4-BE49-F238E27FC236}">
                <a16:creationId xmlns:a16="http://schemas.microsoft.com/office/drawing/2014/main" id="{51CF1942-AFD7-B08E-11C3-320D05B5A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1708385" y="68263"/>
            <a:ext cx="757349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35087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 book&#10;&#10;Description automatically generated">
            <a:extLst>
              <a:ext uri="{FF2B5EF4-FFF2-40B4-BE49-F238E27FC236}">
                <a16:creationId xmlns:a16="http://schemas.microsoft.com/office/drawing/2014/main" id="{18B156AE-0986-183F-27C8-29E7A92B72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70" r="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390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C35613F-6EB8-B162-9E28-03B2B4BA99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578" r="-1" b="23593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1802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men standing together outside&#10;&#10;Description automatically generated">
            <a:extLst>
              <a:ext uri="{FF2B5EF4-FFF2-40B4-BE49-F238E27FC236}">
                <a16:creationId xmlns:a16="http://schemas.microsoft.com/office/drawing/2014/main" id="{674708DB-0BE2-78A9-E108-10DF16B4D5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751" b="390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8B003F-2A5F-ABEE-ED66-9288F46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3" y="5606512"/>
            <a:ext cx="9838516" cy="1251488"/>
          </a:xfrm>
        </p:spPr>
        <p:txBody>
          <a:bodyPr anchor="b">
            <a:normAutofit fontScale="90000"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Phd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thesis</a:t>
            </a:r>
            <a:r>
              <a:rPr lang="sv-SE" dirty="0">
                <a:solidFill>
                  <a:schemeClr val="bg1"/>
                </a:solidFill>
              </a:rPr>
              <a:t> in </a:t>
            </a:r>
            <a:r>
              <a:rPr lang="sv-SE" dirty="0" err="1">
                <a:solidFill>
                  <a:schemeClr val="bg1"/>
                </a:solidFill>
              </a:rPr>
              <a:t>gamified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immersive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learning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environments</a:t>
            </a:r>
            <a:r>
              <a:rPr lang="sv-SE" dirty="0">
                <a:solidFill>
                  <a:schemeClr val="bg1"/>
                </a:solidFill>
              </a:rPr>
              <a:t> for </a:t>
            </a:r>
            <a:r>
              <a:rPr lang="sv-SE" dirty="0" err="1">
                <a:solidFill>
                  <a:schemeClr val="bg1"/>
                </a:solidFill>
              </a:rPr>
              <a:t>safety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training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19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F2643-726F-D0ED-0CC6-574ED47C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06" y="561054"/>
            <a:ext cx="4623337" cy="1559571"/>
          </a:xfrm>
        </p:spPr>
        <p:txBody>
          <a:bodyPr anchor="b">
            <a:normAutofit/>
          </a:bodyPr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attention!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A454B7-13B1-238B-76EC-91773E239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006" y="2212161"/>
            <a:ext cx="4623337" cy="36723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0C2B6-A491-9755-73E8-728DB5418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-1" y="10"/>
            <a:ext cx="60960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83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BA5B-46E5-24C8-61DB-65E7F90B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1125400"/>
            <a:ext cx="9470598" cy="1507646"/>
          </a:xfrm>
        </p:spPr>
        <p:txBody>
          <a:bodyPr anchor="b">
            <a:normAutofit/>
          </a:bodyPr>
          <a:lstStyle/>
          <a:p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me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E5DC6-75B8-4854-E39A-8D07208C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026" y="2676998"/>
            <a:ext cx="9470598" cy="3128038"/>
          </a:xfrm>
        </p:spPr>
        <p:txBody>
          <a:bodyPr>
            <a:normAutofit/>
          </a:bodyPr>
          <a:lstStyle/>
          <a:p>
            <a:r>
              <a:rPr lang="sv-SE" dirty="0"/>
              <a:t>PhD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Informatics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Specialization</a:t>
            </a:r>
            <a:r>
              <a:rPr lang="sv-SE" dirty="0"/>
              <a:t> in </a:t>
            </a:r>
            <a:r>
              <a:rPr lang="sv-SE" dirty="0" err="1"/>
              <a:t>Work-integrated</a:t>
            </a:r>
            <a:r>
              <a:rPr lang="sv-SE" dirty="0"/>
              <a:t> Learning</a:t>
            </a:r>
          </a:p>
          <a:p>
            <a:r>
              <a:rPr lang="sv-SE" dirty="0" err="1"/>
              <a:t>Associate</a:t>
            </a:r>
            <a:r>
              <a:rPr lang="sv-SE" dirty="0"/>
              <a:t> Professor </a:t>
            </a:r>
            <a:r>
              <a:rPr lang="sv-SE" dirty="0" err="1"/>
              <a:t>of</a:t>
            </a:r>
            <a:r>
              <a:rPr lang="sv-SE" dirty="0"/>
              <a:t> Information Systems at University West, Sweden</a:t>
            </a:r>
          </a:p>
          <a:p>
            <a:r>
              <a:rPr lang="sv-SE" dirty="0"/>
              <a:t>Docent </a:t>
            </a:r>
            <a:r>
              <a:rPr lang="sv-SE" dirty="0" err="1"/>
              <a:t>of</a:t>
            </a:r>
            <a:r>
              <a:rPr lang="sv-SE" dirty="0"/>
              <a:t> Information Systems at Jyväskylä University, Finland</a:t>
            </a:r>
          </a:p>
          <a:p>
            <a:r>
              <a:rPr lang="sv-SE" dirty="0"/>
              <a:t>Program Director</a:t>
            </a:r>
          </a:p>
          <a:p>
            <a:r>
              <a:rPr lang="sv-SE" dirty="0"/>
              <a:t>President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SIGPrag</a:t>
            </a:r>
            <a:endParaRPr lang="sv-SE" dirty="0"/>
          </a:p>
          <a:p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Reality</a:t>
            </a:r>
            <a:r>
              <a:rPr lang="sv-SE" dirty="0"/>
              <a:t>, Learning, Design Science, and </a:t>
            </a:r>
            <a:r>
              <a:rPr lang="sv-SE" dirty="0" err="1"/>
              <a:t>Philosophy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56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AE15-1876-9917-CB66-2EA83E23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5" y="1303389"/>
            <a:ext cx="6111175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B5D2-ADA6-1679-CAAC-62999AE30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026" y="2704991"/>
            <a:ext cx="6111174" cy="28352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Immersive</a:t>
            </a:r>
            <a:r>
              <a:rPr lang="sv-SE" dirty="0"/>
              <a:t>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Reality</a:t>
            </a:r>
            <a:r>
              <a:rPr lang="sv-SE" dirty="0"/>
              <a:t> (IVR)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IVR for </a:t>
            </a:r>
            <a:r>
              <a:rPr lang="sv-SE" dirty="0" err="1"/>
              <a:t>Training</a:t>
            </a:r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Peculiarity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IVR for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Research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Findings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0B1B95-1C75-B5D8-E6AD-5F0DF3FBF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9327" y="788503"/>
            <a:ext cx="2839536" cy="49736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n object in front of a colorful background&#10;&#10;Description automatically generated">
            <a:extLst>
              <a:ext uri="{FF2B5EF4-FFF2-40B4-BE49-F238E27FC236}">
                <a16:creationId xmlns:a16="http://schemas.microsoft.com/office/drawing/2014/main" id="{4F1679C3-9E15-A08B-73B1-EB3E5A3C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1" b="11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4E6F06-C173-3B60-71D8-706C68E4E1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813563" y="2069023"/>
            <a:ext cx="6588125" cy="3693137"/>
          </a:xfrm>
        </p:spPr>
        <p:txBody>
          <a:bodyPr>
            <a:normAutofit/>
          </a:bodyPr>
          <a:lstStyle/>
          <a:p>
            <a:r>
              <a:rPr lang="en-US" dirty="0"/>
              <a:t>Virtual Reality Technology</a:t>
            </a:r>
          </a:p>
          <a:p>
            <a:r>
              <a:rPr lang="en-US" dirty="0"/>
              <a:t>Immersive Virtual Reality (IVR)</a:t>
            </a:r>
          </a:p>
          <a:p>
            <a:r>
              <a:rPr lang="en-US" dirty="0"/>
              <a:t>Presence</a:t>
            </a:r>
          </a:p>
          <a:p>
            <a:r>
              <a:rPr lang="en-US" dirty="0"/>
              <a:t>Immersion</a:t>
            </a:r>
          </a:p>
          <a:p>
            <a:r>
              <a:rPr lang="en-US" dirty="0"/>
              <a:t>Embodiment</a:t>
            </a:r>
          </a:p>
          <a:p>
            <a:r>
              <a:rPr lang="en-US" dirty="0"/>
              <a:t>Realism vs Non-Realism</a:t>
            </a:r>
          </a:p>
          <a:p>
            <a:r>
              <a:rPr lang="en-US" dirty="0"/>
              <a:t>Growing Application Range</a:t>
            </a:r>
          </a:p>
          <a:p>
            <a:r>
              <a:rPr lang="en-US" dirty="0"/>
              <a:t>Haptic, Tactile, Co-Extensive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17BF-4D74-C886-A5FB-62DCEBC6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563" y="1085654"/>
            <a:ext cx="6588124" cy="983369"/>
          </a:xfrm>
        </p:spPr>
        <p:txBody>
          <a:bodyPr anchor="t">
            <a:normAutofit/>
          </a:bodyPr>
          <a:lstStyle/>
          <a:p>
            <a:r>
              <a:rPr lang="sv-SE" sz="3000" err="1"/>
              <a:t>Immersive</a:t>
            </a:r>
            <a:r>
              <a:rPr lang="sv-SE" sz="3000"/>
              <a:t> </a:t>
            </a:r>
            <a:r>
              <a:rPr lang="sv-SE" sz="3000" err="1"/>
              <a:t>virtual</a:t>
            </a:r>
            <a:r>
              <a:rPr lang="sv-SE" sz="3000"/>
              <a:t> </a:t>
            </a:r>
            <a:r>
              <a:rPr lang="sv-SE" sz="3000" err="1"/>
              <a:t>reality</a:t>
            </a:r>
            <a:endParaRPr lang="sv-SE" sz="3000"/>
          </a:p>
        </p:txBody>
      </p:sp>
    </p:spTree>
    <p:extLst>
      <p:ext uri="{BB962C8B-B14F-4D97-AF65-F5344CB8AC3E}">
        <p14:creationId xmlns:p14="http://schemas.microsoft.com/office/powerpoint/2010/main" val="2730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561430-EBF0-E91C-B282-B44640C6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3" b="7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51078F-4993-3A03-F5B8-DE7C94CCACB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91897" y="2069023"/>
            <a:ext cx="6588125" cy="3693137"/>
          </a:xfrm>
        </p:spPr>
        <p:txBody>
          <a:bodyPr/>
          <a:lstStyle/>
          <a:p>
            <a:r>
              <a:rPr lang="en-US" dirty="0"/>
              <a:t>Categories of skills (e.g., descriptive, procedural)</a:t>
            </a:r>
          </a:p>
          <a:p>
            <a:r>
              <a:rPr lang="en-US" dirty="0"/>
              <a:t>Simulating real world tasks and procedures</a:t>
            </a:r>
          </a:p>
          <a:p>
            <a:r>
              <a:rPr lang="en-US" dirty="0"/>
              <a:t>Increasing number of scenarios</a:t>
            </a:r>
          </a:p>
          <a:p>
            <a:r>
              <a:rPr lang="en-US" dirty="0"/>
              <a:t>Smart and multimodal feedback mechanisms</a:t>
            </a:r>
          </a:p>
          <a:p>
            <a:r>
              <a:rPr lang="en-US" dirty="0"/>
              <a:t>Training Domains:</a:t>
            </a:r>
          </a:p>
          <a:p>
            <a:r>
              <a:rPr lang="en-US" dirty="0"/>
              <a:t>	First Responder Training</a:t>
            </a:r>
          </a:p>
          <a:p>
            <a:r>
              <a:rPr lang="en-US" dirty="0"/>
              <a:t>	Medical Training</a:t>
            </a:r>
          </a:p>
          <a:p>
            <a:r>
              <a:rPr lang="en-US" dirty="0"/>
              <a:t>	Military Training</a:t>
            </a:r>
          </a:p>
          <a:p>
            <a:r>
              <a:rPr lang="en-US" dirty="0"/>
              <a:t>	Transportation</a:t>
            </a:r>
          </a:p>
          <a:p>
            <a:r>
              <a:rPr lang="en-US" dirty="0"/>
              <a:t>	Workforce Training</a:t>
            </a:r>
          </a:p>
          <a:p>
            <a:r>
              <a:rPr lang="en-US" dirty="0"/>
              <a:t>	Safety Training!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5A7C30-9962-7B1F-9B34-E0F56DE7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98" y="1085654"/>
            <a:ext cx="6588124" cy="983369"/>
          </a:xfrm>
        </p:spPr>
        <p:txBody>
          <a:bodyPr anchor="t">
            <a:normAutofit/>
          </a:bodyPr>
          <a:lstStyle/>
          <a:p>
            <a:r>
              <a:rPr lang="sv-SE" sz="2500" dirty="0"/>
              <a:t>IVR for </a:t>
            </a:r>
            <a:r>
              <a:rPr lang="sv-SE" sz="2500" dirty="0" err="1"/>
              <a:t>training</a:t>
            </a:r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294023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5CE5F-9365-D52D-47A3-2CA62CF0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1040607"/>
            <a:ext cx="9470598" cy="1600200"/>
          </a:xfrm>
        </p:spPr>
        <p:txBody>
          <a:bodyPr anchor="b"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Peculiarity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0DF8FC-BCD2-A981-0E55-47974A3BF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4026" y="2686636"/>
            <a:ext cx="9470598" cy="3126359"/>
          </a:xfrm>
        </p:spPr>
        <p:txBody>
          <a:bodyPr>
            <a:normAutofit/>
          </a:bodyPr>
          <a:lstStyle/>
          <a:p>
            <a:r>
              <a:rPr lang="en-US" dirty="0"/>
              <a:t>Situational Awareness</a:t>
            </a:r>
          </a:p>
          <a:p>
            <a:r>
              <a:rPr lang="en-US" dirty="0"/>
              <a:t>Safety Awareness</a:t>
            </a:r>
          </a:p>
          <a:p>
            <a:r>
              <a:rPr lang="en-US" dirty="0"/>
              <a:t>Procedural Skills</a:t>
            </a:r>
          </a:p>
          <a:p>
            <a:r>
              <a:rPr lang="en-US" dirty="0"/>
              <a:t>Perceptual Motor Skills</a:t>
            </a:r>
          </a:p>
          <a:p>
            <a:r>
              <a:rPr lang="en-US" dirty="0"/>
              <a:t>Decision Making Skills</a:t>
            </a:r>
          </a:p>
          <a:p>
            <a:r>
              <a:rPr lang="en-US" dirty="0"/>
              <a:t>Behavioral Skills</a:t>
            </a:r>
          </a:p>
          <a:p>
            <a:r>
              <a:rPr lang="en-US" dirty="0"/>
              <a:t>Spatial Skills</a:t>
            </a:r>
          </a:p>
          <a:p>
            <a:r>
              <a:rPr lang="en-US" dirty="0"/>
              <a:t>Self-Protect Skills</a:t>
            </a:r>
          </a:p>
        </p:txBody>
      </p:sp>
    </p:spTree>
    <p:extLst>
      <p:ext uri="{BB962C8B-B14F-4D97-AF65-F5344CB8AC3E}">
        <p14:creationId xmlns:p14="http://schemas.microsoft.com/office/powerpoint/2010/main" val="32981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9B24-8900-CAEF-B133-16B63B21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42" y="278968"/>
            <a:ext cx="9838516" cy="1305733"/>
          </a:xfrm>
        </p:spPr>
        <p:txBody>
          <a:bodyPr/>
          <a:lstStyle/>
          <a:p>
            <a:r>
              <a:rPr lang="sv-SE" dirty="0"/>
              <a:t>IVR for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D385D-24D7-DBBF-7B67-2A8D595C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742" y="1584701"/>
            <a:ext cx="9838516" cy="1500187"/>
          </a:xfrm>
        </p:spPr>
        <p:txBody>
          <a:bodyPr/>
          <a:lstStyle/>
          <a:p>
            <a:r>
              <a:rPr lang="sv-SE" dirty="0" err="1"/>
              <a:t>Reducing</a:t>
            </a:r>
            <a:r>
              <a:rPr lang="sv-SE" dirty="0"/>
              <a:t> Risks for </a:t>
            </a:r>
            <a:r>
              <a:rPr lang="sv-SE" dirty="0" err="1"/>
              <a:t>Injury</a:t>
            </a:r>
            <a:endParaRPr lang="sv-SE" dirty="0"/>
          </a:p>
          <a:p>
            <a:r>
              <a:rPr lang="sv-SE" dirty="0" err="1"/>
              <a:t>Reducing</a:t>
            </a:r>
            <a:r>
              <a:rPr lang="sv-SE" dirty="0"/>
              <a:t> </a:t>
            </a:r>
            <a:r>
              <a:rPr lang="sv-SE" dirty="0" err="1"/>
              <a:t>Costs</a:t>
            </a:r>
            <a:endParaRPr lang="sv-SE" dirty="0"/>
          </a:p>
          <a:p>
            <a:r>
              <a:rPr lang="sv-SE" dirty="0" err="1"/>
              <a:t>Hazard</a:t>
            </a:r>
            <a:r>
              <a:rPr lang="sv-SE" dirty="0"/>
              <a:t> Awareness</a:t>
            </a:r>
          </a:p>
          <a:p>
            <a:r>
              <a:rPr lang="sv-SE" dirty="0" err="1"/>
              <a:t>Behavioral</a:t>
            </a:r>
            <a:r>
              <a:rPr lang="sv-SE" dirty="0"/>
              <a:t> </a:t>
            </a:r>
            <a:r>
              <a:rPr lang="sv-SE" dirty="0" err="1"/>
              <a:t>Compliance</a:t>
            </a:r>
            <a:endParaRPr lang="sv-SE" dirty="0"/>
          </a:p>
          <a:p>
            <a:r>
              <a:rPr lang="sv-SE" dirty="0"/>
              <a:t>Social </a:t>
            </a:r>
            <a:r>
              <a:rPr lang="sv-SE" dirty="0" err="1"/>
              <a:t>Influence</a:t>
            </a:r>
            <a:endParaRPr lang="sv-SE" dirty="0"/>
          </a:p>
          <a:p>
            <a:r>
              <a:rPr lang="sv-SE" dirty="0" err="1"/>
              <a:t>Sustainability</a:t>
            </a:r>
            <a:r>
              <a:rPr lang="sv-SE" dirty="0"/>
              <a:t> </a:t>
            </a:r>
          </a:p>
          <a:p>
            <a:r>
              <a:rPr lang="sv-SE" dirty="0"/>
              <a:t>Non-</a:t>
            </a:r>
            <a:r>
              <a:rPr lang="sv-SE" dirty="0" err="1"/>
              <a:t>Playable</a:t>
            </a:r>
            <a:r>
              <a:rPr lang="sv-SE" dirty="0"/>
              <a:t> </a:t>
            </a:r>
            <a:r>
              <a:rPr lang="sv-SE" dirty="0" err="1"/>
              <a:t>Characters</a:t>
            </a:r>
            <a:r>
              <a:rPr lang="sv-SE" dirty="0"/>
              <a:t> (NPC)</a:t>
            </a:r>
          </a:p>
          <a:p>
            <a:r>
              <a:rPr lang="sv-SE" dirty="0" err="1"/>
              <a:t>Examples</a:t>
            </a:r>
            <a:r>
              <a:rPr lang="sv-SE" dirty="0"/>
              <a:t>:</a:t>
            </a:r>
          </a:p>
          <a:p>
            <a:r>
              <a:rPr lang="sv-SE" dirty="0"/>
              <a:t>	</a:t>
            </a:r>
            <a:r>
              <a:rPr lang="sv-SE" dirty="0" err="1"/>
              <a:t>Evacuation</a:t>
            </a:r>
            <a:r>
              <a:rPr lang="sv-SE" dirty="0"/>
              <a:t> </a:t>
            </a:r>
            <a:r>
              <a:rPr lang="sv-SE" dirty="0" err="1"/>
              <a:t>Training</a:t>
            </a:r>
            <a:endParaRPr lang="sv-SE" dirty="0"/>
          </a:p>
          <a:p>
            <a:r>
              <a:rPr lang="sv-SE" dirty="0"/>
              <a:t>	</a:t>
            </a:r>
            <a:r>
              <a:rPr lang="sv-SE" dirty="0" err="1"/>
              <a:t>Fire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endParaRPr lang="sv-SE" dirty="0"/>
          </a:p>
          <a:p>
            <a:r>
              <a:rPr lang="sv-SE" dirty="0"/>
              <a:t>	</a:t>
            </a:r>
            <a:r>
              <a:rPr lang="sv-SE" dirty="0" err="1"/>
              <a:t>Readiness</a:t>
            </a:r>
            <a:r>
              <a:rPr lang="sv-SE" dirty="0"/>
              <a:t> for </a:t>
            </a:r>
            <a:r>
              <a:rPr lang="sv-SE" dirty="0" err="1"/>
              <a:t>Unpredicted</a:t>
            </a:r>
            <a:r>
              <a:rPr lang="sv-SE" dirty="0"/>
              <a:t> Situations</a:t>
            </a:r>
          </a:p>
          <a:p>
            <a:r>
              <a:rPr lang="sv-SE" dirty="0"/>
              <a:t>	</a:t>
            </a:r>
          </a:p>
          <a:p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7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37B8-535B-A138-ED6D-951F6761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Research </a:t>
            </a:r>
            <a:r>
              <a:rPr lang="sv-SE" dirty="0" err="1"/>
              <a:t>projects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E6A95-93E8-5BD5-4F09-5CA22A1DE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IVR </a:t>
            </a:r>
            <a:r>
              <a:rPr lang="sv-SE" dirty="0" err="1"/>
              <a:t>Fire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for </a:t>
            </a:r>
            <a:r>
              <a:rPr lang="sv-SE" dirty="0" err="1"/>
              <a:t>Train</a:t>
            </a:r>
            <a:r>
              <a:rPr lang="sv-SE" dirty="0"/>
              <a:t> Operators in Sweden</a:t>
            </a:r>
          </a:p>
          <a:p>
            <a:r>
              <a:rPr lang="sv-SE" dirty="0" err="1"/>
              <a:t>Immersive</a:t>
            </a:r>
            <a:r>
              <a:rPr lang="sv-SE" dirty="0"/>
              <a:t> Learning Environments for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Competence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r>
              <a:rPr lang="sv-SE" dirty="0"/>
              <a:t>	</a:t>
            </a:r>
            <a:r>
              <a:rPr lang="sv-SE" dirty="0" err="1"/>
              <a:t>Two</a:t>
            </a:r>
            <a:r>
              <a:rPr lang="sv-SE" dirty="0"/>
              <a:t> Different Cases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5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BF76AE9-8A40-4FBF-9271-1BABCEA39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595" r="40219" b="-1"/>
          <a:stretch/>
        </p:blipFill>
        <p:spPr>
          <a:xfrm rot="5400000">
            <a:off x="2667344" y="-2667343"/>
            <a:ext cx="6858000" cy="12192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F2805-49CB-136C-4188-CA90B4EE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758"/>
            <a:ext cx="5489631" cy="23055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IVR fire safety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CE1A-1DDC-3EB2-9A65-86DC65AE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847" y="1483777"/>
            <a:ext cx="6863787" cy="328742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n-US" sz="1600" cap="all" spc="300" dirty="0"/>
              <a:t>Train operators at </a:t>
            </a:r>
            <a:r>
              <a:rPr lang="en-US" sz="1600" cap="all" spc="300" dirty="0" err="1"/>
              <a:t>Sj</a:t>
            </a:r>
            <a:endParaRPr lang="en-US" sz="1600" cap="all" spc="300" dirty="0"/>
          </a:p>
          <a:p>
            <a:pPr marL="285750" indent="-285750"/>
            <a:r>
              <a:rPr lang="en-US" sz="1600" cap="all" spc="300" dirty="0"/>
              <a:t>Fire safety training </a:t>
            </a:r>
            <a:r>
              <a:rPr lang="en-US" cap="all" spc="300" dirty="0"/>
              <a:t>Modules</a:t>
            </a:r>
          </a:p>
          <a:p>
            <a:pPr marL="285750" indent="-285750"/>
            <a:r>
              <a:rPr lang="en-US" sz="1600" cap="all" spc="300" dirty="0"/>
              <a:t>Realistic train settings</a:t>
            </a:r>
          </a:p>
          <a:p>
            <a:pPr marL="285750" indent="-285750"/>
            <a:r>
              <a:rPr lang="en-US" sz="1600" cap="all" spc="300" dirty="0"/>
              <a:t>Mapping a</a:t>
            </a:r>
            <a:r>
              <a:rPr lang="en-US" cap="all" spc="300" dirty="0"/>
              <a:t>nd mirroring the real world</a:t>
            </a:r>
          </a:p>
          <a:p>
            <a:pPr marL="285750" indent="-285750"/>
            <a:r>
              <a:rPr lang="en-US" cap="all" spc="300" dirty="0"/>
              <a:t>Glitches and breakdowns</a:t>
            </a:r>
          </a:p>
          <a:p>
            <a:pPr marL="285750" indent="-285750"/>
            <a:r>
              <a:rPr lang="en-US" cap="all" spc="300" dirty="0"/>
              <a:t>Procedural skills in focus</a:t>
            </a:r>
          </a:p>
          <a:p>
            <a:pPr marL="285750" indent="-285750"/>
            <a:r>
              <a:rPr lang="en-US" cap="all" spc="300" dirty="0"/>
              <a:t>Instructors</a:t>
            </a:r>
          </a:p>
          <a:p>
            <a:pPr marL="0" indent="0">
              <a:buNone/>
            </a:pPr>
            <a:endParaRPr lang="en-US" sz="1600" cap="all" spc="300" dirty="0"/>
          </a:p>
        </p:txBody>
      </p:sp>
    </p:spTree>
    <p:extLst>
      <p:ext uri="{BB962C8B-B14F-4D97-AF65-F5344CB8AC3E}">
        <p14:creationId xmlns:p14="http://schemas.microsoft.com/office/powerpoint/2010/main" val="10354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ögskolan Väst">
      <a:dk1>
        <a:srgbClr val="000000"/>
      </a:dk1>
      <a:lt1>
        <a:srgbClr val="FFFFFF"/>
      </a:lt1>
      <a:dk2>
        <a:srgbClr val="3E8B9C"/>
      </a:dk2>
      <a:lt2>
        <a:srgbClr val="EDECE9"/>
      </a:lt2>
      <a:accent1>
        <a:srgbClr val="3BA7D7"/>
      </a:accent1>
      <a:accent2>
        <a:srgbClr val="9CD3EB"/>
      </a:accent2>
      <a:accent3>
        <a:srgbClr val="D8EDF7"/>
      </a:accent3>
      <a:accent4>
        <a:srgbClr val="B3ABA6"/>
      </a:accent4>
      <a:accent5>
        <a:srgbClr val="D4D0CB"/>
      </a:accent5>
      <a:accent6>
        <a:srgbClr val="D9E8EB"/>
      </a:accent6>
      <a:hlink>
        <a:srgbClr val="3CA7D8"/>
      </a:hlink>
      <a:folHlink>
        <a:srgbClr val="B3AC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_point_mall_eng.potx" id="{CB55BCEF-843B-44AB-A6B5-E053A66DDCC3}" vid="{95890E2C-BA45-4DF2-B548-D19E6CDA987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004SST1088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EXTID-1026668339-21</_dlc_DocId>
    <_dlc_DocIdUrl xmlns="49592fe1-76b3-425e-9982-488f19897f48">
      <Url>https://eraeuropaeu.sharepoint.com/sites/SCult/_layouts/15/DocIdRedir.aspx?ID=EXTID-1026668339-21</Url>
      <Description>EXTID-1026668339-21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Props1.xml><?xml version="1.0" encoding="utf-8"?>
<ds:datastoreItem xmlns:ds="http://schemas.openxmlformats.org/officeDocument/2006/customXml" ds:itemID="{7D5AE75D-432F-42EB-BFC1-EF87B856A255}"/>
</file>

<file path=customXml/itemProps2.xml><?xml version="1.0" encoding="utf-8"?>
<ds:datastoreItem xmlns:ds="http://schemas.openxmlformats.org/officeDocument/2006/customXml" ds:itemID="{6358E65B-CFDA-4E76-A0E0-391DE355A9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53A897-83B1-4F4F-AD3C-9813CF9DCF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F9A523-D25F-41AA-BF14-89F1D2E68163}"/>
</file>

<file path=customXml/itemProps5.xml><?xml version="1.0" encoding="utf-8"?>
<ds:datastoreItem xmlns:ds="http://schemas.openxmlformats.org/officeDocument/2006/customXml" ds:itemID="{7529AC65-D854-4CB6-B33E-1A3BF263079A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798</TotalTime>
  <Words>339</Words>
  <Application>Microsoft Macintosh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Google Sans</vt:lpstr>
      <vt:lpstr>Office-tema</vt:lpstr>
      <vt:lpstr>Immersive safety training in virtual reality</vt:lpstr>
      <vt:lpstr>About me</vt:lpstr>
      <vt:lpstr>Agenda</vt:lpstr>
      <vt:lpstr>Immersive virtual reality</vt:lpstr>
      <vt:lpstr>IVR for training</vt:lpstr>
      <vt:lpstr>The Peculiarity of safety training</vt:lpstr>
      <vt:lpstr>IVR for safety training</vt:lpstr>
      <vt:lpstr>Research projects</vt:lpstr>
      <vt:lpstr>IVR fire safety training</vt:lpstr>
      <vt:lpstr>Case 1</vt:lpstr>
      <vt:lpstr>Case 2</vt:lpstr>
      <vt:lpstr>Some findings (so far)</vt:lpstr>
      <vt:lpstr>PowerPoint Presentation</vt:lpstr>
      <vt:lpstr>PowerPoint Presentation</vt:lpstr>
      <vt:lpstr>PowerPoint Presentation</vt:lpstr>
      <vt:lpstr>PowerPoint Presentation</vt:lpstr>
      <vt:lpstr>Phd thesis in gamified immersive learning environments for safety training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Immersive safety training in virtual reality</dc:title>
  <dc:creator>Amir Haj-Bolouri (HV)</dc:creator>
  <cp:lastModifiedBy>Amir Haj-Bolouri (HV)</cp:lastModifiedBy>
  <cp:revision>18</cp:revision>
  <dcterms:created xsi:type="dcterms:W3CDTF">2023-09-06T17:20:28Z</dcterms:created>
  <dcterms:modified xsi:type="dcterms:W3CDTF">2023-09-07T06:39:15Z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2500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0x010100ED194B9F7C15044CBD43C025EAD2ECAB00962D3FD91EC6E144B0DE5030BFA5D0D6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dlc_DocIdItemGuid">
    <vt:lpwstr>d84ca8f1-c26a-42fd-88d0-806560cea140</vt:lpwstr>
  </property>
  <property fmtid="{D5CDD505-2E9C-101B-9397-08002B2CF9AE}" pid="13" name="Origin-Author">
    <vt:lpwstr>3;#ERA|8287c6ea-6f12-4bfd-9fc9-6825fce534f5</vt:lpwstr>
  </property>
  <property fmtid="{D5CDD505-2E9C-101B-9397-08002B2CF9AE}" pid="14" name="Document type">
    <vt:lpwstr>99;#Presentation|d69afb93-d8c7-4c9e-870f-5298841c2f8f</vt:lpwstr>
  </property>
  <property fmtid="{D5CDD505-2E9C-101B-9397-08002B2CF9AE}" pid="15" name="Process">
    <vt:lpwstr>199;#DRA - Dissemination of Railway Activities|dcaddc21-558f-4a25-831f-055f3345f696</vt:lpwstr>
  </property>
</Properties>
</file>