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2" r:id="rId6"/>
    <p:sldId id="267" r:id="rId7"/>
    <p:sldId id="268" r:id="rId8"/>
    <p:sldId id="257" r:id="rId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B23AC64-49EC-3882-FC29-F15FBDF97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FDB3C5D-6301-5605-5584-666A92151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3F67CA7-81B5-C6F3-83EF-67389EB7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62AC631-1092-09DA-625E-E22AE372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EE0F0F3-08EA-D0F1-E734-279C6796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02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77E17BC-22CC-E384-7331-81B811E7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6905B7B0-3194-AC10-5C02-7DFB61CC1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05809E3-111A-0B7A-E229-FF76DD5F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9B59892-9673-5ED4-F7F7-7E41D524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B4C48D6-AA84-037C-DAE7-6AB719BA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97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D6DDFA7B-3C20-E292-4BD3-CF97FB2FF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94A2DD46-8192-71EF-F692-C2934FE18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546C629-C402-3EAC-966C-1EC61C89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809BAAB-3832-CE42-DBA2-EDF32739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A448513-DFBC-148F-B8AF-6941583C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339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9B3734B-2167-EB05-D586-61F4D46C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E28563-7D9E-1CB7-FC44-56DF774A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4C46ABB-CA35-5544-C921-D899E6BA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F0EC6B7-7B41-42CB-6E84-D18FD18B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8D90372-9F19-7EA3-3B76-7B949946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350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8A923ED-2D84-E9C4-AA0B-04689310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550BF36-0D8A-C53C-3CB7-D21074EE5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2CACFD9-CD88-4435-000F-0A0EA458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ED3BAE9-5176-755D-385D-325A58F1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65FBBAD-CA6D-9E03-92C8-282175DB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211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8C2349F-F322-15EE-EB19-FB287C85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F5DEA78-4B6B-E775-BC1C-4F0D92751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E5BBFC60-D3B9-AA9F-531A-ACDCC255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6CA176B-FCBD-0132-7BC1-852E8F18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5020157-8CF7-BE2C-7AD5-78FD5FD6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F547EAAB-EDDE-D738-0935-8AD87722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141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40529D9-1807-E834-ABEC-A9AC3C61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A5108D3-EB79-9482-CC1C-58D8F9AE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749C30C0-44E5-0BD4-9721-D78CFAC8B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E5241DA4-D81F-BE9F-93AB-C89C6F04F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0EFC27AF-0D02-B600-9050-E60370111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8F016C17-BA62-604A-4619-4978D05F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D707FBD3-1711-4F34-3347-0AE9F6C8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748D44A4-8E19-EAE3-1774-E40D04B3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80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E896546-33E4-8B93-C0BF-5BB49A1B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2D449D3C-5421-126C-E554-3F06F0D8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4AA1A316-058A-838C-353D-7D37DD70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0C772B9B-3DD3-E700-5176-E8641391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801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77D9BFD1-A57A-A691-2DEF-9C0E0A7F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FB78C5E4-3CD0-4335-9D8C-408AACD5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F33B7F2-0311-F42D-FB64-F64CC603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449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DE7EB41-7B99-0993-A09A-71479F22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F8DD573-F2FF-A93B-4115-BF8D9795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78D6AEF-4CE5-F3B9-5246-B60E3EDE2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6CAC44A-DAFD-E349-27AC-46174763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4712E3C6-FF43-D578-3248-45F6C6B2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8EFD0EB4-DE8E-C8B3-35B5-49537BB0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158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9D05FB9-B37E-8B6B-DEA0-715E89A7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25B747E7-01A2-DF4B-FD1F-DC50624B0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7E68167-27DE-EC18-C8C1-5CB56138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CFC6DFF4-4213-08E6-24F6-161D10E8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470E72EE-38C9-0978-5F6F-67464538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DD70CE14-83D4-DCA5-3C10-864A1E7D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826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5A931EC-4856-9B57-2FD8-F7ACAD37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CC88E74-5562-8F51-B28F-1FCF91D63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D92EDD1-47AC-7100-B9AA-34889D9E1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10A0-138A-4AC3-83AD-703A378FDAA3}" type="datetimeFigureOut">
              <a:rPr lang="et-EE" smtClean="0"/>
              <a:t>19.09.2023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02F17B15-3C8F-DEF5-9758-739FABA1A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890D521-D21F-474B-40E5-CC92C7836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055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Pilt, millel on kujutatud kuvatõmmis, vesi, sinine, disain">
            <a:extLst>
              <a:ext uri="{FF2B5EF4-FFF2-40B4-BE49-F238E27FC236}">
                <a16:creationId xmlns:a16="http://schemas.microsoft.com/office/drawing/2014/main" id="{7FC928BD-F3CE-F1CB-7F8C-891B4C59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27665695-E22E-3E30-73E4-C9817629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European Rail Safety Days</a:t>
            </a:r>
          </a:p>
        </p:txBody>
      </p:sp>
      <p:sp>
        <p:nvSpPr>
          <p:cNvPr id="4" name="Pealkiri 1">
            <a:extLst>
              <a:ext uri="{FF2B5EF4-FFF2-40B4-BE49-F238E27FC236}">
                <a16:creationId xmlns:a16="http://schemas.microsoft.com/office/drawing/2014/main" id="{616C9641-8573-1EC3-774A-297F33ABC6E4}"/>
              </a:ext>
            </a:extLst>
          </p:cNvPr>
          <p:cNvSpPr txBox="1">
            <a:spLocks/>
          </p:cNvSpPr>
          <p:nvPr/>
        </p:nvSpPr>
        <p:spPr>
          <a:xfrm>
            <a:off x="3599623" y="5088945"/>
            <a:ext cx="7754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28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Sander Salmu</a:t>
            </a:r>
          </a:p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Deputy Secretary General for Mobility</a:t>
            </a:r>
            <a:endParaRPr lang="et-EE" sz="28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7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Pilt, millel on kujutatud kuvatõmmis, vesi, sinine, disain">
            <a:extLst>
              <a:ext uri="{FF2B5EF4-FFF2-40B4-BE49-F238E27FC236}">
                <a16:creationId xmlns:a16="http://schemas.microsoft.com/office/drawing/2014/main" id="{7FC928BD-F3CE-F1CB-7F8C-891B4C59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27665695-E22E-3E30-73E4-C9817629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6" y="109845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Investments to rail infrastructure in Estonia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B5186-BBF7-51C6-9EA4-9D1EE9994137}"/>
              </a:ext>
            </a:extLst>
          </p:cNvPr>
          <p:cNvSpPr txBox="1"/>
          <p:nvPr/>
        </p:nvSpPr>
        <p:spPr>
          <a:xfrm>
            <a:off x="774826" y="2629822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EB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New 1435 mm Rail </a:t>
            </a:r>
            <a:r>
              <a:rPr lang="en-GB" sz="2400" dirty="0" err="1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Baltica</a:t>
            </a: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line</a:t>
            </a:r>
            <a:r>
              <a:rPr lang="et-EE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(https://www.railbaltica.org)</a:t>
            </a:r>
            <a:endParaRPr lang="en-GB" sz="24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285750" indent="-285750">
              <a:buClr>
                <a:srgbClr val="006EB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Electrification of railways on main 1520 mm lines</a:t>
            </a:r>
          </a:p>
          <a:p>
            <a:pPr marL="285750" indent="-285750">
              <a:buClr>
                <a:srgbClr val="006EB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Introducing speeds of 160 km/h between biggest cities</a:t>
            </a:r>
          </a:p>
          <a:p>
            <a:pPr marL="285750" indent="-285750">
              <a:buClr>
                <a:srgbClr val="006EB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Automation of traffic management process</a:t>
            </a:r>
          </a:p>
          <a:p>
            <a:pPr marL="285750" indent="-285750">
              <a:buClr>
                <a:srgbClr val="006EB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Replacing control command and signalling system</a:t>
            </a:r>
          </a:p>
        </p:txBody>
      </p:sp>
    </p:spTree>
    <p:extLst>
      <p:ext uri="{BB962C8B-B14F-4D97-AF65-F5344CB8AC3E}">
        <p14:creationId xmlns:p14="http://schemas.microsoft.com/office/powerpoint/2010/main" val="239394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Pilt, millel on kujutatud kuvatõmmis, vesi, sinine, disain">
            <a:extLst>
              <a:ext uri="{FF2B5EF4-FFF2-40B4-BE49-F238E27FC236}">
                <a16:creationId xmlns:a16="http://schemas.microsoft.com/office/drawing/2014/main" id="{7FC928BD-F3CE-F1CB-7F8C-891B4C59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27665695-E22E-3E30-73E4-C9817629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6" y="1098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The Rules of Technical Use of Railways</a:t>
            </a:r>
            <a:r>
              <a:rPr lang="et-EE" sz="40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in Estonia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B5186-BBF7-51C6-9EA4-9D1EE9994137}"/>
              </a:ext>
            </a:extLst>
          </p:cNvPr>
          <p:cNvSpPr txBox="1"/>
          <p:nvPr/>
        </p:nvSpPr>
        <p:spPr>
          <a:xfrm>
            <a:off x="774826" y="2629822"/>
            <a:ext cx="10515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EB5"/>
              </a:buClr>
            </a:pPr>
            <a:r>
              <a:rPr lang="en-GB" sz="32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Changes in requirements for railway level crossings to adapt with new speeds  </a:t>
            </a:r>
          </a:p>
          <a:p>
            <a:pPr marL="285750" indent="-285750">
              <a:buClr>
                <a:srgbClr val="006EB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89 level crossings for cars with new requirement of automatic traffic lights</a:t>
            </a:r>
          </a:p>
          <a:p>
            <a:pPr marL="285750" indent="-285750">
              <a:buClr>
                <a:srgbClr val="006EB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By the end of 2028 at the latest, all railroad crossings must be equipped with lighting</a:t>
            </a:r>
          </a:p>
          <a:p>
            <a:pPr marL="285750" indent="-285750">
              <a:buClr>
                <a:srgbClr val="006EB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For train speeds 141–160 km/h all level crossings for cars must have automatic barriers</a:t>
            </a:r>
          </a:p>
          <a:p>
            <a:pPr marL="285750" indent="-285750">
              <a:buClr>
                <a:srgbClr val="006EB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Most of the pedestrian level crossings will be equipped with automatic traffic lights</a:t>
            </a:r>
          </a:p>
        </p:txBody>
      </p:sp>
    </p:spTree>
    <p:extLst>
      <p:ext uri="{BB962C8B-B14F-4D97-AF65-F5344CB8AC3E}">
        <p14:creationId xmlns:p14="http://schemas.microsoft.com/office/powerpoint/2010/main" val="134962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Pilt, millel on kujutatud kuvatõmmis, vesi, sinine, disain">
            <a:extLst>
              <a:ext uri="{FF2B5EF4-FFF2-40B4-BE49-F238E27FC236}">
                <a16:creationId xmlns:a16="http://schemas.microsoft.com/office/drawing/2014/main" id="{7FC928BD-F3CE-F1CB-7F8C-891B4C59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27665695-E22E-3E30-73E4-C9817629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6" y="109845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Public railway safety campaigns in Estonia</a:t>
            </a:r>
            <a:endParaRPr lang="en-GB" sz="4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B5186-BBF7-51C6-9EA4-9D1EE9994137}"/>
              </a:ext>
            </a:extLst>
          </p:cNvPr>
          <p:cNvSpPr txBox="1"/>
          <p:nvPr/>
        </p:nvSpPr>
        <p:spPr>
          <a:xfrm>
            <a:off x="774826" y="2629822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EB5"/>
              </a:buClr>
            </a:pPr>
            <a:r>
              <a:rPr lang="en-GB" sz="24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Railway safety campaigns are carried out under umbrella of non-profit organisation Operation Lifesaver Estonia.</a:t>
            </a:r>
            <a:endParaRPr lang="et-EE" sz="240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>
              <a:buClr>
                <a:srgbClr val="006EB5"/>
              </a:buClr>
            </a:pPr>
            <a:endParaRPr lang="en-GB" sz="240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>
              <a:buClr>
                <a:srgbClr val="006EB5"/>
              </a:buClr>
            </a:pPr>
            <a:endParaRPr lang="et-EE" sz="240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>
              <a:buClr>
                <a:srgbClr val="006EB5"/>
              </a:buClr>
            </a:pPr>
            <a:endParaRPr lang="et-EE" sz="240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>
              <a:buClr>
                <a:srgbClr val="006EB5"/>
              </a:buClr>
            </a:pPr>
            <a:endParaRPr lang="en-GB" sz="240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>
              <a:buClr>
                <a:srgbClr val="006EB5"/>
              </a:buClr>
            </a:pPr>
            <a:r>
              <a:rPr lang="en-GB" sz="24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All infrastructure managers and responsible Railway undertakings finance this organisation and participate in activities like give lectures in schools and kindergarten.</a:t>
            </a:r>
            <a:endParaRPr lang="en-GB" sz="24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8AD23F80-FDAD-291E-5DB2-E06A859C1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74" y="3431307"/>
            <a:ext cx="2857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3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Pilt, millel on kujutatud kuvatõmmis, vesi, sinine, disain">
            <a:extLst>
              <a:ext uri="{FF2B5EF4-FFF2-40B4-BE49-F238E27FC236}">
                <a16:creationId xmlns:a16="http://schemas.microsoft.com/office/drawing/2014/main" id="{7FC928BD-F3CE-F1CB-7F8C-891B4C59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Pilt 7" descr="Pilt, millel on kujutatud ehitis, taevas, Ärihoone, Kõrghoone&#10;&#10;Kirjeldus on genereeritud automaatselt">
            <a:extLst>
              <a:ext uri="{FF2B5EF4-FFF2-40B4-BE49-F238E27FC236}">
                <a16:creationId xmlns:a16="http://schemas.microsoft.com/office/drawing/2014/main" id="{8A7D3ABE-FF1F-F809-08CF-77F0AE71C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0" t="8139" r="3970" b="1413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18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3</Value>
      <Value>199</Value>
      <Value>99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 - Dissemination of Railway Activities</TermName>
          <TermId xmlns="http://schemas.microsoft.com/office/infopath/2007/PartnerControls">dcaddc21-558f-4a25-831f-055f3345f696</TermId>
        </TermInfo>
      </Terms>
    </g337828d867743cab065af36c4e1a31c>
    <Project_x0020_Code xmlns="49592fe1-76b3-425e-9982-488f19897f48">004SST1088</Project_x0020_Code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_dlc_DocId xmlns="49592fe1-76b3-425e-9982-488f19897f48">EXTID-1026668339-55</_dlc_DocId>
    <_dlc_DocIdUrl xmlns="49592fe1-76b3-425e-9982-488f19897f48">
      <Url>https://eraeuropaeu.sharepoint.com/sites/SCult/_layouts/15/DocIdRedir.aspx?ID=EXTID-1026668339-55</Url>
      <Description>EXTID-1026668339-55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962D3FD91EC6E144B0DE5030BFA5D0D6" ma:contentTypeVersion="9990" ma:contentTypeDescription="" ma:contentTypeScope="" ma:versionID="f4afc2419ea7e51b0e33d483c04e2aa1">
  <xsd:schema xmlns:xsd="http://www.w3.org/2001/XMLSchema" xmlns:xs="http://www.w3.org/2001/XMLSchema" xmlns:p="http://schemas.microsoft.com/office/2006/metadata/properties" xmlns:ns2="49592fe1-76b3-425e-9982-488f19897f48" targetNamespace="http://schemas.microsoft.com/office/2006/metadata/properties" ma:root="true" ma:fieldsID="7ee8537cffddb9075a3258c18a202a39" ns2:_="">
    <xsd:import namespace="49592fe1-76b3-425e-9982-488f19897f48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231ca8cd-8f79-4212-96ee-cded153de817}" ma:internalName="TaxCatchAllLabel" ma:readOnly="true" ma:showField="CatchAllDataLabel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231ca8cd-8f79-4212-96ee-cded153de817}" ma:internalName="TaxCatchAll" ma:readOnly="false" ma:showField="CatchAllData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3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ec698c8c-469b-4390-ad13-30cd69364034" ContentTypeId="0x010100ED194B9F7C15044CBD43C025EAD2ECAB" PreviousValue="false" LastSyncTimeStamp="2023-01-11T08:54:23.803Z"/>
</file>

<file path=customXml/itemProps1.xml><?xml version="1.0" encoding="utf-8"?>
<ds:datastoreItem xmlns:ds="http://schemas.openxmlformats.org/officeDocument/2006/customXml" ds:itemID="{10B75B5F-FEF6-4F23-9CE9-F16EFD42A8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AF564C-252E-4037-869B-5B7A2F5DA6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3FA000-974A-4A45-81B3-85355EC7B799}"/>
</file>

<file path=customXml/itemProps4.xml><?xml version="1.0" encoding="utf-8"?>
<ds:datastoreItem xmlns:ds="http://schemas.openxmlformats.org/officeDocument/2006/customXml" ds:itemID="{A9C66724-4032-4809-AA6A-63630EA2F34D}"/>
</file>

<file path=customXml/itemProps5.xml><?xml version="1.0" encoding="utf-8"?>
<ds:datastoreItem xmlns:ds="http://schemas.openxmlformats.org/officeDocument/2006/customXml" ds:itemID="{B5307004-2019-49AD-BE13-6BEFD967A2BF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183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 Condensed Light</vt:lpstr>
      <vt:lpstr>Office'i kujundus</vt:lpstr>
      <vt:lpstr>European Rail Safety Days</vt:lpstr>
      <vt:lpstr>Investments to rail infrastructure in Estonia</vt:lpstr>
      <vt:lpstr>The Rules of Technical Use of Railways in Estonia</vt:lpstr>
      <vt:lpstr>Public railway safety campaigns in Estonia</vt:lpstr>
      <vt:lpstr>PowerPoint Presentation</vt:lpstr>
    </vt:vector>
  </TitlesOfParts>
  <Company>KeMIT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Helerin Rauna</dc:creator>
  <cp:lastModifiedBy>DREWS Kim</cp:lastModifiedBy>
  <cp:revision>12</cp:revision>
  <dcterms:created xsi:type="dcterms:W3CDTF">2023-06-26T15:40:45Z</dcterms:created>
  <dcterms:modified xsi:type="dcterms:W3CDTF">2023-09-19T12:42:16Z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0x010100ED194B9F7C15044CBD43C025EAD2ECAB00962D3FD91EC6E144B0DE5030BFA5D0D6</vt:lpwstr>
  </property>
  <property fmtid="{D5CDD505-2E9C-101B-9397-08002B2CF9AE}" pid="3" name="_dlc_DocIdItemGuid">
    <vt:lpwstr>ac1553b1-e2fe-4a72-9846-c72a545263ef</vt:lpwstr>
  </property>
  <property fmtid="{D5CDD505-2E9C-101B-9397-08002B2CF9AE}" pid="4" name="Origin-Author">
    <vt:lpwstr>3;#ERA|8287c6ea-6f12-4bfd-9fc9-6825fce534f5</vt:lpwstr>
  </property>
  <property fmtid="{D5CDD505-2E9C-101B-9397-08002B2CF9AE}" pid="5" name="Document type">
    <vt:lpwstr>99;#Presentation|d69afb93-d8c7-4c9e-870f-5298841c2f8f</vt:lpwstr>
  </property>
  <property fmtid="{D5CDD505-2E9C-101B-9397-08002B2CF9AE}" pid="6" name="Process">
    <vt:lpwstr>199;#DRA - Dissemination of Railway Activities|dcaddc21-558f-4a25-831f-055f3345f696</vt:lpwstr>
  </property>
</Properties>
</file>