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6"/>
  </p:sldMasterIdLst>
  <p:sldIdLst>
    <p:sldId id="267" r:id="rId7"/>
    <p:sldId id="274" r:id="rId8"/>
    <p:sldId id="268" r:id="rId9"/>
    <p:sldId id="256" r:id="rId10"/>
    <p:sldId id="257" r:id="rId11"/>
    <p:sldId id="258" r:id="rId12"/>
    <p:sldId id="259" r:id="rId13"/>
    <p:sldId id="260" r:id="rId14"/>
    <p:sldId id="261" r:id="rId15"/>
    <p:sldId id="266" r:id="rId16"/>
    <p:sldId id="263" r:id="rId17"/>
    <p:sldId id="264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Calibri Bold" panose="020F070203040403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mo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80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365" y="963330"/>
            <a:ext cx="4314825" cy="2714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1691" t="3553" r="4758" b="4392"/>
          <a:stretch/>
        </p:blipFill>
        <p:spPr>
          <a:xfrm>
            <a:off x="15522174" y="7995551"/>
            <a:ext cx="1719942" cy="78948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31028" y="4866169"/>
            <a:ext cx="11440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rgbClr val="004494"/>
                </a:solidFill>
              </a:rPr>
              <a:t>Making the railway system work better for society.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41912" y="7995551"/>
            <a:ext cx="913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rgbClr val="004494"/>
                </a:solidFill>
              </a:rPr>
              <a:t>Discover our job opportunities on </a:t>
            </a:r>
            <a:r>
              <a:rPr lang="en-GB" sz="2700" b="1" dirty="0">
                <a:solidFill>
                  <a:srgbClr val="004494"/>
                </a:solidFill>
              </a:rPr>
              <a:t>era.europa.eu</a:t>
            </a:r>
            <a:endParaRPr lang="en-GB" sz="2700" b="1" dirty="0"/>
          </a:p>
          <a:p>
            <a:endParaRPr lang="en-GB" sz="27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37" y="6755028"/>
            <a:ext cx="914400" cy="9144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331028" y="6957951"/>
            <a:ext cx="1090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4494"/>
                </a:solidFill>
              </a:rPr>
              <a:t>Follow us on             </a:t>
            </a:r>
            <a:r>
              <a:rPr lang="en-GB" sz="2700" dirty="0">
                <a:solidFill>
                  <a:srgbClr val="004494"/>
                </a:solidFill>
              </a:rPr>
              <a:t>ERA_railways</a:t>
            </a:r>
          </a:p>
          <a:p>
            <a:endParaRPr lang="en-US" sz="270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26377"/>
            <a:ext cx="18287999" cy="98876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9861" y="3113893"/>
            <a:ext cx="15773400" cy="3121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fr-BE" sz="5850" b="0" dirty="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lang="fr-BE" sz="5850" b="0" dirty="0" err="1">
                <a:solidFill>
                  <a:srgbClr val="FFFFFF"/>
                </a:solidFill>
                <a:latin typeface="Calibri"/>
                <a:cs typeface="Calibri"/>
              </a:rPr>
              <a:t>Pandemic</a:t>
            </a:r>
            <a:r>
              <a:rPr lang="fr-BE" sz="5850" b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5850" b="0" dirty="0" err="1">
                <a:solidFill>
                  <a:srgbClr val="FFFFFF"/>
                </a:solidFill>
                <a:latin typeface="Calibri"/>
                <a:cs typeface="Calibri"/>
              </a:rPr>
              <a:t>Recovery</a:t>
            </a:r>
            <a:r>
              <a:rPr lang="fr-BE" sz="5850" b="0" dirty="0">
                <a:solidFill>
                  <a:srgbClr val="FFFFFF"/>
                </a:solidFill>
                <a:latin typeface="Calibri"/>
                <a:cs typeface="Calibri"/>
              </a:rPr>
              <a:t> of Rail </a:t>
            </a:r>
            <a:r>
              <a:rPr lang="fr-BE" sz="5850" b="0" dirty="0" smtClean="0">
                <a:solidFill>
                  <a:srgbClr val="FFFFFF"/>
                </a:solidFill>
                <a:latin typeface="Calibri"/>
                <a:cs typeface="Calibri"/>
              </a:rPr>
              <a:t>Transportation</a:t>
            </a:r>
            <a:br>
              <a:rPr lang="fr-BE" sz="5850" b="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BE" sz="5850" b="0" dirty="0" smtClean="0">
                <a:solidFill>
                  <a:srgbClr val="FFFFFF"/>
                </a:solidFill>
              </a:rPr>
              <a:t>3 </a:t>
            </a:r>
            <a:r>
              <a:rPr lang="fr-BE" sz="5850" b="0" dirty="0" err="1" smtClean="0">
                <a:solidFill>
                  <a:srgbClr val="FFFFFF"/>
                </a:solidFill>
              </a:rPr>
              <a:t>June</a:t>
            </a:r>
            <a:r>
              <a:rPr lang="fr-BE" sz="5850" b="0" dirty="0" smtClean="0">
                <a:solidFill>
                  <a:srgbClr val="FFFFFF"/>
                </a:solidFill>
              </a:rPr>
              <a:t> 2021</a:t>
            </a:r>
            <a:r>
              <a:rPr lang="en-US" sz="4250" b="0" spc="-5" dirty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en-US" sz="4250" b="0" spc="-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250" b="0" spc="-5" dirty="0">
                <a:solidFill>
                  <a:srgbClr val="FFFFFF"/>
                </a:solidFill>
              </a:rPr>
              <a:t/>
            </a:r>
            <a:br>
              <a:rPr lang="en-US" sz="4250" b="0" spc="-5" dirty="0">
                <a:solidFill>
                  <a:srgbClr val="FFFFFF"/>
                </a:solidFill>
              </a:rPr>
            </a:br>
            <a:endParaRPr sz="42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0303" y="9033889"/>
            <a:ext cx="29457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5" dirty="0">
                <a:solidFill>
                  <a:srgbClr val="004494"/>
                </a:solidFill>
                <a:latin typeface="Calibri"/>
                <a:cs typeface="Calibri"/>
              </a:rPr>
              <a:t>#EUYearOfRail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83322" y="1714500"/>
            <a:ext cx="16066478" cy="1219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i="1" kern="0" dirty="0">
                <a:solidFill>
                  <a:schemeClr val="bg1"/>
                </a:solidFill>
              </a:rPr>
              <a:t>Welcome! Webinar to start soon!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7083" t="9100" b="2093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2075" y="4076700"/>
            <a:ext cx="8077200" cy="4762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6"/>
              </a:lnSpc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Travelling on board of shared means of transportation at times of high COVID-19 infection prevalence among the general population implies a new specific mortality risk to passengers. </a:t>
            </a:r>
          </a:p>
          <a:p>
            <a:pPr>
              <a:lnSpc>
                <a:spcPts val="3386"/>
              </a:lnSpc>
            </a:pPr>
            <a:endParaRPr 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ts val="3386"/>
              </a:lnSpc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However, in all scenarios modelled for rail and at the current infection prevalence in 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 population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, it remains somewhat lower compared to the overall travel risk for individual </a:t>
            </a:r>
            <a:r>
              <a:rPr lang="en-GB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travellers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here notably those travelling in a passenger car. </a:t>
            </a:r>
          </a:p>
          <a:p>
            <a:pPr marL="0" lvl="1">
              <a:lnSpc>
                <a:spcPts val="3386"/>
              </a:lnSpc>
              <a:spcBef>
                <a:spcPct val="0"/>
              </a:spcBef>
            </a:pPr>
            <a:endParaRPr 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25206" y="9239250"/>
            <a:ext cx="1731219" cy="33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9"/>
              </a:lnSpc>
              <a:spcBef>
                <a:spcPct val="0"/>
              </a:spcBef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19225" y="2636248"/>
            <a:ext cx="6410703" cy="1046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6200" dirty="0">
                <a:solidFill>
                  <a:srgbClr val="F9EB15"/>
                </a:solidFill>
              </a:rPr>
              <a:t>Study findings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1125" y="762760"/>
            <a:ext cx="2144876" cy="1586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/>
          <p:cNvGrpSpPr/>
          <p:nvPr/>
        </p:nvGrpSpPr>
        <p:grpSpPr>
          <a:xfrm>
            <a:off x="0" y="0"/>
            <a:ext cx="7054850" cy="10287000"/>
            <a:chOff x="0" y="0"/>
            <a:chExt cx="2386455" cy="3556055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2386455" cy="3556055"/>
            </a:xfrm>
            <a:custGeom>
              <a:avLst/>
              <a:gdLst/>
              <a:ahLst/>
              <a:cxnLst/>
              <a:rect l="l" t="t" r="r" b="b"/>
              <a:pathLst>
                <a:path w="2386455" h="3556055">
                  <a:moveTo>
                    <a:pt x="0" y="0"/>
                  </a:moveTo>
                  <a:lnTo>
                    <a:pt x="2386455" y="0"/>
                  </a:lnTo>
                  <a:lnTo>
                    <a:pt x="2386455" y="3556055"/>
                  </a:lnTo>
                  <a:lnTo>
                    <a:pt x="0" y="3556055"/>
                  </a:lnTo>
                  <a:close/>
                </a:path>
              </a:pathLst>
            </a:custGeom>
            <a:solidFill>
              <a:srgbClr val="09459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43999"/>
          </a:blip>
          <a:srcRect r="53001"/>
          <a:stretch>
            <a:fillRect/>
          </a:stretch>
        </p:blipFill>
        <p:spPr>
          <a:xfrm>
            <a:off x="812784" y="1217186"/>
            <a:ext cx="5429281" cy="77109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</p:pic>
      <p:grpSp>
        <p:nvGrpSpPr>
          <p:cNvPr id="5" name="Group 5"/>
          <p:cNvGrpSpPr/>
          <p:nvPr/>
        </p:nvGrpSpPr>
        <p:grpSpPr>
          <a:xfrm>
            <a:off x="7335618" y="3890791"/>
            <a:ext cx="10961524" cy="1756275"/>
            <a:chOff x="0" y="0"/>
            <a:chExt cx="3753394" cy="5940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53394" cy="594098"/>
            </a:xfrm>
            <a:custGeom>
              <a:avLst/>
              <a:gdLst/>
              <a:ahLst/>
              <a:cxnLst/>
              <a:rect l="l" t="t" r="r" b="b"/>
              <a:pathLst>
                <a:path w="3753394" h="594098">
                  <a:moveTo>
                    <a:pt x="0" y="0"/>
                  </a:moveTo>
                  <a:lnTo>
                    <a:pt x="3753394" y="0"/>
                  </a:lnTo>
                  <a:lnTo>
                    <a:pt x="3753394" y="594098"/>
                  </a:lnTo>
                  <a:lnTo>
                    <a:pt x="0" y="594098"/>
                  </a:lnTo>
                  <a:close/>
                </a:path>
              </a:pathLst>
            </a:custGeom>
            <a:solidFill>
              <a:srgbClr val="93C6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78482" y="2259525"/>
            <a:ext cx="10918660" cy="1420290"/>
            <a:chOff x="0" y="0"/>
            <a:chExt cx="4319697" cy="4804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19697" cy="480444"/>
            </a:xfrm>
            <a:custGeom>
              <a:avLst/>
              <a:gdLst/>
              <a:ahLst/>
              <a:cxnLst/>
              <a:rect l="l" t="t" r="r" b="b"/>
              <a:pathLst>
                <a:path w="4319697" h="480444">
                  <a:moveTo>
                    <a:pt x="0" y="0"/>
                  </a:moveTo>
                  <a:lnTo>
                    <a:pt x="4319697" y="0"/>
                  </a:lnTo>
                  <a:lnTo>
                    <a:pt x="4319697" y="480444"/>
                  </a:lnTo>
                  <a:lnTo>
                    <a:pt x="0" y="480444"/>
                  </a:lnTo>
                  <a:close/>
                </a:path>
              </a:pathLst>
            </a:custGeom>
            <a:solidFill>
              <a:srgbClr val="F9EB1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508287" y="2388634"/>
            <a:ext cx="8823808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 dirty="0">
                <a:solidFill>
                  <a:srgbClr val="094591"/>
                </a:solidFill>
                <a:latin typeface="Calibri"/>
              </a:rPr>
              <a:t>Study limitations: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378483" y="5972406"/>
            <a:ext cx="10909517" cy="1773397"/>
            <a:chOff x="0" y="0"/>
            <a:chExt cx="3753394" cy="4476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53394" cy="447640"/>
            </a:xfrm>
            <a:custGeom>
              <a:avLst/>
              <a:gdLst/>
              <a:ahLst/>
              <a:cxnLst/>
              <a:rect l="l" t="t" r="r" b="b"/>
              <a:pathLst>
                <a:path w="3753394" h="447640">
                  <a:moveTo>
                    <a:pt x="0" y="0"/>
                  </a:moveTo>
                  <a:lnTo>
                    <a:pt x="3753394" y="0"/>
                  </a:lnTo>
                  <a:lnTo>
                    <a:pt x="3753394" y="447640"/>
                  </a:lnTo>
                  <a:lnTo>
                    <a:pt x="0" y="447640"/>
                  </a:lnTo>
                  <a:close/>
                </a:path>
              </a:pathLst>
            </a:custGeom>
            <a:solidFill>
              <a:srgbClr val="93C64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387625" y="7987933"/>
            <a:ext cx="10909517" cy="1987186"/>
            <a:chOff x="0" y="0"/>
            <a:chExt cx="3891868" cy="6722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91868" cy="672209"/>
            </a:xfrm>
            <a:custGeom>
              <a:avLst/>
              <a:gdLst/>
              <a:ahLst/>
              <a:cxnLst/>
              <a:rect l="l" t="t" r="r" b="b"/>
              <a:pathLst>
                <a:path w="3891868" h="672209">
                  <a:moveTo>
                    <a:pt x="0" y="0"/>
                  </a:moveTo>
                  <a:lnTo>
                    <a:pt x="3891868" y="0"/>
                  </a:lnTo>
                  <a:lnTo>
                    <a:pt x="3891868" y="672209"/>
                  </a:lnTo>
                  <a:lnTo>
                    <a:pt x="0" y="672209"/>
                  </a:lnTo>
                  <a:close/>
                </a:path>
              </a:pathLst>
            </a:custGeom>
            <a:solidFill>
              <a:srgbClr val="93C64A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508287" y="4041231"/>
            <a:ext cx="10779713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00" dirty="0">
                <a:solidFill>
                  <a:srgbClr val="094591"/>
                </a:solidFill>
                <a:latin typeface="Calibri"/>
              </a:rPr>
              <a:t>In this study, we have not yet been able to quantify the probability of </a:t>
            </a:r>
            <a:r>
              <a:rPr lang="en-US" sz="2700" dirty="0" smtClean="0">
                <a:solidFill>
                  <a:srgbClr val="094591"/>
                </a:solidFill>
                <a:latin typeface="Calibri"/>
              </a:rPr>
              <a:t> </a:t>
            </a:r>
            <a:r>
              <a:rPr lang="en-US" sz="2700" dirty="0">
                <a:solidFill>
                  <a:srgbClr val="094591"/>
                </a:solidFill>
                <a:latin typeface="Calibri"/>
              </a:rPr>
              <a:t>short-range airborne and fomite transmission, lacking sound empirical </a:t>
            </a:r>
            <a:r>
              <a:rPr lang="en-US" sz="2700" dirty="0" smtClean="0">
                <a:solidFill>
                  <a:srgbClr val="094591"/>
                </a:solidFill>
                <a:latin typeface="Calibri"/>
              </a:rPr>
              <a:t>evidence.</a:t>
            </a:r>
            <a:endParaRPr lang="en-US" sz="2700" dirty="0">
              <a:solidFill>
                <a:srgbClr val="094591"/>
              </a:solidFill>
              <a:latin typeface="Calibri"/>
            </a:endParaRPr>
          </a:p>
          <a:p>
            <a:pPr>
              <a:lnSpc>
                <a:spcPts val="3919"/>
              </a:lnSpc>
            </a:pPr>
            <a:endParaRPr lang="en-US" sz="2700" dirty="0">
              <a:solidFill>
                <a:srgbClr val="094591"/>
              </a:solidFill>
              <a:latin typeface="Calibri"/>
            </a:endParaRPr>
          </a:p>
          <a:p>
            <a:pPr>
              <a:lnSpc>
                <a:spcPts val="3919"/>
              </a:lnSpc>
            </a:pPr>
            <a:endParaRPr lang="en-US" sz="2700" dirty="0" smtClean="0">
              <a:solidFill>
                <a:srgbClr val="094591"/>
              </a:solidFill>
              <a:latin typeface="Calibri" panose="020F0502020204030204" pitchFamily="34" charset="0"/>
            </a:endParaRPr>
          </a:p>
          <a:p>
            <a:pPr>
              <a:lnSpc>
                <a:spcPts val="3919"/>
              </a:lnSpc>
            </a:pPr>
            <a:r>
              <a:rPr lang="en-US" sz="2700" dirty="0" smtClean="0">
                <a:solidFill>
                  <a:srgbClr val="094591"/>
                </a:solidFill>
                <a:latin typeface="Calibri" panose="020F0502020204030204" pitchFamily="34" charset="0"/>
              </a:rPr>
              <a:t>The </a:t>
            </a:r>
            <a:r>
              <a:rPr lang="en-US" sz="2700" dirty="0">
                <a:solidFill>
                  <a:srgbClr val="094591"/>
                </a:solidFill>
                <a:latin typeface="Calibri" panose="020F0502020204030204" pitchFamily="34" charset="0"/>
              </a:rPr>
              <a:t>quantification of risk in this study relies on assumptions as stated earlier.</a:t>
            </a:r>
          </a:p>
          <a:p>
            <a:pPr>
              <a:lnSpc>
                <a:spcPts val="3919"/>
              </a:lnSpc>
            </a:pPr>
            <a:endParaRPr lang="en-US" sz="1200" dirty="0">
              <a:solidFill>
                <a:srgbClr val="094591"/>
              </a:solidFill>
              <a:latin typeface="Arimo"/>
            </a:endParaRPr>
          </a:p>
          <a:p>
            <a:pPr>
              <a:lnSpc>
                <a:spcPts val="3919"/>
              </a:lnSpc>
            </a:pPr>
            <a:endParaRPr lang="en-US" sz="1200" dirty="0">
              <a:solidFill>
                <a:srgbClr val="094591"/>
              </a:solidFill>
              <a:latin typeface="Arimo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66423" y="435978"/>
            <a:ext cx="2144876" cy="158662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08287" y="8148609"/>
            <a:ext cx="10420365" cy="155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19"/>
              </a:lnSpc>
            </a:pPr>
            <a:r>
              <a:rPr lang="en-US" sz="2700" dirty="0">
                <a:solidFill>
                  <a:srgbClr val="094591"/>
                </a:solidFill>
                <a:latin typeface="Calibri" panose="020F0502020204030204" pitchFamily="34" charset="0"/>
              </a:rPr>
              <a:t>Preliminary analysis on the relative risks comparing rail and car travel for shorter journeys seem to show similar results as the ones examined in-depth in the paper. </a:t>
            </a:r>
            <a:r>
              <a:rPr lang="en-US" sz="2700" dirty="0" smtClean="0">
                <a:solidFill>
                  <a:srgbClr val="094591"/>
                </a:solidFill>
                <a:latin typeface="Calibri" panose="020F0502020204030204" pitchFamily="34" charset="0"/>
              </a:rPr>
              <a:t>A future </a:t>
            </a:r>
            <a:r>
              <a:rPr lang="en-US" sz="2700" dirty="0">
                <a:solidFill>
                  <a:srgbClr val="094591"/>
                </a:solidFill>
                <a:latin typeface="Calibri" panose="020F0502020204030204" pitchFamily="34" charset="0"/>
              </a:rPr>
              <a:t>study could explore this </a:t>
            </a:r>
            <a:r>
              <a:rPr lang="en-US" sz="2700" dirty="0" smtClean="0">
                <a:solidFill>
                  <a:srgbClr val="094591"/>
                </a:solidFill>
                <a:latin typeface="Calibri" panose="020F0502020204030204" pitchFamily="34" charset="0"/>
              </a:rPr>
              <a:t>in more detail</a:t>
            </a:r>
            <a:r>
              <a:rPr lang="en-US" sz="2700" dirty="0">
                <a:solidFill>
                  <a:srgbClr val="094591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3749" r="6440" b="73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77676" y="1712458"/>
            <a:ext cx="6459901" cy="2172275"/>
            <a:chOff x="2130046" y="-133350"/>
            <a:chExt cx="8613201" cy="2896366"/>
          </a:xfrm>
        </p:grpSpPr>
        <p:sp>
          <p:nvSpPr>
            <p:cNvPr id="3" name="TextBox 3"/>
            <p:cNvSpPr txBox="1"/>
            <p:nvPr/>
          </p:nvSpPr>
          <p:spPr>
            <a:xfrm>
              <a:off x="2130046" y="2167513"/>
              <a:ext cx="8613201" cy="595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12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130046" y="-133350"/>
              <a:ext cx="8613201" cy="1390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39"/>
                </a:lnSpc>
              </a:pPr>
              <a:r>
                <a:rPr lang="en-US" sz="6199">
                  <a:solidFill>
                    <a:srgbClr val="F9EB15"/>
                  </a:solidFill>
                  <a:latin typeface="Calibri Bold"/>
                </a:rPr>
                <a:t>Conclusions: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746361" y="2977137"/>
            <a:ext cx="8866893" cy="649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Calibri"/>
              </a:rPr>
              <a:t>Our findings </a:t>
            </a:r>
            <a:r>
              <a:rPr lang="en-US" sz="2799" dirty="0" smtClean="0">
                <a:solidFill>
                  <a:srgbClr val="FFFFFF"/>
                </a:solidFill>
                <a:latin typeface="Calibri"/>
              </a:rPr>
              <a:t>show </a:t>
            </a:r>
            <a:r>
              <a:rPr lang="en-US" sz="2799" dirty="0">
                <a:solidFill>
                  <a:srgbClr val="FFFFFF"/>
                </a:solidFill>
                <a:latin typeface="Calibri"/>
              </a:rPr>
              <a:t>that despite a relative high risk of COVID-19 infection during rail travel, the accident risk for car travel is still higher.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Calibri"/>
              </a:rPr>
              <a:t>In the context with vaccines being rapidly distributed the overall picture is even </a:t>
            </a:r>
            <a:r>
              <a:rPr lang="en-US" sz="2799" dirty="0" smtClean="0">
                <a:solidFill>
                  <a:srgbClr val="FFFFFF"/>
                </a:solidFill>
                <a:latin typeface="Calibri"/>
              </a:rPr>
              <a:t>clearer.</a:t>
            </a:r>
            <a:endParaRPr lang="en-US" sz="2799" dirty="0">
              <a:solidFill>
                <a:srgbClr val="FFFFFF"/>
              </a:solidFill>
              <a:latin typeface="Calibri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Calibri"/>
              </a:rPr>
              <a:t>This demonstrates the significant (accident) risk that continues to persist for car travel.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Calibri"/>
              </a:rPr>
              <a:t>The results obtained are valid for the assumptions stated, such as that all passengers wear a face mask that is highly effective in blocking the virus spread.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Calibri"/>
              </a:rPr>
              <a:t>Further validation has been undertaken using sensitivity tests confirming the robustness of the results.</a:t>
            </a:r>
          </a:p>
          <a:p>
            <a:pPr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543800" y="-647700"/>
            <a:ext cx="11696700" cy="11696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7644" y="478210"/>
            <a:ext cx="2144876" cy="1586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26377"/>
            <a:ext cx="18287999" cy="98876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7300" y="1714500"/>
            <a:ext cx="15773400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fr-BE" sz="5850" b="0" dirty="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lang="fr-BE" sz="5850" b="0" dirty="0" err="1">
                <a:solidFill>
                  <a:srgbClr val="FFFFFF"/>
                </a:solidFill>
                <a:latin typeface="Calibri"/>
                <a:cs typeface="Calibri"/>
              </a:rPr>
              <a:t>Pandemic</a:t>
            </a:r>
            <a:r>
              <a:rPr lang="fr-BE" sz="5850" b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5850" b="0" dirty="0" err="1">
                <a:solidFill>
                  <a:srgbClr val="FFFFFF"/>
                </a:solidFill>
                <a:latin typeface="Calibri"/>
                <a:cs typeface="Calibri"/>
              </a:rPr>
              <a:t>Recovery</a:t>
            </a:r>
            <a:r>
              <a:rPr lang="fr-BE" sz="5850" b="0" dirty="0">
                <a:solidFill>
                  <a:srgbClr val="FFFFFF"/>
                </a:solidFill>
                <a:latin typeface="Calibri"/>
                <a:cs typeface="Calibri"/>
              </a:rPr>
              <a:t> of Rail </a:t>
            </a:r>
            <a:r>
              <a:rPr lang="fr-BE" sz="5850" b="0" dirty="0" smtClean="0">
                <a:solidFill>
                  <a:srgbClr val="FFFFFF"/>
                </a:solidFill>
                <a:latin typeface="Calibri"/>
                <a:cs typeface="Calibri"/>
              </a:rPr>
              <a:t>Transportation</a:t>
            </a:r>
            <a:br>
              <a:rPr lang="fr-BE" sz="5850" b="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400" b="0" dirty="0"/>
              <a:t/>
            </a:r>
            <a:br>
              <a:rPr lang="en-US" sz="4400" b="0" dirty="0"/>
            </a:br>
            <a:r>
              <a:rPr lang="en-US" sz="4000" b="0" spc="-5" dirty="0" smtClean="0">
                <a:solidFill>
                  <a:srgbClr val="FFFFFF"/>
                </a:solidFill>
              </a:rPr>
              <a:t>Keir Fitch, </a:t>
            </a:r>
            <a:r>
              <a:rPr lang="en-US" sz="4000" b="0" spc="-5" dirty="0">
                <a:solidFill>
                  <a:srgbClr val="FFFFFF"/>
                </a:solidFill>
              </a:rPr>
              <a:t>Head of </a:t>
            </a:r>
            <a:r>
              <a:rPr lang="en-US" sz="4000" b="0" spc="-5" dirty="0" smtClean="0">
                <a:solidFill>
                  <a:srgbClr val="FFFFFF"/>
                </a:solidFill>
              </a:rPr>
              <a:t>Unit, Rail </a:t>
            </a:r>
            <a:r>
              <a:rPr lang="en-US" sz="4000" b="0" spc="-5" dirty="0">
                <a:solidFill>
                  <a:srgbClr val="FFFFFF"/>
                </a:solidFill>
              </a:rPr>
              <a:t>Safety and </a:t>
            </a:r>
            <a:r>
              <a:rPr lang="en-US" sz="4000" b="0" spc="-5" dirty="0" smtClean="0">
                <a:solidFill>
                  <a:srgbClr val="FFFFFF"/>
                </a:solidFill>
              </a:rPr>
              <a:t>Interoperability Unit </a:t>
            </a:r>
            <a:br>
              <a:rPr lang="en-US" sz="4000" b="0" spc="-5" dirty="0" smtClean="0">
                <a:solidFill>
                  <a:srgbClr val="FFFFFF"/>
                </a:solidFill>
              </a:rPr>
            </a:br>
            <a:r>
              <a:rPr lang="en-US" sz="4000" b="0" spc="-5" dirty="0" smtClean="0">
                <a:solidFill>
                  <a:srgbClr val="FFFFFF"/>
                </a:solidFill>
              </a:rPr>
              <a:t>European </a:t>
            </a:r>
            <a:r>
              <a:rPr lang="en-US" sz="4000" b="0" spc="-5" dirty="0">
                <a:solidFill>
                  <a:srgbClr val="FFFFFF"/>
                </a:solidFill>
              </a:rPr>
              <a:t>Commission's Directorate-General for Mobility and Transport</a:t>
            </a:r>
            <a:r>
              <a:rPr lang="en-US" sz="4250" b="0" spc="-5" dirty="0">
                <a:solidFill>
                  <a:srgbClr val="FFFFFF"/>
                </a:solidFill>
              </a:rPr>
              <a:t/>
            </a:r>
            <a:br>
              <a:rPr lang="en-US" sz="4250" b="0" spc="-5" dirty="0">
                <a:solidFill>
                  <a:srgbClr val="FFFFFF"/>
                </a:solidFill>
              </a:rPr>
            </a:br>
            <a:endParaRPr sz="4250" b="0" spc="-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0303" y="9033889"/>
            <a:ext cx="29457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5" dirty="0">
                <a:solidFill>
                  <a:srgbClr val="004494"/>
                </a:solidFill>
                <a:latin typeface="Calibri"/>
                <a:cs typeface="Calibri"/>
              </a:rPr>
              <a:t>#EUYearOfRail</a:t>
            </a:r>
            <a:endParaRPr sz="3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6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3446" y="-17585"/>
            <a:ext cx="18287999" cy="98876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342900"/>
            <a:ext cx="17754600" cy="5545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5850" b="0" dirty="0">
                <a:solidFill>
                  <a:srgbClr val="FFFFFF"/>
                </a:solidFill>
                <a:latin typeface="Calibri"/>
                <a:cs typeface="Calibri"/>
              </a:rPr>
              <a:t>Upcoming Free ERA Webinars</a:t>
            </a:r>
            <a:r>
              <a:rPr lang="en-US" sz="5850" b="0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br>
              <a:rPr lang="en-US" sz="5850" b="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5850" b="0" dirty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en-US" sz="5850" b="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000" b="0" spc="-5" dirty="0">
                <a:solidFill>
                  <a:srgbClr val="FFFFFF"/>
                </a:solidFill>
              </a:rPr>
              <a:t/>
            </a:r>
            <a:br>
              <a:rPr lang="en-US" sz="4000" b="0" spc="-5" dirty="0">
                <a:solidFill>
                  <a:srgbClr val="FFFFFF"/>
                </a:solidFill>
              </a:rPr>
            </a:br>
            <a:r>
              <a:rPr lang="en-US" sz="4000" b="0" spc="-5" dirty="0" smtClean="0">
                <a:solidFill>
                  <a:srgbClr val="FFFFFF"/>
                </a:solidFill>
              </a:rPr>
              <a:t>7 </a:t>
            </a:r>
            <a:r>
              <a:rPr lang="en-US" sz="4000" b="0" spc="-5" dirty="0">
                <a:solidFill>
                  <a:srgbClr val="FFFFFF"/>
                </a:solidFill>
              </a:rPr>
              <a:t>June, 15-16h30 (CEST): Maintenance of Railway Vehicles, </a:t>
            </a:r>
            <a:r>
              <a:rPr lang="en-US" sz="4000" b="0" spc="-5" dirty="0" smtClean="0">
                <a:solidFill>
                  <a:srgbClr val="FFFFFF"/>
                </a:solidFill>
              </a:rPr>
              <a:t/>
            </a:r>
            <a:br>
              <a:rPr lang="en-US" sz="4000" b="0" spc="-5" dirty="0" smtClean="0">
                <a:solidFill>
                  <a:srgbClr val="FFFFFF"/>
                </a:solidFill>
              </a:rPr>
            </a:br>
            <a:r>
              <a:rPr lang="en-US" sz="4000" b="0" spc="-5" dirty="0" smtClean="0">
                <a:solidFill>
                  <a:srgbClr val="FFFFFF"/>
                </a:solidFill>
              </a:rPr>
              <a:t>                                              What’s </a:t>
            </a:r>
            <a:r>
              <a:rPr lang="en-US" sz="4000" b="0" spc="-5" dirty="0">
                <a:solidFill>
                  <a:srgbClr val="FFFFFF"/>
                </a:solidFill>
              </a:rPr>
              <a:t>New and What You Need to Know</a:t>
            </a:r>
            <a:br>
              <a:rPr lang="en-US" sz="4000" b="0" spc="-5" dirty="0">
                <a:solidFill>
                  <a:srgbClr val="FFFFFF"/>
                </a:solidFill>
              </a:rPr>
            </a:br>
            <a:r>
              <a:rPr lang="en-US" sz="4000" b="0" spc="-5" dirty="0" smtClean="0">
                <a:solidFill>
                  <a:srgbClr val="FFFFFF"/>
                </a:solidFill>
              </a:rPr>
              <a:t>16 </a:t>
            </a:r>
            <a:r>
              <a:rPr lang="en-US" sz="4000" b="0" spc="-5" dirty="0">
                <a:solidFill>
                  <a:srgbClr val="FFFFFF"/>
                </a:solidFill>
              </a:rPr>
              <a:t>June, 15-16h30 (CEST): Launch of the ERA-SCS Survey</a:t>
            </a:r>
            <a:br>
              <a:rPr lang="en-US" sz="4000" b="0" spc="-5" dirty="0">
                <a:solidFill>
                  <a:srgbClr val="FFFFFF"/>
                </a:solidFill>
              </a:rPr>
            </a:br>
            <a:r>
              <a:rPr lang="en-US" sz="4000" b="0" spc="-5" dirty="0" smtClean="0">
                <a:solidFill>
                  <a:srgbClr val="FFFFFF"/>
                </a:solidFill>
              </a:rPr>
              <a:t>30 </a:t>
            </a:r>
            <a:r>
              <a:rPr lang="en-US" sz="4000" b="0" spc="-5" dirty="0">
                <a:solidFill>
                  <a:srgbClr val="FFFFFF"/>
                </a:solidFill>
              </a:rPr>
              <a:t>June, 15-16h (CEST): Progress on Safety towards SERA</a:t>
            </a:r>
            <a:r>
              <a:rPr lang="en-US" sz="4250" b="0" spc="-5" dirty="0">
                <a:solidFill>
                  <a:srgbClr val="FFFFFF"/>
                </a:solidFill>
              </a:rPr>
              <a:t/>
            </a:r>
            <a:br>
              <a:rPr lang="en-US" sz="4250" b="0" spc="-5" dirty="0">
                <a:solidFill>
                  <a:srgbClr val="FFFFFF"/>
                </a:solidFill>
              </a:rPr>
            </a:br>
            <a:endParaRPr sz="42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0303" y="9033889"/>
            <a:ext cx="29457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5" dirty="0">
                <a:solidFill>
                  <a:srgbClr val="004494"/>
                </a:solidFill>
                <a:latin typeface="Calibri"/>
                <a:cs typeface="Calibri"/>
              </a:rPr>
              <a:t>#EUYearOfRail</a:t>
            </a:r>
            <a:endParaRPr sz="3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2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7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092384"/>
            <a:ext cx="16693842" cy="1165916"/>
            <a:chOff x="0" y="0"/>
            <a:chExt cx="19261648" cy="13452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61648" cy="1345255"/>
            </a:xfrm>
            <a:custGeom>
              <a:avLst/>
              <a:gdLst/>
              <a:ahLst/>
              <a:cxnLst/>
              <a:rect l="l" t="t" r="r" b="b"/>
              <a:pathLst>
                <a:path w="19261648" h="1345255">
                  <a:moveTo>
                    <a:pt x="19137187" y="1345255"/>
                  </a:moveTo>
                  <a:lnTo>
                    <a:pt x="124460" y="1345255"/>
                  </a:lnTo>
                  <a:cubicBezTo>
                    <a:pt x="55880" y="1345255"/>
                    <a:pt x="0" y="1289375"/>
                    <a:pt x="0" y="1220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37187" y="0"/>
                  </a:lnTo>
                  <a:cubicBezTo>
                    <a:pt x="19205767" y="0"/>
                    <a:pt x="19261648" y="55880"/>
                    <a:pt x="19261648" y="124460"/>
                  </a:cubicBezTo>
                  <a:lnTo>
                    <a:pt x="19261648" y="1220795"/>
                  </a:lnTo>
                  <a:cubicBezTo>
                    <a:pt x="19261648" y="1289375"/>
                    <a:pt x="19205767" y="1345255"/>
                    <a:pt x="19137187" y="1345255"/>
                  </a:cubicBezTo>
                  <a:close/>
                </a:path>
              </a:pathLst>
            </a:custGeom>
            <a:solidFill>
              <a:srgbClr val="6F8BA3">
                <a:alpha val="40784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028700" y="3825001"/>
            <a:ext cx="61208" cy="5433299"/>
          </a:xfrm>
          <a:prstGeom prst="rect">
            <a:avLst/>
          </a:prstGeom>
          <a:solidFill>
            <a:srgbClr val="94C64A">
              <a:alpha val="49804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4786101" y="3825001"/>
            <a:ext cx="61208" cy="5433299"/>
          </a:xfrm>
          <a:prstGeom prst="rect">
            <a:avLst/>
          </a:prstGeom>
          <a:solidFill>
            <a:srgbClr val="084591">
              <a:alpha val="49804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2056683" y="3825001"/>
            <a:ext cx="61208" cy="5433299"/>
          </a:xfrm>
          <a:prstGeom prst="rect">
            <a:avLst/>
          </a:prstGeom>
          <a:solidFill>
            <a:srgbClr val="6F8BA3">
              <a:alpha val="49804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9327265" y="3825001"/>
            <a:ext cx="61208" cy="5433299"/>
          </a:xfrm>
          <a:prstGeom prst="rect">
            <a:avLst/>
          </a:prstGeom>
          <a:solidFill>
            <a:srgbClr val="F9EB14">
              <a:alpha val="49804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6597846" y="3825001"/>
            <a:ext cx="61208" cy="5433299"/>
          </a:xfrm>
          <a:prstGeom prst="rect">
            <a:avLst/>
          </a:prstGeom>
          <a:solidFill>
            <a:srgbClr val="F9EB14">
              <a:alpha val="49804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3868428" y="3825001"/>
            <a:ext cx="61208" cy="5433299"/>
          </a:xfrm>
          <a:prstGeom prst="rect">
            <a:avLst/>
          </a:prstGeom>
          <a:solidFill>
            <a:srgbClr val="94C64A">
              <a:alpha val="49804"/>
            </a:srgbClr>
          </a:solidFill>
        </p:spPr>
      </p:sp>
      <p:grpSp>
        <p:nvGrpSpPr>
          <p:cNvPr id="10" name="Group 10"/>
          <p:cNvGrpSpPr/>
          <p:nvPr/>
        </p:nvGrpSpPr>
        <p:grpSpPr>
          <a:xfrm>
            <a:off x="1028700" y="8092384"/>
            <a:ext cx="1505623" cy="1165916"/>
            <a:chOff x="0" y="0"/>
            <a:chExt cx="1737215" cy="13452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37215" cy="1345255"/>
            </a:xfrm>
            <a:custGeom>
              <a:avLst/>
              <a:gdLst/>
              <a:ahLst/>
              <a:cxnLst/>
              <a:rect l="l" t="t" r="r" b="b"/>
              <a:pathLst>
                <a:path w="1737215" h="1345255">
                  <a:moveTo>
                    <a:pt x="1612755" y="1345255"/>
                  </a:moveTo>
                  <a:lnTo>
                    <a:pt x="124460" y="1345255"/>
                  </a:lnTo>
                  <a:cubicBezTo>
                    <a:pt x="55880" y="1345255"/>
                    <a:pt x="0" y="1289375"/>
                    <a:pt x="0" y="1220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12755" y="0"/>
                  </a:lnTo>
                  <a:cubicBezTo>
                    <a:pt x="1681335" y="0"/>
                    <a:pt x="1737215" y="55880"/>
                    <a:pt x="1737215" y="124460"/>
                  </a:cubicBezTo>
                  <a:lnTo>
                    <a:pt x="1737215" y="1220795"/>
                  </a:lnTo>
                  <a:cubicBezTo>
                    <a:pt x="1737215" y="1289375"/>
                    <a:pt x="1681335" y="1345255"/>
                    <a:pt x="1612755" y="1345255"/>
                  </a:cubicBezTo>
                  <a:close/>
                </a:path>
              </a:pathLst>
            </a:custGeom>
            <a:solidFill>
              <a:srgbClr val="94C64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868428" y="8092384"/>
            <a:ext cx="1505623" cy="1165916"/>
            <a:chOff x="0" y="0"/>
            <a:chExt cx="1737215" cy="13452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37215" cy="1345255"/>
            </a:xfrm>
            <a:custGeom>
              <a:avLst/>
              <a:gdLst/>
              <a:ahLst/>
              <a:cxnLst/>
              <a:rect l="l" t="t" r="r" b="b"/>
              <a:pathLst>
                <a:path w="1737215" h="1345255">
                  <a:moveTo>
                    <a:pt x="1612755" y="1345255"/>
                  </a:moveTo>
                  <a:lnTo>
                    <a:pt x="124460" y="1345255"/>
                  </a:lnTo>
                  <a:cubicBezTo>
                    <a:pt x="55880" y="1345255"/>
                    <a:pt x="0" y="1289375"/>
                    <a:pt x="0" y="1220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12755" y="0"/>
                  </a:lnTo>
                  <a:cubicBezTo>
                    <a:pt x="1681335" y="0"/>
                    <a:pt x="1737215" y="55880"/>
                    <a:pt x="1737215" y="124460"/>
                  </a:cubicBezTo>
                  <a:lnTo>
                    <a:pt x="1737215" y="1220795"/>
                  </a:lnTo>
                  <a:cubicBezTo>
                    <a:pt x="1737215" y="1289375"/>
                    <a:pt x="1681335" y="1345255"/>
                    <a:pt x="1612755" y="1345255"/>
                  </a:cubicBezTo>
                  <a:close/>
                </a:path>
              </a:pathLst>
            </a:custGeom>
            <a:solidFill>
              <a:srgbClr val="94C64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597846" y="8092384"/>
            <a:ext cx="1505623" cy="1165916"/>
            <a:chOff x="0" y="0"/>
            <a:chExt cx="1737215" cy="1345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37215" cy="1345255"/>
            </a:xfrm>
            <a:custGeom>
              <a:avLst/>
              <a:gdLst/>
              <a:ahLst/>
              <a:cxnLst/>
              <a:rect l="l" t="t" r="r" b="b"/>
              <a:pathLst>
                <a:path w="1737215" h="1345255">
                  <a:moveTo>
                    <a:pt x="1612755" y="1345255"/>
                  </a:moveTo>
                  <a:lnTo>
                    <a:pt x="124460" y="1345255"/>
                  </a:lnTo>
                  <a:cubicBezTo>
                    <a:pt x="55880" y="1345255"/>
                    <a:pt x="0" y="1289375"/>
                    <a:pt x="0" y="1220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12755" y="0"/>
                  </a:lnTo>
                  <a:cubicBezTo>
                    <a:pt x="1681335" y="0"/>
                    <a:pt x="1737215" y="55880"/>
                    <a:pt x="1737215" y="124460"/>
                  </a:cubicBezTo>
                  <a:lnTo>
                    <a:pt x="1737215" y="1220795"/>
                  </a:lnTo>
                  <a:cubicBezTo>
                    <a:pt x="1737215" y="1289375"/>
                    <a:pt x="1681335" y="1345255"/>
                    <a:pt x="1612755" y="1345255"/>
                  </a:cubicBezTo>
                  <a:close/>
                </a:path>
              </a:pathLst>
            </a:custGeom>
            <a:solidFill>
              <a:srgbClr val="F9EB1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327265" y="8092384"/>
            <a:ext cx="1505623" cy="1165916"/>
            <a:chOff x="0" y="0"/>
            <a:chExt cx="1737215" cy="13452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37215" cy="1345255"/>
            </a:xfrm>
            <a:custGeom>
              <a:avLst/>
              <a:gdLst/>
              <a:ahLst/>
              <a:cxnLst/>
              <a:rect l="l" t="t" r="r" b="b"/>
              <a:pathLst>
                <a:path w="1737215" h="1345255">
                  <a:moveTo>
                    <a:pt x="1612755" y="1345255"/>
                  </a:moveTo>
                  <a:lnTo>
                    <a:pt x="124460" y="1345255"/>
                  </a:lnTo>
                  <a:cubicBezTo>
                    <a:pt x="55880" y="1345255"/>
                    <a:pt x="0" y="1289375"/>
                    <a:pt x="0" y="1220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12755" y="0"/>
                  </a:lnTo>
                  <a:cubicBezTo>
                    <a:pt x="1681335" y="0"/>
                    <a:pt x="1737215" y="55880"/>
                    <a:pt x="1737215" y="124460"/>
                  </a:cubicBezTo>
                  <a:lnTo>
                    <a:pt x="1737215" y="1220795"/>
                  </a:lnTo>
                  <a:cubicBezTo>
                    <a:pt x="1737215" y="1289375"/>
                    <a:pt x="1681335" y="1345255"/>
                    <a:pt x="1612755" y="1345255"/>
                  </a:cubicBezTo>
                  <a:close/>
                </a:path>
              </a:pathLst>
            </a:custGeom>
            <a:solidFill>
              <a:srgbClr val="F9EB1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056683" y="8092384"/>
            <a:ext cx="1505623" cy="1165916"/>
            <a:chOff x="0" y="0"/>
            <a:chExt cx="1737215" cy="134525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37215" cy="1345255"/>
            </a:xfrm>
            <a:custGeom>
              <a:avLst/>
              <a:gdLst/>
              <a:ahLst/>
              <a:cxnLst/>
              <a:rect l="l" t="t" r="r" b="b"/>
              <a:pathLst>
                <a:path w="1737215" h="1345255">
                  <a:moveTo>
                    <a:pt x="1612755" y="1345255"/>
                  </a:moveTo>
                  <a:lnTo>
                    <a:pt x="124460" y="1345255"/>
                  </a:lnTo>
                  <a:cubicBezTo>
                    <a:pt x="55880" y="1345255"/>
                    <a:pt x="0" y="1289375"/>
                    <a:pt x="0" y="1220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12755" y="0"/>
                  </a:lnTo>
                  <a:cubicBezTo>
                    <a:pt x="1681335" y="0"/>
                    <a:pt x="1737215" y="55880"/>
                    <a:pt x="1737215" y="124460"/>
                  </a:cubicBezTo>
                  <a:lnTo>
                    <a:pt x="1737215" y="1220795"/>
                  </a:lnTo>
                  <a:cubicBezTo>
                    <a:pt x="1737215" y="1289375"/>
                    <a:pt x="1681335" y="1345255"/>
                    <a:pt x="1612755" y="1345255"/>
                  </a:cubicBezTo>
                  <a:close/>
                </a:path>
              </a:pathLst>
            </a:custGeom>
            <a:solidFill>
              <a:srgbClr val="6F8BA3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4786101" y="8092384"/>
            <a:ext cx="1505623" cy="1165916"/>
            <a:chOff x="0" y="0"/>
            <a:chExt cx="1737215" cy="134525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37215" cy="1345255"/>
            </a:xfrm>
            <a:custGeom>
              <a:avLst/>
              <a:gdLst/>
              <a:ahLst/>
              <a:cxnLst/>
              <a:rect l="l" t="t" r="r" b="b"/>
              <a:pathLst>
                <a:path w="1737215" h="1345255">
                  <a:moveTo>
                    <a:pt x="1612755" y="1345255"/>
                  </a:moveTo>
                  <a:lnTo>
                    <a:pt x="124460" y="1345255"/>
                  </a:lnTo>
                  <a:cubicBezTo>
                    <a:pt x="55880" y="1345255"/>
                    <a:pt x="0" y="1289375"/>
                    <a:pt x="0" y="1220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12755" y="0"/>
                  </a:lnTo>
                  <a:cubicBezTo>
                    <a:pt x="1681335" y="0"/>
                    <a:pt x="1737215" y="55880"/>
                    <a:pt x="1737215" y="124460"/>
                  </a:cubicBezTo>
                  <a:lnTo>
                    <a:pt x="1737215" y="1220795"/>
                  </a:lnTo>
                  <a:cubicBezTo>
                    <a:pt x="1737215" y="1289375"/>
                    <a:pt x="1681335" y="1345255"/>
                    <a:pt x="1612755" y="1345255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908" y="713276"/>
            <a:ext cx="2755932" cy="1665673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5103528" y="3710701"/>
            <a:ext cx="2619014" cy="2085810"/>
            <a:chOff x="0" y="-152400"/>
            <a:chExt cx="3492019" cy="2781079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52400"/>
              <a:ext cx="3492019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500" spc="302" dirty="0" smtClean="0">
                  <a:solidFill>
                    <a:srgbClr val="084591"/>
                  </a:solidFill>
                  <a:latin typeface="Calibri Bold"/>
                </a:rPr>
                <a:t>DISCUSSION </a:t>
              </a:r>
              <a:r>
                <a:rPr lang="en-US" sz="2500" spc="302" dirty="0">
                  <a:solidFill>
                    <a:srgbClr val="084591"/>
                  </a:solidFill>
                  <a:latin typeface="Calibri Bold"/>
                </a:rPr>
                <a:t>ROUNDS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285654"/>
              <a:ext cx="3492019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4"/>
                </a:lnSpc>
              </a:pPr>
              <a:r>
                <a:rPr lang="en-US" sz="2499" spc="80" dirty="0" smtClean="0">
                  <a:solidFill>
                    <a:srgbClr val="084591"/>
                  </a:solidFill>
                  <a:latin typeface="Calibri"/>
                </a:rPr>
                <a:t>With </a:t>
              </a:r>
              <a:r>
                <a:rPr lang="en-US" sz="2499" spc="80" dirty="0">
                  <a:solidFill>
                    <a:srgbClr val="084591"/>
                  </a:solidFill>
                  <a:latin typeface="Calibri"/>
                </a:rPr>
                <a:t>all the partners involved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583484" y="3825001"/>
            <a:ext cx="2473199" cy="1466685"/>
            <a:chOff x="0" y="0"/>
            <a:chExt cx="3297599" cy="195558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52400"/>
              <a:ext cx="3297599" cy="656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500" spc="302" dirty="0">
                  <a:solidFill>
                    <a:srgbClr val="084591"/>
                  </a:solidFill>
                  <a:latin typeface="Calibri Bold"/>
                </a:rPr>
                <a:t>19 OCTOBER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12554"/>
              <a:ext cx="3297599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4"/>
                </a:lnSpc>
              </a:pPr>
              <a:r>
                <a:rPr lang="en-US" sz="2499" spc="80">
                  <a:solidFill>
                    <a:srgbClr val="084591"/>
                  </a:solidFill>
                  <a:latin typeface="Calibri"/>
                </a:rPr>
                <a:t>Risk </a:t>
              </a:r>
            </a:p>
            <a:p>
              <a:pPr>
                <a:lnSpc>
                  <a:spcPts val="4124"/>
                </a:lnSpc>
              </a:pPr>
              <a:r>
                <a:rPr lang="en-US" sz="2499" spc="80">
                  <a:solidFill>
                    <a:srgbClr val="084591"/>
                  </a:solidFill>
                  <a:latin typeface="Calibri"/>
                </a:rPr>
                <a:t>Management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854065" y="3825001"/>
            <a:ext cx="2473199" cy="1466685"/>
            <a:chOff x="0" y="0"/>
            <a:chExt cx="3297599" cy="1955579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52400"/>
              <a:ext cx="3297599" cy="656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500" spc="302" dirty="0">
                  <a:solidFill>
                    <a:srgbClr val="084591"/>
                  </a:solidFill>
                  <a:latin typeface="Calibri Bold"/>
                </a:rPr>
                <a:t>12 OCTOBER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12554"/>
              <a:ext cx="3297599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4"/>
                </a:lnSpc>
              </a:pPr>
              <a:r>
                <a:rPr lang="en-US" sz="2499" spc="80" dirty="0">
                  <a:solidFill>
                    <a:srgbClr val="084591"/>
                  </a:solidFill>
                  <a:latin typeface="Calibri"/>
                </a:rPr>
                <a:t>Measures for Rail Recovery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185856" y="3710701"/>
            <a:ext cx="2411991" cy="2151071"/>
            <a:chOff x="0" y="-152400"/>
            <a:chExt cx="3215988" cy="2868092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152400"/>
              <a:ext cx="3215988" cy="656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500" spc="302" dirty="0">
                  <a:solidFill>
                    <a:srgbClr val="084591"/>
                  </a:solidFill>
                  <a:latin typeface="Calibri Bold"/>
                </a:rPr>
                <a:t>30 JUNE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612554"/>
              <a:ext cx="3215988" cy="2103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4"/>
                </a:lnSpc>
              </a:pPr>
              <a:r>
                <a:rPr lang="en-US" sz="2499" spc="80" dirty="0" smtClean="0">
                  <a:solidFill>
                    <a:srgbClr val="084591"/>
                  </a:solidFill>
                  <a:latin typeface="Calibri"/>
                </a:rPr>
                <a:t>Progress on Safety towards SERA</a:t>
              </a:r>
              <a:endParaRPr lang="en-US" sz="2499" spc="80" dirty="0">
                <a:solidFill>
                  <a:srgbClr val="084591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351253" y="705045"/>
            <a:ext cx="10752275" cy="2431435"/>
            <a:chOff x="-1387463" y="-431540"/>
            <a:chExt cx="14336367" cy="3241914"/>
          </a:xfrm>
        </p:grpSpPr>
        <p:sp>
          <p:nvSpPr>
            <p:cNvPr id="36" name="TextBox 36"/>
            <p:cNvSpPr txBox="1"/>
            <p:nvPr/>
          </p:nvSpPr>
          <p:spPr>
            <a:xfrm>
              <a:off x="-1387463" y="-431540"/>
              <a:ext cx="14336367" cy="3241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spc="72" dirty="0" smtClean="0">
                  <a:solidFill>
                    <a:srgbClr val="084591"/>
                  </a:solidFill>
                  <a:latin typeface="Calibri" panose="020F0502020204030204" pitchFamily="34" charset="0"/>
                </a:rPr>
                <a:t>Rail </a:t>
              </a:r>
              <a:r>
                <a:rPr lang="en-US" sz="5400" spc="72" dirty="0">
                  <a:solidFill>
                    <a:srgbClr val="084591"/>
                  </a:solidFill>
                  <a:latin typeface="Calibri" panose="020F0502020204030204" pitchFamily="34" charset="0"/>
                </a:rPr>
                <a:t>Recovery Campaign </a:t>
              </a:r>
            </a:p>
            <a:p>
              <a:pPr algn="ctr"/>
              <a:r>
                <a:rPr lang="en-US" sz="5000" spc="150" dirty="0" smtClean="0">
                  <a:solidFill>
                    <a:srgbClr val="084591"/>
                  </a:solidFill>
                  <a:latin typeface="Calibri"/>
                </a:rPr>
                <a:t>Activities in 2021 </a:t>
              </a:r>
              <a:r>
                <a:rPr lang="en-US" sz="5400" dirty="0">
                  <a:solidFill>
                    <a:srgbClr val="084591"/>
                  </a:solidFill>
                  <a:latin typeface="Calibri" panose="020F0502020204030204" pitchFamily="34" charset="0"/>
                </a:rPr>
                <a:t>#</a:t>
              </a:r>
              <a:r>
                <a:rPr lang="en-US" sz="5400" dirty="0" err="1">
                  <a:solidFill>
                    <a:srgbClr val="084591"/>
                  </a:solidFill>
                  <a:latin typeface="Calibri" panose="020F0502020204030204" pitchFamily="34" charset="0"/>
                </a:rPr>
                <a:t>EUYearofRail</a:t>
              </a:r>
              <a:endParaRPr lang="en-US" sz="5400" dirty="0">
                <a:solidFill>
                  <a:srgbClr val="08459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sz="5000" spc="150" dirty="0">
                <a:solidFill>
                  <a:srgbClr val="084591"/>
                </a:solidFill>
                <a:latin typeface="Calibri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724" y="1888470"/>
              <a:ext cx="11172242" cy="670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140" dirty="0">
                  <a:solidFill>
                    <a:srgbClr val="084591"/>
                  </a:solidFill>
                  <a:latin typeface="Calibri"/>
                </a:rPr>
                <a:t>Webinars, events, </a:t>
              </a:r>
              <a:r>
                <a:rPr lang="en-US" sz="2800" spc="140" dirty="0" smtClean="0">
                  <a:solidFill>
                    <a:srgbClr val="084591"/>
                  </a:solidFill>
                  <a:latin typeface="Calibri"/>
                </a:rPr>
                <a:t>possible discussion </a:t>
              </a:r>
              <a:r>
                <a:rPr lang="en-US" sz="2800" spc="140" dirty="0">
                  <a:solidFill>
                    <a:srgbClr val="084591"/>
                  </a:solidFill>
                  <a:latin typeface="Calibri"/>
                </a:rPr>
                <a:t>rounds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56437" y="3825001"/>
            <a:ext cx="2155772" cy="1466685"/>
            <a:chOff x="0" y="0"/>
            <a:chExt cx="2874362" cy="1955579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152400"/>
              <a:ext cx="2874362" cy="656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500" spc="302" dirty="0">
                  <a:solidFill>
                    <a:srgbClr val="084591"/>
                  </a:solidFill>
                  <a:latin typeface="Calibri Bold"/>
                </a:rPr>
                <a:t>3 JUNE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612554"/>
              <a:ext cx="2874362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5"/>
                </a:lnSpc>
              </a:pPr>
              <a:r>
                <a:rPr lang="en-US" sz="2500" spc="80" dirty="0">
                  <a:solidFill>
                    <a:srgbClr val="084591"/>
                  </a:solidFill>
                  <a:latin typeface="Calibri"/>
                </a:rPr>
                <a:t>COVID-19 Safety model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374110" y="3825001"/>
            <a:ext cx="2155772" cy="1466685"/>
            <a:chOff x="0" y="0"/>
            <a:chExt cx="2874362" cy="1955579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152400"/>
              <a:ext cx="2874362" cy="656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500" spc="302" dirty="0">
                  <a:solidFill>
                    <a:srgbClr val="084591"/>
                  </a:solidFill>
                  <a:latin typeface="Calibri Bold"/>
                </a:rPr>
                <a:t>NOVEMBER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612554"/>
              <a:ext cx="2874362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4"/>
                </a:lnSpc>
              </a:pPr>
              <a:r>
                <a:rPr lang="en-US" sz="2499" spc="80" dirty="0">
                  <a:solidFill>
                    <a:srgbClr val="084591"/>
                  </a:solidFill>
                  <a:latin typeface="Calibri"/>
                </a:rPr>
                <a:t>ERA Safety Days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26377"/>
            <a:ext cx="18287999" cy="98876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7300" y="1588351"/>
            <a:ext cx="15773400" cy="4183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fr-BE" sz="5850" b="0" dirty="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lang="fr-BE" sz="5850" b="0" dirty="0" err="1">
                <a:solidFill>
                  <a:srgbClr val="FFFFFF"/>
                </a:solidFill>
                <a:latin typeface="Calibri"/>
                <a:cs typeface="Calibri"/>
              </a:rPr>
              <a:t>Pandemic</a:t>
            </a:r>
            <a:r>
              <a:rPr lang="fr-BE" sz="5850" b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5850" b="0" dirty="0" err="1">
                <a:solidFill>
                  <a:srgbClr val="FFFFFF"/>
                </a:solidFill>
                <a:latin typeface="Calibri"/>
                <a:cs typeface="Calibri"/>
              </a:rPr>
              <a:t>Recovery</a:t>
            </a:r>
            <a:r>
              <a:rPr lang="fr-BE" sz="5850" b="0" dirty="0">
                <a:solidFill>
                  <a:srgbClr val="FFFFFF"/>
                </a:solidFill>
                <a:latin typeface="Calibri"/>
                <a:cs typeface="Calibri"/>
              </a:rPr>
              <a:t> of Rail </a:t>
            </a:r>
            <a:r>
              <a:rPr lang="fr-BE" sz="5850" b="0" dirty="0" smtClean="0">
                <a:solidFill>
                  <a:srgbClr val="FFFFFF"/>
                </a:solidFill>
                <a:latin typeface="Calibri"/>
                <a:cs typeface="Calibri"/>
              </a:rPr>
              <a:t>Transportation</a:t>
            </a:r>
            <a:br>
              <a:rPr lang="fr-BE" sz="5850" b="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000" b="0" spc="-5" dirty="0">
                <a:solidFill>
                  <a:srgbClr val="FFFFFF"/>
                </a:solidFill>
              </a:rPr>
              <a:t>Travel safety during COVID-19 for passengers travelling long distance </a:t>
            </a:r>
            <a:br>
              <a:rPr lang="en-US" sz="4000" b="0" spc="-5" dirty="0">
                <a:solidFill>
                  <a:srgbClr val="FFFFFF"/>
                </a:solidFill>
              </a:rPr>
            </a:br>
            <a:r>
              <a:rPr lang="en-US" sz="4000" b="0" spc="-5" dirty="0">
                <a:solidFill>
                  <a:srgbClr val="FFFFFF"/>
                </a:solidFill>
              </a:rPr>
              <a:t>by train and other </a:t>
            </a:r>
            <a:r>
              <a:rPr lang="en-US" sz="4000" b="0" spc="-5" dirty="0" smtClean="0">
                <a:solidFill>
                  <a:srgbClr val="FFFFFF"/>
                </a:solidFill>
              </a:rPr>
              <a:t>modes</a:t>
            </a:r>
            <a:r>
              <a:rPr lang="en-US" sz="4400" b="0" dirty="0"/>
              <a:t/>
            </a:r>
            <a:br>
              <a:rPr lang="en-US" sz="4400" b="0" dirty="0"/>
            </a:br>
            <a:r>
              <a:rPr lang="en-US" sz="4250" b="0" spc="-5" dirty="0">
                <a:solidFill>
                  <a:srgbClr val="FFFFFF"/>
                </a:solidFill>
              </a:rPr>
              <a:t/>
            </a:r>
            <a:br>
              <a:rPr lang="en-US" sz="4250" b="0" spc="-5" dirty="0">
                <a:solidFill>
                  <a:srgbClr val="FFFFFF"/>
                </a:solidFill>
              </a:rPr>
            </a:br>
            <a:r>
              <a:rPr lang="en-US" sz="4000" b="0" spc="-5" dirty="0" smtClean="0">
                <a:solidFill>
                  <a:srgbClr val="FFFFFF"/>
                </a:solidFill>
              </a:rPr>
              <a:t>Torben </a:t>
            </a:r>
            <a:r>
              <a:rPr lang="en-US" sz="4000" b="0" spc="-5" dirty="0" err="1" smtClean="0">
                <a:solidFill>
                  <a:srgbClr val="FFFFFF"/>
                </a:solidFill>
              </a:rPr>
              <a:t>Holvad</a:t>
            </a:r>
            <a:r>
              <a:rPr lang="en-US" sz="4000" b="0" spc="-5" dirty="0" smtClean="0">
                <a:solidFill>
                  <a:srgbClr val="FFFFFF"/>
                </a:solidFill>
              </a:rPr>
              <a:t>, </a:t>
            </a:r>
            <a:r>
              <a:rPr lang="en-US" sz="4000" b="0" spc="-5" dirty="0">
                <a:solidFill>
                  <a:srgbClr val="FFFFFF"/>
                </a:solidFill>
              </a:rPr>
              <a:t>Team Leader, ERA Analysis and Monitoring Unit</a:t>
            </a:r>
            <a:r>
              <a:rPr lang="en-US" sz="4250" b="0" spc="-5" dirty="0">
                <a:solidFill>
                  <a:srgbClr val="FFFFFF"/>
                </a:solidFill>
              </a:rPr>
              <a:t/>
            </a:r>
            <a:br>
              <a:rPr lang="en-US" sz="4250" b="0" spc="-5" dirty="0">
                <a:solidFill>
                  <a:srgbClr val="FFFFFF"/>
                </a:solidFill>
              </a:rPr>
            </a:br>
            <a:endParaRPr sz="4250" b="0" spc="-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0303" y="9033889"/>
            <a:ext cx="29457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5" dirty="0">
                <a:solidFill>
                  <a:srgbClr val="004494"/>
                </a:solidFill>
                <a:latin typeface="Calibri"/>
                <a:cs typeface="Calibri"/>
              </a:rPr>
              <a:t>#EUYearOfRail</a:t>
            </a:r>
            <a:endParaRPr sz="3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750" y="5503664"/>
            <a:ext cx="10506562" cy="3199300"/>
            <a:chOff x="0" y="-613209"/>
            <a:chExt cx="14008749" cy="4265733"/>
          </a:xfrm>
        </p:grpSpPr>
        <p:sp>
          <p:nvSpPr>
            <p:cNvPr id="3" name="TextBox 3"/>
            <p:cNvSpPr txBox="1"/>
            <p:nvPr/>
          </p:nvSpPr>
          <p:spPr>
            <a:xfrm>
              <a:off x="0" y="-613209"/>
              <a:ext cx="14008749" cy="3130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90"/>
                </a:lnSpc>
              </a:pPr>
              <a:r>
                <a:rPr lang="en-US" sz="5800" dirty="0">
                  <a:solidFill>
                    <a:srgbClr val="FFFFFF"/>
                  </a:solidFill>
                  <a:latin typeface="Calibri" panose="020F0502020204030204" pitchFamily="34" charset="0"/>
                </a:rPr>
                <a:t>Travel safety during COVID-19 for passengers travelling long distance by train and other modes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913603"/>
              <a:ext cx="14008749" cy="738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2"/>
                </a:lnSpc>
              </a:pPr>
              <a:r>
                <a:rPr lang="en-US" sz="3301" spc="188" dirty="0" smtClean="0">
                  <a:solidFill>
                    <a:srgbClr val="F9EB15"/>
                  </a:solidFill>
                  <a:latin typeface="Calibri Bold"/>
                </a:rPr>
                <a:t>ERA </a:t>
              </a:r>
              <a:r>
                <a:rPr lang="en-US" sz="3301" spc="188" dirty="0">
                  <a:solidFill>
                    <a:srgbClr val="F9EB15"/>
                  </a:solidFill>
                  <a:latin typeface="Calibri Bold"/>
                </a:rPr>
                <a:t>WEBINAR, 3 JUNE 2021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619500"/>
            <a:ext cx="2144876" cy="1586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5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3343406"/>
            <a:ext cx="6447769" cy="927100"/>
            <a:chOff x="0" y="0"/>
            <a:chExt cx="2515510" cy="3136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5510" cy="313612"/>
            </a:xfrm>
            <a:custGeom>
              <a:avLst/>
              <a:gdLst/>
              <a:ahLst/>
              <a:cxnLst/>
              <a:rect l="l" t="t" r="r" b="b"/>
              <a:pathLst>
                <a:path w="2515510" h="313612">
                  <a:moveTo>
                    <a:pt x="0" y="0"/>
                  </a:moveTo>
                  <a:lnTo>
                    <a:pt x="2515510" y="0"/>
                  </a:lnTo>
                  <a:lnTo>
                    <a:pt x="2515510" y="313612"/>
                  </a:lnTo>
                  <a:lnTo>
                    <a:pt x="0" y="313612"/>
                  </a:lnTo>
                  <a:close/>
                </a:path>
              </a:pathLst>
            </a:custGeom>
            <a:solidFill>
              <a:srgbClr val="F9EB1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75132" y="3383763"/>
            <a:ext cx="6220395" cy="5874537"/>
            <a:chOff x="-223267" y="53810"/>
            <a:chExt cx="9043556" cy="7832715"/>
          </a:xfrm>
        </p:grpSpPr>
        <p:sp>
          <p:nvSpPr>
            <p:cNvPr id="6" name="TextBox 6"/>
            <p:cNvSpPr txBox="1"/>
            <p:nvPr/>
          </p:nvSpPr>
          <p:spPr>
            <a:xfrm>
              <a:off x="-223267" y="1850851"/>
              <a:ext cx="9043556" cy="6035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Study questions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Scope of study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Modelling the incremental risk from COVID for passengers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Assumptions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Study findings 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Study limitations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Conclusions</a:t>
              </a:r>
            </a:p>
            <a:p>
              <a:pPr>
                <a:lnSpc>
                  <a:spcPts val="4480"/>
                </a:lnSpc>
              </a:pP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6736" y="53810"/>
              <a:ext cx="8543551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en-US" sz="5500" dirty="0">
                  <a:solidFill>
                    <a:srgbClr val="094591"/>
                  </a:solidFill>
                  <a:latin typeface="Calibri" panose="020F0502020204030204" pitchFamily="34" charset="0"/>
                </a:rPr>
                <a:t> Topics to discuss: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6616" y="1295747"/>
            <a:ext cx="2144876" cy="1586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3"/>
          <a:stretch/>
        </p:blipFill>
        <p:spPr>
          <a:xfrm>
            <a:off x="7476469" y="0"/>
            <a:ext cx="10811531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044" t="8124" r="2147" b="1029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3686" y="2698750"/>
            <a:ext cx="11397343" cy="662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endParaRPr dirty="0"/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Calibri"/>
              </a:rPr>
              <a:t>What is the incremental risk of COVID-19 infection (during travel) for </a:t>
            </a:r>
            <a:r>
              <a:rPr lang="en-GB" sz="2900" dirty="0" smtClean="0">
                <a:solidFill>
                  <a:srgbClr val="FFFFFF"/>
                </a:solidFill>
                <a:latin typeface="Calibri"/>
              </a:rPr>
              <a:t>travellers</a:t>
            </a:r>
            <a:r>
              <a:rPr lang="en-US" sz="29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00" dirty="0">
                <a:solidFill>
                  <a:srgbClr val="FFFFFF"/>
                </a:solidFill>
                <a:latin typeface="Calibri"/>
              </a:rPr>
              <a:t>using collective means of transport?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Calibri"/>
              </a:rPr>
              <a:t>What is the risk of death or hospitalization of an uninfected passenger when travelling in the same means of transport with a passenger infected with COVID-19? 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Calibri"/>
              </a:rPr>
              <a:t>What is the COVID-included fatality risk for a passenger on board of aircraft/train/coach/car?</a:t>
            </a:r>
          </a:p>
          <a:p>
            <a:pPr>
              <a:lnSpc>
                <a:spcPts val="3640"/>
              </a:lnSpc>
            </a:pPr>
            <a:endParaRPr lang="en-US" sz="29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40"/>
              </a:lnSpc>
            </a:pPr>
            <a:endParaRPr lang="en-US" sz="29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640"/>
              </a:lnSpc>
            </a:pPr>
            <a:endParaRPr lang="en-US" sz="29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85900" y="-2118632"/>
            <a:ext cx="14524264" cy="14524264"/>
            <a:chOff x="-2540" y="-254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9EB15">
                <a:alpha val="8000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363686" y="1603931"/>
            <a:ext cx="6595617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5"/>
              </a:lnSpc>
            </a:pPr>
            <a:r>
              <a:rPr lang="en-US" sz="5500" dirty="0">
                <a:solidFill>
                  <a:srgbClr val="F9EB15"/>
                </a:solidFill>
                <a:latin typeface="Calibri"/>
              </a:rPr>
              <a:t>Study questions: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6710" t="18779" r="8667" b="98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88428" y="2475444"/>
            <a:ext cx="8351502" cy="1212850"/>
            <a:chOff x="0" y="0"/>
            <a:chExt cx="2622738" cy="410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2738" cy="410273"/>
            </a:xfrm>
            <a:custGeom>
              <a:avLst/>
              <a:gdLst/>
              <a:ahLst/>
              <a:cxnLst/>
              <a:rect l="l" t="t" r="r" b="b"/>
              <a:pathLst>
                <a:path w="2622738" h="410273">
                  <a:moveTo>
                    <a:pt x="0" y="0"/>
                  </a:moveTo>
                  <a:lnTo>
                    <a:pt x="2622738" y="0"/>
                  </a:lnTo>
                  <a:lnTo>
                    <a:pt x="2622738" y="410273"/>
                  </a:lnTo>
                  <a:lnTo>
                    <a:pt x="0" y="410273"/>
                  </a:lnTo>
                  <a:close/>
                </a:path>
              </a:pathLst>
            </a:custGeom>
            <a:solidFill>
              <a:srgbClr val="F9EB1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543344" y="2528891"/>
            <a:ext cx="5191833" cy="2190218"/>
            <a:chOff x="0" y="-171449"/>
            <a:chExt cx="6922445" cy="2920291"/>
          </a:xfrm>
        </p:grpSpPr>
        <p:sp>
          <p:nvSpPr>
            <p:cNvPr id="5" name="TextBox 5"/>
            <p:cNvSpPr txBox="1"/>
            <p:nvPr/>
          </p:nvSpPr>
          <p:spPr>
            <a:xfrm>
              <a:off x="0" y="2160705"/>
              <a:ext cx="6922445" cy="588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2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71449"/>
              <a:ext cx="6922445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65"/>
                </a:lnSpc>
              </a:pPr>
              <a:r>
                <a:rPr lang="en-US" sz="5554" dirty="0">
                  <a:solidFill>
                    <a:srgbClr val="094591"/>
                  </a:solidFill>
                  <a:latin typeface="Calibri" panose="020F0502020204030204" pitchFamily="34" charset="0"/>
                </a:rPr>
                <a:t> Scope of Study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488428" y="3926661"/>
            <a:ext cx="8351502" cy="548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Calibri"/>
              </a:rPr>
              <a:t>Focus on the travel itself (involving travelling seated passengers)</a:t>
            </a:r>
          </a:p>
          <a:p>
            <a:pPr marL="604521" lvl="1" indent="-302260">
              <a:lnSpc>
                <a:spcPts val="3920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Calibri"/>
              </a:rPr>
              <a:t>Long distance travel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Other modes considered: Air, coach, car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Calibri"/>
              </a:rPr>
              <a:t>Two travel options are considered: </a:t>
            </a:r>
          </a:p>
          <a:p>
            <a:pPr lvl="3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Calibri"/>
              </a:rPr>
              <a:t>a) All seats fully occupied, but no passengers standing in the aisle; </a:t>
            </a:r>
          </a:p>
          <a:p>
            <a:pPr lvl="3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Calibri"/>
              </a:rPr>
              <a:t>b) 50% loading factor for train and coach / middle seat empty for air. </a:t>
            </a:r>
          </a:p>
          <a:p>
            <a:pPr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88428" y="650456"/>
            <a:ext cx="2144876" cy="1586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186311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3479800"/>
            </a:xfrm>
            <a:custGeom>
              <a:avLst/>
              <a:gdLst/>
              <a:ahLst/>
              <a:cxnLst/>
              <a:rect l="l" t="t" r="r" b="b"/>
              <a:pathLst>
                <a:path w="6186311" h="3479800">
                  <a:moveTo>
                    <a:pt x="0" y="0"/>
                  </a:moveTo>
                  <a:lnTo>
                    <a:pt x="0" y="3479800"/>
                  </a:lnTo>
                  <a:lnTo>
                    <a:pt x="6186311" y="3479800"/>
                  </a:lnTo>
                  <a:lnTo>
                    <a:pt x="6186311" y="0"/>
                  </a:lnTo>
                  <a:lnTo>
                    <a:pt x="0" y="0"/>
                  </a:lnTo>
                  <a:close/>
                  <a:moveTo>
                    <a:pt x="6125351" y="3418840"/>
                  </a:moveTo>
                  <a:lnTo>
                    <a:pt x="59690" y="3418840"/>
                  </a:lnTo>
                  <a:lnTo>
                    <a:pt x="59690" y="59690"/>
                  </a:lnTo>
                  <a:lnTo>
                    <a:pt x="6125351" y="59690"/>
                  </a:lnTo>
                  <a:lnTo>
                    <a:pt x="6125351" y="3418840"/>
                  </a:lnTo>
                  <a:close/>
                </a:path>
              </a:pathLst>
            </a:custGeom>
            <a:solidFill>
              <a:srgbClr val="F9EB15"/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67549"/>
            <a:ext cx="15639327" cy="915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25425"/>
            <a:ext cx="7054850" cy="10512425"/>
            <a:chOff x="0" y="0"/>
            <a:chExt cx="2386455" cy="35560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6455" cy="3556055"/>
            </a:xfrm>
            <a:custGeom>
              <a:avLst/>
              <a:gdLst/>
              <a:ahLst/>
              <a:cxnLst/>
              <a:rect l="l" t="t" r="r" b="b"/>
              <a:pathLst>
                <a:path w="2386455" h="3556055">
                  <a:moveTo>
                    <a:pt x="0" y="0"/>
                  </a:moveTo>
                  <a:lnTo>
                    <a:pt x="2386455" y="0"/>
                  </a:lnTo>
                  <a:lnTo>
                    <a:pt x="2386455" y="3556055"/>
                  </a:lnTo>
                  <a:lnTo>
                    <a:pt x="0" y="3556055"/>
                  </a:lnTo>
                  <a:close/>
                </a:path>
              </a:pathLst>
            </a:custGeom>
            <a:solidFill>
              <a:srgbClr val="09459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658" b="2658"/>
          <a:stretch>
            <a:fillRect/>
          </a:stretch>
        </p:blipFill>
        <p:spPr>
          <a:xfrm>
            <a:off x="812785" y="1028700"/>
            <a:ext cx="5429281" cy="771096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429731" y="3980289"/>
            <a:ext cx="10858269" cy="1420290"/>
            <a:chOff x="0" y="0"/>
            <a:chExt cx="3753394" cy="4804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53394" cy="480444"/>
            </a:xfrm>
            <a:custGeom>
              <a:avLst/>
              <a:gdLst/>
              <a:ahLst/>
              <a:cxnLst/>
              <a:rect l="l" t="t" r="r" b="b"/>
              <a:pathLst>
                <a:path w="3753394" h="480444">
                  <a:moveTo>
                    <a:pt x="0" y="0"/>
                  </a:moveTo>
                  <a:lnTo>
                    <a:pt x="3753394" y="0"/>
                  </a:lnTo>
                  <a:lnTo>
                    <a:pt x="3753394" y="480444"/>
                  </a:lnTo>
                  <a:lnTo>
                    <a:pt x="0" y="480444"/>
                  </a:lnTo>
                  <a:close/>
                </a:path>
              </a:pathLst>
            </a:custGeom>
            <a:solidFill>
              <a:srgbClr val="93C6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464209" y="5765038"/>
            <a:ext cx="10823792" cy="1766563"/>
            <a:chOff x="0" y="0"/>
            <a:chExt cx="3753394" cy="5975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53394" cy="597578"/>
            </a:xfrm>
            <a:custGeom>
              <a:avLst/>
              <a:gdLst/>
              <a:ahLst/>
              <a:cxnLst/>
              <a:rect l="l" t="t" r="r" b="b"/>
              <a:pathLst>
                <a:path w="3753394" h="597578">
                  <a:moveTo>
                    <a:pt x="0" y="0"/>
                  </a:moveTo>
                  <a:lnTo>
                    <a:pt x="3753394" y="0"/>
                  </a:lnTo>
                  <a:lnTo>
                    <a:pt x="3753394" y="597578"/>
                  </a:lnTo>
                  <a:lnTo>
                    <a:pt x="0" y="597578"/>
                  </a:lnTo>
                  <a:close/>
                </a:path>
              </a:pathLst>
            </a:custGeom>
            <a:solidFill>
              <a:srgbClr val="93C64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9730" y="7838010"/>
            <a:ext cx="10858269" cy="1420290"/>
            <a:chOff x="0" y="0"/>
            <a:chExt cx="3661381" cy="4804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61382" cy="480444"/>
            </a:xfrm>
            <a:custGeom>
              <a:avLst/>
              <a:gdLst/>
              <a:ahLst/>
              <a:cxnLst/>
              <a:rect l="l" t="t" r="r" b="b"/>
              <a:pathLst>
                <a:path w="3661382" h="480444">
                  <a:moveTo>
                    <a:pt x="0" y="0"/>
                  </a:moveTo>
                  <a:lnTo>
                    <a:pt x="3661382" y="0"/>
                  </a:lnTo>
                  <a:lnTo>
                    <a:pt x="3661382" y="480444"/>
                  </a:lnTo>
                  <a:lnTo>
                    <a:pt x="0" y="480444"/>
                  </a:lnTo>
                  <a:close/>
                </a:path>
              </a:pathLst>
            </a:custGeom>
            <a:solidFill>
              <a:srgbClr val="93C64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429731" y="2184625"/>
            <a:ext cx="10858269" cy="1420290"/>
            <a:chOff x="0" y="0"/>
            <a:chExt cx="4319697" cy="4804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19697" cy="480444"/>
            </a:xfrm>
            <a:custGeom>
              <a:avLst/>
              <a:gdLst/>
              <a:ahLst/>
              <a:cxnLst/>
              <a:rect l="l" t="t" r="r" b="b"/>
              <a:pathLst>
                <a:path w="4319697" h="480444">
                  <a:moveTo>
                    <a:pt x="0" y="0"/>
                  </a:moveTo>
                  <a:lnTo>
                    <a:pt x="4319697" y="0"/>
                  </a:lnTo>
                  <a:lnTo>
                    <a:pt x="4319697" y="480444"/>
                  </a:lnTo>
                  <a:lnTo>
                    <a:pt x="0" y="480444"/>
                  </a:lnTo>
                  <a:close/>
                </a:path>
              </a:pathLst>
            </a:custGeom>
            <a:solidFill>
              <a:srgbClr val="F9EB1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95119" y="2250245"/>
            <a:ext cx="8823808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 dirty="0">
                <a:solidFill>
                  <a:srgbClr val="094591"/>
                </a:solidFill>
                <a:latin typeface="Calibri"/>
              </a:rPr>
              <a:t>Main assumptions: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95119" y="4119245"/>
            <a:ext cx="10336270" cy="1024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94591"/>
                </a:solidFill>
                <a:latin typeface="Calibri"/>
              </a:rPr>
              <a:t>All passengers are wearing masks during the journey,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94591"/>
                </a:solidFill>
                <a:latin typeface="Calibri"/>
              </a:rPr>
              <a:t>and masks are highly effective at preventing transmission of COVID-19.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95119" y="5836154"/>
            <a:ext cx="10336270" cy="151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094591"/>
                </a:solidFill>
                <a:latin typeface="Calibri"/>
              </a:rPr>
              <a:t>The prolonged exposure is considered to be equal to at least 15 minutes of co-travel time, whereas the proportion of passengers travelling unseated (standing) for this type of journey is considered nil.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95119" y="7983640"/>
            <a:ext cx="10105359" cy="1024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94591"/>
                </a:solidFill>
                <a:latin typeface="Calibri"/>
              </a:rPr>
              <a:t>We further assume that there is a rather limited risk of infection from a contagious passenger not seated nearby.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9731" y="235390"/>
            <a:ext cx="2144876" cy="1586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CA9806D3932DA942ADAA782981EB548D009C03A7E426E1E9429660A2191E5DF435" ma:contentTypeVersion="211" ma:contentTypeDescription="" ma:contentTypeScope="" ma:versionID="c66816650caad7f5305578bdafda3f6a">
  <xsd:schema xmlns:xsd="http://www.w3.org/2001/XMLSchema" xmlns:xs="http://www.w3.org/2001/XMLSchema" xmlns:p="http://schemas.microsoft.com/office/2006/metadata/properties" xmlns:ns2="37dc432a-8ebf-4af5-8237-268edd3a8664" xmlns:ns3="d1ca7aab-5a9c-43b7-bbe8-a2a991b5e839" targetNamespace="http://schemas.microsoft.com/office/2006/metadata/properties" ma:root="true" ma:fieldsID="3fe097f23d218cc7b16819b45d2cd864" ns2:_="" ns3:_="">
    <xsd:import namespace="37dc432a-8ebf-4af5-8237-268edd3a8664"/>
    <xsd:import namespace="d1ca7aab-5a9c-43b7-bbe8-a2a991b5e83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gf147c1d654543abacff4a31dfc45623" minOccurs="0"/>
                <xsd:element ref="ns2:TaxCatchAll" minOccurs="0"/>
                <xsd:element ref="ns2:TaxCatchAllLabel" minOccurs="0"/>
                <xsd:element ref="ns2:g337828d867743cab065af36c4e1a31c" minOccurs="0"/>
                <xsd:element ref="ns2:h70713ed90ce4adeabe454f2aabfa4ef" minOccurs="0"/>
                <xsd:element ref="ns2:Project_x0020_Code" minOccurs="0"/>
                <xsd:element ref="ns3:pfc5cbcc9e1b4978a6dcd8c6688cb03d" minOccurs="0"/>
                <xsd:element ref="ns3:Event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c432a-8ebf-4af5-8237-268edd3a8664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f147c1d654543abacff4a31dfc45623" ma:index="8" ma:taxonomy="true" ma:internalName="gf147c1d654543abacff4a31dfc45623" ma:taxonomyFieldName="Origin_x002d_Author" ma:displayName="Origin-Author" ma:readOnly="false" ma:default="141;#ERA|8287c6ea-6f12-4bfd-9fc9-6825fce534f5" ma:fieldId="{0f147c1d-6545-43ab-acff-4a31dfc45623}" ma:sspId="b1d52ad1-4fc8-48e5-9ebf-c709b056ed17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0853311-224c-45cb-aa93-7b40079dd3b8}" ma:internalName="TaxCatchAll" ma:showField="CatchAllData" ma:web="aed2df5d-2ae5-40d6-b29c-154a1409ff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0853311-224c-45cb-aa93-7b40079dd3b8}" ma:internalName="TaxCatchAllLabel" ma:readOnly="true" ma:showField="CatchAllDataLabel" ma:web="aed2df5d-2ae5-40d6-b29c-154a1409ff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337828d867743cab065af36c4e1a31c" ma:index="14" ma:taxonomy="true" ma:internalName="g337828d867743cab065af36c4e1a31c" ma:taxonomyFieldName="Process" ma:displayName="Process" ma:indexed="true" ma:readOnly="false" ma:default="" ma:fieldId="{0337828d-8677-43ca-b065-af36c4e1a31c}" ma:sspId="b1d52ad1-4fc8-48e5-9ebf-c709b056ed17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7" ma:taxonomy="true" ma:internalName="h70713ed90ce4adeabe454f2aabfa4ef" ma:taxonomyFieldName="Document_x0020_type" ma:displayName="Document type" ma:readOnly="false" ma:default="" ma:fieldId="{170713ed-90ce-4ade-abe4-54f2aabfa4ef}" ma:sspId="b1d52ad1-4fc8-48e5-9ebf-c709b056ed17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Code" ma:index="19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a7aab-5a9c-43b7-bbe8-a2a991b5e839" elementFormDefault="qualified">
    <xsd:import namespace="http://schemas.microsoft.com/office/2006/documentManagement/types"/>
    <xsd:import namespace="http://schemas.microsoft.com/office/infopath/2007/PartnerControls"/>
    <xsd:element name="pfc5cbcc9e1b4978a6dcd8c6688cb03d" ma:index="20" ma:taxonomy="true" ma:internalName="pfc5cbcc9e1b4978a6dcd8c6688cb03d" ma:taxonomyFieldName="Event_x0020_name" ma:displayName="Event name" ma:default="" ma:fieldId="{9fc5cbcc-9e1b-4978-a6dc-d8c6688cb03d}" ma:sspId="b1d52ad1-4fc8-48e5-9ebf-c709b056ed17" ma:termSetId="4582b54e-3c6b-45d8-908c-3de39fa58b0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ventyear" ma:index="22" nillable="true" ma:displayName="Eventyear" ma:hidden="true" ma:internalName="Eventyear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year xmlns="d1ca7aab-5a9c-43b7-bbe8-a2a991b5e839" xsi:nil="true"/>
    <g337828d867743cab065af36c4e1a31c xmlns="37dc432a-8ebf-4af5-8237-268edd3a8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COS - Communication services (events, press, internal communication)</TermName>
          <TermId xmlns="http://schemas.microsoft.com/office/infopath/2007/PartnerControls">6e7aecaf-4b6f-4553-9375-5c2379a2e3d6</TermId>
        </TermInfo>
      </Terms>
    </g337828d867743cab065af36c4e1a31c>
    <h70713ed90ce4adeabe454f2aabfa4ef xmlns="37dc432a-8ebf-4af5-8237-268edd3a8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692695f4-c854-40e4-945b-ea8d7906ec8d</TermId>
        </TermInfo>
      </Terms>
    </h70713ed90ce4adeabe454f2aabfa4ef>
    <Project_x0020_Code xmlns="37dc432a-8ebf-4af5-8237-268edd3a8664" xsi:nil="true"/>
    <_dlc_DocId xmlns="37dc432a-8ebf-4af5-8237-268edd3a8664">ERAINT-290-887</_dlc_DocId>
    <TaxCatchAll xmlns="37dc432a-8ebf-4af5-8237-268edd3a8664">
      <Value>2686</Value>
      <Value>375</Value>
      <Value>578</Value>
      <Value>141</Value>
    </TaxCatchAll>
    <_dlc_DocIdUrl xmlns="37dc432a-8ebf-4af5-8237-268edd3a8664">
      <Url>https://intranet.era.europa.eu/Communication/_layouts/15/DocIdRedir.aspx?ID=ERAINT-290-887</Url>
      <Description>ERAINT-290-887</Description>
    </_dlc_DocIdUrl>
    <gf147c1d654543abacff4a31dfc45623 xmlns="37dc432a-8ebf-4af5-8237-268edd3a8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pfc5cbcc9e1b4978a6dcd8c6688cb03d xmlns="d1ca7aab-5a9c-43b7-bbe8-a2a991b5e839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 Webinar Train travel after COVID-19</TermName>
          <TermId xmlns="http://schemas.microsoft.com/office/infopath/2007/PartnerControls">bb40c466-7407-4132-a602-a4867acfa716</TermId>
        </TermInfo>
      </Terms>
    </pfc5cbcc9e1b4978a6dcd8c6688cb03d>
  </documentManagement>
</p:properties>
</file>

<file path=customXml/item5.xml><?xml version="1.0" encoding="utf-8"?>
<?mso-contentType ?>
<SharedContentType xmlns="Microsoft.SharePoint.Taxonomy.ContentTypeSync" SourceId="b1d52ad1-4fc8-48e5-9ebf-c709b056ed17" ContentTypeId="0x010100CA9806D3932DA942ADAA782981EB548D" PreviousValue="false"/>
</file>

<file path=customXml/itemProps1.xml><?xml version="1.0" encoding="utf-8"?>
<ds:datastoreItem xmlns:ds="http://schemas.openxmlformats.org/officeDocument/2006/customXml" ds:itemID="{08824C3F-A22F-4C34-B412-F30103DD219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CF0EF1A-9858-459E-B540-94EAC63B4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21698-49AD-43EE-B1DF-8C77DD439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dc432a-8ebf-4af5-8237-268edd3a8664"/>
    <ds:schemaRef ds:uri="d1ca7aab-5a9c-43b7-bbe8-a2a991b5e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BE6359B-8ACB-4BDB-B913-69985AD04C9C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d1ca7aab-5a9c-43b7-bbe8-a2a991b5e839"/>
    <ds:schemaRef ds:uri="37dc432a-8ebf-4af5-8237-268edd3a8664"/>
  </ds:schemaRefs>
</ds:datastoreItem>
</file>

<file path=customXml/itemProps5.xml><?xml version="1.0" encoding="utf-8"?>
<ds:datastoreItem xmlns:ds="http://schemas.openxmlformats.org/officeDocument/2006/customXml" ds:itemID="{BC71800B-CEB2-4EED-9149-D2477CFE5A8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590</Words>
  <Application>Microsoft Office PowerPoint</Application>
  <PresentationFormat>Custom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 Bold</vt:lpstr>
      <vt:lpstr>Arial</vt:lpstr>
      <vt:lpstr>Calibri</vt:lpstr>
      <vt:lpstr>Arimo</vt:lpstr>
      <vt:lpstr>Office Theme</vt:lpstr>
      <vt:lpstr>Post-Pandemic Recovery of Rail Transportation 3 June 2021  </vt:lpstr>
      <vt:lpstr>PowerPoint Presentation</vt:lpstr>
      <vt:lpstr>Post-Pandemic Recovery of Rail Transportation Travel safety during COVID-19 for passengers travelling long distance  by train and other modes  Torben Holvad, Team Leader, ERA Analysis and Monitoring Unit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Post-Pandemic Recovery of Rail Transportation  Keir Fitch, Head of Unit, Rail Safety and Interoperability Unit  European Commission's Directorate-General for Mobility and Transport </vt:lpstr>
      <vt:lpstr>Upcoming Free ERA Webinars:   7 June, 15-16h30 (CEST): Maintenance of Railway Vehicles,                                                What’s New and What You Need to Know 16 June, 15-16h30 (CEST): Launch of the ERA-SCS Survey 30 June, 15-16h (CEST): Progress on Safety towards SERA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Holvad Torben COVID Study</dc:title>
  <dc:creator>VLADUT Cristina</dc:creator>
  <cp:lastModifiedBy>VLADUT Cristina</cp:lastModifiedBy>
  <cp:revision>18</cp:revision>
  <dcterms:created xsi:type="dcterms:W3CDTF">2006-08-16T00:00:00Z</dcterms:created>
  <dcterms:modified xsi:type="dcterms:W3CDTF">2021-06-03T04:34:48Z</dcterms:modified>
  <dc:identifier>DAEfvg9N6nc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igin-Author">
    <vt:lpwstr>141;#ERA|8287c6ea-6f12-4bfd-9fc9-6825fce534f5</vt:lpwstr>
  </property>
  <property fmtid="{D5CDD505-2E9C-101B-9397-08002B2CF9AE}" pid="3" name="Event name">
    <vt:lpwstr>2686;#2021 Webinar Train travel after COVID-19|bb40c466-7407-4132-a602-a4867acfa716</vt:lpwstr>
  </property>
  <property fmtid="{D5CDD505-2E9C-101B-9397-08002B2CF9AE}" pid="4" name="Document type">
    <vt:lpwstr>375;#Document|692695f4-c854-40e4-945b-ea8d7906ec8d</vt:lpwstr>
  </property>
  <property fmtid="{D5CDD505-2E9C-101B-9397-08002B2CF9AE}" pid="5" name="ContentTypeId">
    <vt:lpwstr>0x010100CA9806D3932DA942ADAA782981EB548D009C03A7E426E1E9429660A2191E5DF435</vt:lpwstr>
  </property>
  <property fmtid="{D5CDD505-2E9C-101B-9397-08002B2CF9AE}" pid="6" name="Process">
    <vt:lpwstr>578;#COS - Communication services (events, press, internal communication)|6e7aecaf-4b6f-4553-9375-5c2379a2e3d6</vt:lpwstr>
  </property>
  <property fmtid="{D5CDD505-2E9C-101B-9397-08002B2CF9AE}" pid="7" name="_dlc_DocIdItemGuid">
    <vt:lpwstr>9a98d338-f8d9-4a6d-bf79-23869687c0ff</vt:lpwstr>
  </property>
</Properties>
</file>