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92" r:id="rId1"/>
  </p:sldMasterIdLst>
  <p:notesMasterIdLst>
    <p:notesMasterId r:id="rId36"/>
  </p:notesMasterIdLst>
  <p:sldIdLst>
    <p:sldId id="292" r:id="rId2"/>
    <p:sldId id="257" r:id="rId3"/>
    <p:sldId id="258" r:id="rId4"/>
    <p:sldId id="259" r:id="rId5"/>
    <p:sldId id="281" r:id="rId6"/>
    <p:sldId id="293" r:id="rId7"/>
    <p:sldId id="294" r:id="rId8"/>
    <p:sldId id="261" r:id="rId9"/>
    <p:sldId id="262" r:id="rId10"/>
    <p:sldId id="301" r:id="rId11"/>
    <p:sldId id="263" r:id="rId12"/>
    <p:sldId id="300" r:id="rId13"/>
    <p:sldId id="264" r:id="rId14"/>
    <p:sldId id="265" r:id="rId15"/>
    <p:sldId id="302" r:id="rId16"/>
    <p:sldId id="266" r:id="rId17"/>
    <p:sldId id="303" r:id="rId18"/>
    <p:sldId id="267" r:id="rId19"/>
    <p:sldId id="304" r:id="rId20"/>
    <p:sldId id="268" r:id="rId21"/>
    <p:sldId id="305" r:id="rId22"/>
    <p:sldId id="270" r:id="rId23"/>
    <p:sldId id="306" r:id="rId24"/>
    <p:sldId id="271" r:id="rId25"/>
    <p:sldId id="272" r:id="rId26"/>
    <p:sldId id="307" r:id="rId27"/>
    <p:sldId id="276" r:id="rId28"/>
    <p:sldId id="277" r:id="rId29"/>
    <p:sldId id="280" r:id="rId30"/>
    <p:sldId id="283" r:id="rId31"/>
    <p:sldId id="290" r:id="rId32"/>
    <p:sldId id="295" r:id="rId33"/>
    <p:sldId id="299" r:id="rId34"/>
    <p:sldId id="297" r:id="rId35"/>
  </p:sldIdLst>
  <p:sldSz cx="9296400" cy="7239000"/>
  <p:notesSz cx="6810375" cy="9942513"/>
  <p:embeddedFontLst>
    <p:embeddedFont>
      <p:font typeface="Lucida Sans" panose="020B0602030504020204" pitchFamily="34" charset="0"/>
      <p:regular r:id="rId37"/>
      <p:bold r:id="rId38"/>
      <p:italic r:id="rId39"/>
      <p:boldItalic r:id="rId40"/>
    </p:embeddedFont>
    <p:embeddedFont>
      <p:font typeface="Calibri" panose="020F0502020204030204" pitchFamily="34" charset="0"/>
      <p:regular r:id="rId41"/>
      <p:bold r:id="rId42"/>
      <p:italic r:id="rId43"/>
      <p:boldItalic r:id="rId4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varScale="1">
        <p:scale>
          <a:sx n="153" d="100"/>
          <a:sy n="153" d="100"/>
        </p:scale>
        <p:origin x="1884"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7.fntdata"/><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7625" y="0"/>
            <a:ext cx="2951163" cy="498475"/>
          </a:xfrm>
          <a:prstGeom prst="rect">
            <a:avLst/>
          </a:prstGeom>
        </p:spPr>
        <p:txBody>
          <a:bodyPr vert="horz" lIns="91440" tIns="45720" rIns="91440" bIns="45720" rtlCol="0"/>
          <a:lstStyle>
            <a:lvl1pPr algn="r">
              <a:defRPr sz="1200"/>
            </a:lvl1pPr>
          </a:lstStyle>
          <a:p>
            <a:fld id="{65DC068A-1EFD-4A67-8BDA-557772EEA0EF}" type="datetimeFigureOut">
              <a:rPr lang="en-US" smtClean="0"/>
              <a:t>3/12/2019</a:t>
            </a:fld>
            <a:endParaRPr lang="en-US"/>
          </a:p>
        </p:txBody>
      </p:sp>
      <p:sp>
        <p:nvSpPr>
          <p:cNvPr id="4" name="Slide Image Placeholder 3"/>
          <p:cNvSpPr>
            <a:spLocks noGrp="1" noRot="1" noChangeAspect="1"/>
          </p:cNvSpPr>
          <p:nvPr>
            <p:ph type="sldImg" idx="2"/>
          </p:nvPr>
        </p:nvSpPr>
        <p:spPr>
          <a:xfrm>
            <a:off x="1250950" y="1243013"/>
            <a:ext cx="4308475" cy="33559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1038" y="4784725"/>
            <a:ext cx="5448300" cy="391477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4038"/>
            <a:ext cx="2951163" cy="4984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7625" y="9444038"/>
            <a:ext cx="2951163" cy="498475"/>
          </a:xfrm>
          <a:prstGeom prst="rect">
            <a:avLst/>
          </a:prstGeom>
        </p:spPr>
        <p:txBody>
          <a:bodyPr vert="horz" lIns="91440" tIns="45720" rIns="91440" bIns="45720" rtlCol="0" anchor="b"/>
          <a:lstStyle>
            <a:lvl1pPr algn="r">
              <a:defRPr sz="1200"/>
            </a:lvl1pPr>
          </a:lstStyle>
          <a:p>
            <a:fld id="{5885704C-B010-4A02-90A4-92DF5EEF908B}" type="slidenum">
              <a:rPr lang="en-US" smtClean="0"/>
              <a:t>‹#›</a:t>
            </a:fld>
            <a:endParaRPr lang="en-US"/>
          </a:p>
        </p:txBody>
      </p:sp>
    </p:spTree>
    <p:extLst>
      <p:ext uri="{BB962C8B-B14F-4D97-AF65-F5344CB8AC3E}">
        <p14:creationId xmlns:p14="http://schemas.microsoft.com/office/powerpoint/2010/main" val="2451171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a:t>
            </a:fld>
            <a:endParaRPr lang="en-US"/>
          </a:p>
        </p:txBody>
      </p:sp>
    </p:spTree>
    <p:extLst>
      <p:ext uri="{BB962C8B-B14F-4D97-AF65-F5344CB8AC3E}">
        <p14:creationId xmlns:p14="http://schemas.microsoft.com/office/powerpoint/2010/main" val="4161994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13</a:t>
            </a:fld>
            <a:endParaRPr lang="en-US"/>
          </a:p>
        </p:txBody>
      </p:sp>
    </p:spTree>
    <p:extLst>
      <p:ext uri="{BB962C8B-B14F-4D97-AF65-F5344CB8AC3E}">
        <p14:creationId xmlns:p14="http://schemas.microsoft.com/office/powerpoint/2010/main" val="30155453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14</a:t>
            </a:fld>
            <a:endParaRPr lang="en-US"/>
          </a:p>
        </p:txBody>
      </p:sp>
    </p:spTree>
    <p:extLst>
      <p:ext uri="{BB962C8B-B14F-4D97-AF65-F5344CB8AC3E}">
        <p14:creationId xmlns:p14="http://schemas.microsoft.com/office/powerpoint/2010/main" val="1911407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85704C-B010-4A02-90A4-92DF5EEF908B}" type="slidenum">
              <a:rPr lang="en-US" smtClean="0"/>
              <a:t>15</a:t>
            </a:fld>
            <a:endParaRPr lang="en-US" dirty="0"/>
          </a:p>
        </p:txBody>
      </p:sp>
    </p:spTree>
    <p:extLst>
      <p:ext uri="{BB962C8B-B14F-4D97-AF65-F5344CB8AC3E}">
        <p14:creationId xmlns:p14="http://schemas.microsoft.com/office/powerpoint/2010/main" val="24744749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16</a:t>
            </a:fld>
            <a:endParaRPr lang="en-US"/>
          </a:p>
        </p:txBody>
      </p:sp>
    </p:spTree>
    <p:extLst>
      <p:ext uri="{BB962C8B-B14F-4D97-AF65-F5344CB8AC3E}">
        <p14:creationId xmlns:p14="http://schemas.microsoft.com/office/powerpoint/2010/main" val="40787413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17</a:t>
            </a:fld>
            <a:endParaRPr lang="en-US"/>
          </a:p>
        </p:txBody>
      </p:sp>
    </p:spTree>
    <p:extLst>
      <p:ext uri="{BB962C8B-B14F-4D97-AF65-F5344CB8AC3E}">
        <p14:creationId xmlns:p14="http://schemas.microsoft.com/office/powerpoint/2010/main" val="2694849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18</a:t>
            </a:fld>
            <a:endParaRPr lang="en-US"/>
          </a:p>
        </p:txBody>
      </p:sp>
    </p:spTree>
    <p:extLst>
      <p:ext uri="{BB962C8B-B14F-4D97-AF65-F5344CB8AC3E}">
        <p14:creationId xmlns:p14="http://schemas.microsoft.com/office/powerpoint/2010/main" val="2778140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19</a:t>
            </a:fld>
            <a:endParaRPr lang="en-US"/>
          </a:p>
        </p:txBody>
      </p:sp>
    </p:spTree>
    <p:extLst>
      <p:ext uri="{BB962C8B-B14F-4D97-AF65-F5344CB8AC3E}">
        <p14:creationId xmlns:p14="http://schemas.microsoft.com/office/powerpoint/2010/main" val="14825407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20</a:t>
            </a:fld>
            <a:endParaRPr lang="en-US"/>
          </a:p>
        </p:txBody>
      </p:sp>
    </p:spTree>
    <p:extLst>
      <p:ext uri="{BB962C8B-B14F-4D97-AF65-F5344CB8AC3E}">
        <p14:creationId xmlns:p14="http://schemas.microsoft.com/office/powerpoint/2010/main" val="235648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21</a:t>
            </a:fld>
            <a:endParaRPr lang="en-US"/>
          </a:p>
        </p:txBody>
      </p:sp>
    </p:spTree>
    <p:extLst>
      <p:ext uri="{BB962C8B-B14F-4D97-AF65-F5344CB8AC3E}">
        <p14:creationId xmlns:p14="http://schemas.microsoft.com/office/powerpoint/2010/main" val="32278857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22</a:t>
            </a:fld>
            <a:endParaRPr lang="en-US"/>
          </a:p>
        </p:txBody>
      </p:sp>
    </p:spTree>
    <p:extLst>
      <p:ext uri="{BB962C8B-B14F-4D97-AF65-F5344CB8AC3E}">
        <p14:creationId xmlns:p14="http://schemas.microsoft.com/office/powerpoint/2010/main" val="5840319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3</a:t>
            </a:fld>
            <a:endParaRPr lang="en-US"/>
          </a:p>
        </p:txBody>
      </p:sp>
    </p:spTree>
    <p:extLst>
      <p:ext uri="{BB962C8B-B14F-4D97-AF65-F5344CB8AC3E}">
        <p14:creationId xmlns:p14="http://schemas.microsoft.com/office/powerpoint/2010/main" val="17279471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23</a:t>
            </a:fld>
            <a:endParaRPr lang="en-US"/>
          </a:p>
        </p:txBody>
      </p:sp>
    </p:spTree>
    <p:extLst>
      <p:ext uri="{BB962C8B-B14F-4D97-AF65-F5344CB8AC3E}">
        <p14:creationId xmlns:p14="http://schemas.microsoft.com/office/powerpoint/2010/main" val="16896821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24</a:t>
            </a:fld>
            <a:endParaRPr lang="en-US"/>
          </a:p>
        </p:txBody>
      </p:sp>
    </p:spTree>
    <p:extLst>
      <p:ext uri="{BB962C8B-B14F-4D97-AF65-F5344CB8AC3E}">
        <p14:creationId xmlns:p14="http://schemas.microsoft.com/office/powerpoint/2010/main" val="30057467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25</a:t>
            </a:fld>
            <a:endParaRPr lang="en-US"/>
          </a:p>
        </p:txBody>
      </p:sp>
    </p:spTree>
    <p:extLst>
      <p:ext uri="{BB962C8B-B14F-4D97-AF65-F5344CB8AC3E}">
        <p14:creationId xmlns:p14="http://schemas.microsoft.com/office/powerpoint/2010/main" val="9950040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26</a:t>
            </a:fld>
            <a:endParaRPr lang="en-US"/>
          </a:p>
        </p:txBody>
      </p:sp>
    </p:spTree>
    <p:extLst>
      <p:ext uri="{BB962C8B-B14F-4D97-AF65-F5344CB8AC3E}">
        <p14:creationId xmlns:p14="http://schemas.microsoft.com/office/powerpoint/2010/main" val="34203480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27</a:t>
            </a:fld>
            <a:endParaRPr lang="en-US"/>
          </a:p>
        </p:txBody>
      </p:sp>
    </p:spTree>
    <p:extLst>
      <p:ext uri="{BB962C8B-B14F-4D97-AF65-F5344CB8AC3E}">
        <p14:creationId xmlns:p14="http://schemas.microsoft.com/office/powerpoint/2010/main" val="31636848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28</a:t>
            </a:fld>
            <a:endParaRPr lang="en-US"/>
          </a:p>
        </p:txBody>
      </p:sp>
    </p:spTree>
    <p:extLst>
      <p:ext uri="{BB962C8B-B14F-4D97-AF65-F5344CB8AC3E}">
        <p14:creationId xmlns:p14="http://schemas.microsoft.com/office/powerpoint/2010/main" val="31937565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29</a:t>
            </a:fld>
            <a:endParaRPr lang="en-US"/>
          </a:p>
        </p:txBody>
      </p:sp>
    </p:spTree>
    <p:extLst>
      <p:ext uri="{BB962C8B-B14F-4D97-AF65-F5344CB8AC3E}">
        <p14:creationId xmlns:p14="http://schemas.microsoft.com/office/powerpoint/2010/main" val="19483352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30</a:t>
            </a:fld>
            <a:endParaRPr lang="en-US"/>
          </a:p>
        </p:txBody>
      </p:sp>
    </p:spTree>
    <p:extLst>
      <p:ext uri="{BB962C8B-B14F-4D97-AF65-F5344CB8AC3E}">
        <p14:creationId xmlns:p14="http://schemas.microsoft.com/office/powerpoint/2010/main" val="29738353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31</a:t>
            </a:fld>
            <a:endParaRPr lang="en-US"/>
          </a:p>
        </p:txBody>
      </p:sp>
    </p:spTree>
    <p:extLst>
      <p:ext uri="{BB962C8B-B14F-4D97-AF65-F5344CB8AC3E}">
        <p14:creationId xmlns:p14="http://schemas.microsoft.com/office/powerpoint/2010/main" val="3577448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4</a:t>
            </a:fld>
            <a:endParaRPr lang="en-US"/>
          </a:p>
        </p:txBody>
      </p:sp>
    </p:spTree>
    <p:extLst>
      <p:ext uri="{BB962C8B-B14F-4D97-AF65-F5344CB8AC3E}">
        <p14:creationId xmlns:p14="http://schemas.microsoft.com/office/powerpoint/2010/main" val="2182222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5</a:t>
            </a:fld>
            <a:endParaRPr lang="en-US"/>
          </a:p>
        </p:txBody>
      </p:sp>
    </p:spTree>
    <p:extLst>
      <p:ext uri="{BB962C8B-B14F-4D97-AF65-F5344CB8AC3E}">
        <p14:creationId xmlns:p14="http://schemas.microsoft.com/office/powerpoint/2010/main" val="3067654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85704C-B010-4A02-90A4-92DF5EEF908B}" type="slidenum">
              <a:rPr lang="en-US" smtClean="0"/>
              <a:t>8</a:t>
            </a:fld>
            <a:endParaRPr lang="en-US" dirty="0"/>
          </a:p>
        </p:txBody>
      </p:sp>
    </p:spTree>
    <p:extLst>
      <p:ext uri="{BB962C8B-B14F-4D97-AF65-F5344CB8AC3E}">
        <p14:creationId xmlns:p14="http://schemas.microsoft.com/office/powerpoint/2010/main" val="38375191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85704C-B010-4A02-90A4-92DF5EEF908B}" type="slidenum">
              <a:rPr lang="en-US" smtClean="0"/>
              <a:t>9</a:t>
            </a:fld>
            <a:endParaRPr lang="en-US" dirty="0"/>
          </a:p>
        </p:txBody>
      </p:sp>
    </p:spTree>
    <p:extLst>
      <p:ext uri="{BB962C8B-B14F-4D97-AF65-F5344CB8AC3E}">
        <p14:creationId xmlns:p14="http://schemas.microsoft.com/office/powerpoint/2010/main" val="6249605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85704C-B010-4A02-90A4-92DF5EEF908B}" type="slidenum">
              <a:rPr lang="en-US" smtClean="0"/>
              <a:t>10</a:t>
            </a:fld>
            <a:endParaRPr lang="en-US" dirty="0"/>
          </a:p>
        </p:txBody>
      </p:sp>
    </p:spTree>
    <p:extLst>
      <p:ext uri="{BB962C8B-B14F-4D97-AF65-F5344CB8AC3E}">
        <p14:creationId xmlns:p14="http://schemas.microsoft.com/office/powerpoint/2010/main" val="2283964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885704C-B010-4A02-90A4-92DF5EEF908B}" type="slidenum">
              <a:rPr lang="en-US" smtClean="0"/>
              <a:t>11</a:t>
            </a:fld>
            <a:endParaRPr lang="en-US"/>
          </a:p>
        </p:txBody>
      </p:sp>
    </p:spTree>
    <p:extLst>
      <p:ext uri="{BB962C8B-B14F-4D97-AF65-F5344CB8AC3E}">
        <p14:creationId xmlns:p14="http://schemas.microsoft.com/office/powerpoint/2010/main" val="732733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85704C-B010-4A02-90A4-92DF5EEF908B}" type="slidenum">
              <a:rPr lang="en-US" smtClean="0"/>
              <a:t>12</a:t>
            </a:fld>
            <a:endParaRPr lang="en-US" dirty="0"/>
          </a:p>
        </p:txBody>
      </p:sp>
    </p:spTree>
    <p:extLst>
      <p:ext uri="{BB962C8B-B14F-4D97-AF65-F5344CB8AC3E}">
        <p14:creationId xmlns:p14="http://schemas.microsoft.com/office/powerpoint/2010/main" val="3871797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296400" cy="5469467"/>
          </a:xfrm>
          <a:prstGeom prst="rect">
            <a:avLst/>
          </a:prstGeom>
          <a:solidFill>
            <a:srgbClr val="004494"/>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30"/>
          </a:p>
        </p:txBody>
      </p:sp>
      <p:pic>
        <p:nvPicPr>
          <p:cNvPr id="8" name="Picture 7" descr="backgorund-CV.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479191"/>
            <a:ext cx="9306729" cy="3759810"/>
          </a:xfrm>
          <a:prstGeom prst="rect">
            <a:avLst/>
          </a:prstGeom>
        </p:spPr>
      </p:pic>
      <p:sp>
        <p:nvSpPr>
          <p:cNvPr id="2" name="Title 1"/>
          <p:cNvSpPr>
            <a:spLocks noGrp="1"/>
          </p:cNvSpPr>
          <p:nvPr>
            <p:ph type="ctrTitle"/>
          </p:nvPr>
        </p:nvSpPr>
        <p:spPr>
          <a:xfrm>
            <a:off x="1278255" y="1998020"/>
            <a:ext cx="7320915" cy="982745"/>
          </a:xfrm>
        </p:spPr>
        <p:txBody>
          <a:bodyPr lIns="0" tIns="0" rIns="0" bIns="0" anchor="t" anchorCtr="0">
            <a:noAutofit/>
          </a:bodyPr>
          <a:lstStyle>
            <a:lvl1pPr algn="l">
              <a:defRPr sz="3253" b="0" i="0">
                <a:solidFill>
                  <a:srgbClr val="FFFFFF"/>
                </a:solidFill>
                <a:latin typeface="Calibri"/>
                <a:cs typeface="Calibri"/>
              </a:defRPr>
            </a:lvl1pPr>
          </a:lstStyle>
          <a:p>
            <a:r>
              <a:rPr lang="en-US" smtClean="0"/>
              <a:t>Click to edit Master title style</a:t>
            </a:r>
            <a:endParaRPr lang="en-US" dirty="0"/>
          </a:p>
        </p:txBody>
      </p:sp>
      <p:sp>
        <p:nvSpPr>
          <p:cNvPr id="3" name="Subtitle 2"/>
          <p:cNvSpPr>
            <a:spLocks noGrp="1"/>
          </p:cNvSpPr>
          <p:nvPr>
            <p:ph type="subTitle" idx="1"/>
          </p:nvPr>
        </p:nvSpPr>
        <p:spPr>
          <a:xfrm>
            <a:off x="1278255" y="3012307"/>
            <a:ext cx="5926455" cy="640313"/>
          </a:xfrm>
        </p:spPr>
        <p:txBody>
          <a:bodyPr lIns="0" tIns="0" rIns="0" bIns="0">
            <a:noAutofit/>
          </a:bodyPr>
          <a:lstStyle>
            <a:lvl1pPr marL="0" indent="0" algn="l">
              <a:buNone/>
              <a:defRPr sz="2135">
                <a:solidFill>
                  <a:schemeClr val="bg1"/>
                </a:solidFill>
              </a:defRPr>
            </a:lvl1pPr>
            <a:lvl2pPr marL="464835" indent="0" algn="ctr">
              <a:buNone/>
              <a:defRPr>
                <a:solidFill>
                  <a:schemeClr val="tx1">
                    <a:tint val="75000"/>
                  </a:schemeClr>
                </a:solidFill>
              </a:defRPr>
            </a:lvl2pPr>
            <a:lvl3pPr marL="929670" indent="0" algn="ctr">
              <a:buNone/>
              <a:defRPr>
                <a:solidFill>
                  <a:schemeClr val="tx1">
                    <a:tint val="75000"/>
                  </a:schemeClr>
                </a:solidFill>
              </a:defRPr>
            </a:lvl3pPr>
            <a:lvl4pPr marL="1394506" indent="0" algn="ctr">
              <a:buNone/>
              <a:defRPr>
                <a:solidFill>
                  <a:schemeClr val="tx1">
                    <a:tint val="75000"/>
                  </a:schemeClr>
                </a:solidFill>
              </a:defRPr>
            </a:lvl4pPr>
            <a:lvl5pPr marL="1859341" indent="0" algn="ctr">
              <a:buNone/>
              <a:defRPr>
                <a:solidFill>
                  <a:schemeClr val="tx1">
                    <a:tint val="75000"/>
                  </a:schemeClr>
                </a:solidFill>
              </a:defRPr>
            </a:lvl5pPr>
            <a:lvl6pPr marL="2324176" indent="0" algn="ctr">
              <a:buNone/>
              <a:defRPr>
                <a:solidFill>
                  <a:schemeClr val="tx1">
                    <a:tint val="75000"/>
                  </a:schemeClr>
                </a:solidFill>
              </a:defRPr>
            </a:lvl6pPr>
            <a:lvl7pPr marL="2789011" indent="0" algn="ctr">
              <a:buNone/>
              <a:defRPr>
                <a:solidFill>
                  <a:schemeClr val="tx1">
                    <a:tint val="75000"/>
                  </a:schemeClr>
                </a:solidFill>
              </a:defRPr>
            </a:lvl7pPr>
            <a:lvl8pPr marL="3253847" indent="0" algn="ctr">
              <a:buNone/>
              <a:defRPr>
                <a:solidFill>
                  <a:schemeClr val="tx1">
                    <a:tint val="75000"/>
                  </a:schemeClr>
                </a:solidFill>
              </a:defRPr>
            </a:lvl8pPr>
            <a:lvl9pPr marL="3718682"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287574976"/>
      </p:ext>
    </p:extLst>
  </p:cSld>
  <p:clrMapOvr>
    <a:masterClrMapping/>
  </p:clrMapOvr>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lvl1pPr>
              <a:defRPr>
                <a:latin typeface="Calibri"/>
                <a:cs typeface="Calibri"/>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p:txBody>
          <a:bodyPr/>
          <a:lstStyle/>
          <a:p>
            <a:pPr>
              <a:defRPr/>
            </a:pPr>
            <a:fld id="{DD3C257A-12A1-4765-BF3B-CEB508F5EB3C}" type="slidenum">
              <a:rPr lang="en-GB" altLang="en-US" smtClean="0">
                <a:solidFill>
                  <a:srgbClr val="FFFFFF"/>
                </a:solidFill>
              </a:rPr>
              <a:pPr>
                <a:defRPr/>
              </a:pPr>
              <a:t>‹#›</a:t>
            </a:fld>
            <a:endParaRPr lang="en-GB" altLang="en-US">
              <a:solidFill>
                <a:srgbClr val="FFFFFF"/>
              </a:solidFill>
            </a:endParaRPr>
          </a:p>
        </p:txBody>
      </p:sp>
      <p:sp>
        <p:nvSpPr>
          <p:cNvPr id="6" name="Text Placeholder 2"/>
          <p:cNvSpPr>
            <a:spLocks noGrp="1"/>
          </p:cNvSpPr>
          <p:nvPr>
            <p:ph idx="1"/>
          </p:nvPr>
        </p:nvSpPr>
        <p:spPr>
          <a:xfrm>
            <a:off x="637514" y="1222272"/>
            <a:ext cx="8127229" cy="5125654"/>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1925997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Closing_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8012829" y="6016730"/>
            <a:ext cx="1291167" cy="105667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30"/>
          </a:p>
        </p:txBody>
      </p:sp>
    </p:spTree>
    <p:extLst>
      <p:ext uri="{BB962C8B-B14F-4D97-AF65-F5344CB8AC3E}">
        <p14:creationId xmlns:p14="http://schemas.microsoft.com/office/powerpoint/2010/main" val="1024255148"/>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2-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39763" y="1927225"/>
            <a:ext cx="3932237" cy="4592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24400" y="1927225"/>
            <a:ext cx="3932238" cy="4592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39128" y="6709481"/>
            <a:ext cx="2091690" cy="385410"/>
          </a:xfrm>
          <a:prstGeom prst="rect">
            <a:avLst/>
          </a:prstGeom>
        </p:spPr>
        <p:txBody>
          <a:bodyPr/>
          <a:lstStyle/>
          <a:p>
            <a:fld id="{A0BD8A80-B55E-466B-B7AA-093D6EC40C1B}" type="datetimeFigureOut">
              <a:rPr lang="en-US" smtClean="0"/>
              <a:t>3/12/2019</a:t>
            </a:fld>
            <a:endParaRPr lang="en-US"/>
          </a:p>
        </p:txBody>
      </p:sp>
      <p:sp>
        <p:nvSpPr>
          <p:cNvPr id="6" name="Footer Placeholder 5"/>
          <p:cNvSpPr>
            <a:spLocks noGrp="1"/>
          </p:cNvSpPr>
          <p:nvPr>
            <p:ph type="ftr" sz="quarter" idx="11"/>
          </p:nvPr>
        </p:nvSpPr>
        <p:spPr>
          <a:xfrm>
            <a:off x="3079433" y="6709481"/>
            <a:ext cx="3137535" cy="38541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812371BA-36D7-4302-99B7-2CE12587CBD0}" type="slidenum">
              <a:rPr lang="en-US" smtClean="0"/>
              <a:t>‹#›</a:t>
            </a:fld>
            <a:endParaRPr lang="en-US"/>
          </a:p>
        </p:txBody>
      </p:sp>
    </p:spTree>
    <p:extLst>
      <p:ext uri="{BB962C8B-B14F-4D97-AF65-F5344CB8AC3E}">
        <p14:creationId xmlns:p14="http://schemas.microsoft.com/office/powerpoint/2010/main" val="11047370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39128" y="6709481"/>
            <a:ext cx="2091690" cy="385410"/>
          </a:xfrm>
          <a:prstGeom prst="rect">
            <a:avLst/>
          </a:prstGeom>
        </p:spPr>
        <p:txBody>
          <a:bodyPr/>
          <a:lstStyle/>
          <a:p>
            <a:fld id="{A0BD8A80-B55E-466B-B7AA-093D6EC40C1B}" type="datetimeFigureOut">
              <a:rPr lang="en-US" smtClean="0"/>
              <a:t>3/12/2019</a:t>
            </a:fld>
            <a:endParaRPr lang="en-US"/>
          </a:p>
        </p:txBody>
      </p:sp>
      <p:sp>
        <p:nvSpPr>
          <p:cNvPr id="5" name="Footer Placeholder 4"/>
          <p:cNvSpPr>
            <a:spLocks noGrp="1"/>
          </p:cNvSpPr>
          <p:nvPr>
            <p:ph type="ftr" sz="quarter" idx="11"/>
          </p:nvPr>
        </p:nvSpPr>
        <p:spPr>
          <a:xfrm>
            <a:off x="3079433" y="6709481"/>
            <a:ext cx="3137535" cy="38541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812371BA-36D7-4302-99B7-2CE12587CBD0}" type="slidenum">
              <a:rPr lang="en-US" smtClean="0"/>
              <a:t>‹#›</a:t>
            </a:fld>
            <a:endParaRPr lang="en-US"/>
          </a:p>
        </p:txBody>
      </p:sp>
    </p:spTree>
    <p:extLst>
      <p:ext uri="{BB962C8B-B14F-4D97-AF65-F5344CB8AC3E}">
        <p14:creationId xmlns:p14="http://schemas.microsoft.com/office/powerpoint/2010/main" val="29414068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36737" y="222648"/>
            <a:ext cx="7428006" cy="589572"/>
          </a:xfrm>
          <a:prstGeom prst="rect">
            <a:avLst/>
          </a:prstGeom>
        </p:spPr>
        <p:txBody>
          <a:bodyPr vert="horz" wrap="non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37514" y="1222272"/>
            <a:ext cx="8127229" cy="5125654"/>
          </a:xfrm>
          <a:prstGeom prst="rect">
            <a:avLst/>
          </a:prstGeom>
        </p:spPr>
        <p:txBody>
          <a:bodyPr vert="horz" lIns="0" tIns="45720" rIns="0" bIns="45720" rtlCol="0">
            <a:normAutofit/>
          </a:bodyPr>
          <a:lstStyle/>
          <a:p>
            <a:pPr lvl="0"/>
            <a:r>
              <a:rPr lang="fr-CH" dirty="0" smtClean="0"/>
              <a:t>Click to edit Master text styles</a:t>
            </a:r>
          </a:p>
          <a:p>
            <a:pPr lvl="1"/>
            <a:r>
              <a:rPr lang="fr-CH" dirty="0" smtClean="0"/>
              <a:t>Second level</a:t>
            </a:r>
          </a:p>
          <a:p>
            <a:pPr lvl="2"/>
            <a:r>
              <a:rPr lang="fr-CH" dirty="0" smtClean="0"/>
              <a:t>Third level</a:t>
            </a:r>
          </a:p>
        </p:txBody>
      </p:sp>
      <p:sp>
        <p:nvSpPr>
          <p:cNvPr id="6" name="Slide Number Placeholder 5"/>
          <p:cNvSpPr>
            <a:spLocks noGrp="1"/>
          </p:cNvSpPr>
          <p:nvPr>
            <p:ph type="sldNum" sz="quarter" idx="4"/>
          </p:nvPr>
        </p:nvSpPr>
        <p:spPr>
          <a:xfrm>
            <a:off x="7735353" y="6803582"/>
            <a:ext cx="1029389" cy="152000"/>
          </a:xfrm>
          <a:prstGeom prst="rect">
            <a:avLst/>
          </a:prstGeom>
        </p:spPr>
        <p:txBody>
          <a:bodyPr vert="horz" lIns="0" tIns="0" rIns="0" bIns="0" rtlCol="0" anchor="b" anchorCtr="0"/>
          <a:lstStyle>
            <a:lvl1pPr algn="r">
              <a:defRPr sz="712">
                <a:solidFill>
                  <a:schemeClr val="bg1">
                    <a:lumMod val="50000"/>
                  </a:schemeClr>
                </a:solidFill>
                <a:latin typeface="Lucida Sans"/>
                <a:cs typeface="Lucida Sans"/>
              </a:defRPr>
            </a:lvl1pPr>
          </a:lstStyle>
          <a:p>
            <a:fld id="{812371BA-36D7-4302-99B7-2CE12587CBD0}" type="slidenum">
              <a:rPr lang="en-US" smtClean="0"/>
              <a:t>‹#›</a:t>
            </a:fld>
            <a:endParaRPr lang="en-US"/>
          </a:p>
        </p:txBody>
      </p:sp>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9013" y="222647"/>
            <a:ext cx="936186" cy="589572"/>
          </a:xfrm>
          <a:prstGeom prst="rect">
            <a:avLst/>
          </a:prstGeom>
        </p:spPr>
      </p:pic>
    </p:spTree>
    <p:extLst>
      <p:ext uri="{BB962C8B-B14F-4D97-AF65-F5344CB8AC3E}">
        <p14:creationId xmlns:p14="http://schemas.microsoft.com/office/powerpoint/2010/main" val="771305685"/>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7" r:id="rId4"/>
    <p:sldLayoutId id="2147483698" r:id="rId5"/>
  </p:sldLayoutIdLst>
  <p:hf hdr="0" dt="0"/>
  <p:txStyles>
    <p:titleStyle>
      <a:lvl1pPr algn="r" defTabSz="464835" rtl="0" eaLnBrk="1" latinLnBrk="0" hangingPunct="1">
        <a:spcBef>
          <a:spcPct val="0"/>
        </a:spcBef>
        <a:buNone/>
        <a:defRPr sz="2237" kern="1200">
          <a:solidFill>
            <a:srgbClr val="004494"/>
          </a:solidFill>
          <a:latin typeface="Calibri"/>
          <a:ea typeface="+mj-ea"/>
          <a:cs typeface="Calibri"/>
        </a:defRPr>
      </a:lvl1pPr>
    </p:titleStyle>
    <p:bodyStyle>
      <a:lvl1pPr marL="348626" indent="-348626" algn="l" defTabSz="464835" rtl="0" eaLnBrk="1" latinLnBrk="0" hangingPunct="1">
        <a:spcBef>
          <a:spcPct val="20000"/>
        </a:spcBef>
        <a:buFont typeface="Arial"/>
        <a:buChar char="•"/>
        <a:defRPr sz="2033" kern="1200">
          <a:solidFill>
            <a:srgbClr val="595959"/>
          </a:solidFill>
          <a:latin typeface="Calibri"/>
          <a:ea typeface="+mn-ea"/>
          <a:cs typeface="Calibri"/>
        </a:defRPr>
      </a:lvl1pPr>
      <a:lvl2pPr marL="755357" indent="-290522" algn="l" defTabSz="464835" rtl="0" eaLnBrk="1" latinLnBrk="0" hangingPunct="1">
        <a:spcBef>
          <a:spcPct val="20000"/>
        </a:spcBef>
        <a:buFont typeface="Arial"/>
        <a:buChar char="–"/>
        <a:defRPr sz="1830" kern="1200">
          <a:solidFill>
            <a:srgbClr val="595959"/>
          </a:solidFill>
          <a:latin typeface="Calibri"/>
          <a:ea typeface="+mn-ea"/>
          <a:cs typeface="Calibri"/>
        </a:defRPr>
      </a:lvl2pPr>
      <a:lvl3pPr marL="1162088" indent="-232418" algn="l" defTabSz="464835" rtl="0" eaLnBrk="1" latinLnBrk="0" hangingPunct="1">
        <a:spcBef>
          <a:spcPct val="20000"/>
        </a:spcBef>
        <a:buFont typeface="Arial"/>
        <a:buChar char="•"/>
        <a:defRPr sz="1627" kern="1200">
          <a:solidFill>
            <a:srgbClr val="595959"/>
          </a:solidFill>
          <a:latin typeface="Calibri"/>
          <a:ea typeface="+mn-ea"/>
          <a:cs typeface="Calibri"/>
        </a:defRPr>
      </a:lvl3pPr>
      <a:lvl4pPr marL="1626923" indent="-232418" algn="l" defTabSz="464835" rtl="0" eaLnBrk="1" latinLnBrk="0" hangingPunct="1">
        <a:spcBef>
          <a:spcPct val="20000"/>
        </a:spcBef>
        <a:buFont typeface="Arial"/>
        <a:buChar char="–"/>
        <a:defRPr sz="1830" kern="1200">
          <a:solidFill>
            <a:srgbClr val="FFFFFF"/>
          </a:solidFill>
          <a:latin typeface="Lucida Sans"/>
          <a:ea typeface="+mn-ea"/>
          <a:cs typeface="Lucida Sans"/>
        </a:defRPr>
      </a:lvl4pPr>
      <a:lvl5pPr marL="2091759" indent="-232418" algn="l" defTabSz="464835" rtl="0" eaLnBrk="1" latinLnBrk="0" hangingPunct="1">
        <a:spcBef>
          <a:spcPct val="20000"/>
        </a:spcBef>
        <a:buFont typeface="Arial"/>
        <a:buChar char="»"/>
        <a:defRPr sz="1627" kern="1200">
          <a:solidFill>
            <a:srgbClr val="FFFFFF"/>
          </a:solidFill>
          <a:latin typeface="Lucida Sans"/>
          <a:ea typeface="+mn-ea"/>
          <a:cs typeface="Lucida Sans"/>
        </a:defRPr>
      </a:lvl5pPr>
      <a:lvl6pPr marL="2556594" indent="-232418" algn="l" defTabSz="464835" rtl="0" eaLnBrk="1" latinLnBrk="0" hangingPunct="1">
        <a:spcBef>
          <a:spcPct val="20000"/>
        </a:spcBef>
        <a:buFont typeface="Arial"/>
        <a:buChar char="•"/>
        <a:defRPr sz="2033" kern="1200">
          <a:solidFill>
            <a:schemeClr val="tx1"/>
          </a:solidFill>
          <a:latin typeface="+mn-lt"/>
          <a:ea typeface="+mn-ea"/>
          <a:cs typeface="+mn-cs"/>
        </a:defRPr>
      </a:lvl6pPr>
      <a:lvl7pPr marL="3021429" indent="-232418" algn="l" defTabSz="464835" rtl="0" eaLnBrk="1" latinLnBrk="0" hangingPunct="1">
        <a:spcBef>
          <a:spcPct val="20000"/>
        </a:spcBef>
        <a:buFont typeface="Arial"/>
        <a:buChar char="•"/>
        <a:defRPr sz="2033" kern="1200">
          <a:solidFill>
            <a:schemeClr val="tx1"/>
          </a:solidFill>
          <a:latin typeface="+mn-lt"/>
          <a:ea typeface="+mn-ea"/>
          <a:cs typeface="+mn-cs"/>
        </a:defRPr>
      </a:lvl7pPr>
      <a:lvl8pPr marL="3486264" indent="-232418" algn="l" defTabSz="464835" rtl="0" eaLnBrk="1" latinLnBrk="0" hangingPunct="1">
        <a:spcBef>
          <a:spcPct val="20000"/>
        </a:spcBef>
        <a:buFont typeface="Arial"/>
        <a:buChar char="•"/>
        <a:defRPr sz="2033" kern="1200">
          <a:solidFill>
            <a:schemeClr val="tx1"/>
          </a:solidFill>
          <a:latin typeface="+mn-lt"/>
          <a:ea typeface="+mn-ea"/>
          <a:cs typeface="+mn-cs"/>
        </a:defRPr>
      </a:lvl8pPr>
      <a:lvl9pPr marL="3951100" indent="-232418" algn="l" defTabSz="464835" rtl="0" eaLnBrk="1" latinLnBrk="0" hangingPunct="1">
        <a:spcBef>
          <a:spcPct val="20000"/>
        </a:spcBef>
        <a:buFont typeface="Arial"/>
        <a:buChar char="•"/>
        <a:defRPr sz="2033" kern="1200">
          <a:solidFill>
            <a:schemeClr val="tx1"/>
          </a:solidFill>
          <a:latin typeface="+mn-lt"/>
          <a:ea typeface="+mn-ea"/>
          <a:cs typeface="+mn-cs"/>
        </a:defRPr>
      </a:lvl9pPr>
    </p:bodyStyle>
    <p:otherStyle>
      <a:defPPr>
        <a:defRPr lang="en-US"/>
      </a:defPPr>
      <a:lvl1pPr marL="0" algn="l" defTabSz="464835" rtl="0" eaLnBrk="1" latinLnBrk="0" hangingPunct="1">
        <a:defRPr sz="1830" kern="1200">
          <a:solidFill>
            <a:schemeClr val="tx1"/>
          </a:solidFill>
          <a:latin typeface="+mn-lt"/>
          <a:ea typeface="+mn-ea"/>
          <a:cs typeface="+mn-cs"/>
        </a:defRPr>
      </a:lvl1pPr>
      <a:lvl2pPr marL="464835" algn="l" defTabSz="464835" rtl="0" eaLnBrk="1" latinLnBrk="0" hangingPunct="1">
        <a:defRPr sz="1830" kern="1200">
          <a:solidFill>
            <a:schemeClr val="tx1"/>
          </a:solidFill>
          <a:latin typeface="+mn-lt"/>
          <a:ea typeface="+mn-ea"/>
          <a:cs typeface="+mn-cs"/>
        </a:defRPr>
      </a:lvl2pPr>
      <a:lvl3pPr marL="929670" algn="l" defTabSz="464835" rtl="0" eaLnBrk="1" latinLnBrk="0" hangingPunct="1">
        <a:defRPr sz="1830" kern="1200">
          <a:solidFill>
            <a:schemeClr val="tx1"/>
          </a:solidFill>
          <a:latin typeface="+mn-lt"/>
          <a:ea typeface="+mn-ea"/>
          <a:cs typeface="+mn-cs"/>
        </a:defRPr>
      </a:lvl3pPr>
      <a:lvl4pPr marL="1394506" algn="l" defTabSz="464835" rtl="0" eaLnBrk="1" latinLnBrk="0" hangingPunct="1">
        <a:defRPr sz="1830" kern="1200">
          <a:solidFill>
            <a:schemeClr val="tx1"/>
          </a:solidFill>
          <a:latin typeface="+mn-lt"/>
          <a:ea typeface="+mn-ea"/>
          <a:cs typeface="+mn-cs"/>
        </a:defRPr>
      </a:lvl4pPr>
      <a:lvl5pPr marL="1859341" algn="l" defTabSz="464835" rtl="0" eaLnBrk="1" latinLnBrk="0" hangingPunct="1">
        <a:defRPr sz="1830" kern="1200">
          <a:solidFill>
            <a:schemeClr val="tx1"/>
          </a:solidFill>
          <a:latin typeface="+mn-lt"/>
          <a:ea typeface="+mn-ea"/>
          <a:cs typeface="+mn-cs"/>
        </a:defRPr>
      </a:lvl5pPr>
      <a:lvl6pPr marL="2324176" algn="l" defTabSz="464835" rtl="0" eaLnBrk="1" latinLnBrk="0" hangingPunct="1">
        <a:defRPr sz="1830" kern="1200">
          <a:solidFill>
            <a:schemeClr val="tx1"/>
          </a:solidFill>
          <a:latin typeface="+mn-lt"/>
          <a:ea typeface="+mn-ea"/>
          <a:cs typeface="+mn-cs"/>
        </a:defRPr>
      </a:lvl6pPr>
      <a:lvl7pPr marL="2789011" algn="l" defTabSz="464835" rtl="0" eaLnBrk="1" latinLnBrk="0" hangingPunct="1">
        <a:defRPr sz="1830" kern="1200">
          <a:solidFill>
            <a:schemeClr val="tx1"/>
          </a:solidFill>
          <a:latin typeface="+mn-lt"/>
          <a:ea typeface="+mn-ea"/>
          <a:cs typeface="+mn-cs"/>
        </a:defRPr>
      </a:lvl7pPr>
      <a:lvl8pPr marL="3253847" algn="l" defTabSz="464835" rtl="0" eaLnBrk="1" latinLnBrk="0" hangingPunct="1">
        <a:defRPr sz="1830" kern="1200">
          <a:solidFill>
            <a:schemeClr val="tx1"/>
          </a:solidFill>
          <a:latin typeface="+mn-lt"/>
          <a:ea typeface="+mn-ea"/>
          <a:cs typeface="+mn-cs"/>
        </a:defRPr>
      </a:lvl8pPr>
      <a:lvl9pPr marL="3718682" algn="l" defTabSz="464835" rtl="0" eaLnBrk="1" latinLnBrk="0" hangingPunct="1">
        <a:defRPr sz="18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era.europa.eu/node/641/1091792_en"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hyperlink" Target="http://ccs.rne.eu/common-interface/"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2.jpeg"/><Relationship Id="rId5" Type="http://schemas.openxmlformats.org/officeDocument/2006/relationships/hyperlink" Target="https://www.oltis.cz/produkty/" TargetMode="External"/><Relationship Id="rId4" Type="http://schemas.openxmlformats.org/officeDocument/2006/relationships/hyperlink" Target="mailto:support.ccs@rne.eu"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era.europa.eu/node/641/1091792_en"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pcs.rne.eu/"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hyperlink" Target="https://www.oltis.cz/produkty/manazer-zeleznicni-infrastruktury/isor-kadr-prodej-kapacity-drahy/" TargetMode="External"/><Relationship Id="rId4" Type="http://schemas.openxmlformats.org/officeDocument/2006/relationships/hyperlink" Target="https://www.hitrail.com/heros"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era.europa.eu/node/641/1091792_en"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hyperlink" Target="https://uic.org/freight-IT"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17.jpg"/><Relationship Id="rId4" Type="http://schemas.openxmlformats.org/officeDocument/2006/relationships/hyperlink" Target="https://www.hitrail.com/hero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hyperlink" Target="https://www.era.europa.eu/node/641/1091792_en"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tis.rne.eu/"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hyperlink" Target="https://www.hitrail.com/heros" TargetMode="External"/><Relationship Id="rId4" Type="http://schemas.openxmlformats.org/officeDocument/2006/relationships/hyperlink" Target="mailto:support.tis@rne.eu"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hyperlink" Target="https://www.era.europa.eu/node/641/1091792_e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www.raildata.coop/orfeus"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hyperlink" Target="mailto:waldvogel@raildata.coop"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era.europa.eu/node/641/1091792_en"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hyperlink" Target="mailto:waldvogel@raildata.coop" TargetMode="External"/><Relationship Id="rId4" Type="http://schemas.openxmlformats.org/officeDocument/2006/relationships/hyperlink" Target="http://www.raildata.coop/isr"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era.europa.eu/node/641/1091792_en"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27.png"/><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hyperlink" Target="mailto:admin@rsrd2.eu" TargetMode="External"/><Relationship Id="rId4" Type="http://schemas.openxmlformats.org/officeDocument/2006/relationships/hyperlink" Target="http://www.rsrd2.eu/"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ww.era.europa.eu/node/641/1091792_en"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hyperlink" Target="https://www.era.europa.eu/node/641/1091792_en" TargetMode="External"/><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35.jpeg"/><Relationship Id="rId4" Type="http://schemas.openxmlformats.org/officeDocument/2006/relationships/hyperlink" Target="http://taf-jsg.info/?page_id=280" TargetMode="External"/></Relationships>
</file>

<file path=ppt/slides/_rels/slide3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notesSlide" Target="../notesSlides/notesSlide28.xml"/><Relationship Id="rId1" Type="http://schemas.openxmlformats.org/officeDocument/2006/relationships/slideLayout" Target="../slideLayouts/slideLayout5.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32.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mailto:TAF_TSI@era.europa.eu" TargetMode="Externa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era.europa.eu/activities/technical-specifications-interoperability_en"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uic.org/rics"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0.jpeg"/><Relationship Id="rId4" Type="http://schemas.openxmlformats.org/officeDocument/2006/relationships/hyperlink" Target="mailto:oca@uic.or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ccs.rne.eu/crd/"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hyperlink" Target="mailto:support.ccs@rne.e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"Step by Step"  Guide to implement TAF TSI</a:t>
            </a:r>
            <a:br>
              <a:rPr lang="en-US" dirty="0"/>
            </a:br>
            <a:endParaRPr lang="en-GB" dirty="0"/>
          </a:p>
        </p:txBody>
      </p:sp>
      <p:sp>
        <p:nvSpPr>
          <p:cNvPr id="3" name="Subtitle 2"/>
          <p:cNvSpPr>
            <a:spLocks noGrp="1"/>
          </p:cNvSpPr>
          <p:nvPr>
            <p:ph type="subTitle" idx="1"/>
          </p:nvPr>
        </p:nvSpPr>
        <p:spPr/>
        <p:txBody>
          <a:bodyPr/>
          <a:lstStyle/>
          <a:p>
            <a:r>
              <a:rPr lang="en-GB" dirty="0" smtClean="0"/>
              <a:t>Lille 27</a:t>
            </a:r>
            <a:r>
              <a:rPr lang="en-GB" baseline="30000" dirty="0" smtClean="0"/>
              <a:t>th</a:t>
            </a:r>
            <a:r>
              <a:rPr lang="en-GB" dirty="0" smtClean="0"/>
              <a:t> March 2019</a:t>
            </a:r>
          </a:p>
          <a:p>
            <a:endParaRPr lang="en-GB" dirty="0"/>
          </a:p>
          <a:p>
            <a:r>
              <a:rPr lang="en-GB" dirty="0" smtClean="0"/>
              <a:t>ERA Telematics Team</a:t>
            </a:r>
            <a:endParaRPr lang="en-GB" dirty="0"/>
          </a:p>
        </p:txBody>
      </p:sp>
    </p:spTree>
    <p:extLst>
      <p:ext uri="{BB962C8B-B14F-4D97-AF65-F5344CB8AC3E}">
        <p14:creationId xmlns:p14="http://schemas.microsoft.com/office/powerpoint/2010/main" val="40004938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127" y="279603"/>
            <a:ext cx="8018145" cy="467820"/>
          </a:xfrm>
        </p:spPr>
        <p:txBody>
          <a:bodyPr>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Reference File </a:t>
            </a:r>
            <a:r>
              <a:rPr lang="en-US" dirty="0">
                <a:latin typeface="Calibri" panose="020F0502020204030204" pitchFamily="34" charset="0"/>
              </a:rPr>
              <a:t>Function - Chapter </a:t>
            </a:r>
            <a:r>
              <a:rPr lang="en-US" dirty="0" smtClean="0">
                <a:latin typeface="Calibri" panose="020F0502020204030204" pitchFamily="34" charset="0"/>
              </a:rPr>
              <a:t>4.2.11</a:t>
            </a:r>
            <a:endParaRPr lang="en-US" dirty="0">
              <a:latin typeface="Calibri" panose="020F0502020204030204" pitchFamily="34" charset="0"/>
            </a:endParaRPr>
          </a:p>
        </p:txBody>
      </p:sp>
      <p:sp>
        <p:nvSpPr>
          <p:cNvPr id="3" name="Text Placeholder 2"/>
          <p:cNvSpPr>
            <a:spLocks noGrp="1"/>
          </p:cNvSpPr>
          <p:nvPr>
            <p:ph type="body" idx="1"/>
          </p:nvPr>
        </p:nvSpPr>
        <p:spPr/>
        <p:txBody>
          <a:bodyPr>
            <a:normAutofit/>
          </a:bodyPr>
          <a:lstStyle/>
          <a:p>
            <a:r>
              <a:rPr lang="en-US" sz="2400" dirty="0">
                <a:latin typeface="Calibri" panose="020F0502020204030204" pitchFamily="34" charset="0"/>
              </a:rPr>
              <a:t>Specifications </a:t>
            </a:r>
            <a:r>
              <a:rPr lang="en-US" sz="2400" dirty="0" smtClean="0">
                <a:latin typeface="Calibri" panose="020F0502020204030204" pitchFamily="34" charset="0"/>
              </a:rPr>
              <a:t>for Location Codes defined </a:t>
            </a:r>
            <a:r>
              <a:rPr lang="en-US" sz="2400" dirty="0">
                <a:latin typeface="Calibri" panose="020F0502020204030204" pitchFamily="34" charset="0"/>
              </a:rPr>
              <a:t>in the </a:t>
            </a:r>
            <a:r>
              <a:rPr lang="en-US" sz="2400" dirty="0" smtClean="0">
                <a:latin typeface="Calibri" panose="020F0502020204030204" pitchFamily="34" charset="0"/>
              </a:rPr>
              <a:t>TAF data catalogue XSD (</a:t>
            </a:r>
            <a:r>
              <a:rPr lang="en-US" sz="2400" dirty="0" smtClean="0">
                <a:latin typeface="Calibri" panose="020F0502020204030204" pitchFamily="34" charset="0"/>
                <a:hlinkClick r:id="rId3"/>
              </a:rPr>
              <a:t>https</a:t>
            </a:r>
            <a:r>
              <a:rPr lang="en-US" sz="2400" dirty="0">
                <a:latin typeface="Calibri" panose="020F0502020204030204" pitchFamily="34" charset="0"/>
                <a:hlinkClick r:id="rId3"/>
              </a:rPr>
              <a:t>://</a:t>
            </a:r>
            <a:r>
              <a:rPr lang="en-US" sz="2400" dirty="0" smtClean="0">
                <a:latin typeface="Calibri" panose="020F0502020204030204" pitchFamily="34" charset="0"/>
                <a:hlinkClick r:id="rId3"/>
              </a:rPr>
              <a:t>www.era.europa.eu/node/641/1091792_en</a:t>
            </a:r>
            <a:r>
              <a:rPr lang="en-US" sz="2400" dirty="0" smtClean="0">
                <a:latin typeface="Calibri" panose="020F0502020204030204" pitchFamily="34" charset="0"/>
              </a:rPr>
              <a:t>):</a:t>
            </a:r>
            <a:endParaRPr lang="en-US" sz="2400" dirty="0">
              <a:latin typeface="Calibri" panose="020F0502020204030204" pitchFamily="34" charset="0"/>
            </a:endParaRPr>
          </a:p>
          <a:p>
            <a:endParaRPr lang="en-US" sz="2800" dirty="0">
              <a:latin typeface="Calibri" panose="020F0502020204030204" pitchFamily="34" charset="0"/>
            </a:endParaRPr>
          </a:p>
          <a:p>
            <a:endParaRPr lang="en-US" dirty="0" smtClean="0">
              <a:latin typeface="Calibri" panose="020F0502020204030204" pitchFamily="34" charset="0"/>
            </a:endParaRPr>
          </a:p>
          <a:p>
            <a:endParaRPr lang="en-US" dirty="0"/>
          </a:p>
        </p:txBody>
      </p:sp>
      <p:sp>
        <p:nvSpPr>
          <p:cNvPr id="6" name="Footer Placeholder 4"/>
          <p:cNvSpPr>
            <a:spLocks noGrp="1"/>
          </p:cNvSpPr>
          <p:nvPr>
            <p:ph type="ftr" sz="quarter" idx="11"/>
          </p:nvPr>
        </p:nvSpPr>
        <p:spPr>
          <a:xfrm>
            <a:off x="2113281" y="6784829"/>
            <a:ext cx="63274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10</a:t>
            </a:fld>
            <a:endParaRPr lang="en-US" dirty="0"/>
          </a:p>
        </p:txBody>
      </p:sp>
      <p:pic>
        <p:nvPicPr>
          <p:cNvPr id="7" name="Picture 6"/>
          <p:cNvPicPr>
            <a:picLocks noChangeAspect="1"/>
          </p:cNvPicPr>
          <p:nvPr/>
        </p:nvPicPr>
        <p:blipFill>
          <a:blip r:embed="rId4"/>
          <a:stretch>
            <a:fillRect/>
          </a:stretch>
        </p:blipFill>
        <p:spPr>
          <a:xfrm>
            <a:off x="703479" y="2451332"/>
            <a:ext cx="7400925" cy="4657725"/>
          </a:xfrm>
          <a:prstGeom prst="rect">
            <a:avLst/>
          </a:prstGeom>
        </p:spPr>
      </p:pic>
    </p:spTree>
    <p:extLst>
      <p:ext uri="{BB962C8B-B14F-4D97-AF65-F5344CB8AC3E}">
        <p14:creationId xmlns:p14="http://schemas.microsoft.com/office/powerpoint/2010/main" val="2122215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127" y="198578"/>
            <a:ext cx="8018145" cy="843308"/>
          </a:xfrm>
        </p:spPr>
        <p:txBody>
          <a:bodyPr>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Common Interface </a:t>
            </a:r>
            <a:r>
              <a:rPr lang="en-US" dirty="0">
                <a:latin typeface="Calibri" panose="020F0502020204030204" pitchFamily="34" charset="0"/>
              </a:rPr>
              <a:t>Function - Chapter </a:t>
            </a:r>
            <a:r>
              <a:rPr lang="en-US" dirty="0" smtClean="0">
                <a:latin typeface="Calibri" panose="020F0502020204030204" pitchFamily="34" charset="0"/>
              </a:rPr>
              <a:t>4.2.11  </a:t>
            </a:r>
            <a:endParaRPr lang="en-US" dirty="0">
              <a:latin typeface="Calibri" panose="020F0502020204030204" pitchFamily="34" charset="0"/>
            </a:endParaRPr>
          </a:p>
        </p:txBody>
      </p:sp>
      <p:sp>
        <p:nvSpPr>
          <p:cNvPr id="3" name="Text Placeholder 2"/>
          <p:cNvSpPr>
            <a:spLocks noGrp="1"/>
          </p:cNvSpPr>
          <p:nvPr>
            <p:ph type="body" idx="1"/>
          </p:nvPr>
        </p:nvSpPr>
        <p:spPr/>
        <p:txBody>
          <a:bodyPr>
            <a:normAutofit fontScale="92500"/>
          </a:bodyPr>
          <a:lstStyle/>
          <a:p>
            <a:r>
              <a:rPr lang="en-US" sz="2800" dirty="0">
                <a:latin typeface="Calibri" panose="020F0502020204030204" pitchFamily="34" charset="0"/>
              </a:rPr>
              <a:t>Steps (</a:t>
            </a:r>
            <a:r>
              <a:rPr lang="en-US" sz="2800" dirty="0">
                <a:latin typeface="Calibri" panose="020F0502020204030204" pitchFamily="34" charset="0"/>
                <a:hlinkClick r:id="rId3"/>
              </a:rPr>
              <a:t>http://ccs.rne.eu/common-interface</a:t>
            </a:r>
            <a:r>
              <a:rPr lang="en-US" sz="2800" dirty="0" smtClean="0">
                <a:latin typeface="Calibri" panose="020F0502020204030204" pitchFamily="34" charset="0"/>
                <a:hlinkClick r:id="rId3"/>
              </a:rPr>
              <a:t>/</a:t>
            </a:r>
            <a:r>
              <a:rPr lang="en-US" sz="2800" dirty="0">
                <a:latin typeface="Calibri" panose="020F0502020204030204" pitchFamily="34" charset="0"/>
              </a:rPr>
              <a:t> and </a:t>
            </a:r>
            <a:r>
              <a:rPr lang="en-US" sz="2800" dirty="0" smtClean="0">
                <a:latin typeface="Calibri" panose="020F0502020204030204" pitchFamily="34" charset="0"/>
                <a:hlinkClick r:id="rId4"/>
              </a:rPr>
              <a:t>support.ccs@rne.eu</a:t>
            </a:r>
            <a:r>
              <a:rPr lang="en-US" sz="2800" dirty="0" smtClean="0">
                <a:latin typeface="Calibri" panose="020F0502020204030204" pitchFamily="34" charset="0"/>
              </a:rPr>
              <a:t> </a:t>
            </a:r>
            <a:r>
              <a:rPr lang="en-US" sz="2800" dirty="0">
                <a:latin typeface="Calibri" panose="020F0502020204030204" pitchFamily="34" charset="0"/>
              </a:rPr>
              <a:t>or </a:t>
            </a:r>
            <a:r>
              <a:rPr lang="en-US" sz="2800" dirty="0">
                <a:latin typeface="Calibri" panose="020F0502020204030204" pitchFamily="34" charset="0"/>
                <a:hlinkClick r:id="rId5"/>
              </a:rPr>
              <a:t>https://www.oltis.cz/produkty</a:t>
            </a:r>
            <a:r>
              <a:rPr lang="en-US" sz="2800" dirty="0" smtClean="0">
                <a:latin typeface="Calibri" panose="020F0502020204030204" pitchFamily="34" charset="0"/>
                <a:hlinkClick r:id="rId5"/>
              </a:rPr>
              <a:t>/</a:t>
            </a:r>
            <a:r>
              <a:rPr lang="en-US" sz="2800" dirty="0" smtClean="0">
                <a:latin typeface="Calibri" panose="020F0502020204030204" pitchFamily="34" charset="0"/>
              </a:rPr>
              <a:t>):</a:t>
            </a:r>
          </a:p>
          <a:p>
            <a:endParaRPr lang="en-US" dirty="0" smtClean="0">
              <a:latin typeface="Calibri" panose="020F0502020204030204" pitchFamily="34" charset="0"/>
            </a:endParaRPr>
          </a:p>
          <a:p>
            <a:pPr marL="457200" indent="-457200">
              <a:buFont typeface="+mj-lt"/>
              <a:buAutoNum type="arabicPeriod"/>
            </a:pPr>
            <a:r>
              <a:rPr lang="en-US" sz="2800" dirty="0" smtClean="0">
                <a:latin typeface="Calibri" panose="020F0502020204030204" pitchFamily="34" charset="0"/>
              </a:rPr>
              <a:t>To evaluate the need of implementing the Common Interface </a:t>
            </a:r>
          </a:p>
          <a:p>
            <a:pPr marL="457200" indent="-457200">
              <a:buFont typeface="+mj-lt"/>
              <a:buAutoNum type="arabicPeriod"/>
            </a:pPr>
            <a:endParaRPr lang="en-US" dirty="0" smtClean="0">
              <a:latin typeface="Calibri" panose="020F0502020204030204" pitchFamily="34" charset="0"/>
            </a:endParaRPr>
          </a:p>
          <a:p>
            <a:pPr lvl="2">
              <a:buFont typeface="Wingdings" panose="05000000000000000000" pitchFamily="2" charset="2"/>
              <a:buChar char="§"/>
            </a:pPr>
            <a:r>
              <a:rPr lang="en-US" sz="2400" dirty="0" smtClean="0">
                <a:latin typeface="Calibri" panose="020F0502020204030204" pitchFamily="34" charset="0"/>
              </a:rPr>
              <a:t>Is it needed for RU/IM communication? </a:t>
            </a:r>
          </a:p>
          <a:p>
            <a:pPr lvl="2">
              <a:buFont typeface="Wingdings" panose="05000000000000000000" pitchFamily="2" charset="2"/>
              <a:buChar char="§"/>
            </a:pPr>
            <a:r>
              <a:rPr lang="en-US" sz="2400" dirty="0" smtClean="0">
                <a:latin typeface="Calibri" panose="020F0502020204030204" pitchFamily="34" charset="0"/>
              </a:rPr>
              <a:t>Is it needed for RU functions?</a:t>
            </a:r>
          </a:p>
          <a:p>
            <a:pPr lvl="2">
              <a:buFont typeface="Wingdings" panose="05000000000000000000" pitchFamily="2" charset="2"/>
              <a:buChar char="§"/>
            </a:pPr>
            <a:r>
              <a:rPr lang="en-US" sz="2400" dirty="0" smtClean="0">
                <a:latin typeface="Calibri" panose="020F0502020204030204" pitchFamily="34" charset="0"/>
              </a:rPr>
              <a:t>Reference Implementation: </a:t>
            </a:r>
            <a:r>
              <a:rPr lang="en-US" sz="2400" dirty="0" smtClean="0">
                <a:solidFill>
                  <a:srgbClr val="FF0000"/>
                </a:solidFill>
                <a:latin typeface="Calibri" panose="020F0502020204030204" pitchFamily="34" charset="0"/>
              </a:rPr>
              <a:t>CI (RNE-CCS)</a:t>
            </a:r>
          </a:p>
          <a:p>
            <a:pPr marL="366012" lvl="2" indent="0">
              <a:buNone/>
            </a:pPr>
            <a:endParaRPr lang="en-US" dirty="0" smtClean="0">
              <a:latin typeface="Calibri" panose="020F0502020204030204" pitchFamily="34" charset="0"/>
            </a:endParaRPr>
          </a:p>
          <a:p>
            <a:pPr marL="514350" lvl="1" indent="-514350">
              <a:buFont typeface="+mj-lt"/>
              <a:buAutoNum type="arabicPeriod" startAt="2"/>
            </a:pPr>
            <a:r>
              <a:rPr lang="en-US" sz="2800" dirty="0">
                <a:solidFill>
                  <a:schemeClr val="tx1"/>
                </a:solidFill>
                <a:latin typeface="Calibri" panose="020F0502020204030204" pitchFamily="34" charset="0"/>
              </a:rPr>
              <a:t>Can I deliver TAF compliant messages?</a:t>
            </a:r>
          </a:p>
          <a:p>
            <a:pPr marL="514350" lvl="1" indent="-514350">
              <a:buFont typeface="+mj-lt"/>
              <a:buAutoNum type="arabicPeriod" startAt="2"/>
            </a:pPr>
            <a:r>
              <a:rPr lang="en-US" sz="2800" dirty="0" smtClean="0">
                <a:solidFill>
                  <a:schemeClr val="tx1"/>
                </a:solidFill>
                <a:latin typeface="Calibri" panose="020F0502020204030204" pitchFamily="34" charset="0"/>
              </a:rPr>
              <a:t>Target </a:t>
            </a:r>
            <a:r>
              <a:rPr lang="en-US" sz="2800" dirty="0">
                <a:solidFill>
                  <a:schemeClr val="tx1"/>
                </a:solidFill>
                <a:latin typeface="Calibri" panose="020F0502020204030204" pitchFamily="34" charset="0"/>
              </a:rPr>
              <a:t>Implementation </a:t>
            </a:r>
            <a:r>
              <a:rPr lang="en-US" sz="2800" dirty="0" smtClean="0">
                <a:solidFill>
                  <a:schemeClr val="tx1"/>
                </a:solidFill>
                <a:latin typeface="Calibri" panose="020F0502020204030204" pitchFamily="34" charset="0"/>
              </a:rPr>
              <a:t>Milestone 2013</a:t>
            </a:r>
            <a:endParaRPr lang="en-US" sz="2800" dirty="0">
              <a:solidFill>
                <a:schemeClr val="tx1"/>
              </a:solidFill>
              <a:latin typeface="Calibri" panose="020F0502020204030204" pitchFamily="34" charset="0"/>
            </a:endParaRPr>
          </a:p>
          <a:p>
            <a:pPr marL="514350" lvl="1" indent="-514350">
              <a:buFont typeface="+mj-lt"/>
              <a:buAutoNum type="arabicPeriod" startAt="2"/>
            </a:pPr>
            <a:endParaRPr lang="en-US" sz="2800" dirty="0">
              <a:solidFill>
                <a:schemeClr val="tx1"/>
              </a:solidFill>
              <a:latin typeface="Calibri" panose="020F0502020204030204" pitchFamily="34" charset="0"/>
            </a:endParaRPr>
          </a:p>
          <a:p>
            <a:endParaRPr lang="en-US" dirty="0"/>
          </a:p>
        </p:txBody>
      </p:sp>
      <p:sp>
        <p:nvSpPr>
          <p:cNvPr id="6" name="Footer Placeholder 4"/>
          <p:cNvSpPr>
            <a:spLocks noGrp="1"/>
          </p:cNvSpPr>
          <p:nvPr>
            <p:ph type="ftr" sz="quarter" idx="11"/>
          </p:nvPr>
        </p:nvSpPr>
        <p:spPr>
          <a:xfrm>
            <a:off x="2076028" y="6756292"/>
            <a:ext cx="629697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11</a:t>
            </a:fld>
            <a:endParaRPr lang="en-US"/>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85002" y="2905382"/>
            <a:ext cx="2154128" cy="1760747"/>
          </a:xfrm>
          <a:prstGeom prst="rect">
            <a:avLst/>
          </a:prstGeom>
          <a:ln>
            <a:noFill/>
          </a:ln>
          <a:effectLst>
            <a:softEdge rad="112500"/>
          </a:effectLst>
        </p:spPr>
      </p:pic>
    </p:spTree>
    <p:extLst>
      <p:ext uri="{BB962C8B-B14F-4D97-AF65-F5344CB8AC3E}">
        <p14:creationId xmlns:p14="http://schemas.microsoft.com/office/powerpoint/2010/main" val="5794823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6545" y="403162"/>
            <a:ext cx="7340727" cy="344261"/>
          </a:xfrm>
        </p:spPr>
        <p:txBody>
          <a:bodyPr>
            <a:spAutoFit/>
          </a:bodyPr>
          <a:lstStyle/>
          <a:p>
            <a:r>
              <a:rPr lang="en-US" dirty="0" err="1">
                <a:latin typeface="Calibri" panose="020F0502020204030204" pitchFamily="34" charset="0"/>
              </a:rPr>
              <a:t>Realisation</a:t>
            </a:r>
            <a:r>
              <a:rPr lang="en-US" dirty="0">
                <a:latin typeface="Calibri" panose="020F0502020204030204" pitchFamily="34" charset="0"/>
              </a:rPr>
              <a:t> of the Common Interface Function - Chapter 4.2.11 </a:t>
            </a:r>
          </a:p>
        </p:txBody>
      </p:sp>
      <p:sp>
        <p:nvSpPr>
          <p:cNvPr id="3" name="Text Placeholder 2"/>
          <p:cNvSpPr>
            <a:spLocks noGrp="1"/>
          </p:cNvSpPr>
          <p:nvPr>
            <p:ph type="body" idx="1"/>
          </p:nvPr>
        </p:nvSpPr>
        <p:spPr/>
        <p:txBody>
          <a:bodyPr>
            <a:normAutofit/>
          </a:bodyPr>
          <a:lstStyle/>
          <a:p>
            <a:r>
              <a:rPr lang="en-US" sz="2400" dirty="0" smtClean="0">
                <a:solidFill>
                  <a:srgbClr val="282828"/>
                </a:solidFill>
                <a:latin typeface="Calibri" panose="020F0502020204030204" pitchFamily="34" charset="0"/>
              </a:rPr>
              <a:t>Specifications defined in the technical document </a:t>
            </a:r>
            <a:r>
              <a:rPr lang="it-IT" sz="2400" dirty="0" smtClean="0">
                <a:solidFill>
                  <a:srgbClr val="282828"/>
                </a:solidFill>
                <a:latin typeface="Calibri" panose="020F0502020204030204" pitchFamily="34" charset="0"/>
              </a:rPr>
              <a:t>TAF </a:t>
            </a:r>
            <a:r>
              <a:rPr lang="it-IT" sz="2400" dirty="0">
                <a:solidFill>
                  <a:srgbClr val="282828"/>
                </a:solidFill>
                <a:latin typeface="Calibri" panose="020F0502020204030204" pitchFamily="34" charset="0"/>
              </a:rPr>
              <a:t>TSI - ANNEX D.2: APPENDIX E - COMMON </a:t>
            </a:r>
            <a:r>
              <a:rPr lang="it-IT" sz="2400" dirty="0" smtClean="0">
                <a:solidFill>
                  <a:srgbClr val="282828"/>
                </a:solidFill>
                <a:latin typeface="Calibri" panose="020F0502020204030204" pitchFamily="34" charset="0"/>
              </a:rPr>
              <a:t>INTERFACE  </a:t>
            </a:r>
            <a:r>
              <a:rPr lang="en-US" sz="2400" dirty="0" smtClean="0">
                <a:solidFill>
                  <a:srgbClr val="282828"/>
                </a:solidFill>
                <a:latin typeface="Calibri" panose="020F0502020204030204" pitchFamily="34" charset="0"/>
              </a:rPr>
              <a:t>(</a:t>
            </a:r>
            <a:r>
              <a:rPr lang="en-US" sz="2400" dirty="0" smtClean="0">
                <a:solidFill>
                  <a:srgbClr val="282828"/>
                </a:solidFill>
                <a:latin typeface="Calibri" panose="020F0502020204030204" pitchFamily="34" charset="0"/>
                <a:hlinkClick r:id="rId3"/>
              </a:rPr>
              <a:t>https</a:t>
            </a:r>
            <a:r>
              <a:rPr lang="en-US" sz="2400" dirty="0">
                <a:solidFill>
                  <a:srgbClr val="282828"/>
                </a:solidFill>
                <a:latin typeface="Calibri" panose="020F0502020204030204" pitchFamily="34" charset="0"/>
                <a:hlinkClick r:id="rId3"/>
              </a:rPr>
              <a:t>://</a:t>
            </a:r>
            <a:r>
              <a:rPr lang="en-US" sz="2400" dirty="0" smtClean="0">
                <a:solidFill>
                  <a:srgbClr val="282828"/>
                </a:solidFill>
                <a:latin typeface="Calibri" panose="020F0502020204030204" pitchFamily="34" charset="0"/>
                <a:hlinkClick r:id="rId3"/>
              </a:rPr>
              <a:t>www.era.europa.eu/node/641/1091792_en</a:t>
            </a:r>
            <a:r>
              <a:rPr lang="en-US" sz="2400" dirty="0" smtClean="0">
                <a:solidFill>
                  <a:srgbClr val="282828"/>
                </a:solidFill>
                <a:latin typeface="Calibri" panose="020F0502020204030204" pitchFamily="34" charset="0"/>
              </a:rPr>
              <a:t>):</a:t>
            </a:r>
          </a:p>
          <a:p>
            <a:endParaRPr lang="en-US" sz="2400" dirty="0" smtClean="0">
              <a:solidFill>
                <a:srgbClr val="282828"/>
              </a:solidFill>
              <a:latin typeface="Calibri" panose="020F0502020204030204" pitchFamily="34" charset="0"/>
            </a:endParaRPr>
          </a:p>
          <a:p>
            <a:pPr lvl="1"/>
            <a:r>
              <a:rPr lang="en-US" sz="2197" dirty="0">
                <a:solidFill>
                  <a:srgbClr val="282828"/>
                </a:solidFill>
                <a:latin typeface="Calibri" panose="020F0502020204030204" pitchFamily="34" charset="0"/>
              </a:rPr>
              <a:t>FUNCTIONAL </a:t>
            </a:r>
            <a:r>
              <a:rPr lang="en-US" sz="2197" dirty="0" smtClean="0">
                <a:solidFill>
                  <a:srgbClr val="282828"/>
                </a:solidFill>
                <a:latin typeface="Calibri" panose="020F0502020204030204" pitchFamily="34" charset="0"/>
              </a:rPr>
              <a:t>REQUIREMENTS (API, security, </a:t>
            </a:r>
            <a:r>
              <a:rPr lang="en-US" sz="2197" dirty="0" err="1" smtClean="0">
                <a:solidFill>
                  <a:srgbClr val="282828"/>
                </a:solidFill>
                <a:latin typeface="Calibri" panose="020F0502020204030204" pitchFamily="34" charset="0"/>
              </a:rPr>
              <a:t>etc</a:t>
            </a:r>
            <a:r>
              <a:rPr lang="en-US" sz="2197" dirty="0" smtClean="0">
                <a:solidFill>
                  <a:srgbClr val="282828"/>
                </a:solidFill>
                <a:latin typeface="Calibri" panose="020F0502020204030204" pitchFamily="34" charset="0"/>
              </a:rPr>
              <a:t>)</a:t>
            </a:r>
          </a:p>
          <a:p>
            <a:pPr lvl="1"/>
            <a:r>
              <a:rPr lang="en-US" sz="2197" dirty="0">
                <a:solidFill>
                  <a:srgbClr val="282828"/>
                </a:solidFill>
                <a:latin typeface="Calibri" panose="020F0502020204030204" pitchFamily="34" charset="0"/>
              </a:rPr>
              <a:t>PERFORMANCE AND DATA </a:t>
            </a:r>
            <a:r>
              <a:rPr lang="en-US" sz="2197" dirty="0" smtClean="0">
                <a:solidFill>
                  <a:srgbClr val="282828"/>
                </a:solidFill>
                <a:latin typeface="Calibri" panose="020F0502020204030204" pitchFamily="34" charset="0"/>
              </a:rPr>
              <a:t>QUALITY</a:t>
            </a:r>
          </a:p>
          <a:p>
            <a:pPr lvl="1"/>
            <a:r>
              <a:rPr lang="en-US" sz="2197" dirty="0">
                <a:solidFill>
                  <a:srgbClr val="282828"/>
                </a:solidFill>
                <a:latin typeface="Calibri" panose="020F0502020204030204" pitchFamily="34" charset="0"/>
              </a:rPr>
              <a:t>COMMUNICATION LAYER BETWEEN COMMON </a:t>
            </a:r>
            <a:r>
              <a:rPr lang="en-US" sz="2197" dirty="0" smtClean="0">
                <a:solidFill>
                  <a:srgbClr val="282828"/>
                </a:solidFill>
                <a:latin typeface="Calibri" panose="020F0502020204030204" pitchFamily="34" charset="0"/>
              </a:rPr>
              <a:t>INTERFACE</a:t>
            </a:r>
          </a:p>
          <a:p>
            <a:pPr lvl="1"/>
            <a:r>
              <a:rPr lang="en-US" sz="2197" dirty="0">
                <a:solidFill>
                  <a:srgbClr val="282828"/>
                </a:solidFill>
                <a:latin typeface="Calibri" panose="020F0502020204030204" pitchFamily="34" charset="0"/>
              </a:rPr>
              <a:t>WEB SERVICE / REMOTE LI HEARTBEAT </a:t>
            </a:r>
            <a:r>
              <a:rPr lang="en-US" sz="2197" dirty="0" smtClean="0">
                <a:solidFill>
                  <a:srgbClr val="282828"/>
                </a:solidFill>
                <a:latin typeface="Calibri" panose="020F0502020204030204" pitchFamily="34" charset="0"/>
              </a:rPr>
              <a:t>CHECK (WSDL, SOAP </a:t>
            </a:r>
            <a:r>
              <a:rPr lang="en-US" sz="2197" dirty="0" err="1" smtClean="0">
                <a:solidFill>
                  <a:srgbClr val="282828"/>
                </a:solidFill>
                <a:latin typeface="Calibri" panose="020F0502020204030204" pitchFamily="34" charset="0"/>
              </a:rPr>
              <a:t>etc</a:t>
            </a:r>
            <a:r>
              <a:rPr lang="en-US" sz="2197" dirty="0" smtClean="0">
                <a:solidFill>
                  <a:srgbClr val="282828"/>
                </a:solidFill>
                <a:latin typeface="Calibri" panose="020F0502020204030204" pitchFamily="34" charset="0"/>
              </a:rPr>
              <a:t>)</a:t>
            </a:r>
          </a:p>
          <a:p>
            <a:endParaRPr lang="en-US" sz="2400" dirty="0">
              <a:solidFill>
                <a:srgbClr val="282828"/>
              </a:solidFill>
              <a:latin typeface="Calibri" panose="020F0502020204030204" pitchFamily="34" charset="0"/>
            </a:endParaRPr>
          </a:p>
          <a:p>
            <a:pPr marL="0" indent="0">
              <a:buNone/>
            </a:pPr>
            <a:endParaRPr lang="en-US" sz="2400" dirty="0" smtClean="0">
              <a:latin typeface="Calibri" panose="020F0502020204030204" pitchFamily="34" charset="0"/>
            </a:endParaRPr>
          </a:p>
          <a:p>
            <a:endParaRPr lang="en-US" dirty="0"/>
          </a:p>
        </p:txBody>
      </p:sp>
      <p:sp>
        <p:nvSpPr>
          <p:cNvPr id="6" name="Footer Placeholder 4"/>
          <p:cNvSpPr>
            <a:spLocks noGrp="1"/>
          </p:cNvSpPr>
          <p:nvPr>
            <p:ph type="ftr" sz="quarter" idx="11"/>
          </p:nvPr>
        </p:nvSpPr>
        <p:spPr>
          <a:xfrm>
            <a:off x="1950721" y="6784829"/>
            <a:ext cx="634269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12</a:t>
            </a:fld>
            <a:endParaRPr lang="en-US" dirty="0"/>
          </a:p>
        </p:txBody>
      </p:sp>
    </p:spTree>
    <p:extLst>
      <p:ext uri="{BB962C8B-B14F-4D97-AF65-F5344CB8AC3E}">
        <p14:creationId xmlns:p14="http://schemas.microsoft.com/office/powerpoint/2010/main" val="17112213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4994" y="265391"/>
            <a:ext cx="6029856" cy="861774"/>
          </a:xfrm>
        </p:spPr>
        <p:txBody>
          <a:bodyPr>
            <a:spAutoFit/>
          </a:bodyPr>
          <a:lstStyle/>
          <a:p>
            <a:r>
              <a:rPr lang="en-US" sz="2800" dirty="0" err="1" smtClean="0">
                <a:latin typeface="Calibri" panose="020F0502020204030204" pitchFamily="34" charset="0"/>
              </a:rPr>
              <a:t>Realisation</a:t>
            </a:r>
            <a:r>
              <a:rPr lang="en-US" sz="2800" dirty="0" smtClean="0">
                <a:latin typeface="Calibri" panose="020F0502020204030204" pitchFamily="34" charset="0"/>
              </a:rPr>
              <a:t> of the Unique Train Identifiers</a:t>
            </a:r>
            <a:br>
              <a:rPr lang="en-US" sz="2800" dirty="0" smtClean="0">
                <a:latin typeface="Calibri" panose="020F0502020204030204" pitchFamily="34" charset="0"/>
              </a:rPr>
            </a:br>
            <a:r>
              <a:rPr lang="en-US" sz="2800" b="1" dirty="0">
                <a:solidFill>
                  <a:srgbClr val="FF0000"/>
                </a:solidFill>
                <a:latin typeface="Calibri" panose="020F0502020204030204" pitchFamily="34" charset="0"/>
              </a:rPr>
              <a:t>under discussion!</a:t>
            </a:r>
            <a:r>
              <a:rPr lang="en-US" sz="2800" dirty="0" smtClean="0">
                <a:latin typeface="Calibri" panose="020F0502020204030204" pitchFamily="34" charset="0"/>
              </a:rPr>
              <a:t> </a:t>
            </a:r>
            <a:endParaRPr lang="en-US" sz="2800" dirty="0">
              <a:latin typeface="Calibri" panose="020F0502020204030204" pitchFamily="34" charset="0"/>
            </a:endParaRPr>
          </a:p>
        </p:txBody>
      </p:sp>
      <p:sp>
        <p:nvSpPr>
          <p:cNvPr id="3" name="Text Placeholder 2"/>
          <p:cNvSpPr>
            <a:spLocks noGrp="1"/>
          </p:cNvSpPr>
          <p:nvPr>
            <p:ph type="body" idx="1"/>
          </p:nvPr>
        </p:nvSpPr>
        <p:spPr>
          <a:xfrm>
            <a:off x="637513" y="1557326"/>
            <a:ext cx="8127229" cy="5125654"/>
          </a:xfrm>
        </p:spPr>
        <p:txBody>
          <a:bodyPr/>
          <a:lstStyle/>
          <a:p>
            <a:r>
              <a:rPr lang="en-US" sz="2800" dirty="0" smtClean="0">
                <a:latin typeface="Calibri" panose="020F0502020204030204" pitchFamily="34" charset="0"/>
              </a:rPr>
              <a:t>There is already handbook drafted by the sector to implement this function. </a:t>
            </a:r>
          </a:p>
          <a:p>
            <a:endParaRPr lang="en-US" sz="2800" dirty="0" smtClean="0">
              <a:latin typeface="Calibri" panose="020F0502020204030204" pitchFamily="34" charset="0"/>
            </a:endParaRPr>
          </a:p>
          <a:p>
            <a:r>
              <a:rPr lang="en-US" sz="2800" dirty="0" smtClean="0">
                <a:latin typeface="Calibri" panose="020F0502020204030204" pitchFamily="34" charset="0"/>
              </a:rPr>
              <a:t>Latest function to be implemented. </a:t>
            </a:r>
          </a:p>
          <a:p>
            <a:endParaRPr lang="en-US" sz="2800" dirty="0" smtClean="0">
              <a:latin typeface="Calibri" panose="020F0502020204030204" pitchFamily="34" charset="0"/>
            </a:endParaRPr>
          </a:p>
          <a:p>
            <a:r>
              <a:rPr lang="en-US" sz="2800" dirty="0">
                <a:latin typeface="Calibri" panose="020F0502020204030204" pitchFamily="34" charset="0"/>
              </a:rPr>
              <a:t>Target Implementation Milestone </a:t>
            </a:r>
            <a:r>
              <a:rPr lang="en-US" sz="2800" dirty="0" smtClean="0">
                <a:latin typeface="Calibri" panose="020F0502020204030204" pitchFamily="34" charset="0"/>
              </a:rPr>
              <a:t>2021</a:t>
            </a:r>
            <a:endParaRPr lang="en-US" sz="2800" dirty="0">
              <a:latin typeface="Calibri" panose="020F0502020204030204" pitchFamily="34" charset="0"/>
            </a:endParaRPr>
          </a:p>
          <a:p>
            <a:endParaRPr lang="en-US" dirty="0"/>
          </a:p>
        </p:txBody>
      </p:sp>
      <p:sp>
        <p:nvSpPr>
          <p:cNvPr id="7" name="Footer Placeholder 4"/>
          <p:cNvSpPr>
            <a:spLocks noGrp="1"/>
          </p:cNvSpPr>
          <p:nvPr>
            <p:ph type="ftr" sz="quarter" idx="11"/>
          </p:nvPr>
        </p:nvSpPr>
        <p:spPr>
          <a:xfrm>
            <a:off x="1991703" y="6786585"/>
            <a:ext cx="61369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13</a:t>
            </a:fld>
            <a:endParaRPr lang="en-US"/>
          </a:p>
        </p:txBody>
      </p:sp>
      <p:pic>
        <p:nvPicPr>
          <p:cNvPr id="6" name="Picture 5"/>
          <p:cNvPicPr>
            <a:picLocks noChangeAspect="1"/>
          </p:cNvPicPr>
          <p:nvPr/>
        </p:nvPicPr>
        <p:blipFill>
          <a:blip r:embed="rId3"/>
          <a:stretch>
            <a:fillRect/>
          </a:stretch>
        </p:blipFill>
        <p:spPr>
          <a:xfrm>
            <a:off x="6118964" y="4691194"/>
            <a:ext cx="2645778" cy="2025999"/>
          </a:xfrm>
          <a:prstGeom prst="rect">
            <a:avLst/>
          </a:prstGeom>
        </p:spPr>
      </p:pic>
    </p:spTree>
    <p:extLst>
      <p:ext uri="{BB962C8B-B14F-4D97-AF65-F5344CB8AC3E}">
        <p14:creationId xmlns:p14="http://schemas.microsoft.com/office/powerpoint/2010/main" val="2013225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127" y="251028"/>
            <a:ext cx="8018145" cy="467820"/>
          </a:xfrm>
        </p:spPr>
        <p:txBody>
          <a:bodyPr>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Path Request Function – 4.2.2 </a:t>
            </a:r>
            <a:endParaRPr lang="en-US" dirty="0">
              <a:latin typeface="Calibri" panose="020F0502020204030204" pitchFamily="34" charset="0"/>
            </a:endParaRPr>
          </a:p>
        </p:txBody>
      </p:sp>
      <p:sp>
        <p:nvSpPr>
          <p:cNvPr id="3" name="Text Placeholder 2"/>
          <p:cNvSpPr>
            <a:spLocks noGrp="1"/>
          </p:cNvSpPr>
          <p:nvPr>
            <p:ph type="body" idx="1"/>
          </p:nvPr>
        </p:nvSpPr>
        <p:spPr/>
        <p:txBody>
          <a:bodyPr>
            <a:normAutofit fontScale="77500" lnSpcReduction="20000"/>
          </a:bodyPr>
          <a:lstStyle/>
          <a:p>
            <a:r>
              <a:rPr lang="en-US" sz="2800" dirty="0" smtClean="0">
                <a:latin typeface="Calibri" panose="020F0502020204030204" pitchFamily="34" charset="0"/>
              </a:rPr>
              <a:t>It comprises following messages: </a:t>
            </a:r>
          </a:p>
          <a:p>
            <a:pPr lvl="2">
              <a:buFont typeface="Wingdings" panose="05000000000000000000" pitchFamily="2" charset="2"/>
              <a:buChar char="§"/>
            </a:pPr>
            <a:r>
              <a:rPr lang="en-US" sz="2100" dirty="0" smtClean="0">
                <a:latin typeface="Calibri" panose="020F0502020204030204" pitchFamily="34" charset="0"/>
              </a:rPr>
              <a:t>Path Request   (RU -&gt; IM)</a:t>
            </a:r>
          </a:p>
          <a:p>
            <a:pPr lvl="2">
              <a:buFont typeface="Wingdings" panose="05000000000000000000" pitchFamily="2" charset="2"/>
              <a:buChar char="§"/>
            </a:pPr>
            <a:r>
              <a:rPr lang="en-US" sz="2100" dirty="0" smtClean="0">
                <a:latin typeface="Calibri" panose="020F0502020204030204" pitchFamily="34" charset="0"/>
              </a:rPr>
              <a:t>Path Details   (IM -&gt; RU)</a:t>
            </a:r>
          </a:p>
          <a:p>
            <a:pPr lvl="2">
              <a:buFont typeface="Wingdings" panose="05000000000000000000" pitchFamily="2" charset="2"/>
              <a:buChar char="§"/>
            </a:pPr>
            <a:r>
              <a:rPr lang="en-US" sz="2100" dirty="0" smtClean="0">
                <a:latin typeface="Calibri" panose="020F0502020204030204" pitchFamily="34" charset="0"/>
              </a:rPr>
              <a:t>Path Confirmed   (RU -&gt; IM)</a:t>
            </a:r>
          </a:p>
          <a:p>
            <a:pPr lvl="2">
              <a:buFont typeface="Wingdings" panose="05000000000000000000" pitchFamily="2" charset="2"/>
              <a:buChar char="§"/>
            </a:pPr>
            <a:r>
              <a:rPr lang="en-US" sz="2100" dirty="0" smtClean="0">
                <a:latin typeface="Calibri" panose="020F0502020204030204" pitchFamily="34" charset="0"/>
              </a:rPr>
              <a:t>Path Details Refused  (RU -&gt; IM)</a:t>
            </a:r>
          </a:p>
          <a:p>
            <a:pPr lvl="2">
              <a:buFont typeface="Wingdings" panose="05000000000000000000" pitchFamily="2" charset="2"/>
              <a:buChar char="§"/>
            </a:pPr>
            <a:r>
              <a:rPr lang="en-US" sz="2100" dirty="0" smtClean="0">
                <a:latin typeface="Calibri" panose="020F0502020204030204" pitchFamily="34" charset="0"/>
              </a:rPr>
              <a:t>Path Cancelled from (RU -&gt; IM)</a:t>
            </a:r>
          </a:p>
          <a:p>
            <a:pPr marL="366012" lvl="2" indent="0">
              <a:buNone/>
            </a:pPr>
            <a:endParaRPr lang="en-US" sz="2000" dirty="0" smtClean="0">
              <a:latin typeface="Calibri" panose="020F0502020204030204" pitchFamily="34" charset="0"/>
            </a:endParaRPr>
          </a:p>
          <a:p>
            <a:r>
              <a:rPr lang="en-US" sz="2800" b="1" dirty="0">
                <a:latin typeface="Calibri" panose="020F0502020204030204" pitchFamily="34" charset="0"/>
              </a:rPr>
              <a:t>To check the process in place in the </a:t>
            </a:r>
            <a:r>
              <a:rPr lang="en-US" sz="2800" b="1" dirty="0" smtClean="0">
                <a:latin typeface="Calibri" panose="020F0502020204030204" pitchFamily="34" charset="0"/>
              </a:rPr>
              <a:t>company</a:t>
            </a:r>
          </a:p>
          <a:p>
            <a:pPr marL="0" indent="0">
              <a:buNone/>
            </a:pPr>
            <a:endParaRPr lang="en-US" sz="2800" b="1" dirty="0">
              <a:latin typeface="Calibri" panose="020F0502020204030204" pitchFamily="34" charset="0"/>
            </a:endParaRPr>
          </a:p>
          <a:p>
            <a:r>
              <a:rPr lang="en-US" sz="2800" b="1" dirty="0">
                <a:latin typeface="Calibri" panose="020F0502020204030204" pitchFamily="34" charset="0"/>
              </a:rPr>
              <a:t>To assess the existence of an IT tool supporting this process.</a:t>
            </a:r>
          </a:p>
          <a:p>
            <a:pPr lvl="2">
              <a:buFont typeface="Wingdings" panose="05000000000000000000" pitchFamily="2" charset="2"/>
              <a:buChar char="§"/>
            </a:pPr>
            <a:r>
              <a:rPr lang="en-US" sz="2000" dirty="0" smtClean="0">
                <a:latin typeface="Calibri" panose="020F0502020204030204" pitchFamily="34" charset="0"/>
              </a:rPr>
              <a:t>Functionality implemented -&gt; Conversion into TAF compliant messages using CI.</a:t>
            </a:r>
          </a:p>
          <a:p>
            <a:pPr lvl="2">
              <a:buFont typeface="Wingdings" panose="05000000000000000000" pitchFamily="2" charset="2"/>
              <a:buChar char="§"/>
            </a:pPr>
            <a:r>
              <a:rPr lang="en-US" sz="2000" dirty="0">
                <a:latin typeface="Calibri" panose="020F0502020204030204" pitchFamily="34" charset="0"/>
              </a:rPr>
              <a:t>Functionality not implemented-&gt; IT tools in the market providing some  service / functionality : </a:t>
            </a:r>
            <a:r>
              <a:rPr lang="en-US" sz="2000" b="1" dirty="0" smtClean="0">
                <a:solidFill>
                  <a:srgbClr val="FF0000"/>
                </a:solidFill>
                <a:latin typeface="Calibri" panose="020F0502020204030204" pitchFamily="34" charset="0"/>
              </a:rPr>
              <a:t>PCS </a:t>
            </a:r>
            <a:r>
              <a:rPr lang="en-US" sz="2000" b="1" dirty="0">
                <a:solidFill>
                  <a:srgbClr val="FF0000"/>
                </a:solidFill>
                <a:latin typeface="Calibri" panose="020F0502020204030204" pitchFamily="34" charset="0"/>
              </a:rPr>
              <a:t>– RNE (</a:t>
            </a:r>
            <a:r>
              <a:rPr lang="en-US" sz="2000" b="1" dirty="0">
                <a:solidFill>
                  <a:srgbClr val="FF0000"/>
                </a:solidFill>
                <a:latin typeface="Calibri" panose="020F0502020204030204" pitchFamily="34" charset="0"/>
                <a:hlinkClick r:id="rId3"/>
              </a:rPr>
              <a:t>http://pcs.rne.eu</a:t>
            </a:r>
            <a:r>
              <a:rPr lang="en-US" sz="2000" b="1" dirty="0" smtClean="0">
                <a:solidFill>
                  <a:srgbClr val="FF0000"/>
                </a:solidFill>
                <a:latin typeface="Calibri" panose="020F0502020204030204" pitchFamily="34" charset="0"/>
                <a:hlinkClick r:id="rId3"/>
              </a:rPr>
              <a:t>/</a:t>
            </a:r>
            <a:r>
              <a:rPr lang="en-US" sz="2000" b="1" dirty="0" smtClean="0">
                <a:solidFill>
                  <a:srgbClr val="FF0000"/>
                </a:solidFill>
                <a:latin typeface="Calibri" panose="020F0502020204030204" pitchFamily="34" charset="0"/>
              </a:rPr>
              <a:t>). Others:  HEROS H20 – </a:t>
            </a:r>
            <a:r>
              <a:rPr lang="en-US" sz="2000" b="1" dirty="0">
                <a:solidFill>
                  <a:srgbClr val="FF0000"/>
                </a:solidFill>
                <a:latin typeface="Calibri" panose="020F0502020204030204" pitchFamily="34" charset="0"/>
              </a:rPr>
              <a:t>HITRAIL (</a:t>
            </a:r>
            <a:r>
              <a:rPr lang="en-US" sz="2000" b="1" dirty="0">
                <a:solidFill>
                  <a:srgbClr val="FF0000"/>
                </a:solidFill>
                <a:latin typeface="Calibri" panose="020F0502020204030204" pitchFamily="34" charset="0"/>
                <a:hlinkClick r:id="rId4"/>
              </a:rPr>
              <a:t>https://</a:t>
            </a:r>
            <a:r>
              <a:rPr lang="en-US" sz="2000" b="1" dirty="0" smtClean="0">
                <a:solidFill>
                  <a:srgbClr val="FF0000"/>
                </a:solidFill>
                <a:latin typeface="Calibri" panose="020F0502020204030204" pitchFamily="34" charset="0"/>
                <a:hlinkClick r:id="rId4"/>
              </a:rPr>
              <a:t>www.hitrail.com/heros</a:t>
            </a:r>
            <a:r>
              <a:rPr lang="en-US" sz="2000" b="1" dirty="0" smtClean="0">
                <a:solidFill>
                  <a:srgbClr val="FF0000"/>
                </a:solidFill>
                <a:latin typeface="Calibri" panose="020F0502020204030204" pitchFamily="34" charset="0"/>
              </a:rPr>
              <a:t>) </a:t>
            </a:r>
            <a:r>
              <a:rPr lang="en-US" sz="2000" b="1" dirty="0">
                <a:solidFill>
                  <a:srgbClr val="FF0000"/>
                </a:solidFill>
                <a:latin typeface="Calibri" panose="020F0502020204030204" pitchFamily="34" charset="0"/>
              </a:rPr>
              <a:t>or KADR (</a:t>
            </a:r>
            <a:r>
              <a:rPr lang="en-US" sz="2000" b="1" dirty="0">
                <a:solidFill>
                  <a:srgbClr val="FF0000"/>
                </a:solidFill>
                <a:latin typeface="Calibri" panose="020F0502020204030204" pitchFamily="34" charset="0"/>
                <a:hlinkClick r:id="rId5"/>
              </a:rPr>
              <a:t>https://www.oltis.cz/produkty/manazer-zeleznicni-infrastruktury/isor-kadr-prodej-kapacity-drahy</a:t>
            </a:r>
            <a:r>
              <a:rPr lang="en-US" sz="2000" b="1" dirty="0" smtClean="0">
                <a:solidFill>
                  <a:srgbClr val="FF0000"/>
                </a:solidFill>
                <a:latin typeface="Calibri" panose="020F0502020204030204" pitchFamily="34" charset="0"/>
                <a:hlinkClick r:id="rId5"/>
              </a:rPr>
              <a:t>/</a:t>
            </a:r>
            <a:r>
              <a:rPr lang="en-US" sz="2000" b="1" dirty="0" smtClean="0">
                <a:solidFill>
                  <a:srgbClr val="FF0000"/>
                </a:solidFill>
                <a:latin typeface="Calibri" panose="020F0502020204030204" pitchFamily="34" charset="0"/>
              </a:rPr>
              <a:t> ). </a:t>
            </a:r>
          </a:p>
          <a:p>
            <a:pPr marL="366012" lvl="2" indent="0">
              <a:buNone/>
            </a:pPr>
            <a:endParaRPr lang="en-US" sz="2000" dirty="0" smtClean="0">
              <a:solidFill>
                <a:srgbClr val="FF0000"/>
              </a:solidFill>
              <a:latin typeface="Calibri" panose="020F0502020204030204" pitchFamily="34" charset="0"/>
            </a:endParaRPr>
          </a:p>
          <a:p>
            <a:r>
              <a:rPr lang="en-US" sz="2800" b="1" dirty="0">
                <a:latin typeface="Calibri" panose="020F0502020204030204" pitchFamily="34" charset="0"/>
              </a:rPr>
              <a:t>Target Implementation Milestone 2017</a:t>
            </a:r>
          </a:p>
          <a:p>
            <a:endParaRPr lang="en-US" dirty="0" smtClean="0">
              <a:latin typeface="Calibri" panose="020F0502020204030204" pitchFamily="34" charset="0"/>
            </a:endParaRPr>
          </a:p>
          <a:p>
            <a:endParaRPr lang="en-US" dirty="0"/>
          </a:p>
        </p:txBody>
      </p:sp>
      <p:sp>
        <p:nvSpPr>
          <p:cNvPr id="6" name="Footer Placeholder 4"/>
          <p:cNvSpPr>
            <a:spLocks noGrp="1"/>
          </p:cNvSpPr>
          <p:nvPr>
            <p:ph type="ftr" sz="quarter" idx="11"/>
          </p:nvPr>
        </p:nvSpPr>
        <p:spPr>
          <a:xfrm>
            <a:off x="1751754" y="6786585"/>
            <a:ext cx="627411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14</a:t>
            </a:fld>
            <a:endParaRPr lang="en-US"/>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19696" y="1108395"/>
            <a:ext cx="2676704" cy="2676704"/>
          </a:xfrm>
          <a:prstGeom prst="rect">
            <a:avLst/>
          </a:prstGeom>
          <a:ln>
            <a:noFill/>
          </a:ln>
          <a:effectLst>
            <a:softEdge rad="112500"/>
          </a:effectLst>
        </p:spPr>
      </p:pic>
    </p:spTree>
    <p:extLst>
      <p:ext uri="{BB962C8B-B14F-4D97-AF65-F5344CB8AC3E}">
        <p14:creationId xmlns:p14="http://schemas.microsoft.com/office/powerpoint/2010/main" val="13379016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4772" y="403162"/>
            <a:ext cx="5622500" cy="344261"/>
          </a:xfrm>
        </p:spPr>
        <p:txBody>
          <a:bodyPr>
            <a:spAutoFit/>
          </a:bodyPr>
          <a:lstStyle/>
          <a:p>
            <a:r>
              <a:rPr lang="en-US" dirty="0" err="1">
                <a:latin typeface="Calibri" panose="020F0502020204030204" pitchFamily="34" charset="0"/>
              </a:rPr>
              <a:t>Realisation</a:t>
            </a:r>
            <a:r>
              <a:rPr lang="en-US" dirty="0">
                <a:latin typeface="Calibri" panose="020F0502020204030204" pitchFamily="34" charset="0"/>
              </a:rPr>
              <a:t> of the Path Request Function – 4.2.2 </a:t>
            </a:r>
          </a:p>
        </p:txBody>
      </p:sp>
      <p:sp>
        <p:nvSpPr>
          <p:cNvPr id="3" name="Text Placeholder 2"/>
          <p:cNvSpPr>
            <a:spLocks noGrp="1"/>
          </p:cNvSpPr>
          <p:nvPr>
            <p:ph type="body" idx="1"/>
          </p:nvPr>
        </p:nvSpPr>
        <p:spPr/>
        <p:txBody>
          <a:bodyPr>
            <a:normAutofit/>
          </a:bodyPr>
          <a:lstStyle/>
          <a:p>
            <a:r>
              <a:rPr lang="en-US" sz="2000" dirty="0">
                <a:latin typeface="Calibri" panose="020F0502020204030204" pitchFamily="34" charset="0"/>
              </a:rPr>
              <a:t>Specifications </a:t>
            </a:r>
            <a:r>
              <a:rPr lang="en-US" sz="2000" dirty="0" smtClean="0">
                <a:latin typeface="Calibri" panose="020F0502020204030204" pitchFamily="34" charset="0"/>
              </a:rPr>
              <a:t>for Path Request defined </a:t>
            </a:r>
            <a:r>
              <a:rPr lang="en-US" sz="2000" dirty="0">
                <a:latin typeface="Calibri" panose="020F0502020204030204" pitchFamily="34" charset="0"/>
              </a:rPr>
              <a:t>in the </a:t>
            </a:r>
            <a:r>
              <a:rPr lang="en-US" sz="2000" dirty="0" smtClean="0">
                <a:latin typeface="Calibri" panose="020F0502020204030204" pitchFamily="34" charset="0"/>
              </a:rPr>
              <a:t>TAF technical document TAF </a:t>
            </a:r>
            <a:r>
              <a:rPr lang="en-US" sz="2000" dirty="0">
                <a:latin typeface="Calibri" panose="020F0502020204030204" pitchFamily="34" charset="0"/>
              </a:rPr>
              <a:t>TSI - ANNEX A.5 :FIGURES AND SEQUENCE DIAGRAMS OF THE TAF TSI </a:t>
            </a:r>
            <a:r>
              <a:rPr lang="en-US" sz="2000" dirty="0" smtClean="0">
                <a:latin typeface="Calibri" panose="020F0502020204030204" pitchFamily="34" charset="0"/>
              </a:rPr>
              <a:t>MESSAGES and in the data catalogue XSD (</a:t>
            </a:r>
            <a:r>
              <a:rPr lang="en-US" sz="2000" dirty="0" smtClean="0">
                <a:latin typeface="Calibri" panose="020F0502020204030204" pitchFamily="34" charset="0"/>
                <a:hlinkClick r:id="rId3"/>
              </a:rPr>
              <a:t>https</a:t>
            </a:r>
            <a:r>
              <a:rPr lang="en-US" sz="2000" dirty="0">
                <a:latin typeface="Calibri" panose="020F0502020204030204" pitchFamily="34" charset="0"/>
                <a:hlinkClick r:id="rId3"/>
              </a:rPr>
              <a:t>://</a:t>
            </a:r>
            <a:r>
              <a:rPr lang="en-US" sz="2000" dirty="0" smtClean="0">
                <a:latin typeface="Calibri" panose="020F0502020204030204" pitchFamily="34" charset="0"/>
                <a:hlinkClick r:id="rId3"/>
              </a:rPr>
              <a:t>www.era.europa.eu/node/641/1091792_en</a:t>
            </a:r>
            <a:r>
              <a:rPr lang="en-US" sz="2000" dirty="0" smtClean="0">
                <a:latin typeface="Calibri" panose="020F0502020204030204" pitchFamily="34" charset="0"/>
              </a:rPr>
              <a:t>):</a:t>
            </a:r>
            <a:endParaRPr lang="en-US" sz="2000" dirty="0">
              <a:latin typeface="Calibri" panose="020F0502020204030204" pitchFamily="34" charset="0"/>
            </a:endParaRPr>
          </a:p>
          <a:p>
            <a:endParaRPr lang="en-US" sz="2400" dirty="0">
              <a:latin typeface="Calibri" panose="020F0502020204030204" pitchFamily="34" charset="0"/>
            </a:endParaRPr>
          </a:p>
          <a:p>
            <a:endParaRPr lang="en-US" sz="2000" dirty="0" smtClean="0">
              <a:latin typeface="Calibri" panose="020F0502020204030204" pitchFamily="34" charset="0"/>
            </a:endParaRPr>
          </a:p>
          <a:p>
            <a:endParaRPr lang="en-US" sz="2000" dirty="0"/>
          </a:p>
        </p:txBody>
      </p:sp>
      <p:sp>
        <p:nvSpPr>
          <p:cNvPr id="6" name="Footer Placeholder 4"/>
          <p:cNvSpPr>
            <a:spLocks noGrp="1"/>
          </p:cNvSpPr>
          <p:nvPr>
            <p:ph type="ftr" sz="quarter" idx="11"/>
          </p:nvPr>
        </p:nvSpPr>
        <p:spPr>
          <a:xfrm>
            <a:off x="2113281" y="6784829"/>
            <a:ext cx="63274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15</a:t>
            </a:fld>
            <a:endParaRPr lang="en-US" dirty="0"/>
          </a:p>
        </p:txBody>
      </p:sp>
      <p:pic>
        <p:nvPicPr>
          <p:cNvPr id="4" name="Picture 3"/>
          <p:cNvPicPr>
            <a:picLocks noChangeAspect="1"/>
          </p:cNvPicPr>
          <p:nvPr/>
        </p:nvPicPr>
        <p:blipFill>
          <a:blip r:embed="rId4"/>
          <a:stretch>
            <a:fillRect/>
          </a:stretch>
        </p:blipFill>
        <p:spPr>
          <a:xfrm>
            <a:off x="5874266" y="2777047"/>
            <a:ext cx="2783006" cy="4102535"/>
          </a:xfrm>
          <a:prstGeom prst="rect">
            <a:avLst/>
          </a:prstGeom>
        </p:spPr>
      </p:pic>
      <p:pic>
        <p:nvPicPr>
          <p:cNvPr id="10" name="Picture 9"/>
          <p:cNvPicPr>
            <a:picLocks noChangeAspect="1"/>
          </p:cNvPicPr>
          <p:nvPr/>
        </p:nvPicPr>
        <p:blipFill>
          <a:blip r:embed="rId5"/>
          <a:stretch>
            <a:fillRect/>
          </a:stretch>
        </p:blipFill>
        <p:spPr>
          <a:xfrm>
            <a:off x="329119" y="2815876"/>
            <a:ext cx="4863206" cy="4063706"/>
          </a:xfrm>
          <a:prstGeom prst="rect">
            <a:avLst/>
          </a:prstGeom>
        </p:spPr>
      </p:pic>
    </p:spTree>
    <p:extLst>
      <p:ext uri="{BB962C8B-B14F-4D97-AF65-F5344CB8AC3E}">
        <p14:creationId xmlns:p14="http://schemas.microsoft.com/office/powerpoint/2010/main" val="31680191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127" y="134721"/>
            <a:ext cx="8018145" cy="843308"/>
          </a:xfrm>
        </p:spPr>
        <p:txBody>
          <a:bodyPr>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Train Preparation </a:t>
            </a:r>
            <a:r>
              <a:rPr lang="en-US" dirty="0">
                <a:latin typeface="Calibri" panose="020F0502020204030204" pitchFamily="34" charset="0"/>
              </a:rPr>
              <a:t>Function - Chapter </a:t>
            </a:r>
            <a:r>
              <a:rPr lang="en-US" dirty="0" smtClean="0">
                <a:latin typeface="Calibri" panose="020F0502020204030204" pitchFamily="34" charset="0"/>
              </a:rPr>
              <a:t>4.2.3 </a:t>
            </a:r>
            <a:endParaRPr lang="en-US" dirty="0">
              <a:latin typeface="Calibri" panose="020F0502020204030204" pitchFamily="34" charset="0"/>
            </a:endParaRPr>
          </a:p>
        </p:txBody>
      </p:sp>
      <p:sp>
        <p:nvSpPr>
          <p:cNvPr id="3" name="Text Placeholder 2"/>
          <p:cNvSpPr>
            <a:spLocks noGrp="1"/>
          </p:cNvSpPr>
          <p:nvPr>
            <p:ph type="body" idx="1"/>
          </p:nvPr>
        </p:nvSpPr>
        <p:spPr/>
        <p:txBody>
          <a:bodyPr>
            <a:normAutofit fontScale="92500" lnSpcReduction="20000"/>
          </a:bodyPr>
          <a:lstStyle/>
          <a:p>
            <a:r>
              <a:rPr lang="en-US" sz="2600" b="1" dirty="0">
                <a:latin typeface="Calibri" panose="020F0502020204030204" pitchFamily="34" charset="0"/>
              </a:rPr>
              <a:t>To deliver the Train Composition of a train RU needs: </a:t>
            </a:r>
          </a:p>
          <a:p>
            <a:pPr lvl="2" algn="just">
              <a:buFont typeface="Wingdings" panose="05000000000000000000" pitchFamily="2" charset="2"/>
              <a:buChar char="§"/>
            </a:pPr>
            <a:r>
              <a:rPr lang="en-US" sz="2000" dirty="0" smtClean="0">
                <a:latin typeface="Calibri" panose="020F0502020204030204" pitchFamily="34" charset="0"/>
              </a:rPr>
              <a:t>the infrastructure restriction notices</a:t>
            </a:r>
          </a:p>
          <a:p>
            <a:pPr lvl="2" algn="just">
              <a:buFont typeface="Wingdings" panose="05000000000000000000" pitchFamily="2" charset="2"/>
              <a:buChar char="§"/>
            </a:pPr>
            <a:r>
              <a:rPr lang="en-US" sz="2000" dirty="0" smtClean="0">
                <a:latin typeface="Calibri" panose="020F0502020204030204" pitchFamily="34" charset="0"/>
              </a:rPr>
              <a:t>the technical wagon data (Rolling Stock Reference Database - RSRD)</a:t>
            </a:r>
          </a:p>
          <a:p>
            <a:pPr lvl="2" algn="just">
              <a:buFont typeface="Wingdings" panose="05000000000000000000" pitchFamily="2" charset="2"/>
              <a:buChar char="§"/>
            </a:pPr>
            <a:r>
              <a:rPr lang="en-US" sz="2000" dirty="0" smtClean="0">
                <a:latin typeface="Calibri" panose="020F0502020204030204" pitchFamily="34" charset="0"/>
              </a:rPr>
              <a:t>The dangerous goods reference file</a:t>
            </a:r>
          </a:p>
          <a:p>
            <a:pPr lvl="2" algn="just">
              <a:buFont typeface="Wingdings" panose="05000000000000000000" pitchFamily="2" charset="2"/>
              <a:buChar char="§"/>
            </a:pPr>
            <a:r>
              <a:rPr lang="en-US" sz="2000" dirty="0" smtClean="0">
                <a:latin typeface="Calibri" panose="020F0502020204030204" pitchFamily="34" charset="0"/>
              </a:rPr>
              <a:t>the updated information status of the wagons (Wagon and Intermodal Unit Operational Database – WIMO)</a:t>
            </a:r>
          </a:p>
          <a:p>
            <a:pPr marL="366012" lvl="2" indent="0">
              <a:buNone/>
            </a:pPr>
            <a:endParaRPr lang="en-US" sz="2000" dirty="0" smtClean="0">
              <a:latin typeface="Calibri" panose="020F0502020204030204" pitchFamily="34" charset="0"/>
            </a:endParaRPr>
          </a:p>
          <a:p>
            <a:r>
              <a:rPr lang="en-US" sz="2600" b="1" dirty="0">
                <a:latin typeface="Calibri" panose="020F0502020204030204" pitchFamily="34" charset="0"/>
              </a:rPr>
              <a:t>Reflection: Is it your company ready to collect this data?</a:t>
            </a:r>
          </a:p>
          <a:p>
            <a:pPr lvl="2" algn="just">
              <a:buFont typeface="Wingdings" panose="05000000000000000000" pitchFamily="2" charset="2"/>
              <a:buChar char="§"/>
            </a:pPr>
            <a:r>
              <a:rPr lang="en-US" sz="2000" b="1" dirty="0" smtClean="0">
                <a:latin typeface="Calibri" panose="020F0502020204030204" pitchFamily="34" charset="0"/>
              </a:rPr>
              <a:t>The processes are in place?</a:t>
            </a:r>
          </a:p>
          <a:p>
            <a:pPr lvl="2" algn="just">
              <a:buFont typeface="Wingdings" panose="05000000000000000000" pitchFamily="2" charset="2"/>
              <a:buChar char="§"/>
            </a:pPr>
            <a:r>
              <a:rPr lang="en-US" sz="2000" dirty="0" smtClean="0">
                <a:latin typeface="Calibri" panose="020F0502020204030204" pitchFamily="34" charset="0"/>
              </a:rPr>
              <a:t>To assess the existence of an IT tool supporting this process: Functionality implemented -&gt; Conversion into TAF compliant messages using CI. </a:t>
            </a:r>
          </a:p>
          <a:p>
            <a:pPr lvl="2" algn="just">
              <a:buFont typeface="Wingdings" panose="05000000000000000000" pitchFamily="2" charset="2"/>
              <a:buChar char="§"/>
            </a:pPr>
            <a:r>
              <a:rPr lang="en-US" sz="2100" dirty="0" smtClean="0">
                <a:solidFill>
                  <a:srgbClr val="595959"/>
                </a:solidFill>
                <a:latin typeface="Calibri" panose="020F0502020204030204" pitchFamily="34" charset="0"/>
                <a:cs typeface="Calibri"/>
              </a:rPr>
              <a:t>Functionality </a:t>
            </a:r>
            <a:r>
              <a:rPr lang="en-US" sz="2100" dirty="0">
                <a:solidFill>
                  <a:srgbClr val="595959"/>
                </a:solidFill>
                <a:latin typeface="Calibri" panose="020F0502020204030204" pitchFamily="34" charset="0"/>
                <a:cs typeface="Calibri"/>
              </a:rPr>
              <a:t>not implemented-&gt; IT tools in the market providing some  service / functionality </a:t>
            </a:r>
            <a:r>
              <a:rPr lang="en-US" sz="2000" dirty="0" smtClean="0">
                <a:latin typeface="Calibri" panose="020F0502020204030204" pitchFamily="34" charset="0"/>
              </a:rPr>
              <a:t>:</a:t>
            </a:r>
            <a:r>
              <a:rPr lang="en-US" sz="2000" dirty="0" smtClean="0">
                <a:solidFill>
                  <a:srgbClr val="FF0000"/>
                </a:solidFill>
                <a:latin typeface="Calibri" panose="020F0502020204030204" pitchFamily="34" charset="0"/>
              </a:rPr>
              <a:t> </a:t>
            </a:r>
            <a:r>
              <a:rPr lang="en-US" sz="2100" b="1" dirty="0">
                <a:solidFill>
                  <a:srgbClr val="FF0000"/>
                </a:solidFill>
                <a:latin typeface="Calibri" panose="020F0502020204030204" pitchFamily="34" charset="0"/>
              </a:rPr>
              <a:t>UIC GRU (</a:t>
            </a:r>
            <a:r>
              <a:rPr lang="en-US" sz="2100" b="1" dirty="0">
                <a:solidFill>
                  <a:srgbClr val="FF0000"/>
                </a:solidFill>
                <a:latin typeface="Calibri" panose="020F0502020204030204" pitchFamily="34" charset="0"/>
                <a:hlinkClick r:id="rId3"/>
              </a:rPr>
              <a:t>https://</a:t>
            </a:r>
            <a:r>
              <a:rPr lang="en-US" sz="2100" b="1" dirty="0" smtClean="0">
                <a:solidFill>
                  <a:srgbClr val="FF0000"/>
                </a:solidFill>
                <a:latin typeface="Calibri" panose="020F0502020204030204" pitchFamily="34" charset="0"/>
                <a:hlinkClick r:id="rId3"/>
              </a:rPr>
              <a:t>uic.org/freight-IT</a:t>
            </a:r>
            <a:r>
              <a:rPr lang="en-US" sz="2100" b="1" dirty="0" smtClean="0">
                <a:solidFill>
                  <a:srgbClr val="FF0000"/>
                </a:solidFill>
                <a:latin typeface="Calibri" panose="020F0502020204030204" pitchFamily="34" charset="0"/>
              </a:rPr>
              <a:t> &gt; GRU),  </a:t>
            </a:r>
            <a:r>
              <a:rPr lang="en-US" sz="2100" b="1" dirty="0">
                <a:solidFill>
                  <a:srgbClr val="FF0000"/>
                </a:solidFill>
                <a:latin typeface="Calibri" panose="020F0502020204030204" pitchFamily="34" charset="0"/>
              </a:rPr>
              <a:t>HEROS </a:t>
            </a:r>
            <a:r>
              <a:rPr lang="en-US" sz="2100" b="1" dirty="0" smtClean="0">
                <a:solidFill>
                  <a:srgbClr val="FF0000"/>
                </a:solidFill>
                <a:latin typeface="Calibri" panose="020F0502020204030204" pitchFamily="34" charset="0"/>
              </a:rPr>
              <a:t>– HITRAIL </a:t>
            </a:r>
            <a:r>
              <a:rPr lang="en-US" sz="2400" b="1" dirty="0">
                <a:solidFill>
                  <a:srgbClr val="FF0000"/>
                </a:solidFill>
                <a:latin typeface="Calibri" panose="020F0502020204030204" pitchFamily="34" charset="0"/>
              </a:rPr>
              <a:t>(</a:t>
            </a:r>
            <a:r>
              <a:rPr lang="en-US" sz="2400" b="1" dirty="0">
                <a:solidFill>
                  <a:srgbClr val="FF0000"/>
                </a:solidFill>
                <a:latin typeface="Calibri" panose="020F0502020204030204" pitchFamily="34" charset="0"/>
                <a:hlinkClick r:id="rId4"/>
              </a:rPr>
              <a:t>https://www.hitrail.com/heros</a:t>
            </a:r>
            <a:r>
              <a:rPr lang="en-US" sz="2400" b="1" dirty="0">
                <a:solidFill>
                  <a:srgbClr val="FF0000"/>
                </a:solidFill>
                <a:latin typeface="Calibri" panose="020F0502020204030204" pitchFamily="34" charset="0"/>
              </a:rPr>
              <a:t>) </a:t>
            </a:r>
            <a:r>
              <a:rPr lang="en-US" sz="2100" b="1" dirty="0" smtClean="0">
                <a:solidFill>
                  <a:srgbClr val="FF0000"/>
                </a:solidFill>
                <a:latin typeface="Calibri" panose="020F0502020204030204" pitchFamily="34" charset="0"/>
              </a:rPr>
              <a:t>. </a:t>
            </a:r>
            <a:endParaRPr lang="en-US" sz="2100" b="1" dirty="0">
              <a:solidFill>
                <a:srgbClr val="FF0000"/>
              </a:solidFill>
              <a:latin typeface="Calibri" panose="020F0502020204030204" pitchFamily="34" charset="0"/>
            </a:endParaRPr>
          </a:p>
          <a:p>
            <a:pPr marL="731147" lvl="3" indent="0">
              <a:buNone/>
            </a:pPr>
            <a:endParaRPr lang="en-US" sz="2000" dirty="0" smtClean="0">
              <a:solidFill>
                <a:srgbClr val="FF0000"/>
              </a:solidFill>
              <a:latin typeface="Calibri" panose="020F0502020204030204" pitchFamily="34" charset="0"/>
            </a:endParaRPr>
          </a:p>
          <a:p>
            <a:r>
              <a:rPr lang="en-US" sz="2600" b="1" dirty="0">
                <a:latin typeface="Calibri" panose="020F0502020204030204" pitchFamily="34" charset="0"/>
              </a:rPr>
              <a:t>Target Implementation Milestone 2018</a:t>
            </a:r>
          </a:p>
          <a:p>
            <a:endParaRPr lang="en-US" dirty="0"/>
          </a:p>
        </p:txBody>
      </p:sp>
      <p:sp>
        <p:nvSpPr>
          <p:cNvPr id="6" name="Footer Placeholder 4"/>
          <p:cNvSpPr>
            <a:spLocks noGrp="1"/>
          </p:cNvSpPr>
          <p:nvPr>
            <p:ph type="ftr" sz="quarter" idx="11"/>
          </p:nvPr>
        </p:nvSpPr>
        <p:spPr>
          <a:xfrm>
            <a:off x="1960881" y="6746928"/>
            <a:ext cx="63274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16</a:t>
            </a:fld>
            <a:endParaRPr lang="en-US"/>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3723" y="5446845"/>
            <a:ext cx="1614109" cy="1802161"/>
          </a:xfrm>
          <a:prstGeom prst="rect">
            <a:avLst/>
          </a:prstGeom>
          <a:ln>
            <a:noFill/>
          </a:ln>
          <a:effectLst>
            <a:softEdge rad="112500"/>
          </a:effectLst>
        </p:spPr>
      </p:pic>
    </p:spTree>
    <p:extLst>
      <p:ext uri="{BB962C8B-B14F-4D97-AF65-F5344CB8AC3E}">
        <p14:creationId xmlns:p14="http://schemas.microsoft.com/office/powerpoint/2010/main" val="25248100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5359015" y="2762616"/>
            <a:ext cx="3498673" cy="4301647"/>
          </a:xfrm>
          <a:prstGeom prst="rect">
            <a:avLst/>
          </a:prstGeom>
        </p:spPr>
      </p:pic>
      <p:sp>
        <p:nvSpPr>
          <p:cNvPr id="2" name="Title 1"/>
          <p:cNvSpPr>
            <a:spLocks noGrp="1"/>
          </p:cNvSpPr>
          <p:nvPr>
            <p:ph type="title"/>
          </p:nvPr>
        </p:nvSpPr>
        <p:spPr>
          <a:xfrm>
            <a:off x="639127" y="134721"/>
            <a:ext cx="8018145" cy="843308"/>
          </a:xfrm>
        </p:spPr>
        <p:txBody>
          <a:bodyPr>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Train Preparation </a:t>
            </a:r>
            <a:r>
              <a:rPr lang="en-US" dirty="0">
                <a:latin typeface="Calibri" panose="020F0502020204030204" pitchFamily="34" charset="0"/>
              </a:rPr>
              <a:t>Function - Chapter </a:t>
            </a:r>
            <a:r>
              <a:rPr lang="en-US" dirty="0" smtClean="0">
                <a:latin typeface="Calibri" panose="020F0502020204030204" pitchFamily="34" charset="0"/>
              </a:rPr>
              <a:t>4.2.3 </a:t>
            </a:r>
            <a:endParaRPr lang="en-US" dirty="0">
              <a:latin typeface="Calibri" panose="020F0502020204030204" pitchFamily="34" charset="0"/>
            </a:endParaRPr>
          </a:p>
        </p:txBody>
      </p:sp>
      <p:sp>
        <p:nvSpPr>
          <p:cNvPr id="3" name="Text Placeholder 2"/>
          <p:cNvSpPr>
            <a:spLocks noGrp="1"/>
          </p:cNvSpPr>
          <p:nvPr>
            <p:ph type="body" idx="1"/>
          </p:nvPr>
        </p:nvSpPr>
        <p:spPr/>
        <p:txBody>
          <a:bodyPr>
            <a:normAutofit/>
          </a:bodyPr>
          <a:lstStyle/>
          <a:p>
            <a:r>
              <a:rPr lang="en-US" sz="2000" dirty="0">
                <a:latin typeface="Calibri" panose="020F0502020204030204" pitchFamily="34" charset="0"/>
              </a:rPr>
              <a:t>Specifications for </a:t>
            </a:r>
            <a:r>
              <a:rPr lang="en-US" sz="2000" dirty="0" smtClean="0">
                <a:latin typeface="Calibri" panose="020F0502020204030204" pitchFamily="34" charset="0"/>
              </a:rPr>
              <a:t>Train Composition defined </a:t>
            </a:r>
            <a:r>
              <a:rPr lang="en-US" sz="2000" dirty="0">
                <a:latin typeface="Calibri" panose="020F0502020204030204" pitchFamily="34" charset="0"/>
              </a:rPr>
              <a:t>in the TAF technical document TAF TSI - ANNEX A.5 :FIGURES AND SEQUENCE DIAGRAMS OF THE TAF TSI MESSAGES and in the data catalogue XSD (</a:t>
            </a:r>
            <a:r>
              <a:rPr lang="en-US" sz="2000" dirty="0">
                <a:latin typeface="Calibri" panose="020F0502020204030204" pitchFamily="34" charset="0"/>
                <a:hlinkClick r:id="rId4"/>
              </a:rPr>
              <a:t>https://www.era.europa.eu/node/641/1091792_en</a:t>
            </a:r>
            <a:r>
              <a:rPr lang="en-US" sz="2000" dirty="0">
                <a:latin typeface="Calibri" panose="020F0502020204030204" pitchFamily="34" charset="0"/>
              </a:rPr>
              <a:t>):</a:t>
            </a:r>
          </a:p>
          <a:p>
            <a:endParaRPr lang="en-US" dirty="0"/>
          </a:p>
        </p:txBody>
      </p:sp>
      <p:sp>
        <p:nvSpPr>
          <p:cNvPr id="6" name="Footer Placeholder 4"/>
          <p:cNvSpPr>
            <a:spLocks noGrp="1"/>
          </p:cNvSpPr>
          <p:nvPr>
            <p:ph type="ftr" sz="quarter" idx="11"/>
          </p:nvPr>
        </p:nvSpPr>
        <p:spPr>
          <a:xfrm>
            <a:off x="1960881" y="6746928"/>
            <a:ext cx="63274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17</a:t>
            </a:fld>
            <a:endParaRPr lang="en-US"/>
          </a:p>
        </p:txBody>
      </p:sp>
      <p:pic>
        <p:nvPicPr>
          <p:cNvPr id="4" name="Picture 3"/>
          <p:cNvPicPr>
            <a:picLocks noChangeAspect="1"/>
          </p:cNvPicPr>
          <p:nvPr/>
        </p:nvPicPr>
        <p:blipFill>
          <a:blip r:embed="rId5"/>
          <a:stretch>
            <a:fillRect/>
          </a:stretch>
        </p:blipFill>
        <p:spPr>
          <a:xfrm>
            <a:off x="204587" y="2887248"/>
            <a:ext cx="4778563" cy="4052384"/>
          </a:xfrm>
          <a:prstGeom prst="rect">
            <a:avLst/>
          </a:prstGeom>
        </p:spPr>
      </p:pic>
    </p:spTree>
    <p:extLst>
      <p:ext uri="{BB962C8B-B14F-4D97-AF65-F5344CB8AC3E}">
        <p14:creationId xmlns:p14="http://schemas.microsoft.com/office/powerpoint/2010/main" val="21115899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813" y="336753"/>
            <a:ext cx="8018145" cy="467820"/>
          </a:xfrm>
        </p:spPr>
        <p:txBody>
          <a:bodyPr>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Train Running </a:t>
            </a:r>
            <a:r>
              <a:rPr lang="en-US" dirty="0">
                <a:latin typeface="Calibri" panose="020F0502020204030204" pitchFamily="34" charset="0"/>
              </a:rPr>
              <a:t>Function </a:t>
            </a:r>
          </a:p>
        </p:txBody>
      </p:sp>
      <p:sp>
        <p:nvSpPr>
          <p:cNvPr id="3" name="Text Placeholder 2"/>
          <p:cNvSpPr>
            <a:spLocks noGrp="1"/>
          </p:cNvSpPr>
          <p:nvPr>
            <p:ph type="body" idx="1"/>
          </p:nvPr>
        </p:nvSpPr>
        <p:spPr/>
        <p:txBody>
          <a:bodyPr>
            <a:normAutofit lnSpcReduction="10000"/>
          </a:bodyPr>
          <a:lstStyle/>
          <a:p>
            <a:r>
              <a:rPr lang="en-US" sz="2400" b="1" dirty="0">
                <a:latin typeface="Calibri" panose="020F0502020204030204" pitchFamily="34" charset="0"/>
              </a:rPr>
              <a:t>This functionality comprises 2 functions: </a:t>
            </a:r>
          </a:p>
          <a:p>
            <a:pPr lvl="1"/>
            <a:r>
              <a:rPr lang="en-US" dirty="0" smtClean="0">
                <a:latin typeface="Calibri" panose="020F0502020204030204" pitchFamily="34" charset="0"/>
              </a:rPr>
              <a:t>Train Running – Chapter 4.2.4</a:t>
            </a:r>
          </a:p>
          <a:p>
            <a:pPr lvl="2">
              <a:buFont typeface="Wingdings" panose="05000000000000000000" pitchFamily="2" charset="2"/>
              <a:buChar char="§"/>
            </a:pPr>
            <a:r>
              <a:rPr lang="en-US" b="1" dirty="0" smtClean="0">
                <a:solidFill>
                  <a:srgbClr val="FF0000"/>
                </a:solidFill>
                <a:latin typeface="Calibri" panose="020F0502020204030204" pitchFamily="34" charset="0"/>
              </a:rPr>
              <a:t>Target Implementation Milestone – Train Running: 2017</a:t>
            </a:r>
          </a:p>
          <a:p>
            <a:pPr lvl="2">
              <a:buFont typeface="Wingdings" panose="05000000000000000000" pitchFamily="2" charset="2"/>
              <a:buChar char="§"/>
            </a:pPr>
            <a:r>
              <a:rPr lang="en-US" dirty="0" smtClean="0">
                <a:latin typeface="Calibri" panose="020F0502020204030204" pitchFamily="34" charset="0"/>
              </a:rPr>
              <a:t>Train Running Information Message</a:t>
            </a:r>
          </a:p>
          <a:p>
            <a:pPr lvl="2">
              <a:buFont typeface="Wingdings" panose="05000000000000000000" pitchFamily="2" charset="2"/>
              <a:buChar char="§"/>
            </a:pPr>
            <a:r>
              <a:rPr lang="en-US" dirty="0" smtClean="0">
                <a:latin typeface="Calibri" panose="020F0502020204030204" pitchFamily="34" charset="0"/>
              </a:rPr>
              <a:t>Delay Cause Message</a:t>
            </a:r>
          </a:p>
          <a:p>
            <a:pPr lvl="1"/>
            <a:r>
              <a:rPr lang="en-US" dirty="0" smtClean="0">
                <a:latin typeface="Calibri" panose="020F0502020204030204" pitchFamily="34" charset="0"/>
              </a:rPr>
              <a:t>Service Disruption – Chapter 4.2.5</a:t>
            </a:r>
          </a:p>
          <a:p>
            <a:pPr lvl="2">
              <a:buFont typeface="Wingdings" panose="05000000000000000000" pitchFamily="2" charset="2"/>
              <a:buChar char="§"/>
            </a:pPr>
            <a:r>
              <a:rPr lang="en-US" b="1" dirty="0" smtClean="0">
                <a:solidFill>
                  <a:srgbClr val="FF0000"/>
                </a:solidFill>
                <a:latin typeface="Calibri" panose="020F0502020204030204" pitchFamily="34" charset="0"/>
              </a:rPr>
              <a:t>Target Implementation Milestone – Service Disruption 2018</a:t>
            </a:r>
          </a:p>
          <a:p>
            <a:pPr lvl="2">
              <a:buFont typeface="Wingdings" panose="05000000000000000000" pitchFamily="2" charset="2"/>
              <a:buChar char="§"/>
            </a:pPr>
            <a:r>
              <a:rPr lang="en-US" dirty="0" smtClean="0">
                <a:latin typeface="Calibri" panose="020F0502020204030204" pitchFamily="34" charset="0"/>
              </a:rPr>
              <a:t>Train Running Interrupted message </a:t>
            </a:r>
          </a:p>
          <a:p>
            <a:pPr marL="366012" lvl="2" indent="0">
              <a:buNone/>
            </a:pPr>
            <a:endParaRPr lang="en-US" dirty="0" smtClean="0">
              <a:latin typeface="Calibri" panose="020F0502020204030204" pitchFamily="34" charset="0"/>
            </a:endParaRPr>
          </a:p>
          <a:p>
            <a:r>
              <a:rPr lang="en-US" sz="2400" b="1" dirty="0">
                <a:latin typeface="Calibri" panose="020F0502020204030204" pitchFamily="34" charset="0"/>
              </a:rPr>
              <a:t>To check the process in place in the company</a:t>
            </a:r>
          </a:p>
          <a:p>
            <a:endParaRPr lang="en-US" dirty="0">
              <a:latin typeface="Calibri" panose="020F0502020204030204" pitchFamily="34" charset="0"/>
            </a:endParaRPr>
          </a:p>
          <a:p>
            <a:r>
              <a:rPr lang="en-US" sz="2400" b="1" dirty="0">
                <a:latin typeface="Calibri" panose="020F0502020204030204" pitchFamily="34" charset="0"/>
              </a:rPr>
              <a:t>To assess the existence of an IT tool supporting this process.</a:t>
            </a:r>
          </a:p>
          <a:p>
            <a:pPr lvl="2">
              <a:buFont typeface="Wingdings" panose="05000000000000000000" pitchFamily="2" charset="2"/>
              <a:buChar char="§"/>
            </a:pPr>
            <a:r>
              <a:rPr lang="en-US" dirty="0" smtClean="0">
                <a:latin typeface="Calibri" panose="020F0502020204030204" pitchFamily="34" charset="0"/>
              </a:rPr>
              <a:t>Functionality implemented -&gt; Conversion into TAF compliant messages using CI.</a:t>
            </a:r>
          </a:p>
          <a:p>
            <a:pPr lvl="2">
              <a:buFont typeface="Wingdings" panose="05000000000000000000" pitchFamily="2" charset="2"/>
              <a:buChar char="§"/>
            </a:pPr>
            <a:r>
              <a:rPr lang="en-US" dirty="0">
                <a:latin typeface="Calibri" panose="020F0502020204030204" pitchFamily="34" charset="0"/>
              </a:rPr>
              <a:t>Functionality not implemented-&gt; IT tools in the market providing some  service / functionality : </a:t>
            </a:r>
            <a:r>
              <a:rPr lang="en-US" b="1" dirty="0" smtClean="0">
                <a:solidFill>
                  <a:srgbClr val="FF0000"/>
                </a:solidFill>
                <a:latin typeface="Calibri" panose="020F0502020204030204" pitchFamily="34" charset="0"/>
              </a:rPr>
              <a:t>TIS </a:t>
            </a:r>
            <a:r>
              <a:rPr lang="en-US" b="1" dirty="0">
                <a:solidFill>
                  <a:srgbClr val="FF0000"/>
                </a:solidFill>
                <a:latin typeface="Calibri" panose="020F0502020204030204" pitchFamily="34" charset="0"/>
              </a:rPr>
              <a:t>– RNE (</a:t>
            </a:r>
            <a:r>
              <a:rPr lang="en-US" b="1" dirty="0">
                <a:solidFill>
                  <a:srgbClr val="FF0000"/>
                </a:solidFill>
                <a:latin typeface="Calibri" panose="020F0502020204030204" pitchFamily="34" charset="0"/>
                <a:hlinkClick r:id="rId3"/>
              </a:rPr>
              <a:t>http://tis.rne.eu</a:t>
            </a:r>
            <a:r>
              <a:rPr lang="en-US" b="1" dirty="0" smtClean="0">
                <a:solidFill>
                  <a:srgbClr val="FF0000"/>
                </a:solidFill>
                <a:latin typeface="Calibri" panose="020F0502020204030204" pitchFamily="34" charset="0"/>
                <a:hlinkClick r:id="rId3"/>
              </a:rPr>
              <a:t>/</a:t>
            </a:r>
            <a:r>
              <a:rPr lang="en-US" b="1" dirty="0">
                <a:solidFill>
                  <a:srgbClr val="FF0000"/>
                </a:solidFill>
                <a:latin typeface="Calibri" panose="020F0502020204030204" pitchFamily="34" charset="0"/>
              </a:rPr>
              <a:t> and </a:t>
            </a:r>
            <a:r>
              <a:rPr lang="en-US" b="1" dirty="0" smtClean="0">
                <a:solidFill>
                  <a:srgbClr val="FF0000"/>
                </a:solidFill>
                <a:latin typeface="Calibri" panose="020F0502020204030204" pitchFamily="34" charset="0"/>
                <a:hlinkClick r:id="rId4"/>
              </a:rPr>
              <a:t>support.tis@rne.eu</a:t>
            </a:r>
            <a:r>
              <a:rPr lang="en-US" b="1" dirty="0" smtClean="0">
                <a:solidFill>
                  <a:srgbClr val="FF0000"/>
                </a:solidFill>
                <a:latin typeface="Calibri" panose="020F0502020204030204" pitchFamily="34" charset="0"/>
              </a:rPr>
              <a:t>). </a:t>
            </a:r>
            <a:r>
              <a:rPr lang="en-US" sz="1600" b="1" dirty="0" smtClean="0">
                <a:solidFill>
                  <a:srgbClr val="FF0000"/>
                </a:solidFill>
                <a:latin typeface="Calibri" panose="020F0502020204030204" pitchFamily="34" charset="0"/>
              </a:rPr>
              <a:t>Others: HITRAIL </a:t>
            </a:r>
            <a:r>
              <a:rPr lang="en-US" sz="1600" b="1" dirty="0">
                <a:solidFill>
                  <a:srgbClr val="FF0000"/>
                </a:solidFill>
                <a:latin typeface="Calibri" panose="020F0502020204030204" pitchFamily="34" charset="0"/>
              </a:rPr>
              <a:t>(</a:t>
            </a:r>
            <a:r>
              <a:rPr lang="en-US" sz="1600" b="1" dirty="0">
                <a:solidFill>
                  <a:srgbClr val="FF0000"/>
                </a:solidFill>
                <a:latin typeface="Calibri" panose="020F0502020204030204" pitchFamily="34" charset="0"/>
                <a:hlinkClick r:id="rId5"/>
              </a:rPr>
              <a:t>https://www.hitrail.com/heros</a:t>
            </a:r>
            <a:r>
              <a:rPr lang="en-US" sz="1600" b="1" dirty="0">
                <a:solidFill>
                  <a:srgbClr val="FF0000"/>
                </a:solidFill>
                <a:latin typeface="Calibri" panose="020F0502020204030204" pitchFamily="34" charset="0"/>
              </a:rPr>
              <a:t>) </a:t>
            </a:r>
            <a:endParaRPr lang="en-US" sz="1600" b="1" dirty="0">
              <a:solidFill>
                <a:srgbClr val="FF0000"/>
              </a:solidFill>
            </a:endParaRPr>
          </a:p>
        </p:txBody>
      </p:sp>
      <p:sp>
        <p:nvSpPr>
          <p:cNvPr id="6" name="Footer Placeholder 4"/>
          <p:cNvSpPr>
            <a:spLocks noGrp="1"/>
          </p:cNvSpPr>
          <p:nvPr>
            <p:ph type="ftr" sz="quarter" idx="11"/>
          </p:nvPr>
        </p:nvSpPr>
        <p:spPr>
          <a:xfrm>
            <a:off x="2308861" y="6755324"/>
            <a:ext cx="62512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18</a:t>
            </a:fld>
            <a:endParaRPr lang="en-US"/>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45892" y="1909482"/>
            <a:ext cx="1465156" cy="1503786"/>
          </a:xfrm>
          <a:prstGeom prst="rect">
            <a:avLst/>
          </a:prstGeom>
        </p:spPr>
      </p:pic>
    </p:spTree>
    <p:extLst>
      <p:ext uri="{BB962C8B-B14F-4D97-AF65-F5344CB8AC3E}">
        <p14:creationId xmlns:p14="http://schemas.microsoft.com/office/powerpoint/2010/main" val="34453867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5204377" y="2605222"/>
            <a:ext cx="3726654" cy="4527116"/>
          </a:xfrm>
          <a:prstGeom prst="rect">
            <a:avLst/>
          </a:prstGeom>
        </p:spPr>
      </p:pic>
      <p:sp>
        <p:nvSpPr>
          <p:cNvPr id="2" name="Title 1"/>
          <p:cNvSpPr>
            <a:spLocks noGrp="1"/>
          </p:cNvSpPr>
          <p:nvPr>
            <p:ph type="title"/>
          </p:nvPr>
        </p:nvSpPr>
        <p:spPr>
          <a:xfrm>
            <a:off x="3825180" y="633768"/>
            <a:ext cx="4832092" cy="344261"/>
          </a:xfrm>
        </p:spPr>
        <p:txBody>
          <a:bodyPr>
            <a:spAutoFit/>
          </a:bodyPr>
          <a:lstStyle/>
          <a:p>
            <a:r>
              <a:rPr lang="en-US" dirty="0" err="1">
                <a:latin typeface="Calibri" panose="020F0502020204030204" pitchFamily="34" charset="0"/>
              </a:rPr>
              <a:t>Realisation</a:t>
            </a:r>
            <a:r>
              <a:rPr lang="en-US" dirty="0">
                <a:latin typeface="Calibri" panose="020F0502020204030204" pitchFamily="34" charset="0"/>
              </a:rPr>
              <a:t> of the Train Running Function </a:t>
            </a:r>
          </a:p>
        </p:txBody>
      </p:sp>
      <p:sp>
        <p:nvSpPr>
          <p:cNvPr id="3" name="Text Placeholder 2"/>
          <p:cNvSpPr>
            <a:spLocks noGrp="1"/>
          </p:cNvSpPr>
          <p:nvPr>
            <p:ph type="body" idx="1"/>
          </p:nvPr>
        </p:nvSpPr>
        <p:spPr/>
        <p:txBody>
          <a:bodyPr>
            <a:normAutofit/>
          </a:bodyPr>
          <a:lstStyle/>
          <a:p>
            <a:r>
              <a:rPr lang="en-US" sz="2000" dirty="0">
                <a:latin typeface="Calibri" panose="020F0502020204030204" pitchFamily="34" charset="0"/>
              </a:rPr>
              <a:t>Specifications for </a:t>
            </a:r>
            <a:r>
              <a:rPr lang="en-US" sz="2000" dirty="0" smtClean="0">
                <a:latin typeface="Calibri" panose="020F0502020204030204" pitchFamily="34" charset="0"/>
              </a:rPr>
              <a:t>Train Running and Service Disruption are defined </a:t>
            </a:r>
            <a:r>
              <a:rPr lang="en-US" sz="2000" dirty="0">
                <a:latin typeface="Calibri" panose="020F0502020204030204" pitchFamily="34" charset="0"/>
              </a:rPr>
              <a:t>in the TAF technical document TAF TSI - ANNEX A.5 :FIGURES AND SEQUENCE DIAGRAMS OF THE TAF TSI MESSAGES and in the data catalogue XSD (</a:t>
            </a:r>
            <a:r>
              <a:rPr lang="en-US" sz="2000" dirty="0">
                <a:latin typeface="Calibri" panose="020F0502020204030204" pitchFamily="34" charset="0"/>
                <a:hlinkClick r:id="rId4"/>
              </a:rPr>
              <a:t>https://www.era.europa.eu/node/641/1091792_en</a:t>
            </a:r>
            <a:r>
              <a:rPr lang="en-US" sz="2000" dirty="0">
                <a:latin typeface="Calibri" panose="020F0502020204030204" pitchFamily="34" charset="0"/>
              </a:rPr>
              <a:t>):</a:t>
            </a:r>
          </a:p>
          <a:p>
            <a:endParaRPr lang="en-US" dirty="0"/>
          </a:p>
        </p:txBody>
      </p:sp>
      <p:sp>
        <p:nvSpPr>
          <p:cNvPr id="6" name="Footer Placeholder 4"/>
          <p:cNvSpPr>
            <a:spLocks noGrp="1"/>
          </p:cNvSpPr>
          <p:nvPr>
            <p:ph type="ftr" sz="quarter" idx="11"/>
          </p:nvPr>
        </p:nvSpPr>
        <p:spPr>
          <a:xfrm>
            <a:off x="1960881" y="6746928"/>
            <a:ext cx="63274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19</a:t>
            </a:fld>
            <a:endParaRPr lang="en-US"/>
          </a:p>
        </p:txBody>
      </p:sp>
      <p:pic>
        <p:nvPicPr>
          <p:cNvPr id="7" name="Picture 6"/>
          <p:cNvPicPr>
            <a:picLocks noChangeAspect="1"/>
          </p:cNvPicPr>
          <p:nvPr/>
        </p:nvPicPr>
        <p:blipFill>
          <a:blip r:embed="rId5"/>
          <a:stretch>
            <a:fillRect/>
          </a:stretch>
        </p:blipFill>
        <p:spPr>
          <a:xfrm>
            <a:off x="803802" y="2711884"/>
            <a:ext cx="3897326" cy="4289121"/>
          </a:xfrm>
          <a:prstGeom prst="rect">
            <a:avLst/>
          </a:prstGeom>
        </p:spPr>
      </p:pic>
    </p:spTree>
    <p:extLst>
      <p:ext uri="{BB962C8B-B14F-4D97-AF65-F5344CB8AC3E}">
        <p14:creationId xmlns:p14="http://schemas.microsoft.com/office/powerpoint/2010/main" val="33899542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128" y="179592"/>
            <a:ext cx="8018145" cy="467820"/>
          </a:xfrm>
        </p:spPr>
        <p:txBody>
          <a:bodyPr>
            <a:spAutoFit/>
          </a:bodyPr>
          <a:lstStyle/>
          <a:p>
            <a:r>
              <a:rPr lang="en-US" dirty="0" smtClean="0">
                <a:latin typeface="Calibri" panose="020F0502020204030204" pitchFamily="34" charset="0"/>
              </a:rPr>
              <a:t>1 - Project Initiation</a:t>
            </a:r>
            <a:endParaRPr lang="en-US" dirty="0">
              <a:latin typeface="Calibri" panose="020F0502020204030204" pitchFamily="34" charset="0"/>
            </a:endParaRPr>
          </a:p>
        </p:txBody>
      </p:sp>
      <p:sp>
        <p:nvSpPr>
          <p:cNvPr id="4" name="Text Placeholder 3"/>
          <p:cNvSpPr>
            <a:spLocks noGrp="1"/>
          </p:cNvSpPr>
          <p:nvPr>
            <p:ph type="body" sz="half" idx="1"/>
          </p:nvPr>
        </p:nvSpPr>
        <p:spPr>
          <a:xfrm>
            <a:off x="4581520" y="1167231"/>
            <a:ext cx="4572000" cy="5525509"/>
          </a:xfrm>
        </p:spPr>
        <p:txBody>
          <a:bodyPr>
            <a:normAutofit fontScale="92500"/>
          </a:bodyPr>
          <a:lstStyle/>
          <a:p>
            <a:pPr algn="just"/>
            <a:r>
              <a:rPr lang="en-US" sz="2400" b="1" dirty="0" smtClean="0">
                <a:latin typeface="Calibri" panose="020F0502020204030204" pitchFamily="34" charset="0"/>
              </a:rPr>
              <a:t>Project Requirements</a:t>
            </a:r>
          </a:p>
          <a:p>
            <a:pPr lvl="2" algn="just">
              <a:buFont typeface="Wingdings" panose="05000000000000000000" pitchFamily="2" charset="2"/>
              <a:buChar char="§"/>
            </a:pPr>
            <a:r>
              <a:rPr lang="en-US" sz="1800" dirty="0" smtClean="0">
                <a:latin typeface="Calibri" panose="020F0502020204030204" pitchFamily="34" charset="0"/>
              </a:rPr>
              <a:t>To make it easy and </a:t>
            </a:r>
            <a:r>
              <a:rPr lang="en-US" sz="1800" dirty="0" err="1" smtClean="0">
                <a:latin typeface="Calibri" panose="020F0502020204030204" pitchFamily="34" charset="0"/>
              </a:rPr>
              <a:t>understable</a:t>
            </a:r>
            <a:r>
              <a:rPr lang="en-US" sz="1800" dirty="0" smtClean="0">
                <a:latin typeface="Calibri" panose="020F0502020204030204" pitchFamily="34" charset="0"/>
              </a:rPr>
              <a:t> for all companies in particular small and medium size.</a:t>
            </a:r>
          </a:p>
          <a:p>
            <a:pPr algn="just"/>
            <a:r>
              <a:rPr lang="en-US" sz="2400" b="1" dirty="0" smtClean="0">
                <a:latin typeface="Calibri" panose="020F0502020204030204" pitchFamily="34" charset="0"/>
              </a:rPr>
              <a:t>Business Case</a:t>
            </a:r>
          </a:p>
          <a:p>
            <a:pPr lvl="2" algn="just">
              <a:buFont typeface="Wingdings" panose="05000000000000000000" pitchFamily="2" charset="2"/>
              <a:buChar char="§"/>
            </a:pPr>
            <a:r>
              <a:rPr lang="en-US" sz="1800" dirty="0" smtClean="0">
                <a:latin typeface="Calibri" panose="020F0502020204030204" pitchFamily="34" charset="0"/>
              </a:rPr>
              <a:t>Small Company business case</a:t>
            </a:r>
          </a:p>
          <a:p>
            <a:pPr lvl="2" algn="just">
              <a:buFont typeface="Wingdings" panose="05000000000000000000" pitchFamily="2" charset="2"/>
              <a:buChar char="§"/>
            </a:pPr>
            <a:r>
              <a:rPr lang="en-US" sz="1800" dirty="0" smtClean="0">
                <a:latin typeface="Calibri" panose="020F0502020204030204" pitchFamily="34" charset="0"/>
              </a:rPr>
              <a:t>Medium size Company business case</a:t>
            </a:r>
          </a:p>
          <a:p>
            <a:pPr lvl="2" algn="just">
              <a:buFont typeface="Wingdings" panose="05000000000000000000" pitchFamily="2" charset="2"/>
              <a:buChar char="§"/>
            </a:pPr>
            <a:r>
              <a:rPr lang="en-US" sz="1800" dirty="0" smtClean="0">
                <a:latin typeface="Calibri" panose="020F0502020204030204" pitchFamily="34" charset="0"/>
              </a:rPr>
              <a:t>Incumbent / large size Company business case</a:t>
            </a:r>
          </a:p>
          <a:p>
            <a:pPr algn="just"/>
            <a:r>
              <a:rPr lang="en-US" sz="2400" b="1" dirty="0" smtClean="0">
                <a:latin typeface="Calibri" panose="020F0502020204030204" pitchFamily="34" charset="0"/>
              </a:rPr>
              <a:t>Project Charter</a:t>
            </a:r>
            <a:r>
              <a:rPr lang="en-US" sz="2400" dirty="0" smtClean="0">
                <a:latin typeface="Calibri" panose="020F0502020204030204" pitchFamily="34" charset="0"/>
              </a:rPr>
              <a:t>: TAF TSI Master Plan</a:t>
            </a:r>
          </a:p>
          <a:p>
            <a:pPr algn="just"/>
            <a:r>
              <a:rPr lang="en-US" sz="2400" b="1" dirty="0" smtClean="0">
                <a:latin typeface="Calibri" panose="020F0502020204030204" pitchFamily="34" charset="0"/>
              </a:rPr>
              <a:t>Project Initiation Checklist</a:t>
            </a:r>
          </a:p>
          <a:p>
            <a:pPr lvl="2" algn="just">
              <a:buFont typeface="Wingdings" panose="05000000000000000000" pitchFamily="2" charset="2"/>
              <a:buChar char="§"/>
            </a:pPr>
            <a:r>
              <a:rPr lang="en-US" sz="1800" dirty="0" smtClean="0">
                <a:latin typeface="Calibri" panose="020F0502020204030204" pitchFamily="34" charset="0"/>
              </a:rPr>
              <a:t>Do I have a company code?</a:t>
            </a:r>
          </a:p>
          <a:p>
            <a:pPr lvl="2" algn="just">
              <a:buFont typeface="Wingdings" panose="05000000000000000000" pitchFamily="2" charset="2"/>
              <a:buChar char="§"/>
            </a:pPr>
            <a:r>
              <a:rPr lang="en-US" sz="1800" dirty="0" smtClean="0">
                <a:latin typeface="Calibri" panose="020F0502020204030204" pitchFamily="34" charset="0"/>
              </a:rPr>
              <a:t>All the reporting points I need are defined in the Primary Location Codes file?</a:t>
            </a:r>
          </a:p>
          <a:p>
            <a:pPr lvl="2" algn="just">
              <a:buFont typeface="Wingdings" panose="05000000000000000000" pitchFamily="2" charset="2"/>
              <a:buChar char="§"/>
            </a:pPr>
            <a:r>
              <a:rPr lang="en-US" sz="1800" dirty="0" smtClean="0">
                <a:latin typeface="Calibri" panose="020F0502020204030204" pitchFamily="34" charset="0"/>
              </a:rPr>
              <a:t>Do I know how to create TAF TSI compliant </a:t>
            </a:r>
            <a:r>
              <a:rPr lang="en-US" sz="1800" dirty="0" err="1" smtClean="0">
                <a:latin typeface="Calibri" panose="020F0502020204030204" pitchFamily="34" charset="0"/>
              </a:rPr>
              <a:t>messsages</a:t>
            </a:r>
            <a:r>
              <a:rPr lang="en-US" sz="1800" dirty="0" smtClean="0">
                <a:latin typeface="Calibri" panose="020F0502020204030204" pitchFamily="34" charset="0"/>
              </a:rPr>
              <a:t>?</a:t>
            </a:r>
          </a:p>
          <a:p>
            <a:endParaRPr lang="en-US" sz="1000" dirty="0"/>
          </a:p>
        </p:txBody>
      </p:sp>
      <p:sp>
        <p:nvSpPr>
          <p:cNvPr id="5" name="Footer Placeholder 4"/>
          <p:cNvSpPr>
            <a:spLocks noGrp="1"/>
          </p:cNvSpPr>
          <p:nvPr>
            <p:ph type="ftr" sz="quarter" idx="11"/>
          </p:nvPr>
        </p:nvSpPr>
        <p:spPr>
          <a:xfrm>
            <a:off x="2385061" y="6766633"/>
            <a:ext cx="6522720"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6" name="Slide Number Placeholder 5"/>
          <p:cNvSpPr>
            <a:spLocks noGrp="1"/>
          </p:cNvSpPr>
          <p:nvPr>
            <p:ph type="sldNum" sz="quarter" idx="12"/>
          </p:nvPr>
        </p:nvSpPr>
        <p:spPr/>
        <p:txBody>
          <a:bodyPr/>
          <a:lstStyle/>
          <a:p>
            <a:fld id="{812371BA-36D7-4302-99B7-2CE12587CBD0}" type="slidenum">
              <a:rPr lang="en-US" smtClean="0"/>
              <a:t>2</a:t>
            </a:fld>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937" y="1298132"/>
            <a:ext cx="4128247" cy="5505450"/>
          </a:xfrm>
          <a:prstGeom prst="rect">
            <a:avLst/>
          </a:prstGeom>
        </p:spPr>
      </p:pic>
    </p:spTree>
    <p:extLst>
      <p:ext uri="{BB962C8B-B14F-4D97-AF65-F5344CB8AC3E}">
        <p14:creationId xmlns:p14="http://schemas.microsoft.com/office/powerpoint/2010/main" val="20336711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127" y="69991"/>
            <a:ext cx="8018145" cy="843308"/>
          </a:xfrm>
        </p:spPr>
        <p:txBody>
          <a:bodyPr>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Consignment Data </a:t>
            </a:r>
            <a:r>
              <a:rPr lang="en-US" dirty="0">
                <a:latin typeface="Calibri" panose="020F0502020204030204" pitchFamily="34" charset="0"/>
              </a:rPr>
              <a:t>Function - Chapter </a:t>
            </a:r>
            <a:r>
              <a:rPr lang="en-US" dirty="0" smtClean="0">
                <a:latin typeface="Calibri" panose="020F0502020204030204" pitchFamily="34" charset="0"/>
              </a:rPr>
              <a:t>4.2.1</a:t>
            </a:r>
            <a:endParaRPr lang="en-US" dirty="0">
              <a:latin typeface="Calibri" panose="020F0502020204030204" pitchFamily="34" charset="0"/>
            </a:endParaRPr>
          </a:p>
        </p:txBody>
      </p:sp>
      <p:sp>
        <p:nvSpPr>
          <p:cNvPr id="3" name="Text Placeholder 2"/>
          <p:cNvSpPr>
            <a:spLocks noGrp="1"/>
          </p:cNvSpPr>
          <p:nvPr>
            <p:ph type="body" idx="1"/>
          </p:nvPr>
        </p:nvSpPr>
        <p:spPr/>
        <p:txBody>
          <a:bodyPr>
            <a:normAutofit fontScale="92500"/>
          </a:bodyPr>
          <a:lstStyle/>
          <a:p>
            <a:r>
              <a:rPr lang="en-US" sz="2400" b="1" dirty="0">
                <a:latin typeface="Calibri" panose="020F0502020204030204" pitchFamily="34" charset="0"/>
              </a:rPr>
              <a:t>This function implies the following processes:</a:t>
            </a:r>
          </a:p>
          <a:p>
            <a:pPr lvl="2">
              <a:buFont typeface="Wingdings" panose="05000000000000000000" pitchFamily="2" charset="2"/>
              <a:buChar char="§"/>
            </a:pPr>
            <a:r>
              <a:rPr lang="en-US" dirty="0" smtClean="0">
                <a:latin typeface="Calibri" panose="020F0502020204030204" pitchFamily="34" charset="0"/>
              </a:rPr>
              <a:t>Wagon order creation:</a:t>
            </a:r>
            <a:endParaRPr lang="en-US" dirty="0">
              <a:latin typeface="Calibri" panose="020F0502020204030204" pitchFamily="34" charset="0"/>
            </a:endParaRPr>
          </a:p>
          <a:p>
            <a:pPr lvl="3"/>
            <a:r>
              <a:rPr lang="en-US" sz="1627" dirty="0">
                <a:solidFill>
                  <a:srgbClr val="595959"/>
                </a:solidFill>
                <a:latin typeface="Calibri" panose="020F0502020204030204" pitchFamily="34" charset="0"/>
                <a:cs typeface="Calibri"/>
              </a:rPr>
              <a:t>Create preliminary trip plan</a:t>
            </a:r>
          </a:p>
          <a:p>
            <a:pPr lvl="3"/>
            <a:r>
              <a:rPr lang="en-US" sz="1627" dirty="0">
                <a:solidFill>
                  <a:srgbClr val="595959"/>
                </a:solidFill>
                <a:latin typeface="Calibri" panose="020F0502020204030204" pitchFamily="34" charset="0"/>
                <a:cs typeface="Calibri"/>
              </a:rPr>
              <a:t>Create wagon orders</a:t>
            </a:r>
          </a:p>
          <a:p>
            <a:pPr lvl="3"/>
            <a:r>
              <a:rPr lang="en-US" sz="1627" dirty="0">
                <a:solidFill>
                  <a:srgbClr val="595959"/>
                </a:solidFill>
                <a:latin typeface="Calibri" panose="020F0502020204030204" pitchFamily="34" charset="0"/>
                <a:cs typeface="Calibri"/>
              </a:rPr>
              <a:t>Create final trip plan</a:t>
            </a:r>
          </a:p>
          <a:p>
            <a:pPr lvl="3"/>
            <a:r>
              <a:rPr lang="en-US" sz="1627" dirty="0">
                <a:solidFill>
                  <a:srgbClr val="595959"/>
                </a:solidFill>
                <a:latin typeface="Calibri" panose="020F0502020204030204" pitchFamily="34" charset="0"/>
                <a:cs typeface="Calibri"/>
              </a:rPr>
              <a:t>Create internal wagon order</a:t>
            </a:r>
          </a:p>
          <a:p>
            <a:pPr marL="731147" lvl="3" indent="0">
              <a:buNone/>
            </a:pPr>
            <a:endParaRPr lang="en-US" dirty="0" smtClean="0">
              <a:latin typeface="Calibri" panose="020F0502020204030204" pitchFamily="34" charset="0"/>
            </a:endParaRPr>
          </a:p>
          <a:p>
            <a:r>
              <a:rPr lang="en-US" sz="2400" b="1" dirty="0">
                <a:latin typeface="Calibri" panose="020F0502020204030204" pitchFamily="34" charset="0"/>
              </a:rPr>
              <a:t>To check the process in place in the company</a:t>
            </a:r>
          </a:p>
          <a:p>
            <a:endParaRPr lang="en-US" dirty="0" smtClean="0">
              <a:latin typeface="Calibri" panose="020F0502020204030204" pitchFamily="34" charset="0"/>
            </a:endParaRPr>
          </a:p>
          <a:p>
            <a:r>
              <a:rPr lang="en-US" sz="2400" b="1" dirty="0">
                <a:latin typeface="Calibri" panose="020F0502020204030204" pitchFamily="34" charset="0"/>
              </a:rPr>
              <a:t>To assess the existence of an IT tool supporting this process.</a:t>
            </a:r>
          </a:p>
          <a:p>
            <a:pPr lvl="2">
              <a:buFont typeface="Wingdings" panose="05000000000000000000" pitchFamily="2" charset="2"/>
              <a:buChar char="§"/>
            </a:pPr>
            <a:r>
              <a:rPr lang="en-US" dirty="0" smtClean="0">
                <a:latin typeface="Calibri" panose="020F0502020204030204" pitchFamily="34" charset="0"/>
              </a:rPr>
              <a:t>Functionality implemented -&gt; Conversion into TAF compliant messages using CI.</a:t>
            </a:r>
          </a:p>
          <a:p>
            <a:pPr lvl="2">
              <a:buFont typeface="Wingdings" panose="05000000000000000000" pitchFamily="2" charset="2"/>
              <a:buChar char="§"/>
            </a:pPr>
            <a:r>
              <a:rPr lang="en-US" dirty="0" smtClean="0">
                <a:latin typeface="Calibri" panose="020F0502020204030204" pitchFamily="34" charset="0"/>
              </a:rPr>
              <a:t>Functionality not implemented-&gt; There are tools in the market as TIS providing such service / functionality: </a:t>
            </a:r>
            <a:r>
              <a:rPr lang="en-US" b="1" dirty="0" smtClean="0">
                <a:solidFill>
                  <a:srgbClr val="FF0000"/>
                </a:solidFill>
                <a:latin typeface="Calibri" panose="020F0502020204030204" pitchFamily="34" charset="0"/>
              </a:rPr>
              <a:t>ORFEUS by </a:t>
            </a:r>
            <a:r>
              <a:rPr lang="en-US" b="1" dirty="0">
                <a:solidFill>
                  <a:srgbClr val="FF0000"/>
                </a:solidFill>
                <a:latin typeface="Calibri" panose="020F0502020204030204" pitchFamily="34" charset="0"/>
              </a:rPr>
              <a:t>RAILDATA (</a:t>
            </a:r>
            <a:r>
              <a:rPr lang="en-US" b="1" dirty="0">
                <a:solidFill>
                  <a:srgbClr val="FF0000"/>
                </a:solidFill>
                <a:latin typeface="Calibri" panose="020F0502020204030204" pitchFamily="34" charset="0"/>
                <a:hlinkClick r:id="rId3"/>
              </a:rPr>
              <a:t>http://</a:t>
            </a:r>
            <a:r>
              <a:rPr lang="en-US" b="1" dirty="0" smtClean="0">
                <a:solidFill>
                  <a:srgbClr val="FF0000"/>
                </a:solidFill>
                <a:latin typeface="Calibri" panose="020F0502020204030204" pitchFamily="34" charset="0"/>
                <a:hlinkClick r:id="rId3"/>
              </a:rPr>
              <a:t>www.raildata.coop/orfeus</a:t>
            </a:r>
            <a:r>
              <a:rPr lang="en-US" b="1" dirty="0">
                <a:solidFill>
                  <a:srgbClr val="FF0000"/>
                </a:solidFill>
                <a:latin typeface="Calibri" panose="020F0502020204030204" pitchFamily="34" charset="0"/>
              </a:rPr>
              <a:t> and </a:t>
            </a:r>
            <a:r>
              <a:rPr lang="en-US" b="1" dirty="0" smtClean="0">
                <a:solidFill>
                  <a:srgbClr val="FF0000"/>
                </a:solidFill>
                <a:latin typeface="Calibri" panose="020F0502020204030204" pitchFamily="34" charset="0"/>
                <a:hlinkClick r:id="rId4"/>
              </a:rPr>
              <a:t>waldvogel@raildata.coop</a:t>
            </a:r>
            <a:r>
              <a:rPr lang="en-US" b="1" dirty="0" smtClean="0">
                <a:solidFill>
                  <a:srgbClr val="FF0000"/>
                </a:solidFill>
                <a:latin typeface="Calibri" panose="020F0502020204030204" pitchFamily="34" charset="0"/>
              </a:rPr>
              <a:t>). Others: HEROS-HITRAIL in cooperation with RAILDATA.</a:t>
            </a:r>
          </a:p>
          <a:p>
            <a:pPr marL="366012" lvl="2" indent="0">
              <a:buNone/>
            </a:pPr>
            <a:endParaRPr lang="en-US" dirty="0" smtClean="0">
              <a:solidFill>
                <a:srgbClr val="FF0000"/>
              </a:solidFill>
              <a:latin typeface="Calibri" panose="020F0502020204030204" pitchFamily="34" charset="0"/>
            </a:endParaRPr>
          </a:p>
          <a:p>
            <a:r>
              <a:rPr lang="en-US" sz="2400" b="1" dirty="0">
                <a:latin typeface="Calibri" panose="020F0502020204030204" pitchFamily="34" charset="0"/>
              </a:rPr>
              <a:t>Target Implementation Milestone  2017</a:t>
            </a:r>
          </a:p>
          <a:p>
            <a:endParaRPr lang="en-US" dirty="0"/>
          </a:p>
        </p:txBody>
      </p:sp>
      <p:sp>
        <p:nvSpPr>
          <p:cNvPr id="6" name="Footer Placeholder 4"/>
          <p:cNvSpPr>
            <a:spLocks noGrp="1"/>
          </p:cNvSpPr>
          <p:nvPr>
            <p:ph type="ftr" sz="quarter" idx="11"/>
          </p:nvPr>
        </p:nvSpPr>
        <p:spPr>
          <a:xfrm>
            <a:off x="2034541" y="6786585"/>
            <a:ext cx="629697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20</a:t>
            </a:fld>
            <a:endParaRPr lang="en-US"/>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04676" y="1493172"/>
            <a:ext cx="2148682" cy="2291927"/>
          </a:xfrm>
          <a:prstGeom prst="rect">
            <a:avLst/>
          </a:prstGeom>
        </p:spPr>
      </p:pic>
    </p:spTree>
    <p:extLst>
      <p:ext uri="{BB962C8B-B14F-4D97-AF65-F5344CB8AC3E}">
        <p14:creationId xmlns:p14="http://schemas.microsoft.com/office/powerpoint/2010/main" val="34890020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4557" y="633768"/>
            <a:ext cx="7102715" cy="344261"/>
          </a:xfrm>
        </p:spPr>
        <p:txBody>
          <a:bodyPr>
            <a:spAutoFit/>
          </a:bodyPr>
          <a:lstStyle/>
          <a:p>
            <a:r>
              <a:rPr lang="en-US" dirty="0" err="1">
                <a:latin typeface="Calibri" panose="020F0502020204030204" pitchFamily="34" charset="0"/>
              </a:rPr>
              <a:t>Realisation</a:t>
            </a:r>
            <a:r>
              <a:rPr lang="en-US" dirty="0">
                <a:latin typeface="Calibri" panose="020F0502020204030204" pitchFamily="34" charset="0"/>
              </a:rPr>
              <a:t> of the Consignment Data Function - Chapter 4.2.1</a:t>
            </a:r>
          </a:p>
        </p:txBody>
      </p:sp>
      <p:sp>
        <p:nvSpPr>
          <p:cNvPr id="3" name="Text Placeholder 2"/>
          <p:cNvSpPr>
            <a:spLocks noGrp="1"/>
          </p:cNvSpPr>
          <p:nvPr>
            <p:ph type="body" idx="1"/>
          </p:nvPr>
        </p:nvSpPr>
        <p:spPr/>
        <p:txBody>
          <a:bodyPr>
            <a:normAutofit/>
          </a:bodyPr>
          <a:lstStyle/>
          <a:p>
            <a:r>
              <a:rPr lang="en-US" sz="2000" dirty="0">
                <a:latin typeface="Calibri" panose="020F0502020204030204" pitchFamily="34" charset="0"/>
              </a:rPr>
              <a:t>Specifications for </a:t>
            </a:r>
            <a:r>
              <a:rPr lang="en-US" sz="2000" dirty="0" smtClean="0">
                <a:latin typeface="Calibri" panose="020F0502020204030204" pitchFamily="34" charset="0"/>
              </a:rPr>
              <a:t>Consignment Order is defined </a:t>
            </a:r>
            <a:r>
              <a:rPr lang="en-US" sz="2000" dirty="0">
                <a:latin typeface="Calibri" panose="020F0502020204030204" pitchFamily="34" charset="0"/>
              </a:rPr>
              <a:t>in the </a:t>
            </a:r>
            <a:r>
              <a:rPr lang="en-US" sz="2000" dirty="0" smtClean="0">
                <a:latin typeface="Calibri" panose="020F0502020204030204" pitchFamily="34" charset="0"/>
              </a:rPr>
              <a:t>TAF data </a:t>
            </a:r>
            <a:r>
              <a:rPr lang="en-US" sz="2000" dirty="0">
                <a:latin typeface="Calibri" panose="020F0502020204030204" pitchFamily="34" charset="0"/>
              </a:rPr>
              <a:t>catalogue XSD (</a:t>
            </a:r>
            <a:r>
              <a:rPr lang="en-US" sz="2000" dirty="0">
                <a:latin typeface="Calibri" panose="020F0502020204030204" pitchFamily="34" charset="0"/>
                <a:hlinkClick r:id="rId3"/>
              </a:rPr>
              <a:t>https://www.era.europa.eu/node/641/1091792_en</a:t>
            </a:r>
            <a:r>
              <a:rPr lang="en-US" sz="2000" dirty="0">
                <a:latin typeface="Calibri" panose="020F0502020204030204" pitchFamily="34" charset="0"/>
              </a:rPr>
              <a:t>):</a:t>
            </a:r>
          </a:p>
          <a:p>
            <a:endParaRPr lang="en-US" dirty="0"/>
          </a:p>
        </p:txBody>
      </p:sp>
      <p:sp>
        <p:nvSpPr>
          <p:cNvPr id="6" name="Footer Placeholder 4"/>
          <p:cNvSpPr>
            <a:spLocks noGrp="1"/>
          </p:cNvSpPr>
          <p:nvPr>
            <p:ph type="ftr" sz="quarter" idx="11"/>
          </p:nvPr>
        </p:nvSpPr>
        <p:spPr>
          <a:xfrm>
            <a:off x="1960881" y="6746928"/>
            <a:ext cx="63274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21</a:t>
            </a:fld>
            <a:endParaRPr lang="en-US"/>
          </a:p>
        </p:txBody>
      </p:sp>
      <p:pic>
        <p:nvPicPr>
          <p:cNvPr id="8" name="Picture 7"/>
          <p:cNvPicPr>
            <a:picLocks noChangeAspect="1"/>
          </p:cNvPicPr>
          <p:nvPr/>
        </p:nvPicPr>
        <p:blipFill>
          <a:blip r:embed="rId4"/>
          <a:stretch>
            <a:fillRect/>
          </a:stretch>
        </p:blipFill>
        <p:spPr>
          <a:xfrm>
            <a:off x="2394880" y="2248420"/>
            <a:ext cx="4087774" cy="4821477"/>
          </a:xfrm>
          <a:prstGeom prst="rect">
            <a:avLst/>
          </a:prstGeom>
        </p:spPr>
      </p:pic>
    </p:spTree>
    <p:extLst>
      <p:ext uri="{BB962C8B-B14F-4D97-AF65-F5344CB8AC3E}">
        <p14:creationId xmlns:p14="http://schemas.microsoft.com/office/powerpoint/2010/main" val="15904520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38047" y="2259106"/>
            <a:ext cx="2812540" cy="2109405"/>
          </a:xfrm>
          <a:prstGeom prst="rect">
            <a:avLst/>
          </a:prstGeom>
          <a:ln>
            <a:noFill/>
          </a:ln>
          <a:effectLst>
            <a:softEdge rad="112500"/>
          </a:effectLst>
        </p:spPr>
      </p:pic>
      <p:sp>
        <p:nvSpPr>
          <p:cNvPr id="2" name="Title 1"/>
          <p:cNvSpPr>
            <a:spLocks noGrp="1"/>
          </p:cNvSpPr>
          <p:nvPr>
            <p:ph type="title"/>
          </p:nvPr>
        </p:nvSpPr>
        <p:spPr>
          <a:xfrm>
            <a:off x="128593" y="329170"/>
            <a:ext cx="8657272" cy="467820"/>
          </a:xfrm>
        </p:spPr>
        <p:txBody>
          <a:bodyPr wrap="square">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Wagon Movement Function – Chapter 4.2.7  </a:t>
            </a:r>
            <a:endParaRPr lang="en-US" dirty="0">
              <a:latin typeface="Calibri" panose="020F0502020204030204" pitchFamily="34" charset="0"/>
            </a:endParaRPr>
          </a:p>
        </p:txBody>
      </p:sp>
      <p:sp>
        <p:nvSpPr>
          <p:cNvPr id="3" name="Text Placeholder 2"/>
          <p:cNvSpPr>
            <a:spLocks noGrp="1"/>
          </p:cNvSpPr>
          <p:nvPr>
            <p:ph type="body" idx="1"/>
          </p:nvPr>
        </p:nvSpPr>
        <p:spPr>
          <a:xfrm>
            <a:off x="543385" y="1222272"/>
            <a:ext cx="8127229" cy="5125654"/>
          </a:xfrm>
        </p:spPr>
        <p:txBody>
          <a:bodyPr>
            <a:normAutofit fontScale="85000" lnSpcReduction="20000"/>
          </a:bodyPr>
          <a:lstStyle/>
          <a:p>
            <a:r>
              <a:rPr lang="en-US" sz="2600" b="1" dirty="0">
                <a:latin typeface="Calibri" panose="020F0502020204030204" pitchFamily="34" charset="0"/>
              </a:rPr>
              <a:t>This function implies the following processes:</a:t>
            </a:r>
          </a:p>
          <a:p>
            <a:pPr lvl="2">
              <a:buFont typeface="Wingdings" panose="05000000000000000000" pitchFamily="2" charset="2"/>
              <a:buChar char="§"/>
            </a:pPr>
            <a:r>
              <a:rPr lang="en-US" sz="1800" dirty="0" smtClean="0">
                <a:latin typeface="Calibri" panose="020F0502020204030204" pitchFamily="34" charset="0"/>
              </a:rPr>
              <a:t>For the reporting of the movement of a wagon, the following data must be stored, sent and received by the WIMO. </a:t>
            </a:r>
          </a:p>
          <a:p>
            <a:pPr lvl="3"/>
            <a:r>
              <a:rPr lang="en-US" sz="1800" dirty="0" smtClean="0">
                <a:solidFill>
                  <a:srgbClr val="595959"/>
                </a:solidFill>
                <a:latin typeface="Calibri" panose="020F0502020204030204" pitchFamily="34" charset="0"/>
                <a:cs typeface="Calibri"/>
              </a:rPr>
              <a:t>4.2.7.2 </a:t>
            </a:r>
            <a:r>
              <a:rPr lang="en-US" sz="1800" dirty="0" err="1">
                <a:solidFill>
                  <a:srgbClr val="595959"/>
                </a:solidFill>
                <a:latin typeface="Calibri" panose="020F0502020204030204" pitchFamily="34" charset="0"/>
                <a:cs typeface="Calibri"/>
              </a:rPr>
              <a:t>WagonReleaseNotice</a:t>
            </a:r>
            <a:endParaRPr lang="en-US" sz="1800" dirty="0">
              <a:solidFill>
                <a:srgbClr val="595959"/>
              </a:solidFill>
              <a:latin typeface="Calibri" panose="020F0502020204030204" pitchFamily="34" charset="0"/>
              <a:cs typeface="Calibri"/>
            </a:endParaRPr>
          </a:p>
          <a:p>
            <a:pPr lvl="3"/>
            <a:r>
              <a:rPr lang="en-US" sz="1800" dirty="0" smtClean="0">
                <a:solidFill>
                  <a:srgbClr val="595959"/>
                </a:solidFill>
                <a:latin typeface="Calibri" panose="020F0502020204030204" pitchFamily="34" charset="0"/>
                <a:cs typeface="Calibri"/>
              </a:rPr>
              <a:t>4.2.7.3 </a:t>
            </a:r>
            <a:r>
              <a:rPr lang="en-US" sz="1800" dirty="0" err="1">
                <a:solidFill>
                  <a:srgbClr val="595959"/>
                </a:solidFill>
                <a:latin typeface="Calibri" panose="020F0502020204030204" pitchFamily="34" charset="0"/>
                <a:cs typeface="Calibri"/>
              </a:rPr>
              <a:t>WagonDepartureNotice</a:t>
            </a:r>
            <a:endParaRPr lang="en-US" sz="1800" dirty="0">
              <a:solidFill>
                <a:srgbClr val="595959"/>
              </a:solidFill>
              <a:latin typeface="Calibri" panose="020F0502020204030204" pitchFamily="34" charset="0"/>
              <a:cs typeface="Calibri"/>
            </a:endParaRPr>
          </a:p>
          <a:p>
            <a:pPr lvl="3"/>
            <a:r>
              <a:rPr lang="en-US" sz="1800" dirty="0" smtClean="0">
                <a:solidFill>
                  <a:srgbClr val="595959"/>
                </a:solidFill>
                <a:latin typeface="Calibri" panose="020F0502020204030204" pitchFamily="34" charset="0"/>
                <a:cs typeface="Calibri"/>
              </a:rPr>
              <a:t>4.2.7.4 </a:t>
            </a:r>
            <a:r>
              <a:rPr lang="en-US" sz="1800" dirty="0" err="1">
                <a:solidFill>
                  <a:srgbClr val="595959"/>
                </a:solidFill>
                <a:latin typeface="Calibri" panose="020F0502020204030204" pitchFamily="34" charset="0"/>
                <a:cs typeface="Calibri"/>
              </a:rPr>
              <a:t>WagonYardArrivalWagonInterchangeSubNotice</a:t>
            </a:r>
            <a:endParaRPr lang="en-US" sz="1800" dirty="0">
              <a:solidFill>
                <a:srgbClr val="595959"/>
              </a:solidFill>
              <a:latin typeface="Calibri" panose="020F0502020204030204" pitchFamily="34" charset="0"/>
              <a:cs typeface="Calibri"/>
            </a:endParaRPr>
          </a:p>
          <a:p>
            <a:pPr lvl="3"/>
            <a:r>
              <a:rPr lang="en-US" sz="1800" dirty="0" smtClean="0">
                <a:solidFill>
                  <a:srgbClr val="595959"/>
                </a:solidFill>
                <a:latin typeface="Calibri" panose="020F0502020204030204" pitchFamily="34" charset="0"/>
                <a:cs typeface="Calibri"/>
              </a:rPr>
              <a:t>4.2.7.5 </a:t>
            </a:r>
            <a:r>
              <a:rPr lang="en-US" sz="1800" dirty="0" err="1">
                <a:solidFill>
                  <a:srgbClr val="595959"/>
                </a:solidFill>
                <a:latin typeface="Calibri" panose="020F0502020204030204" pitchFamily="34" charset="0"/>
                <a:cs typeface="Calibri"/>
              </a:rPr>
              <a:t>WagonYardDepartureWagonReceived_AtInterchange</a:t>
            </a:r>
            <a:endParaRPr lang="en-US" sz="1800" dirty="0">
              <a:solidFill>
                <a:srgbClr val="595959"/>
              </a:solidFill>
              <a:latin typeface="Calibri" panose="020F0502020204030204" pitchFamily="34" charset="0"/>
              <a:cs typeface="Calibri"/>
            </a:endParaRPr>
          </a:p>
          <a:p>
            <a:pPr lvl="3"/>
            <a:r>
              <a:rPr lang="en-US" sz="1800" dirty="0" smtClean="0">
                <a:solidFill>
                  <a:srgbClr val="595959"/>
                </a:solidFill>
                <a:latin typeface="Calibri" panose="020F0502020204030204" pitchFamily="34" charset="0"/>
                <a:cs typeface="Calibri"/>
              </a:rPr>
              <a:t>4.2.11.2 </a:t>
            </a:r>
            <a:r>
              <a:rPr lang="en-US" sz="1800" dirty="0">
                <a:solidFill>
                  <a:srgbClr val="595959"/>
                </a:solidFill>
                <a:latin typeface="Calibri" panose="020F0502020204030204" pitchFamily="34" charset="0"/>
                <a:cs typeface="Calibri"/>
              </a:rPr>
              <a:t>Wagon and Intermodal Unit Operational Database</a:t>
            </a:r>
          </a:p>
          <a:p>
            <a:pPr lvl="3"/>
            <a:r>
              <a:rPr lang="en-US" sz="1800" dirty="0" smtClean="0">
                <a:solidFill>
                  <a:srgbClr val="595959"/>
                </a:solidFill>
                <a:latin typeface="Calibri" panose="020F0502020204030204" pitchFamily="34" charset="0"/>
                <a:cs typeface="Calibri"/>
              </a:rPr>
              <a:t>4.2.7.6 </a:t>
            </a:r>
            <a:r>
              <a:rPr lang="en-US" sz="1800" dirty="0" err="1">
                <a:solidFill>
                  <a:srgbClr val="595959"/>
                </a:solidFill>
                <a:latin typeface="Calibri" panose="020F0502020204030204" pitchFamily="34" charset="0"/>
                <a:cs typeface="Calibri"/>
              </a:rPr>
              <a:t>WagonException</a:t>
            </a:r>
            <a:endParaRPr lang="en-US" sz="1800" dirty="0">
              <a:solidFill>
                <a:srgbClr val="595959"/>
              </a:solidFill>
              <a:latin typeface="Calibri" panose="020F0502020204030204" pitchFamily="34" charset="0"/>
              <a:cs typeface="Calibri"/>
            </a:endParaRPr>
          </a:p>
          <a:p>
            <a:pPr lvl="3"/>
            <a:r>
              <a:rPr lang="en-US" sz="1800" dirty="0" smtClean="0">
                <a:solidFill>
                  <a:srgbClr val="595959"/>
                </a:solidFill>
                <a:latin typeface="Calibri" panose="020F0502020204030204" pitchFamily="34" charset="0"/>
                <a:cs typeface="Calibri"/>
              </a:rPr>
              <a:t>4.2.7.7 </a:t>
            </a:r>
            <a:r>
              <a:rPr lang="en-US" sz="1800" dirty="0" err="1">
                <a:solidFill>
                  <a:srgbClr val="595959"/>
                </a:solidFill>
                <a:latin typeface="Calibri" panose="020F0502020204030204" pitchFamily="34" charset="0"/>
                <a:cs typeface="Calibri"/>
              </a:rPr>
              <a:t>WagonArrivalNotice</a:t>
            </a:r>
            <a:endParaRPr lang="en-US" sz="1800" dirty="0">
              <a:solidFill>
                <a:srgbClr val="595959"/>
              </a:solidFill>
              <a:latin typeface="Calibri" panose="020F0502020204030204" pitchFamily="34" charset="0"/>
              <a:cs typeface="Calibri"/>
            </a:endParaRPr>
          </a:p>
          <a:p>
            <a:pPr lvl="3"/>
            <a:r>
              <a:rPr lang="en-US" sz="1800" dirty="0" smtClean="0">
                <a:solidFill>
                  <a:srgbClr val="595959"/>
                </a:solidFill>
                <a:latin typeface="Calibri" panose="020F0502020204030204" pitchFamily="34" charset="0"/>
                <a:cs typeface="Calibri"/>
              </a:rPr>
              <a:t>4.2.7.8 </a:t>
            </a:r>
            <a:r>
              <a:rPr lang="en-US" sz="1800" dirty="0" err="1">
                <a:solidFill>
                  <a:srgbClr val="595959"/>
                </a:solidFill>
                <a:latin typeface="Calibri" panose="020F0502020204030204" pitchFamily="34" charset="0"/>
                <a:cs typeface="Calibri"/>
              </a:rPr>
              <a:t>WagonDeliveryNotice</a:t>
            </a:r>
            <a:endParaRPr lang="en-US" sz="1800" dirty="0">
              <a:solidFill>
                <a:srgbClr val="595959"/>
              </a:solidFill>
              <a:latin typeface="Calibri" panose="020F0502020204030204" pitchFamily="34" charset="0"/>
              <a:cs typeface="Calibri"/>
            </a:endParaRPr>
          </a:p>
          <a:p>
            <a:pPr marL="731147" lvl="3" indent="0">
              <a:buNone/>
            </a:pPr>
            <a:endParaRPr lang="en-US" sz="1600" dirty="0" smtClean="0">
              <a:latin typeface="Calibri" panose="020F0502020204030204" pitchFamily="34" charset="0"/>
            </a:endParaRPr>
          </a:p>
          <a:p>
            <a:r>
              <a:rPr lang="en-US" sz="2600" b="1" dirty="0">
                <a:latin typeface="Calibri" panose="020F0502020204030204" pitchFamily="34" charset="0"/>
              </a:rPr>
              <a:t>To check the process in place in the company</a:t>
            </a:r>
          </a:p>
          <a:p>
            <a:pPr marL="0" indent="0">
              <a:buNone/>
            </a:pPr>
            <a:endParaRPr lang="en-US" sz="2000" b="1" dirty="0" smtClean="0">
              <a:latin typeface="Calibri" panose="020F0502020204030204" pitchFamily="34" charset="0"/>
            </a:endParaRPr>
          </a:p>
          <a:p>
            <a:r>
              <a:rPr lang="en-US" sz="2600" b="1" dirty="0">
                <a:latin typeface="Calibri" panose="020F0502020204030204" pitchFamily="34" charset="0"/>
              </a:rPr>
              <a:t>To assess the existence of an IT tool supporting this process.</a:t>
            </a:r>
          </a:p>
          <a:p>
            <a:pPr lvl="2">
              <a:buFont typeface="Wingdings" panose="05000000000000000000" pitchFamily="2" charset="2"/>
              <a:buChar char="§"/>
            </a:pPr>
            <a:r>
              <a:rPr lang="en-US" sz="1800" dirty="0" smtClean="0">
                <a:latin typeface="Calibri" panose="020F0502020204030204" pitchFamily="34" charset="0"/>
              </a:rPr>
              <a:t>Functionality implemented -&gt; Conversion into TAF compliant messages using CI.</a:t>
            </a:r>
          </a:p>
          <a:p>
            <a:pPr lvl="2">
              <a:buFont typeface="Wingdings" panose="05000000000000000000" pitchFamily="2" charset="2"/>
              <a:buChar char="§"/>
            </a:pPr>
            <a:r>
              <a:rPr lang="en-US" sz="1800" dirty="0" smtClean="0">
                <a:latin typeface="Calibri" panose="020F0502020204030204" pitchFamily="34" charset="0"/>
              </a:rPr>
              <a:t>Functionality not implemented-&gt; </a:t>
            </a:r>
            <a:r>
              <a:rPr lang="en-US" sz="1800" dirty="0">
                <a:latin typeface="Calibri" panose="020F0502020204030204" pitchFamily="34" charset="0"/>
              </a:rPr>
              <a:t>There are tools in the market as TIS providing such service / functionality </a:t>
            </a:r>
            <a:r>
              <a:rPr lang="en-US" sz="1800" dirty="0" smtClean="0">
                <a:latin typeface="Calibri" panose="020F0502020204030204" pitchFamily="34" charset="0"/>
              </a:rPr>
              <a:t>: </a:t>
            </a:r>
            <a:r>
              <a:rPr lang="en-US" sz="1800" b="1" dirty="0">
                <a:solidFill>
                  <a:srgbClr val="FF0000"/>
                </a:solidFill>
                <a:latin typeface="Calibri" panose="020F0502020204030204" pitchFamily="34" charset="0"/>
              </a:rPr>
              <a:t>ISR by RAILDATA (</a:t>
            </a:r>
            <a:r>
              <a:rPr lang="en-US" sz="1800" b="1" dirty="0">
                <a:solidFill>
                  <a:srgbClr val="FF0000"/>
                </a:solidFill>
                <a:latin typeface="Calibri" panose="020F0502020204030204" pitchFamily="34" charset="0"/>
                <a:hlinkClick r:id="rId4"/>
              </a:rPr>
              <a:t>http://</a:t>
            </a:r>
            <a:r>
              <a:rPr lang="en-US" sz="1800" b="1" dirty="0" smtClean="0">
                <a:solidFill>
                  <a:srgbClr val="FF0000"/>
                </a:solidFill>
                <a:latin typeface="Calibri" panose="020F0502020204030204" pitchFamily="34" charset="0"/>
                <a:hlinkClick r:id="rId4"/>
              </a:rPr>
              <a:t>www.raildata.coop/isr</a:t>
            </a:r>
            <a:r>
              <a:rPr lang="en-US" sz="1800" b="1" dirty="0" smtClean="0">
                <a:solidFill>
                  <a:srgbClr val="FF0000"/>
                </a:solidFill>
                <a:latin typeface="Calibri" panose="020F0502020204030204" pitchFamily="34" charset="0"/>
              </a:rPr>
              <a:t> and </a:t>
            </a:r>
            <a:r>
              <a:rPr lang="en-US" sz="1600" b="1" dirty="0" smtClean="0">
                <a:solidFill>
                  <a:srgbClr val="FF0000"/>
                </a:solidFill>
                <a:latin typeface="Calibri" panose="020F0502020204030204" pitchFamily="34" charset="0"/>
                <a:hlinkClick r:id="rId5"/>
              </a:rPr>
              <a:t>waldvogel@raildata.coop</a:t>
            </a:r>
            <a:r>
              <a:rPr lang="en-US" sz="1800" b="1" dirty="0" smtClean="0">
                <a:solidFill>
                  <a:srgbClr val="FF0000"/>
                </a:solidFill>
                <a:latin typeface="Calibri" panose="020F0502020204030204" pitchFamily="34" charset="0"/>
              </a:rPr>
              <a:t>). </a:t>
            </a:r>
            <a:r>
              <a:rPr lang="en-US" sz="1800" b="1" dirty="0">
                <a:solidFill>
                  <a:srgbClr val="FF0000"/>
                </a:solidFill>
                <a:latin typeface="Calibri" panose="020F0502020204030204" pitchFamily="34" charset="0"/>
              </a:rPr>
              <a:t>Others: HEROS-HITRAIL in cooperation with RAILDATA.</a:t>
            </a:r>
          </a:p>
          <a:p>
            <a:pPr marL="366012" lvl="2" indent="0">
              <a:buNone/>
            </a:pPr>
            <a:endParaRPr lang="en-US" sz="1397" dirty="0" smtClean="0">
              <a:latin typeface="Calibri" panose="020F0502020204030204" pitchFamily="34" charset="0"/>
            </a:endParaRPr>
          </a:p>
          <a:p>
            <a:r>
              <a:rPr lang="en-US" sz="2600" b="1" dirty="0">
                <a:latin typeface="Calibri" panose="020F0502020204030204" pitchFamily="34" charset="0"/>
              </a:rPr>
              <a:t>Target Implementation Milestone  2016</a:t>
            </a:r>
          </a:p>
          <a:p>
            <a:endParaRPr lang="en-US" sz="1200" dirty="0"/>
          </a:p>
        </p:txBody>
      </p:sp>
      <p:sp>
        <p:nvSpPr>
          <p:cNvPr id="6" name="Footer Placeholder 4"/>
          <p:cNvSpPr>
            <a:spLocks noGrp="1"/>
          </p:cNvSpPr>
          <p:nvPr>
            <p:ph type="ftr" sz="quarter" idx="11"/>
          </p:nvPr>
        </p:nvSpPr>
        <p:spPr>
          <a:xfrm>
            <a:off x="2202181" y="6762907"/>
            <a:ext cx="61750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22</a:t>
            </a:fld>
            <a:endParaRPr lang="en-US"/>
          </a:p>
        </p:txBody>
      </p:sp>
    </p:spTree>
    <p:extLst>
      <p:ext uri="{BB962C8B-B14F-4D97-AF65-F5344CB8AC3E}">
        <p14:creationId xmlns:p14="http://schemas.microsoft.com/office/powerpoint/2010/main" val="13938678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593" y="329170"/>
            <a:ext cx="8657272" cy="467820"/>
          </a:xfrm>
        </p:spPr>
        <p:txBody>
          <a:bodyPr wrap="square">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Wagon Movement Function – Chapter 4.2.7  </a:t>
            </a:r>
            <a:endParaRPr lang="en-US" dirty="0">
              <a:latin typeface="Calibri" panose="020F0502020204030204" pitchFamily="34" charset="0"/>
            </a:endParaRPr>
          </a:p>
        </p:txBody>
      </p:sp>
      <p:sp>
        <p:nvSpPr>
          <p:cNvPr id="3" name="Text Placeholder 2"/>
          <p:cNvSpPr>
            <a:spLocks noGrp="1"/>
          </p:cNvSpPr>
          <p:nvPr>
            <p:ph type="body" idx="1"/>
          </p:nvPr>
        </p:nvSpPr>
        <p:spPr>
          <a:xfrm>
            <a:off x="543385" y="1222272"/>
            <a:ext cx="8127229" cy="5125654"/>
          </a:xfrm>
        </p:spPr>
        <p:txBody>
          <a:bodyPr>
            <a:normAutofit/>
          </a:bodyPr>
          <a:lstStyle/>
          <a:p>
            <a:r>
              <a:rPr lang="en-US" sz="1800" dirty="0">
                <a:latin typeface="Calibri" panose="020F0502020204030204" pitchFamily="34" charset="0"/>
              </a:rPr>
              <a:t>Specifications for </a:t>
            </a:r>
            <a:r>
              <a:rPr lang="en-US" sz="1800" dirty="0" smtClean="0">
                <a:latin typeface="Calibri" panose="020F0502020204030204" pitchFamily="34" charset="0"/>
              </a:rPr>
              <a:t>Wagon movements are </a:t>
            </a:r>
            <a:r>
              <a:rPr lang="en-US" sz="1800" dirty="0">
                <a:latin typeface="Calibri" panose="020F0502020204030204" pitchFamily="34" charset="0"/>
              </a:rPr>
              <a:t>defined in the TAF technical document TAF TSI - ANNEX A.5 :FIGURES AND SEQUENCE DIAGRAMS OF THE TAF TSI MESSAGES and in the data catalogue XSD (</a:t>
            </a:r>
            <a:r>
              <a:rPr lang="en-US" sz="1800" dirty="0">
                <a:latin typeface="Calibri" panose="020F0502020204030204" pitchFamily="34" charset="0"/>
                <a:hlinkClick r:id="rId3"/>
              </a:rPr>
              <a:t>https://www.era.europa.eu/node/641/1091792_en</a:t>
            </a:r>
            <a:r>
              <a:rPr lang="en-US" sz="1800" dirty="0">
                <a:latin typeface="Calibri" panose="020F0502020204030204" pitchFamily="34" charset="0"/>
              </a:rPr>
              <a:t>):</a:t>
            </a:r>
          </a:p>
          <a:p>
            <a:endParaRPr lang="en-US" sz="1000" dirty="0"/>
          </a:p>
        </p:txBody>
      </p:sp>
      <p:sp>
        <p:nvSpPr>
          <p:cNvPr id="6" name="Footer Placeholder 4"/>
          <p:cNvSpPr>
            <a:spLocks noGrp="1"/>
          </p:cNvSpPr>
          <p:nvPr>
            <p:ph type="ftr" sz="quarter" idx="11"/>
          </p:nvPr>
        </p:nvSpPr>
        <p:spPr>
          <a:xfrm>
            <a:off x="2202181" y="6762907"/>
            <a:ext cx="61750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23</a:t>
            </a:fld>
            <a:endParaRPr lang="en-US"/>
          </a:p>
        </p:txBody>
      </p:sp>
      <p:pic>
        <p:nvPicPr>
          <p:cNvPr id="7" name="Picture 6"/>
          <p:cNvPicPr>
            <a:picLocks noChangeAspect="1"/>
          </p:cNvPicPr>
          <p:nvPr/>
        </p:nvPicPr>
        <p:blipFill>
          <a:blip r:embed="rId4"/>
          <a:stretch>
            <a:fillRect/>
          </a:stretch>
        </p:blipFill>
        <p:spPr>
          <a:xfrm>
            <a:off x="252699" y="2593496"/>
            <a:ext cx="4204530" cy="4408118"/>
          </a:xfrm>
          <a:prstGeom prst="rect">
            <a:avLst/>
          </a:prstGeom>
        </p:spPr>
      </p:pic>
      <p:pic>
        <p:nvPicPr>
          <p:cNvPr id="8" name="Picture 7"/>
          <p:cNvPicPr>
            <a:picLocks noChangeAspect="1"/>
          </p:cNvPicPr>
          <p:nvPr/>
        </p:nvPicPr>
        <p:blipFill>
          <a:blip r:embed="rId5"/>
          <a:stretch>
            <a:fillRect/>
          </a:stretch>
        </p:blipFill>
        <p:spPr>
          <a:xfrm>
            <a:off x="4747915" y="2593496"/>
            <a:ext cx="4376065" cy="3388617"/>
          </a:xfrm>
          <a:prstGeom prst="rect">
            <a:avLst/>
          </a:prstGeom>
        </p:spPr>
      </p:pic>
    </p:spTree>
    <p:extLst>
      <p:ext uri="{BB962C8B-B14F-4D97-AF65-F5344CB8AC3E}">
        <p14:creationId xmlns:p14="http://schemas.microsoft.com/office/powerpoint/2010/main" val="40211550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9781" y="305922"/>
            <a:ext cx="6620082" cy="688522"/>
          </a:xfrm>
        </p:spPr>
        <p:txBody>
          <a:bodyPr>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Shipment ETA Function – Chapter 4.2.6</a:t>
            </a:r>
            <a:br>
              <a:rPr lang="en-US" dirty="0" smtClean="0">
                <a:latin typeface="Calibri" panose="020F0502020204030204" pitchFamily="34" charset="0"/>
              </a:rPr>
            </a:br>
            <a:r>
              <a:rPr lang="en-US" b="1" dirty="0" smtClean="0">
                <a:solidFill>
                  <a:srgbClr val="FF0000"/>
                </a:solidFill>
                <a:latin typeface="Calibri" panose="020F0502020204030204" pitchFamily="34" charset="0"/>
              </a:rPr>
              <a:t>under discussion! </a:t>
            </a:r>
            <a:endParaRPr lang="en-US" b="1" dirty="0">
              <a:solidFill>
                <a:srgbClr val="FF0000"/>
              </a:solidFill>
              <a:latin typeface="Calibri" panose="020F0502020204030204" pitchFamily="34" charset="0"/>
            </a:endParaRPr>
          </a:p>
        </p:txBody>
      </p:sp>
      <p:sp>
        <p:nvSpPr>
          <p:cNvPr id="3" name="Text Placeholder 2"/>
          <p:cNvSpPr>
            <a:spLocks noGrp="1"/>
          </p:cNvSpPr>
          <p:nvPr>
            <p:ph type="body" idx="1"/>
          </p:nvPr>
        </p:nvSpPr>
        <p:spPr/>
        <p:txBody>
          <a:bodyPr>
            <a:normAutofit fontScale="77500" lnSpcReduction="20000"/>
          </a:bodyPr>
          <a:lstStyle/>
          <a:p>
            <a:pPr algn="just"/>
            <a:r>
              <a:rPr lang="en-US" sz="2600" b="1" dirty="0">
                <a:latin typeface="Calibri" panose="020F0502020204030204" pitchFamily="34" charset="0"/>
              </a:rPr>
              <a:t>ETA for the shipment is the most important information for a customer. </a:t>
            </a:r>
            <a:r>
              <a:rPr lang="en-US" sz="2600" dirty="0">
                <a:latin typeface="Calibri" panose="020F0502020204030204" pitchFamily="34" charset="0"/>
              </a:rPr>
              <a:t>The ETA for the Wagon must be sent by RU to the LRU. The ETA must be electronically stored along with wagon movement. For each wagon the Lead RU must establish/update a wagon trip plan:</a:t>
            </a:r>
          </a:p>
          <a:p>
            <a:pPr algn="just"/>
            <a:endParaRPr lang="en-US" sz="2400" dirty="0" smtClean="0">
              <a:latin typeface="Calibri" panose="020F0502020204030204" pitchFamily="34" charset="0"/>
            </a:endParaRPr>
          </a:p>
          <a:p>
            <a:pPr lvl="2">
              <a:buFont typeface="Wingdings" panose="05000000000000000000" pitchFamily="2" charset="2"/>
              <a:buChar char="§"/>
            </a:pPr>
            <a:r>
              <a:rPr lang="en-US" sz="2000" dirty="0" smtClean="0">
                <a:latin typeface="Calibri" panose="020F0502020204030204" pitchFamily="34" charset="0"/>
              </a:rPr>
              <a:t>4.2.12.2 Trip plan for wagon / Intermodal unit</a:t>
            </a:r>
          </a:p>
          <a:p>
            <a:pPr lvl="2">
              <a:buFont typeface="Wingdings" panose="05000000000000000000" pitchFamily="2" charset="2"/>
              <a:buChar char="§"/>
            </a:pPr>
            <a:r>
              <a:rPr lang="en-US" sz="2000" dirty="0" smtClean="0">
                <a:latin typeface="Calibri" panose="020F0502020204030204" pitchFamily="34" charset="0"/>
              </a:rPr>
              <a:t>4.2.11.2 Wagon Trip Plan Databases</a:t>
            </a:r>
          </a:p>
          <a:p>
            <a:pPr lvl="2">
              <a:buFont typeface="Wingdings" panose="05000000000000000000" pitchFamily="2" charset="2"/>
              <a:buChar char="§"/>
            </a:pPr>
            <a:r>
              <a:rPr lang="en-US" sz="2000" dirty="0" smtClean="0">
                <a:latin typeface="Calibri" panose="020F0502020204030204" pitchFamily="34" charset="0"/>
              </a:rPr>
              <a:t>4.2.7.6 </a:t>
            </a:r>
            <a:r>
              <a:rPr lang="en-US" sz="2000" dirty="0" err="1" smtClean="0">
                <a:latin typeface="Calibri" panose="020F0502020204030204" pitchFamily="34" charset="0"/>
              </a:rPr>
              <a:t>WagonException</a:t>
            </a:r>
            <a:r>
              <a:rPr lang="en-US" sz="2000" dirty="0" smtClean="0">
                <a:latin typeface="Calibri" panose="020F0502020204030204" pitchFamily="34" charset="0"/>
              </a:rPr>
              <a:t> </a:t>
            </a:r>
            <a:r>
              <a:rPr lang="en-US" sz="2000" dirty="0" err="1" smtClean="0">
                <a:latin typeface="Calibri" panose="020F0502020204030204" pitchFamily="34" charset="0"/>
              </a:rPr>
              <a:t>ReasonETI_ETA_Reuest</a:t>
            </a:r>
            <a:endParaRPr lang="en-US" sz="2000" dirty="0" smtClean="0">
              <a:latin typeface="Calibri" panose="020F0502020204030204" pitchFamily="34" charset="0"/>
            </a:endParaRPr>
          </a:p>
          <a:p>
            <a:pPr lvl="2">
              <a:buFont typeface="Wingdings" panose="05000000000000000000" pitchFamily="2" charset="2"/>
              <a:buChar char="§"/>
            </a:pPr>
            <a:r>
              <a:rPr lang="en-US" sz="2000" dirty="0" smtClean="0">
                <a:latin typeface="Calibri" panose="020F0502020204030204" pitchFamily="34" charset="0"/>
              </a:rPr>
              <a:t>4.2.6.3 </a:t>
            </a:r>
            <a:r>
              <a:rPr lang="en-US" sz="2000" dirty="0" err="1" smtClean="0">
                <a:latin typeface="Calibri" panose="020F0502020204030204" pitchFamily="34" charset="0"/>
              </a:rPr>
              <a:t>WagonETA</a:t>
            </a:r>
            <a:r>
              <a:rPr lang="en-US" sz="2000" dirty="0" smtClean="0">
                <a:latin typeface="Calibri" panose="020F0502020204030204" pitchFamily="34" charset="0"/>
              </a:rPr>
              <a:t>/ETI Message</a:t>
            </a:r>
          </a:p>
          <a:p>
            <a:pPr lvl="2">
              <a:buFont typeface="Wingdings" panose="05000000000000000000" pitchFamily="2" charset="2"/>
              <a:buChar char="§"/>
            </a:pPr>
            <a:endParaRPr lang="en-US" sz="2000" dirty="0" smtClean="0">
              <a:latin typeface="Calibri" panose="020F0502020204030204" pitchFamily="34" charset="0"/>
            </a:endParaRPr>
          </a:p>
          <a:p>
            <a:pPr algn="just"/>
            <a:r>
              <a:rPr lang="en-US" sz="2600" b="1" dirty="0">
                <a:latin typeface="Calibri" panose="020F0502020204030204" pitchFamily="34" charset="0"/>
              </a:rPr>
              <a:t>To check the process in place in the company</a:t>
            </a:r>
          </a:p>
          <a:p>
            <a:endParaRPr lang="en-US" sz="2400" dirty="0" smtClean="0">
              <a:latin typeface="Calibri" panose="020F0502020204030204" pitchFamily="34" charset="0"/>
            </a:endParaRPr>
          </a:p>
          <a:p>
            <a:r>
              <a:rPr lang="en-US" sz="2600" b="1" dirty="0">
                <a:latin typeface="Calibri" panose="020F0502020204030204" pitchFamily="34" charset="0"/>
              </a:rPr>
              <a:t>To assess the </a:t>
            </a:r>
            <a:r>
              <a:rPr lang="en-US" sz="2600" b="1" dirty="0" smtClean="0">
                <a:latin typeface="Calibri" panose="020F0502020204030204" pitchFamily="34" charset="0"/>
              </a:rPr>
              <a:t>existence </a:t>
            </a:r>
            <a:r>
              <a:rPr lang="en-US" sz="2600" b="1" dirty="0">
                <a:latin typeface="Calibri" panose="020F0502020204030204" pitchFamily="34" charset="0"/>
              </a:rPr>
              <a:t>of an IT tool supporting this process.</a:t>
            </a:r>
          </a:p>
          <a:p>
            <a:pPr lvl="2">
              <a:buFont typeface="Wingdings" panose="05000000000000000000" pitchFamily="2" charset="2"/>
              <a:buChar char="§"/>
            </a:pPr>
            <a:r>
              <a:rPr lang="en-US" sz="2000" dirty="0" smtClean="0">
                <a:latin typeface="Calibri" panose="020F0502020204030204" pitchFamily="34" charset="0"/>
              </a:rPr>
              <a:t>Functionality implemented -&gt; Conversion into TAF compliant messages using CI.</a:t>
            </a:r>
          </a:p>
          <a:p>
            <a:pPr lvl="2">
              <a:buFont typeface="Wingdings" panose="05000000000000000000" pitchFamily="2" charset="2"/>
              <a:buChar char="§"/>
            </a:pPr>
            <a:r>
              <a:rPr lang="en-US" sz="2000" dirty="0" smtClean="0">
                <a:latin typeface="Calibri" panose="020F0502020204030204" pitchFamily="34" charset="0"/>
              </a:rPr>
              <a:t>Functionality not implemented-&gt; </a:t>
            </a:r>
            <a:r>
              <a:rPr lang="en-US" sz="2000" dirty="0">
                <a:latin typeface="Calibri" panose="020F0502020204030204" pitchFamily="34" charset="0"/>
              </a:rPr>
              <a:t>There are tools in the market as TIS providing such service / functionality: </a:t>
            </a:r>
            <a:r>
              <a:rPr lang="en-US" sz="2000" dirty="0" smtClean="0">
                <a:latin typeface="Calibri" panose="020F0502020204030204" pitchFamily="34" charset="0"/>
              </a:rPr>
              <a:t> </a:t>
            </a:r>
            <a:r>
              <a:rPr lang="en-US" sz="2000" b="1" dirty="0" smtClean="0">
                <a:solidFill>
                  <a:srgbClr val="FF0000"/>
                </a:solidFill>
                <a:latin typeface="Calibri" panose="020F0502020204030204" pitchFamily="34" charset="0"/>
              </a:rPr>
              <a:t>ISR by RAILDATA , TIS by RNE and HITRAIL with X-Rail</a:t>
            </a:r>
            <a:r>
              <a:rPr lang="en-US" sz="2000" b="1" dirty="0" smtClean="0">
                <a:latin typeface="Calibri" panose="020F0502020204030204" pitchFamily="34" charset="0"/>
              </a:rPr>
              <a:t>.</a:t>
            </a:r>
          </a:p>
          <a:p>
            <a:pPr lvl="2">
              <a:buFont typeface="Wingdings" panose="05000000000000000000" pitchFamily="2" charset="2"/>
              <a:buChar char="§"/>
            </a:pPr>
            <a:endParaRPr lang="en-US" sz="2000" dirty="0" smtClean="0">
              <a:latin typeface="Calibri" panose="020F0502020204030204" pitchFamily="34" charset="0"/>
            </a:endParaRPr>
          </a:p>
          <a:p>
            <a:r>
              <a:rPr lang="en-US" sz="2600" b="1" dirty="0">
                <a:latin typeface="Calibri" panose="020F0502020204030204" pitchFamily="34" charset="0"/>
              </a:rPr>
              <a:t>Target Implementation Milestone  2018</a:t>
            </a:r>
          </a:p>
          <a:p>
            <a:endParaRPr lang="en-US" sz="1500" dirty="0"/>
          </a:p>
        </p:txBody>
      </p:sp>
      <p:sp>
        <p:nvSpPr>
          <p:cNvPr id="6" name="Footer Placeholder 4"/>
          <p:cNvSpPr>
            <a:spLocks noGrp="1"/>
          </p:cNvSpPr>
          <p:nvPr>
            <p:ph type="ftr" sz="quarter" idx="11"/>
          </p:nvPr>
        </p:nvSpPr>
        <p:spPr>
          <a:xfrm>
            <a:off x="2049781" y="6761991"/>
            <a:ext cx="64798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24</a:t>
            </a:fld>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1390" y="2484344"/>
            <a:ext cx="2447925" cy="1866900"/>
          </a:xfrm>
          <a:prstGeom prst="rect">
            <a:avLst/>
          </a:prstGeom>
          <a:ln>
            <a:noFill/>
          </a:ln>
          <a:effectLst>
            <a:softEdge rad="112500"/>
          </a:effectLst>
        </p:spPr>
      </p:pic>
    </p:spTree>
    <p:extLst>
      <p:ext uri="{BB962C8B-B14F-4D97-AF65-F5344CB8AC3E}">
        <p14:creationId xmlns:p14="http://schemas.microsoft.com/office/powerpoint/2010/main" val="6594397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5101" y="1651746"/>
            <a:ext cx="2781300" cy="3018865"/>
          </a:xfrm>
          <a:prstGeom prst="rect">
            <a:avLst/>
          </a:prstGeom>
          <a:ln>
            <a:noFill/>
          </a:ln>
          <a:effectLst>
            <a:softEdge rad="112500"/>
          </a:effectLst>
        </p:spPr>
      </p:pic>
      <p:sp>
        <p:nvSpPr>
          <p:cNvPr id="2" name="Title 1"/>
          <p:cNvSpPr>
            <a:spLocks noGrp="1"/>
          </p:cNvSpPr>
          <p:nvPr>
            <p:ph type="title"/>
          </p:nvPr>
        </p:nvSpPr>
        <p:spPr>
          <a:xfrm>
            <a:off x="0" y="155714"/>
            <a:ext cx="9296399" cy="843308"/>
          </a:xfrm>
        </p:spPr>
        <p:txBody>
          <a:bodyPr wrap="square">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Rolling Stock Reference Database – Chapter 4.2.10.2</a:t>
            </a:r>
            <a:endParaRPr lang="en-US" dirty="0">
              <a:latin typeface="Calibri" panose="020F0502020204030204" pitchFamily="34" charset="0"/>
            </a:endParaRPr>
          </a:p>
        </p:txBody>
      </p:sp>
      <p:sp>
        <p:nvSpPr>
          <p:cNvPr id="3" name="Text Placeholder 2"/>
          <p:cNvSpPr>
            <a:spLocks noGrp="1"/>
          </p:cNvSpPr>
          <p:nvPr>
            <p:ph type="body" idx="1"/>
          </p:nvPr>
        </p:nvSpPr>
        <p:spPr/>
        <p:txBody>
          <a:bodyPr>
            <a:normAutofit fontScale="85000" lnSpcReduction="20000"/>
          </a:bodyPr>
          <a:lstStyle/>
          <a:p>
            <a:pPr algn="just"/>
            <a:r>
              <a:rPr lang="en-US" sz="2400" b="1" dirty="0">
                <a:latin typeface="Calibri" panose="020F0502020204030204" pitchFamily="34" charset="0"/>
              </a:rPr>
              <a:t>Unique legal requirement for </a:t>
            </a:r>
            <a:r>
              <a:rPr lang="en-US" sz="2400" b="1" dirty="0" err="1">
                <a:latin typeface="Calibri" panose="020F0502020204030204" pitchFamily="34" charset="0"/>
              </a:rPr>
              <a:t>WKs.</a:t>
            </a:r>
            <a:r>
              <a:rPr lang="en-US" sz="2400" b="1" dirty="0">
                <a:latin typeface="Calibri" panose="020F0502020204030204" pitchFamily="34" charset="0"/>
              </a:rPr>
              <a:t> the individual Rolling Stock Reference Databases is described in detail and must contain all items for</a:t>
            </a:r>
            <a:r>
              <a:rPr lang="en-US" sz="2400" dirty="0" smtClean="0">
                <a:latin typeface="Calibri" panose="020F0502020204030204" pitchFamily="34" charset="0"/>
              </a:rPr>
              <a:t>: </a:t>
            </a:r>
          </a:p>
          <a:p>
            <a:pPr lvl="2">
              <a:buFont typeface="Wingdings" panose="05000000000000000000" pitchFamily="2" charset="2"/>
              <a:buChar char="§"/>
            </a:pPr>
            <a:r>
              <a:rPr lang="en-US" sz="2000" dirty="0" smtClean="0">
                <a:latin typeface="Calibri" panose="020F0502020204030204" pitchFamily="34" charset="0"/>
              </a:rPr>
              <a:t>identification of rolling stock,</a:t>
            </a:r>
          </a:p>
          <a:p>
            <a:pPr lvl="2">
              <a:buFont typeface="Wingdings" panose="05000000000000000000" pitchFamily="2" charset="2"/>
              <a:buChar char="§"/>
            </a:pPr>
            <a:r>
              <a:rPr lang="en-US" sz="2000" dirty="0" smtClean="0">
                <a:latin typeface="Calibri" panose="020F0502020204030204" pitchFamily="34" charset="0"/>
              </a:rPr>
              <a:t>assessment of the compatibility with the infrastructure,</a:t>
            </a:r>
          </a:p>
          <a:p>
            <a:pPr lvl="2">
              <a:buFont typeface="Wingdings" panose="05000000000000000000" pitchFamily="2" charset="2"/>
              <a:buChar char="§"/>
            </a:pPr>
            <a:r>
              <a:rPr lang="en-US" sz="2000" dirty="0" smtClean="0">
                <a:latin typeface="Calibri" panose="020F0502020204030204" pitchFamily="34" charset="0"/>
              </a:rPr>
              <a:t>assessment of relevant loading characteristics,</a:t>
            </a:r>
          </a:p>
          <a:p>
            <a:pPr lvl="2">
              <a:buFont typeface="Wingdings" panose="05000000000000000000" pitchFamily="2" charset="2"/>
              <a:buChar char="§"/>
            </a:pPr>
            <a:r>
              <a:rPr lang="en-US" sz="2000" dirty="0" smtClean="0">
                <a:latin typeface="Calibri" panose="020F0502020204030204" pitchFamily="34" charset="0"/>
              </a:rPr>
              <a:t>brake relevant characteristics,</a:t>
            </a:r>
          </a:p>
          <a:p>
            <a:pPr lvl="2">
              <a:buFont typeface="Wingdings" panose="05000000000000000000" pitchFamily="2" charset="2"/>
              <a:buChar char="§"/>
            </a:pPr>
            <a:r>
              <a:rPr lang="en-US" sz="2000" dirty="0" smtClean="0">
                <a:latin typeface="Calibri" panose="020F0502020204030204" pitchFamily="34" charset="0"/>
              </a:rPr>
              <a:t>maintenance data,</a:t>
            </a:r>
          </a:p>
          <a:p>
            <a:pPr lvl="2">
              <a:buFont typeface="Wingdings" panose="05000000000000000000" pitchFamily="2" charset="2"/>
              <a:buChar char="§"/>
            </a:pPr>
            <a:r>
              <a:rPr lang="en-US" sz="2000" dirty="0" smtClean="0">
                <a:latin typeface="Calibri" panose="020F0502020204030204" pitchFamily="34" charset="0"/>
              </a:rPr>
              <a:t>environmental characteristics.</a:t>
            </a:r>
          </a:p>
          <a:p>
            <a:pPr lvl="2">
              <a:buFont typeface="Wingdings" panose="05000000000000000000" pitchFamily="2" charset="2"/>
              <a:buChar char="§"/>
            </a:pPr>
            <a:endParaRPr lang="en-US" sz="2000" dirty="0" smtClean="0">
              <a:latin typeface="Calibri" panose="020F0502020204030204" pitchFamily="34" charset="0"/>
            </a:endParaRPr>
          </a:p>
          <a:p>
            <a:r>
              <a:rPr lang="en-US" sz="2400" b="1" dirty="0">
                <a:latin typeface="Calibri" panose="020F0502020204030204" pitchFamily="34" charset="0"/>
              </a:rPr>
              <a:t>To check the process in place in the company</a:t>
            </a:r>
          </a:p>
          <a:p>
            <a:endParaRPr lang="en-US" sz="2400" b="1" dirty="0" smtClean="0">
              <a:latin typeface="Calibri" panose="020F0502020204030204" pitchFamily="34" charset="0"/>
            </a:endParaRPr>
          </a:p>
          <a:p>
            <a:r>
              <a:rPr lang="en-US" sz="2400" b="1" dirty="0">
                <a:latin typeface="Calibri" panose="020F0502020204030204" pitchFamily="34" charset="0"/>
              </a:rPr>
              <a:t>To assess the existence of an IT tool supporting this process.</a:t>
            </a:r>
          </a:p>
          <a:p>
            <a:pPr lvl="2">
              <a:buFont typeface="Wingdings" panose="05000000000000000000" pitchFamily="2" charset="2"/>
              <a:buChar char="§"/>
            </a:pPr>
            <a:r>
              <a:rPr lang="en-US" sz="2000" dirty="0" smtClean="0">
                <a:latin typeface="Calibri" panose="020F0502020204030204" pitchFamily="34" charset="0"/>
              </a:rPr>
              <a:t>Functionality implemented -&gt; Conversion into TAF compliant messages using CI.</a:t>
            </a:r>
          </a:p>
          <a:p>
            <a:pPr lvl="2">
              <a:buFont typeface="Wingdings" panose="05000000000000000000" pitchFamily="2" charset="2"/>
              <a:buChar char="§"/>
            </a:pPr>
            <a:r>
              <a:rPr lang="en-US" sz="2000" dirty="0" smtClean="0">
                <a:latin typeface="Calibri" panose="020F0502020204030204" pitchFamily="34" charset="0"/>
              </a:rPr>
              <a:t>Functionality not implemented-&gt; There are tools in the market as TIS providing such service / functionality: </a:t>
            </a:r>
            <a:r>
              <a:rPr lang="en-US" sz="2000" dirty="0" smtClean="0">
                <a:solidFill>
                  <a:srgbClr val="FF0000"/>
                </a:solidFill>
                <a:latin typeface="Calibri" panose="020F0502020204030204" pitchFamily="34" charset="0"/>
              </a:rPr>
              <a:t>RSRD2 sponsored by UIP (</a:t>
            </a:r>
            <a:r>
              <a:rPr lang="en-US" sz="2000" dirty="0" smtClean="0">
                <a:solidFill>
                  <a:srgbClr val="FF0000"/>
                </a:solidFill>
                <a:latin typeface="Calibri" panose="020F0502020204030204" pitchFamily="34" charset="0"/>
                <a:hlinkClick r:id="rId4"/>
              </a:rPr>
              <a:t>www.rsrd2.eu</a:t>
            </a:r>
            <a:r>
              <a:rPr lang="en-US" sz="2000" dirty="0" smtClean="0">
                <a:solidFill>
                  <a:srgbClr val="FF0000"/>
                </a:solidFill>
                <a:latin typeface="Calibri" panose="020F0502020204030204" pitchFamily="34" charset="0"/>
              </a:rPr>
              <a:t>  and </a:t>
            </a:r>
            <a:r>
              <a:rPr lang="en-US" sz="2000" dirty="0" smtClean="0">
                <a:solidFill>
                  <a:srgbClr val="FF0000"/>
                </a:solidFill>
                <a:latin typeface="Calibri" panose="020F0502020204030204" pitchFamily="34" charset="0"/>
                <a:hlinkClick r:id="rId5"/>
              </a:rPr>
              <a:t>admin@rsrd2.eu</a:t>
            </a:r>
            <a:r>
              <a:rPr lang="en-US" sz="2000" dirty="0" smtClean="0">
                <a:solidFill>
                  <a:srgbClr val="FF0000"/>
                </a:solidFill>
                <a:latin typeface="Calibri" panose="020F0502020204030204" pitchFamily="34" charset="0"/>
              </a:rPr>
              <a:t>)</a:t>
            </a:r>
          </a:p>
          <a:p>
            <a:pPr lvl="2">
              <a:buFont typeface="Wingdings" panose="05000000000000000000" pitchFamily="2" charset="2"/>
              <a:buChar char="§"/>
            </a:pPr>
            <a:endParaRPr lang="en-US" sz="2000" dirty="0" smtClean="0">
              <a:latin typeface="Calibri" panose="020F0502020204030204" pitchFamily="34" charset="0"/>
            </a:endParaRPr>
          </a:p>
          <a:p>
            <a:r>
              <a:rPr lang="en-US" sz="2400" b="1" dirty="0">
                <a:latin typeface="Calibri" panose="020F0502020204030204" pitchFamily="34" charset="0"/>
              </a:rPr>
              <a:t>Target Implementation Milestone  2015</a:t>
            </a:r>
          </a:p>
          <a:p>
            <a:endParaRPr lang="en-US" sz="1500" dirty="0"/>
          </a:p>
        </p:txBody>
      </p:sp>
      <p:sp>
        <p:nvSpPr>
          <p:cNvPr id="6" name="Footer Placeholder 4"/>
          <p:cNvSpPr>
            <a:spLocks noGrp="1"/>
          </p:cNvSpPr>
          <p:nvPr>
            <p:ph type="ftr" sz="quarter" idx="11"/>
          </p:nvPr>
        </p:nvSpPr>
        <p:spPr>
          <a:xfrm>
            <a:off x="2240281" y="6786585"/>
            <a:ext cx="622839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25</a:t>
            </a:fld>
            <a:endParaRPr lang="en-US"/>
          </a:p>
        </p:txBody>
      </p:sp>
    </p:spTree>
    <p:extLst>
      <p:ext uri="{BB962C8B-B14F-4D97-AF65-F5344CB8AC3E}">
        <p14:creationId xmlns:p14="http://schemas.microsoft.com/office/powerpoint/2010/main" val="1482711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714"/>
            <a:ext cx="9296399" cy="843308"/>
          </a:xfrm>
        </p:spPr>
        <p:txBody>
          <a:bodyPr wrap="square">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Rolling Stock Reference Database – Chapter 4.2.10.2</a:t>
            </a:r>
            <a:endParaRPr lang="en-US" dirty="0">
              <a:latin typeface="Calibri" panose="020F0502020204030204" pitchFamily="34" charset="0"/>
            </a:endParaRPr>
          </a:p>
        </p:txBody>
      </p:sp>
      <p:sp>
        <p:nvSpPr>
          <p:cNvPr id="3" name="Text Placeholder 2"/>
          <p:cNvSpPr>
            <a:spLocks noGrp="1"/>
          </p:cNvSpPr>
          <p:nvPr>
            <p:ph type="body" idx="1"/>
          </p:nvPr>
        </p:nvSpPr>
        <p:spPr/>
        <p:txBody>
          <a:bodyPr>
            <a:normAutofit/>
          </a:bodyPr>
          <a:lstStyle/>
          <a:p>
            <a:pPr algn="just"/>
            <a:r>
              <a:rPr lang="en-US" sz="2000" b="1" dirty="0">
                <a:latin typeface="Calibri" panose="020F0502020204030204" pitchFamily="34" charset="0"/>
              </a:rPr>
              <a:t>Specifications for </a:t>
            </a:r>
            <a:r>
              <a:rPr lang="en-US" sz="2000" b="1" dirty="0" smtClean="0">
                <a:latin typeface="Calibri" panose="020F0502020204030204" pitchFamily="34" charset="0"/>
              </a:rPr>
              <a:t>RSRD is </a:t>
            </a:r>
            <a:r>
              <a:rPr lang="en-US" sz="2000" b="1" dirty="0">
                <a:latin typeface="Calibri" panose="020F0502020204030204" pitchFamily="34" charset="0"/>
              </a:rPr>
              <a:t>defined in the TAF data catalogue XSD (</a:t>
            </a:r>
            <a:r>
              <a:rPr lang="en-US" sz="2000" b="1" dirty="0">
                <a:latin typeface="Calibri" panose="020F0502020204030204" pitchFamily="34" charset="0"/>
                <a:hlinkClick r:id="rId3"/>
              </a:rPr>
              <a:t>https://</a:t>
            </a:r>
            <a:r>
              <a:rPr lang="en-US" sz="2000" b="1" dirty="0" smtClean="0">
                <a:latin typeface="Calibri" panose="020F0502020204030204" pitchFamily="34" charset="0"/>
                <a:hlinkClick r:id="rId3"/>
              </a:rPr>
              <a:t>www.era.europa.eu/node/641/1091792_en</a:t>
            </a:r>
            <a:r>
              <a:rPr lang="en-US" sz="2000" b="1" dirty="0" smtClean="0">
                <a:latin typeface="Calibri" panose="020F0502020204030204" pitchFamily="34" charset="0"/>
              </a:rPr>
              <a:t>):</a:t>
            </a:r>
            <a:endParaRPr lang="en-US" sz="2000" b="1" dirty="0">
              <a:latin typeface="Calibri" panose="020F0502020204030204" pitchFamily="34" charset="0"/>
            </a:endParaRPr>
          </a:p>
          <a:p>
            <a:endParaRPr lang="en-US" sz="1500" dirty="0"/>
          </a:p>
        </p:txBody>
      </p:sp>
      <p:sp>
        <p:nvSpPr>
          <p:cNvPr id="6" name="Footer Placeholder 4"/>
          <p:cNvSpPr>
            <a:spLocks noGrp="1"/>
          </p:cNvSpPr>
          <p:nvPr>
            <p:ph type="ftr" sz="quarter" idx="11"/>
          </p:nvPr>
        </p:nvSpPr>
        <p:spPr>
          <a:xfrm>
            <a:off x="2240281" y="6786585"/>
            <a:ext cx="622839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26</a:t>
            </a:fld>
            <a:endParaRPr lang="en-US"/>
          </a:p>
        </p:txBody>
      </p:sp>
      <p:pic>
        <p:nvPicPr>
          <p:cNvPr id="4" name="Picture 3"/>
          <p:cNvPicPr>
            <a:picLocks noChangeAspect="1"/>
          </p:cNvPicPr>
          <p:nvPr/>
        </p:nvPicPr>
        <p:blipFill>
          <a:blip r:embed="rId4"/>
          <a:stretch>
            <a:fillRect/>
          </a:stretch>
        </p:blipFill>
        <p:spPr>
          <a:xfrm>
            <a:off x="500649" y="3569918"/>
            <a:ext cx="3778627" cy="1158155"/>
          </a:xfrm>
          <a:prstGeom prst="rect">
            <a:avLst/>
          </a:prstGeom>
        </p:spPr>
      </p:pic>
      <p:pic>
        <p:nvPicPr>
          <p:cNvPr id="8" name="Picture 7"/>
          <p:cNvPicPr>
            <a:picLocks noChangeAspect="1"/>
          </p:cNvPicPr>
          <p:nvPr/>
        </p:nvPicPr>
        <p:blipFill>
          <a:blip r:embed="rId5"/>
          <a:stretch>
            <a:fillRect/>
          </a:stretch>
        </p:blipFill>
        <p:spPr>
          <a:xfrm>
            <a:off x="4648199" y="1935272"/>
            <a:ext cx="3034368" cy="5115838"/>
          </a:xfrm>
          <a:prstGeom prst="rect">
            <a:avLst/>
          </a:prstGeom>
        </p:spPr>
      </p:pic>
      <p:cxnSp>
        <p:nvCxnSpPr>
          <p:cNvPr id="10" name="Straight Connector 9"/>
          <p:cNvCxnSpPr/>
          <p:nvPr/>
        </p:nvCxnSpPr>
        <p:spPr>
          <a:xfrm>
            <a:off x="4326404" y="4080102"/>
            <a:ext cx="987919" cy="930308"/>
          </a:xfrm>
          <a:prstGeom prst="line">
            <a:avLst/>
          </a:prstGeom>
          <a:ln>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8" idx="1"/>
            <a:endCxn id="8" idx="1"/>
          </p:cNvCxnSpPr>
          <p:nvPr/>
        </p:nvCxnSpPr>
        <p:spPr>
          <a:xfrm>
            <a:off x="4648199" y="4493191"/>
            <a:ext cx="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708498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327" y="248402"/>
            <a:ext cx="8018145" cy="467820"/>
          </a:xfrm>
        </p:spPr>
        <p:txBody>
          <a:bodyPr>
            <a:spAutoFit/>
          </a:bodyPr>
          <a:lstStyle/>
          <a:p>
            <a:r>
              <a:rPr lang="en-US" dirty="0" smtClean="0">
                <a:latin typeface="Calibri" panose="020F0502020204030204" pitchFamily="34" charset="0"/>
              </a:rPr>
              <a:t>  3 - Project Execution &amp; Control</a:t>
            </a:r>
            <a:endParaRPr lang="en-US" dirty="0">
              <a:latin typeface="Calibri" panose="020F0502020204030204" pitchFamily="34" charset="0"/>
            </a:endParaRPr>
          </a:p>
        </p:txBody>
      </p:sp>
      <p:sp>
        <p:nvSpPr>
          <p:cNvPr id="4" name="Text Placeholder 3"/>
          <p:cNvSpPr>
            <a:spLocks noGrp="1"/>
          </p:cNvSpPr>
          <p:nvPr>
            <p:ph type="body" sz="half" idx="1"/>
          </p:nvPr>
        </p:nvSpPr>
        <p:spPr>
          <a:xfrm>
            <a:off x="4260757" y="1485904"/>
            <a:ext cx="4833938" cy="4913694"/>
          </a:xfrm>
        </p:spPr>
        <p:txBody>
          <a:bodyPr>
            <a:normAutofit/>
          </a:bodyPr>
          <a:lstStyle/>
          <a:p>
            <a:r>
              <a:rPr lang="fr-FR" sz="2400" dirty="0" smtClean="0">
                <a:latin typeface="Calibri" panose="020F0502020204030204" pitchFamily="34" charset="0"/>
              </a:rPr>
              <a:t>Change </a:t>
            </a:r>
            <a:r>
              <a:rPr lang="fr-FR" sz="2400" dirty="0" err="1" smtClean="0">
                <a:latin typeface="Calibri" panose="020F0502020204030204" pitchFamily="34" charset="0"/>
              </a:rPr>
              <a:t>Request</a:t>
            </a:r>
            <a:r>
              <a:rPr lang="fr-FR" sz="2400" dirty="0" smtClean="0">
                <a:latin typeface="Calibri" panose="020F0502020204030204" pitchFamily="34" charset="0"/>
              </a:rPr>
              <a:t>: </a:t>
            </a:r>
            <a:r>
              <a:rPr lang="fr-FR" sz="2400" b="1" dirty="0" smtClean="0">
                <a:solidFill>
                  <a:srgbClr val="FF0000"/>
                </a:solidFill>
                <a:latin typeface="Calibri" panose="020F0502020204030204" pitchFamily="34" charset="0"/>
              </a:rPr>
              <a:t>TAF TSI CCM WP </a:t>
            </a:r>
          </a:p>
          <a:p>
            <a:r>
              <a:rPr lang="en-US" sz="2400" dirty="0" smtClean="0">
                <a:latin typeface="Calibri" panose="020F0502020204030204" pitchFamily="34" charset="0"/>
              </a:rPr>
              <a:t>Project Dashboard: </a:t>
            </a:r>
            <a:r>
              <a:rPr lang="en-US" sz="2400" b="1" dirty="0" smtClean="0">
                <a:solidFill>
                  <a:srgbClr val="FF0000"/>
                </a:solidFill>
                <a:latin typeface="Calibri" panose="020F0502020204030204" pitchFamily="34" charset="0"/>
              </a:rPr>
              <a:t>Implementation Reports (2 per year)</a:t>
            </a:r>
          </a:p>
          <a:p>
            <a:r>
              <a:rPr lang="en-US" sz="2400" dirty="0" smtClean="0">
                <a:latin typeface="Calibri" panose="020F0502020204030204" pitchFamily="34" charset="0"/>
              </a:rPr>
              <a:t>Issues to be treated : </a:t>
            </a:r>
            <a:r>
              <a:rPr lang="en-US" sz="2400" b="1" dirty="0" smtClean="0">
                <a:solidFill>
                  <a:srgbClr val="FF0000"/>
                </a:solidFill>
                <a:latin typeface="Calibri" panose="020F0502020204030204" pitchFamily="34" charset="0"/>
              </a:rPr>
              <a:t>ERA TAF TSI Implementation Co-operation Group </a:t>
            </a:r>
            <a:r>
              <a:rPr lang="en-US" sz="2400" dirty="0">
                <a:latin typeface="Calibri" panose="020F0502020204030204" pitchFamily="34" charset="0"/>
              </a:rPr>
              <a:t>or in </a:t>
            </a:r>
            <a:r>
              <a:rPr lang="en-US" sz="2400" b="1" dirty="0" smtClean="0">
                <a:solidFill>
                  <a:srgbClr val="FF0000"/>
                </a:solidFill>
                <a:latin typeface="Calibri" panose="020F0502020204030204" pitchFamily="34" charset="0"/>
              </a:rPr>
              <a:t>TAF Revision WP</a:t>
            </a:r>
          </a:p>
          <a:p>
            <a:r>
              <a:rPr lang="en-US" sz="2400" dirty="0" smtClean="0">
                <a:latin typeface="Calibri" panose="020F0502020204030204" pitchFamily="34" charset="0"/>
              </a:rPr>
              <a:t>Project Status Report: </a:t>
            </a:r>
            <a:r>
              <a:rPr lang="en-US" sz="2400" b="1" dirty="0" smtClean="0">
                <a:solidFill>
                  <a:srgbClr val="FF0000"/>
                </a:solidFill>
                <a:latin typeface="Calibri" panose="020F0502020204030204" pitchFamily="34" charset="0"/>
              </a:rPr>
              <a:t>Status Report Implementation TAF TSI</a:t>
            </a:r>
          </a:p>
          <a:p>
            <a:r>
              <a:rPr lang="en-US" sz="2400" dirty="0" smtClean="0">
                <a:latin typeface="Calibri" panose="020F0502020204030204" pitchFamily="34" charset="0"/>
              </a:rPr>
              <a:t>Steering Committee : </a:t>
            </a:r>
            <a:r>
              <a:rPr lang="en-US" sz="2400" b="1" dirty="0" smtClean="0">
                <a:solidFill>
                  <a:srgbClr val="FF0000"/>
                </a:solidFill>
                <a:latin typeface="Calibri" panose="020F0502020204030204" pitchFamily="34" charset="0"/>
              </a:rPr>
              <a:t>TAF TSI Steering Committee</a:t>
            </a:r>
          </a:p>
          <a:p>
            <a:endParaRPr lang="en-US" sz="1600" dirty="0"/>
          </a:p>
        </p:txBody>
      </p:sp>
      <p:sp>
        <p:nvSpPr>
          <p:cNvPr id="9" name="Footer Placeholder 4"/>
          <p:cNvSpPr>
            <a:spLocks noGrp="1"/>
          </p:cNvSpPr>
          <p:nvPr>
            <p:ph type="ftr" sz="quarter" idx="11"/>
          </p:nvPr>
        </p:nvSpPr>
        <p:spPr>
          <a:xfrm>
            <a:off x="1874521" y="6773415"/>
            <a:ext cx="633507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6" name="Slide Number Placeholder 5"/>
          <p:cNvSpPr>
            <a:spLocks noGrp="1"/>
          </p:cNvSpPr>
          <p:nvPr>
            <p:ph type="sldNum" sz="quarter" idx="12"/>
          </p:nvPr>
        </p:nvSpPr>
        <p:spPr/>
        <p:txBody>
          <a:bodyPr/>
          <a:lstStyle/>
          <a:p>
            <a:fld id="{812371BA-36D7-4302-99B7-2CE12587CBD0}" type="slidenum">
              <a:rPr lang="en-US" smtClean="0"/>
              <a:t>27</a:t>
            </a:fld>
            <a:endParaRPr lang="en-US"/>
          </a:p>
        </p:txBody>
      </p:sp>
      <p:pic>
        <p:nvPicPr>
          <p:cNvPr id="8" name="Picture 7"/>
          <p:cNvPicPr>
            <a:picLocks noChangeAspect="1"/>
          </p:cNvPicPr>
          <p:nvPr/>
        </p:nvPicPr>
        <p:blipFill>
          <a:blip r:embed="rId3"/>
          <a:stretch>
            <a:fillRect/>
          </a:stretch>
        </p:blipFill>
        <p:spPr>
          <a:xfrm>
            <a:off x="639128" y="1485904"/>
            <a:ext cx="3458136" cy="4344723"/>
          </a:xfrm>
          <a:prstGeom prst="rect">
            <a:avLst/>
          </a:prstGeom>
        </p:spPr>
      </p:pic>
    </p:spTree>
    <p:extLst>
      <p:ext uri="{BB962C8B-B14F-4D97-AF65-F5344CB8AC3E}">
        <p14:creationId xmlns:p14="http://schemas.microsoft.com/office/powerpoint/2010/main" val="11259333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5327" y="322133"/>
            <a:ext cx="8018145" cy="467820"/>
          </a:xfrm>
        </p:spPr>
        <p:txBody>
          <a:bodyPr>
            <a:spAutoFit/>
          </a:bodyPr>
          <a:lstStyle/>
          <a:p>
            <a:r>
              <a:rPr lang="en-US" dirty="0" smtClean="0">
                <a:latin typeface="Calibri" panose="020F0502020204030204" pitchFamily="34" charset="0"/>
              </a:rPr>
              <a:t>  4 - Project Closure</a:t>
            </a:r>
            <a:endParaRPr lang="en-US" dirty="0">
              <a:latin typeface="Calibri" panose="020F0502020204030204" pitchFamily="34" charset="0"/>
            </a:endParaRPr>
          </a:p>
        </p:txBody>
      </p:sp>
      <p:sp>
        <p:nvSpPr>
          <p:cNvPr id="4" name="Text Placeholder 3"/>
          <p:cNvSpPr>
            <a:spLocks noGrp="1"/>
          </p:cNvSpPr>
          <p:nvPr>
            <p:ph type="body" sz="half" idx="1"/>
          </p:nvPr>
        </p:nvSpPr>
        <p:spPr>
          <a:xfrm>
            <a:off x="4572000" y="1483452"/>
            <a:ext cx="4457701" cy="4592638"/>
          </a:xfrm>
        </p:spPr>
        <p:txBody>
          <a:bodyPr/>
          <a:lstStyle/>
          <a:p>
            <a:endParaRPr lang="en-US" b="1" dirty="0" smtClean="0">
              <a:latin typeface="Calibri" panose="020F0502020204030204" pitchFamily="34" charset="0"/>
            </a:endParaRPr>
          </a:p>
          <a:p>
            <a:endParaRPr lang="en-US" b="1" dirty="0">
              <a:latin typeface="Calibri" panose="020F0502020204030204" pitchFamily="34" charset="0"/>
            </a:endParaRPr>
          </a:p>
          <a:p>
            <a:endParaRPr lang="en-US" b="1" dirty="0" smtClean="0">
              <a:latin typeface="Calibri" panose="020F0502020204030204" pitchFamily="34" charset="0"/>
            </a:endParaRPr>
          </a:p>
          <a:p>
            <a:pPr algn="just"/>
            <a:r>
              <a:rPr lang="en-US" b="1" dirty="0" smtClean="0">
                <a:latin typeface="Calibri" panose="020F0502020204030204" pitchFamily="34" charset="0"/>
              </a:rPr>
              <a:t>Project Closure Report: Expected by 2020:</a:t>
            </a:r>
            <a:r>
              <a:rPr lang="en-US" b="1" dirty="0" smtClean="0">
                <a:solidFill>
                  <a:srgbClr val="FF0000"/>
                </a:solidFill>
                <a:latin typeface="Calibri" panose="020F0502020204030204" pitchFamily="34" charset="0"/>
              </a:rPr>
              <a:t> </a:t>
            </a:r>
            <a:r>
              <a:rPr lang="en-US" sz="3200" b="1" dirty="0" smtClean="0">
                <a:solidFill>
                  <a:srgbClr val="FF0000"/>
                </a:solidFill>
                <a:latin typeface="Calibri" panose="020F0502020204030204" pitchFamily="34" charset="0"/>
              </a:rPr>
              <a:t>Let's go for it!</a:t>
            </a:r>
          </a:p>
          <a:p>
            <a:endParaRPr lang="en-US" dirty="0"/>
          </a:p>
        </p:txBody>
      </p:sp>
      <p:sp>
        <p:nvSpPr>
          <p:cNvPr id="8" name="Footer Placeholder 4"/>
          <p:cNvSpPr>
            <a:spLocks noGrp="1"/>
          </p:cNvSpPr>
          <p:nvPr>
            <p:ph type="ftr" sz="quarter" idx="11"/>
          </p:nvPr>
        </p:nvSpPr>
        <p:spPr>
          <a:xfrm>
            <a:off x="1965961" y="6786585"/>
            <a:ext cx="631221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6" name="Slide Number Placeholder 5"/>
          <p:cNvSpPr>
            <a:spLocks noGrp="1"/>
          </p:cNvSpPr>
          <p:nvPr>
            <p:ph type="sldNum" sz="quarter" idx="12"/>
          </p:nvPr>
        </p:nvSpPr>
        <p:spPr/>
        <p:txBody>
          <a:bodyPr/>
          <a:lstStyle/>
          <a:p>
            <a:fld id="{812371BA-36D7-4302-99B7-2CE12587CBD0}" type="slidenum">
              <a:rPr lang="en-US" smtClean="0"/>
              <a:t>28</a:t>
            </a:fld>
            <a:endParaRPr lang="en-US"/>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73" y="1712243"/>
            <a:ext cx="4621322" cy="4621322"/>
          </a:xfrm>
          <a:prstGeom prst="rect">
            <a:avLst/>
          </a:prstGeom>
          <a:ln>
            <a:noFill/>
          </a:ln>
          <a:effectLst>
            <a:softEdge rad="112500"/>
          </a:effectLst>
        </p:spPr>
      </p:pic>
    </p:spTree>
    <p:extLst>
      <p:ext uri="{BB962C8B-B14F-4D97-AF65-F5344CB8AC3E}">
        <p14:creationId xmlns:p14="http://schemas.microsoft.com/office/powerpoint/2010/main" val="21952355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Certification Process</a:t>
            </a:r>
            <a:endParaRPr lang="en-US" dirty="0"/>
          </a:p>
        </p:txBody>
      </p:sp>
      <p:sp>
        <p:nvSpPr>
          <p:cNvPr id="3" name="Text Placeholder 2"/>
          <p:cNvSpPr>
            <a:spLocks noGrp="1"/>
          </p:cNvSpPr>
          <p:nvPr>
            <p:ph type="body" idx="1"/>
          </p:nvPr>
        </p:nvSpPr>
        <p:spPr/>
        <p:txBody>
          <a:bodyPr>
            <a:normAutofit/>
          </a:bodyPr>
          <a:lstStyle/>
          <a:p>
            <a:r>
              <a:rPr lang="en-GB" sz="3200" dirty="0" smtClean="0"/>
              <a:t>TAF TSI is </a:t>
            </a:r>
            <a:r>
              <a:rPr lang="en-GB" sz="3200" b="1" dirty="0" smtClean="0"/>
              <a:t>not a structural </a:t>
            </a:r>
            <a:r>
              <a:rPr lang="en-GB" sz="3200" dirty="0" smtClean="0"/>
              <a:t>TSI.</a:t>
            </a:r>
          </a:p>
          <a:p>
            <a:r>
              <a:rPr lang="en-GB" sz="3200" dirty="0" smtClean="0"/>
              <a:t>There </a:t>
            </a:r>
            <a:r>
              <a:rPr lang="en-GB" sz="3200" u="sng" dirty="0" smtClean="0"/>
              <a:t>are not </a:t>
            </a:r>
            <a:r>
              <a:rPr lang="en-GB" sz="3200" b="1" dirty="0" err="1" smtClean="0"/>
              <a:t>NO</a:t>
            </a:r>
            <a:r>
              <a:rPr lang="en-GB" sz="3200" dirty="0" err="1" smtClean="0"/>
              <a:t>tified</a:t>
            </a:r>
            <a:r>
              <a:rPr lang="en-GB" sz="3200" dirty="0" smtClean="0"/>
              <a:t> </a:t>
            </a:r>
            <a:r>
              <a:rPr lang="en-GB" sz="3200" dirty="0" err="1" smtClean="0"/>
              <a:t>BOdieS</a:t>
            </a:r>
            <a:r>
              <a:rPr lang="en-GB" sz="3200" dirty="0" smtClean="0"/>
              <a:t>.</a:t>
            </a:r>
          </a:p>
          <a:p>
            <a:r>
              <a:rPr lang="en-GB" sz="3200" dirty="0" smtClean="0"/>
              <a:t>For the time being no Interoperable Constituents have been defined.</a:t>
            </a:r>
          </a:p>
          <a:p>
            <a:r>
              <a:rPr lang="en-GB" sz="3200" dirty="0" smtClean="0"/>
              <a:t>ERA can certify compliance ! </a:t>
            </a:r>
          </a:p>
        </p:txBody>
      </p:sp>
      <p:sp>
        <p:nvSpPr>
          <p:cNvPr id="6" name="Footer Placeholder 4"/>
          <p:cNvSpPr>
            <a:spLocks noGrp="1"/>
          </p:cNvSpPr>
          <p:nvPr>
            <p:ph type="ftr" sz="quarter" idx="11"/>
          </p:nvPr>
        </p:nvSpPr>
        <p:spPr>
          <a:xfrm>
            <a:off x="2430781" y="6786585"/>
            <a:ext cx="619029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29</a:t>
            </a:fld>
            <a:endParaRPr lang="en-US"/>
          </a:p>
        </p:txBody>
      </p:sp>
      <p:pic>
        <p:nvPicPr>
          <p:cNvPr id="7" name="Picture 6"/>
          <p:cNvPicPr>
            <a:picLocks noChangeAspect="1"/>
          </p:cNvPicPr>
          <p:nvPr/>
        </p:nvPicPr>
        <p:blipFill>
          <a:blip r:embed="rId3"/>
          <a:stretch>
            <a:fillRect/>
          </a:stretch>
        </p:blipFill>
        <p:spPr>
          <a:xfrm>
            <a:off x="3945697" y="4362464"/>
            <a:ext cx="3485373" cy="2593118"/>
          </a:xfrm>
          <a:prstGeom prst="rect">
            <a:avLst/>
          </a:prstGeom>
          <a:ln>
            <a:noFill/>
          </a:ln>
          <a:effectLst>
            <a:softEdge rad="112500"/>
          </a:effectLst>
        </p:spPr>
      </p:pic>
    </p:spTree>
    <p:extLst>
      <p:ext uri="{BB962C8B-B14F-4D97-AF65-F5344CB8AC3E}">
        <p14:creationId xmlns:p14="http://schemas.microsoft.com/office/powerpoint/2010/main" val="21050856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127" y="308182"/>
            <a:ext cx="8018145" cy="467820"/>
          </a:xfrm>
        </p:spPr>
        <p:txBody>
          <a:bodyPr>
            <a:spAutoFit/>
          </a:bodyPr>
          <a:lstStyle/>
          <a:p>
            <a:r>
              <a:rPr lang="en-US" dirty="0" smtClean="0">
                <a:latin typeface="Calibri" panose="020F0502020204030204" pitchFamily="34" charset="0"/>
              </a:rPr>
              <a:t>2 - Project Planning</a:t>
            </a:r>
            <a:endParaRPr lang="en-US" dirty="0">
              <a:latin typeface="Calibri" panose="020F0502020204030204" pitchFamily="34" charset="0"/>
            </a:endParaRPr>
          </a:p>
        </p:txBody>
      </p:sp>
      <p:sp>
        <p:nvSpPr>
          <p:cNvPr id="7" name="Footer Placeholder 4"/>
          <p:cNvSpPr>
            <a:spLocks noGrp="1"/>
          </p:cNvSpPr>
          <p:nvPr>
            <p:ph type="ftr" sz="quarter" idx="11"/>
          </p:nvPr>
        </p:nvSpPr>
        <p:spPr>
          <a:xfrm>
            <a:off x="2046923" y="6786585"/>
            <a:ext cx="6312217"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3</a:t>
            </a:fld>
            <a:endParaRPr lang="en-US"/>
          </a:p>
        </p:txBody>
      </p:sp>
      <p:pic>
        <p:nvPicPr>
          <p:cNvPr id="3" name="Picture 2"/>
          <p:cNvPicPr>
            <a:picLocks noChangeAspect="1"/>
          </p:cNvPicPr>
          <p:nvPr/>
        </p:nvPicPr>
        <p:blipFill>
          <a:blip r:embed="rId3"/>
          <a:stretch>
            <a:fillRect/>
          </a:stretch>
        </p:blipFill>
        <p:spPr>
          <a:xfrm>
            <a:off x="0" y="1000125"/>
            <a:ext cx="9296399" cy="5429250"/>
          </a:xfrm>
          <a:prstGeom prst="rect">
            <a:avLst/>
          </a:prstGeom>
        </p:spPr>
      </p:pic>
    </p:spTree>
    <p:extLst>
      <p:ext uri="{BB962C8B-B14F-4D97-AF65-F5344CB8AC3E}">
        <p14:creationId xmlns:p14="http://schemas.microsoft.com/office/powerpoint/2010/main" val="21722817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Useful Documents to be consulted!</a:t>
            </a:r>
            <a:endParaRPr lang="en-US" dirty="0"/>
          </a:p>
        </p:txBody>
      </p:sp>
      <p:sp>
        <p:nvSpPr>
          <p:cNvPr id="3" name="Text Placeholder 2"/>
          <p:cNvSpPr>
            <a:spLocks noGrp="1"/>
          </p:cNvSpPr>
          <p:nvPr>
            <p:ph type="body" idx="1"/>
          </p:nvPr>
        </p:nvSpPr>
        <p:spPr>
          <a:xfrm>
            <a:off x="226979" y="1222272"/>
            <a:ext cx="8907823" cy="5125654"/>
          </a:xfrm>
        </p:spPr>
        <p:txBody>
          <a:bodyPr>
            <a:normAutofit/>
          </a:bodyPr>
          <a:lstStyle/>
          <a:p>
            <a:r>
              <a:rPr lang="en-GB" sz="3200" dirty="0" smtClean="0"/>
              <a:t>TAF TSI Technical Documents</a:t>
            </a:r>
            <a:r>
              <a:rPr lang="en-GB" sz="3200" dirty="0"/>
              <a:t>: </a:t>
            </a:r>
            <a:r>
              <a:rPr lang="en-GB" sz="3200" dirty="0">
                <a:hlinkClick r:id="rId3"/>
              </a:rPr>
              <a:t>https://</a:t>
            </a:r>
            <a:r>
              <a:rPr lang="en-GB" sz="3200" dirty="0" smtClean="0">
                <a:hlinkClick r:id="rId3"/>
              </a:rPr>
              <a:t>www.era.europa.eu/node/641/1091792_en</a:t>
            </a:r>
            <a:r>
              <a:rPr lang="en-GB" sz="3200" dirty="0" smtClean="0"/>
              <a:t> </a:t>
            </a:r>
          </a:p>
          <a:p>
            <a:endParaRPr lang="en-US" sz="3200" dirty="0" smtClean="0"/>
          </a:p>
          <a:p>
            <a:r>
              <a:rPr lang="en-US" sz="3200" dirty="0" smtClean="0"/>
              <a:t>TAP / TAF </a:t>
            </a:r>
            <a:r>
              <a:rPr lang="en-US" sz="3200" dirty="0" smtClean="0"/>
              <a:t>TSI Sector </a:t>
            </a:r>
            <a:r>
              <a:rPr lang="en-US" sz="3200" dirty="0"/>
              <a:t>Handbook </a:t>
            </a:r>
            <a:r>
              <a:rPr lang="en-US" sz="3200" dirty="0" smtClean="0"/>
              <a:t>and Sector XSD schemas for </a:t>
            </a:r>
            <a:r>
              <a:rPr lang="en-US" sz="3200" dirty="0"/>
              <a:t>the </a:t>
            </a:r>
            <a:r>
              <a:rPr lang="en-US" sz="3200" dirty="0" smtClean="0"/>
              <a:t>Communication between </a:t>
            </a:r>
            <a:r>
              <a:rPr lang="en-US" sz="3200" dirty="0"/>
              <a:t>Railway Undertakings and </a:t>
            </a:r>
            <a:r>
              <a:rPr lang="en-US" sz="3200" dirty="0" smtClean="0"/>
              <a:t>Infrastructure Managers </a:t>
            </a:r>
            <a:r>
              <a:rPr lang="en-US" sz="3200" dirty="0"/>
              <a:t>(</a:t>
            </a:r>
            <a:r>
              <a:rPr lang="en-US" sz="3200" dirty="0">
                <a:hlinkClick r:id="rId4"/>
              </a:rPr>
              <a:t>http://taf-jsg.info/?</a:t>
            </a:r>
            <a:r>
              <a:rPr lang="en-US" sz="3200" dirty="0" smtClean="0">
                <a:hlinkClick r:id="rId4"/>
              </a:rPr>
              <a:t>page_id=280</a:t>
            </a:r>
            <a:r>
              <a:rPr lang="en-US" sz="3200" dirty="0" smtClean="0"/>
              <a:t>)</a:t>
            </a:r>
            <a:r>
              <a:rPr lang="en-GB" sz="3200" dirty="0" smtClean="0"/>
              <a:t>.</a:t>
            </a:r>
            <a:endParaRPr lang="en-GB" sz="3200" dirty="0" smtClean="0"/>
          </a:p>
        </p:txBody>
      </p:sp>
      <p:sp>
        <p:nvSpPr>
          <p:cNvPr id="6" name="Footer Placeholder 4"/>
          <p:cNvSpPr>
            <a:spLocks noGrp="1"/>
          </p:cNvSpPr>
          <p:nvPr>
            <p:ph type="ftr" sz="quarter" idx="11"/>
          </p:nvPr>
        </p:nvSpPr>
        <p:spPr>
          <a:xfrm>
            <a:off x="2143724" y="6766633"/>
            <a:ext cx="624363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30</a:t>
            </a:fld>
            <a:endParaRPr lang="en-US"/>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82277" y="5215428"/>
            <a:ext cx="2393949" cy="1795462"/>
          </a:xfrm>
          <a:prstGeom prst="rect">
            <a:avLst/>
          </a:prstGeom>
          <a:ln>
            <a:noFill/>
          </a:ln>
          <a:effectLst>
            <a:softEdge rad="112500"/>
          </a:effectLst>
        </p:spPr>
      </p:pic>
    </p:spTree>
    <p:extLst>
      <p:ext uri="{BB962C8B-B14F-4D97-AF65-F5344CB8AC3E}">
        <p14:creationId xmlns:p14="http://schemas.microsoft.com/office/powerpoint/2010/main" val="41108716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To Sum up!!</a:t>
            </a:r>
            <a:endParaRPr lang="en-US" dirty="0"/>
          </a:p>
        </p:txBody>
      </p:sp>
      <p:sp>
        <p:nvSpPr>
          <p:cNvPr id="6" name="Footer Placeholder 4"/>
          <p:cNvSpPr>
            <a:spLocks noGrp="1"/>
          </p:cNvSpPr>
          <p:nvPr>
            <p:ph type="ftr" sz="quarter" idx="11"/>
          </p:nvPr>
        </p:nvSpPr>
        <p:spPr>
          <a:xfrm>
            <a:off x="2072641" y="6751882"/>
            <a:ext cx="619791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31</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365234477"/>
              </p:ext>
            </p:extLst>
          </p:nvPr>
        </p:nvGraphicFramePr>
        <p:xfrm>
          <a:off x="1335084" y="1363623"/>
          <a:ext cx="6808792" cy="4820558"/>
        </p:xfrm>
        <a:graphic>
          <a:graphicData uri="http://schemas.openxmlformats.org/drawingml/2006/table">
            <a:tbl>
              <a:tblPr firstRow="1" bandRow="1">
                <a:tableStyleId>{5C22544A-7EE6-4342-B048-85BDC9FD1C3A}</a:tableStyleId>
              </a:tblPr>
              <a:tblGrid>
                <a:gridCol w="3404396"/>
                <a:gridCol w="3404396"/>
              </a:tblGrid>
              <a:tr h="3047012">
                <a:tc>
                  <a:txBody>
                    <a:bodyPr/>
                    <a:lstStyle/>
                    <a:p>
                      <a:endParaRPr lang="en-GB" dirty="0" smtClean="0"/>
                    </a:p>
                    <a:p>
                      <a:r>
                        <a:rPr lang="en-GB" dirty="0" smtClean="0"/>
                        <a:t>Railway Undertakings:</a:t>
                      </a:r>
                    </a:p>
                    <a:p>
                      <a:pPr marL="285750" indent="-285750">
                        <a:buFont typeface="Arial" panose="020B0604020202020204" pitchFamily="34" charset="0"/>
                        <a:buChar char="•"/>
                      </a:pPr>
                      <a:r>
                        <a:rPr lang="en-GB" sz="1400" dirty="0" smtClean="0"/>
                        <a:t>Consignment Note data </a:t>
                      </a:r>
                    </a:p>
                    <a:p>
                      <a:pPr marL="285750" indent="-285750">
                        <a:buFont typeface="Arial" panose="020B0604020202020204" pitchFamily="34" charset="0"/>
                        <a:buChar char="•"/>
                      </a:pPr>
                      <a:r>
                        <a:rPr lang="en-GB" sz="1400" dirty="0" smtClean="0"/>
                        <a:t>Path Request                         </a:t>
                      </a:r>
                    </a:p>
                    <a:p>
                      <a:pPr marL="285750" indent="-285750">
                        <a:buFont typeface="Arial" panose="020B0604020202020204" pitchFamily="34" charset="0"/>
                        <a:buChar char="•"/>
                      </a:pPr>
                      <a:r>
                        <a:rPr lang="en-GB" sz="1400" dirty="0" smtClean="0"/>
                        <a:t>Train Preparation                    </a:t>
                      </a:r>
                    </a:p>
                    <a:p>
                      <a:pPr marL="285750" indent="-285750">
                        <a:buFont typeface="Arial" panose="020B0604020202020204" pitchFamily="34" charset="0"/>
                        <a:buChar char="•"/>
                      </a:pPr>
                      <a:r>
                        <a:rPr lang="en-GB" sz="1400" dirty="0" smtClean="0"/>
                        <a:t>Train Running Forecast               </a:t>
                      </a:r>
                    </a:p>
                    <a:p>
                      <a:pPr marL="285750" indent="-285750">
                        <a:buFont typeface="Arial" panose="020B0604020202020204" pitchFamily="34" charset="0"/>
                        <a:buChar char="•"/>
                      </a:pPr>
                      <a:r>
                        <a:rPr lang="en-GB" sz="1400" dirty="0" smtClean="0"/>
                        <a:t>Service Disruption Information       </a:t>
                      </a:r>
                    </a:p>
                    <a:p>
                      <a:pPr marL="285750" indent="-285750">
                        <a:buFont typeface="Arial" panose="020B0604020202020204" pitchFamily="34" charset="0"/>
                        <a:buChar char="•"/>
                      </a:pPr>
                      <a:r>
                        <a:rPr lang="en-GB" sz="1400" dirty="0" smtClean="0"/>
                        <a:t>Train Location                       </a:t>
                      </a:r>
                    </a:p>
                    <a:p>
                      <a:pPr marL="285750" indent="-285750">
                        <a:buFont typeface="Arial" panose="020B0604020202020204" pitchFamily="34" charset="0"/>
                        <a:buChar char="•"/>
                      </a:pPr>
                      <a:r>
                        <a:rPr lang="en-GB" sz="1400" dirty="0" smtClean="0"/>
                        <a:t>Shipment Estimated Time of Interchange / Arrival                 </a:t>
                      </a:r>
                    </a:p>
                    <a:p>
                      <a:pPr marL="285750" indent="-285750">
                        <a:buFont typeface="Arial" panose="020B0604020202020204" pitchFamily="34" charset="0"/>
                        <a:buChar char="•"/>
                      </a:pPr>
                      <a:r>
                        <a:rPr lang="en-GB" sz="1400" dirty="0" smtClean="0"/>
                        <a:t>Wagon Movement	       	</a:t>
                      </a:r>
                    </a:p>
                    <a:p>
                      <a:pPr marL="285750" indent="-285750">
                        <a:buFont typeface="Arial" panose="020B0604020202020204" pitchFamily="34" charset="0"/>
                        <a:buChar char="•"/>
                      </a:pPr>
                      <a:r>
                        <a:rPr lang="en-GB" sz="1400" dirty="0" smtClean="0"/>
                        <a:t>Interchange Reporting	               </a:t>
                      </a:r>
                    </a:p>
                    <a:p>
                      <a:pPr marL="285750" indent="-285750">
                        <a:buFont typeface="Arial" panose="020B0604020202020204" pitchFamily="34" charset="0"/>
                        <a:buChar char="•"/>
                      </a:pPr>
                      <a:r>
                        <a:rPr lang="en-GB" sz="1400" dirty="0" smtClean="0"/>
                        <a:t>Data Exchange for Quality Improvement</a:t>
                      </a:r>
                      <a:endParaRPr lang="en-GB" dirty="0" smtClean="0"/>
                    </a:p>
                    <a:p>
                      <a:endParaRPr lang="en-US" dirty="0"/>
                    </a:p>
                  </a:txBody>
                  <a:tcPr/>
                </a:tc>
                <a:tc>
                  <a:txBody>
                    <a:bodyPr/>
                    <a:lstStyle/>
                    <a:p>
                      <a:endParaRPr lang="en-GB" dirty="0" smtClean="0"/>
                    </a:p>
                    <a:p>
                      <a:r>
                        <a:rPr lang="en-GB" dirty="0" smtClean="0"/>
                        <a:t>Infrastructure</a:t>
                      </a:r>
                      <a:r>
                        <a:rPr lang="en-GB" baseline="0" dirty="0" smtClean="0"/>
                        <a:t> Managers</a:t>
                      </a:r>
                    </a:p>
                    <a:p>
                      <a:pPr marL="285750" indent="-285750">
                        <a:buFont typeface="Arial" panose="020B0604020202020204" pitchFamily="34" charset="0"/>
                        <a:buChar char="•"/>
                      </a:pPr>
                      <a:r>
                        <a:rPr lang="en-US" sz="1400" dirty="0" smtClean="0"/>
                        <a:t>Path Request                         </a:t>
                      </a:r>
                    </a:p>
                    <a:p>
                      <a:pPr marL="285750" indent="-285750">
                        <a:buFont typeface="Arial" panose="020B0604020202020204" pitchFamily="34" charset="0"/>
                        <a:buChar char="•"/>
                      </a:pPr>
                      <a:r>
                        <a:rPr lang="en-US" sz="1400" dirty="0" smtClean="0"/>
                        <a:t>Train Preparation                    </a:t>
                      </a:r>
                    </a:p>
                    <a:p>
                      <a:pPr marL="285750" indent="-285750">
                        <a:buFont typeface="Arial" panose="020B0604020202020204" pitchFamily="34" charset="0"/>
                        <a:buChar char="•"/>
                      </a:pPr>
                      <a:r>
                        <a:rPr lang="en-US" sz="1400" dirty="0" smtClean="0"/>
                        <a:t>Train Running Forecast               </a:t>
                      </a:r>
                    </a:p>
                    <a:p>
                      <a:pPr marL="285750" indent="-285750">
                        <a:buFont typeface="Arial" panose="020B0604020202020204" pitchFamily="34" charset="0"/>
                        <a:buChar char="•"/>
                      </a:pPr>
                      <a:r>
                        <a:rPr lang="en-US" sz="1400" dirty="0" smtClean="0"/>
                        <a:t>Service Disruption Information       </a:t>
                      </a:r>
                    </a:p>
                    <a:p>
                      <a:pPr marL="285750" indent="-285750">
                        <a:buFont typeface="Arial" panose="020B0604020202020204" pitchFamily="34" charset="0"/>
                        <a:buChar char="•"/>
                      </a:pPr>
                      <a:r>
                        <a:rPr lang="en-US" sz="1400" dirty="0" smtClean="0"/>
                        <a:t>Train Location                       </a:t>
                      </a:r>
                    </a:p>
                    <a:p>
                      <a:pPr marL="285750" indent="-285750">
                        <a:buFont typeface="Arial" panose="020B0604020202020204" pitchFamily="34" charset="0"/>
                        <a:buChar char="•"/>
                      </a:pPr>
                      <a:r>
                        <a:rPr lang="en-US" sz="1400" dirty="0" smtClean="0"/>
                        <a:t>Interchange Reporting	               </a:t>
                      </a:r>
                    </a:p>
                    <a:p>
                      <a:pPr marL="285750" indent="-285750">
                        <a:buFont typeface="Arial" panose="020B0604020202020204" pitchFamily="34" charset="0"/>
                        <a:buChar char="•"/>
                      </a:pPr>
                      <a:r>
                        <a:rPr lang="en-US" sz="1400" dirty="0" smtClean="0"/>
                        <a:t>Data Exchange for Quality Improvement</a:t>
                      </a:r>
                    </a:p>
                    <a:p>
                      <a:endParaRPr lang="en-US" sz="1800" dirty="0"/>
                    </a:p>
                  </a:txBody>
                  <a:tcPr/>
                </a:tc>
              </a:tr>
              <a:tr h="1332122">
                <a:tc>
                  <a:txBody>
                    <a:bodyPr/>
                    <a:lstStyle/>
                    <a:p>
                      <a:r>
                        <a:rPr lang="en-US" dirty="0" smtClean="0"/>
                        <a:t>Wagon Keepers:</a:t>
                      </a:r>
                    </a:p>
                    <a:p>
                      <a:pPr marL="285750" indent="-285750">
                        <a:buFont typeface="Arial" panose="020B0604020202020204" pitchFamily="34" charset="0"/>
                        <a:buChar char="•"/>
                      </a:pPr>
                      <a:r>
                        <a:rPr lang="en-US" sz="1400" b="1" kern="1200" dirty="0" smtClean="0">
                          <a:solidFill>
                            <a:schemeClr val="tx1"/>
                          </a:solidFill>
                          <a:latin typeface="+mn-lt"/>
                          <a:ea typeface="+mn-ea"/>
                          <a:cs typeface="+mn-cs"/>
                        </a:rPr>
                        <a:t>Rolling Stock Reference Databases</a:t>
                      </a:r>
                    </a:p>
                    <a:p>
                      <a:endParaRPr lang="en-US" dirty="0" smtClean="0"/>
                    </a:p>
                    <a:p>
                      <a:endParaRPr lang="en-US" dirty="0"/>
                    </a:p>
                  </a:txBody>
                  <a:tcPr/>
                </a:tc>
                <a:tc>
                  <a:txBody>
                    <a:bodyPr/>
                    <a:lstStyle/>
                    <a:p>
                      <a:endParaRPr lang="en-GB" dirty="0" smtClean="0"/>
                    </a:p>
                    <a:p>
                      <a:r>
                        <a:rPr lang="en-GB" dirty="0" smtClean="0"/>
                        <a:t>Rail Freight Customers </a:t>
                      </a:r>
                      <a:endParaRPr lang="en-US" dirty="0"/>
                    </a:p>
                  </a:txBody>
                  <a:tcPr/>
                </a:tc>
              </a:tr>
            </a:tbl>
          </a:graphicData>
        </a:graphic>
      </p:graphicFrame>
      <p:pic>
        <p:nvPicPr>
          <p:cNvPr id="11" name="Picture 10"/>
          <p:cNvPicPr>
            <a:picLocks noChangeAspect="1"/>
          </p:cNvPicPr>
          <p:nvPr/>
        </p:nvPicPr>
        <p:blipFill>
          <a:blip r:embed="rId3"/>
          <a:stretch>
            <a:fillRect/>
          </a:stretch>
        </p:blipFill>
        <p:spPr>
          <a:xfrm>
            <a:off x="3986174" y="4645045"/>
            <a:ext cx="1682642" cy="396274"/>
          </a:xfrm>
          <a:prstGeom prst="rect">
            <a:avLst/>
          </a:prstGeom>
        </p:spPr>
      </p:pic>
      <p:pic>
        <p:nvPicPr>
          <p:cNvPr id="13" name="Picture 12"/>
          <p:cNvPicPr>
            <a:picLocks noChangeAspect="1"/>
          </p:cNvPicPr>
          <p:nvPr/>
        </p:nvPicPr>
        <p:blipFill>
          <a:blip r:embed="rId4"/>
          <a:stretch>
            <a:fillRect/>
          </a:stretch>
        </p:blipFill>
        <p:spPr>
          <a:xfrm>
            <a:off x="7449583" y="2364661"/>
            <a:ext cx="1519157" cy="420660"/>
          </a:xfrm>
          <a:prstGeom prst="rect">
            <a:avLst/>
          </a:prstGeom>
        </p:spPr>
      </p:pic>
      <p:pic>
        <p:nvPicPr>
          <p:cNvPr id="14" name="Picture 13"/>
          <p:cNvPicPr>
            <a:picLocks noChangeAspect="1"/>
          </p:cNvPicPr>
          <p:nvPr/>
        </p:nvPicPr>
        <p:blipFill>
          <a:blip r:embed="rId5"/>
          <a:stretch>
            <a:fillRect/>
          </a:stretch>
        </p:blipFill>
        <p:spPr>
          <a:xfrm>
            <a:off x="4026085" y="3941360"/>
            <a:ext cx="1426789" cy="590550"/>
          </a:xfrm>
          <a:prstGeom prst="rect">
            <a:avLst/>
          </a:prstGeom>
        </p:spPr>
      </p:pic>
      <p:pic>
        <p:nvPicPr>
          <p:cNvPr id="15" name="Picture 14"/>
          <p:cNvPicPr>
            <a:picLocks noChangeAspect="1"/>
          </p:cNvPicPr>
          <p:nvPr/>
        </p:nvPicPr>
        <p:blipFill>
          <a:blip r:embed="rId6"/>
          <a:stretch>
            <a:fillRect/>
          </a:stretch>
        </p:blipFill>
        <p:spPr>
          <a:xfrm>
            <a:off x="3560602" y="5399314"/>
            <a:ext cx="755970" cy="420660"/>
          </a:xfrm>
          <a:prstGeom prst="rect">
            <a:avLst/>
          </a:prstGeom>
        </p:spPr>
      </p:pic>
      <p:sp>
        <p:nvSpPr>
          <p:cNvPr id="16" name="Rectangle 15"/>
          <p:cNvSpPr/>
          <p:nvPr/>
        </p:nvSpPr>
        <p:spPr>
          <a:xfrm>
            <a:off x="1371600" y="1680882"/>
            <a:ext cx="2299447" cy="260675"/>
          </a:xfrm>
          <a:prstGeom prst="rect">
            <a:avLst/>
          </a:prstGeom>
          <a:noFill/>
          <a:ln w="28575">
            <a:solidFill>
              <a:srgbClr val="FFFF00"/>
            </a:solidFill>
          </a:ln>
        </p:spPr>
        <p:txBody>
          <a:bodyPr lIns="91429" tIns="45715" rIns="91429" bIns="45715" rtlCol="0" anchor="ctr" anchorCtr="0"/>
          <a:lstStyle/>
          <a:p>
            <a:pPr algn="ctr">
              <a:spcBef>
                <a:spcPts val="600"/>
              </a:spcBef>
            </a:pPr>
            <a:endParaRPr lang="en-US" sz="1600" b="1" dirty="0">
              <a:solidFill>
                <a:schemeClr val="tx2"/>
              </a:solidFill>
              <a:latin typeface="+mn-lt"/>
            </a:endParaRPr>
          </a:p>
        </p:txBody>
      </p:sp>
      <p:sp>
        <p:nvSpPr>
          <p:cNvPr id="17" name="Rectangle 16"/>
          <p:cNvSpPr/>
          <p:nvPr/>
        </p:nvSpPr>
        <p:spPr>
          <a:xfrm>
            <a:off x="4791634" y="1658471"/>
            <a:ext cx="2494151" cy="343272"/>
          </a:xfrm>
          <a:prstGeom prst="rect">
            <a:avLst/>
          </a:prstGeom>
          <a:noFill/>
          <a:ln w="28575">
            <a:solidFill>
              <a:srgbClr val="FFFF00"/>
            </a:solidFill>
          </a:ln>
        </p:spPr>
        <p:txBody>
          <a:bodyPr lIns="91429" tIns="45715" rIns="91429" bIns="45715" rtlCol="0" anchor="ctr" anchorCtr="0"/>
          <a:lstStyle/>
          <a:p>
            <a:pPr algn="ctr">
              <a:spcBef>
                <a:spcPts val="600"/>
              </a:spcBef>
            </a:pPr>
            <a:endParaRPr lang="en-US" sz="1600" b="1" dirty="0">
              <a:solidFill>
                <a:schemeClr val="tx2"/>
              </a:solidFill>
              <a:latin typeface="+mn-lt"/>
            </a:endParaRPr>
          </a:p>
        </p:txBody>
      </p:sp>
      <p:sp>
        <p:nvSpPr>
          <p:cNvPr id="18" name="Rectangle 17"/>
          <p:cNvSpPr/>
          <p:nvPr/>
        </p:nvSpPr>
        <p:spPr>
          <a:xfrm>
            <a:off x="4791634" y="5210967"/>
            <a:ext cx="2299447" cy="260675"/>
          </a:xfrm>
          <a:prstGeom prst="rect">
            <a:avLst/>
          </a:prstGeom>
          <a:noFill/>
          <a:ln w="28575">
            <a:solidFill>
              <a:srgbClr val="FFFF00"/>
            </a:solidFill>
          </a:ln>
        </p:spPr>
        <p:txBody>
          <a:bodyPr lIns="91429" tIns="45715" rIns="91429" bIns="45715" rtlCol="0" anchor="ctr" anchorCtr="0"/>
          <a:lstStyle/>
          <a:p>
            <a:pPr algn="ctr">
              <a:spcBef>
                <a:spcPts val="600"/>
              </a:spcBef>
            </a:pPr>
            <a:endParaRPr lang="en-US" sz="1600" b="1" dirty="0">
              <a:solidFill>
                <a:schemeClr val="tx2"/>
              </a:solidFill>
              <a:latin typeface="+mn-lt"/>
            </a:endParaRPr>
          </a:p>
        </p:txBody>
      </p:sp>
      <p:sp>
        <p:nvSpPr>
          <p:cNvPr id="19" name="Rectangle 18"/>
          <p:cNvSpPr/>
          <p:nvPr/>
        </p:nvSpPr>
        <p:spPr>
          <a:xfrm>
            <a:off x="1407460" y="4890247"/>
            <a:ext cx="1698811" cy="270476"/>
          </a:xfrm>
          <a:prstGeom prst="rect">
            <a:avLst/>
          </a:prstGeom>
          <a:noFill/>
          <a:ln w="28575">
            <a:solidFill>
              <a:srgbClr val="FFFF00"/>
            </a:solidFill>
          </a:ln>
        </p:spPr>
        <p:txBody>
          <a:bodyPr lIns="91429" tIns="45715" rIns="91429" bIns="45715" rtlCol="0" anchor="ctr" anchorCtr="0"/>
          <a:lstStyle/>
          <a:p>
            <a:pPr algn="ctr">
              <a:spcBef>
                <a:spcPts val="600"/>
              </a:spcBef>
            </a:pPr>
            <a:endParaRPr lang="en-US" sz="1600" b="1" dirty="0">
              <a:solidFill>
                <a:schemeClr val="tx2"/>
              </a:solidFill>
              <a:latin typeface="+mn-lt"/>
            </a:endParaRPr>
          </a:p>
        </p:txBody>
      </p:sp>
      <p:pic>
        <p:nvPicPr>
          <p:cNvPr id="20" name="Picture 19"/>
          <p:cNvPicPr>
            <a:picLocks noChangeAspect="1"/>
          </p:cNvPicPr>
          <p:nvPr/>
        </p:nvPicPr>
        <p:blipFill>
          <a:blip r:embed="rId7"/>
          <a:stretch>
            <a:fillRect/>
          </a:stretch>
        </p:blipFill>
        <p:spPr>
          <a:xfrm>
            <a:off x="3461479" y="1970339"/>
            <a:ext cx="1209794" cy="329213"/>
          </a:xfrm>
          <a:prstGeom prst="rect">
            <a:avLst/>
          </a:prstGeom>
        </p:spPr>
      </p:pic>
      <p:pic>
        <p:nvPicPr>
          <p:cNvPr id="21" name="Picture 20"/>
          <p:cNvPicPr>
            <a:picLocks noChangeAspect="1"/>
          </p:cNvPicPr>
          <p:nvPr/>
        </p:nvPicPr>
        <p:blipFill>
          <a:blip r:embed="rId8"/>
          <a:stretch>
            <a:fillRect/>
          </a:stretch>
        </p:blipFill>
        <p:spPr>
          <a:xfrm>
            <a:off x="3201136" y="3583365"/>
            <a:ext cx="1210844" cy="357995"/>
          </a:xfrm>
          <a:prstGeom prst="rect">
            <a:avLst/>
          </a:prstGeom>
        </p:spPr>
      </p:pic>
      <p:pic>
        <p:nvPicPr>
          <p:cNvPr id="3" name="Picture 2"/>
          <p:cNvPicPr>
            <a:picLocks noChangeAspect="1"/>
          </p:cNvPicPr>
          <p:nvPr/>
        </p:nvPicPr>
        <p:blipFill>
          <a:blip r:embed="rId9"/>
          <a:stretch>
            <a:fillRect/>
          </a:stretch>
        </p:blipFill>
        <p:spPr>
          <a:xfrm>
            <a:off x="6012180" y="5550876"/>
            <a:ext cx="1578923" cy="420660"/>
          </a:xfrm>
          <a:prstGeom prst="rect">
            <a:avLst/>
          </a:prstGeom>
        </p:spPr>
      </p:pic>
      <p:pic>
        <p:nvPicPr>
          <p:cNvPr id="4" name="Picture 3"/>
          <p:cNvPicPr>
            <a:picLocks noChangeAspect="1"/>
          </p:cNvPicPr>
          <p:nvPr/>
        </p:nvPicPr>
        <p:blipFill>
          <a:blip r:embed="rId10"/>
          <a:stretch>
            <a:fillRect/>
          </a:stretch>
        </p:blipFill>
        <p:spPr>
          <a:xfrm>
            <a:off x="3718773" y="2356696"/>
            <a:ext cx="952500" cy="428625"/>
          </a:xfrm>
          <a:prstGeom prst="rect">
            <a:avLst/>
          </a:prstGeom>
        </p:spPr>
      </p:pic>
      <p:pic>
        <p:nvPicPr>
          <p:cNvPr id="12" name="Picture 11"/>
          <p:cNvPicPr>
            <a:picLocks noChangeAspect="1"/>
          </p:cNvPicPr>
          <p:nvPr/>
        </p:nvPicPr>
        <p:blipFill>
          <a:blip r:embed="rId11"/>
          <a:stretch>
            <a:fillRect/>
          </a:stretch>
        </p:blipFill>
        <p:spPr>
          <a:xfrm>
            <a:off x="6392743" y="1940493"/>
            <a:ext cx="1540951" cy="352476"/>
          </a:xfrm>
          <a:prstGeom prst="rect">
            <a:avLst/>
          </a:prstGeom>
        </p:spPr>
      </p:pic>
      <p:sp>
        <p:nvSpPr>
          <p:cNvPr id="7" name="TextBox 6"/>
          <p:cNvSpPr txBox="1"/>
          <p:nvPr/>
        </p:nvSpPr>
        <p:spPr>
          <a:xfrm>
            <a:off x="2521323" y="6309905"/>
            <a:ext cx="4494769" cy="646331"/>
          </a:xfrm>
          <a:prstGeom prst="rect">
            <a:avLst/>
          </a:prstGeom>
          <a:solidFill>
            <a:srgbClr val="FFC000"/>
          </a:solidFill>
        </p:spPr>
        <p:txBody>
          <a:bodyPr wrap="square" rtlCol="0">
            <a:spAutoFit/>
          </a:bodyPr>
          <a:lstStyle/>
          <a:p>
            <a:pPr algn="ctr"/>
            <a:r>
              <a:rPr lang="en-GB" b="1" dirty="0"/>
              <a:t>Own Developments fulfilling TAF TSI Technical Requirements are Possible</a:t>
            </a:r>
            <a:r>
              <a:rPr lang="en-GB" b="1" dirty="0" smtClean="0"/>
              <a:t>!!!</a:t>
            </a:r>
            <a:endParaRPr lang="en-GB" b="1" dirty="0"/>
          </a:p>
        </p:txBody>
      </p:sp>
    </p:spTree>
    <p:extLst>
      <p:ext uri="{BB962C8B-B14F-4D97-AF65-F5344CB8AC3E}">
        <p14:creationId xmlns:p14="http://schemas.microsoft.com/office/powerpoint/2010/main" val="3781925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1000"/>
                                        <p:tgtEl>
                                          <p:spTgt spid="7"/>
                                        </p:tgtEl>
                                      </p:cBhvr>
                                    </p:animEffect>
                                    <p:anim calcmode="lin" valueType="num">
                                      <p:cBhvr>
                                        <p:cTn id="56" dur="1000" fill="hold"/>
                                        <p:tgtEl>
                                          <p:spTgt spid="7"/>
                                        </p:tgtEl>
                                        <p:attrNameLst>
                                          <p:attrName>ppt_x</p:attrName>
                                        </p:attrNameLst>
                                      </p:cBhvr>
                                      <p:tavLst>
                                        <p:tav tm="0">
                                          <p:val>
                                            <p:strVal val="#ppt_x"/>
                                          </p:val>
                                        </p:tav>
                                        <p:tav tm="100000">
                                          <p:val>
                                            <p:strVal val="#ppt_x"/>
                                          </p:val>
                                        </p:tav>
                                      </p:tavLst>
                                    </p:anim>
                                    <p:anim calcmode="lin" valueType="num">
                                      <p:cBhvr>
                                        <p:cTn id="5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3"/>
                                        </p:tgtEl>
                                        <p:attrNameLst>
                                          <p:attrName>style.visibility</p:attrName>
                                        </p:attrNameLst>
                                      </p:cBhvr>
                                      <p:to>
                                        <p:strVal val="visible"/>
                                      </p:to>
                                    </p:set>
                                    <p:anim calcmode="lin" valueType="num">
                                      <p:cBhvr additive="base">
                                        <p:cTn id="62" dur="500" fill="hold"/>
                                        <p:tgtEl>
                                          <p:spTgt spid="3"/>
                                        </p:tgtEl>
                                        <p:attrNameLst>
                                          <p:attrName>ppt_x</p:attrName>
                                        </p:attrNameLst>
                                      </p:cBhvr>
                                      <p:tavLst>
                                        <p:tav tm="0">
                                          <p:val>
                                            <p:strVal val="#ppt_x"/>
                                          </p:val>
                                        </p:tav>
                                        <p:tav tm="100000">
                                          <p:val>
                                            <p:strVal val="#ppt_x"/>
                                          </p:val>
                                        </p:tav>
                                      </p:tavLst>
                                    </p:anim>
                                    <p:anim calcmode="lin" valueType="num">
                                      <p:cBhvr additive="base">
                                        <p:cTn id="6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pPr>
              <a:defRPr/>
            </a:pPr>
            <a:fld id="{DD3C257A-12A1-4765-BF3B-CEB508F5EB3C}" type="slidenum">
              <a:rPr lang="en-GB" altLang="en-US" smtClean="0">
                <a:solidFill>
                  <a:srgbClr val="FFFFFF"/>
                </a:solidFill>
              </a:rPr>
              <a:pPr>
                <a:defRPr/>
              </a:pPr>
              <a:t>32</a:t>
            </a:fld>
            <a:endParaRPr lang="en-GB" altLang="en-US">
              <a:solidFill>
                <a:srgbClr val="FFFFFF"/>
              </a:solidFill>
            </a:endParaRPr>
          </a:p>
        </p:txBody>
      </p:sp>
      <p:sp>
        <p:nvSpPr>
          <p:cNvPr id="6" name="Text Placeholder 6"/>
          <p:cNvSpPr txBox="1">
            <a:spLocks/>
          </p:cNvSpPr>
          <p:nvPr/>
        </p:nvSpPr>
        <p:spPr>
          <a:xfrm>
            <a:off x="621752" y="4656595"/>
            <a:ext cx="7979687" cy="1525190"/>
          </a:xfrm>
          <a:prstGeom prst="rect">
            <a:avLst/>
          </a:prstGeom>
        </p:spPr>
        <p:txBody>
          <a:bodyPr vert="horz" lIns="0" tIns="45720" rIns="0" bIns="45720" rtlCol="0">
            <a:normAutofit lnSpcReduction="10000"/>
          </a:bodyPr>
          <a:lstStyle>
            <a:lvl1pPr marL="348626" indent="-348626" algn="l" defTabSz="464835" rtl="0" eaLnBrk="1" latinLnBrk="0" hangingPunct="1">
              <a:spcBef>
                <a:spcPct val="20000"/>
              </a:spcBef>
              <a:buFont typeface="Arial"/>
              <a:buChar char="•"/>
              <a:defRPr sz="2033" kern="1200">
                <a:solidFill>
                  <a:srgbClr val="595959"/>
                </a:solidFill>
                <a:latin typeface="Calibri"/>
                <a:ea typeface="+mn-ea"/>
                <a:cs typeface="Calibri"/>
              </a:defRPr>
            </a:lvl1pPr>
            <a:lvl2pPr marL="755357" indent="-290522" algn="l" defTabSz="464835" rtl="0" eaLnBrk="1" latinLnBrk="0" hangingPunct="1">
              <a:spcBef>
                <a:spcPct val="20000"/>
              </a:spcBef>
              <a:buFont typeface="Arial"/>
              <a:buChar char="–"/>
              <a:defRPr sz="1830" kern="1200">
                <a:solidFill>
                  <a:srgbClr val="595959"/>
                </a:solidFill>
                <a:latin typeface="Calibri"/>
                <a:ea typeface="+mn-ea"/>
                <a:cs typeface="Calibri"/>
              </a:defRPr>
            </a:lvl2pPr>
            <a:lvl3pPr marL="1162088" indent="-232418" algn="l" defTabSz="464835" rtl="0" eaLnBrk="1" latinLnBrk="0" hangingPunct="1">
              <a:spcBef>
                <a:spcPct val="20000"/>
              </a:spcBef>
              <a:buFont typeface="Arial"/>
              <a:buChar char="•"/>
              <a:defRPr sz="1627" kern="1200">
                <a:solidFill>
                  <a:srgbClr val="595959"/>
                </a:solidFill>
                <a:latin typeface="Calibri"/>
                <a:ea typeface="+mn-ea"/>
                <a:cs typeface="Calibri"/>
              </a:defRPr>
            </a:lvl3pPr>
            <a:lvl4pPr marL="1626923" indent="-232418" algn="l" defTabSz="464835" rtl="0" eaLnBrk="1" latinLnBrk="0" hangingPunct="1">
              <a:spcBef>
                <a:spcPct val="20000"/>
              </a:spcBef>
              <a:buFont typeface="Arial"/>
              <a:buChar char="–"/>
              <a:defRPr sz="1830" kern="1200">
                <a:solidFill>
                  <a:srgbClr val="FFFFFF"/>
                </a:solidFill>
                <a:latin typeface="Lucida Sans"/>
                <a:ea typeface="+mn-ea"/>
                <a:cs typeface="Lucida Sans"/>
              </a:defRPr>
            </a:lvl4pPr>
            <a:lvl5pPr marL="2091759" indent="-232418" algn="l" defTabSz="464835" rtl="0" eaLnBrk="1" latinLnBrk="0" hangingPunct="1">
              <a:spcBef>
                <a:spcPct val="20000"/>
              </a:spcBef>
              <a:buFont typeface="Arial"/>
              <a:buChar char="»"/>
              <a:defRPr sz="1627" kern="1200">
                <a:solidFill>
                  <a:srgbClr val="FFFFFF"/>
                </a:solidFill>
                <a:latin typeface="Lucida Sans"/>
                <a:ea typeface="+mn-ea"/>
                <a:cs typeface="Lucida Sans"/>
              </a:defRPr>
            </a:lvl5pPr>
            <a:lvl6pPr marL="2556594" indent="-232418" algn="l" defTabSz="464835" rtl="0" eaLnBrk="1" latinLnBrk="0" hangingPunct="1">
              <a:spcBef>
                <a:spcPct val="20000"/>
              </a:spcBef>
              <a:buFont typeface="Arial"/>
              <a:buChar char="•"/>
              <a:defRPr sz="2033" kern="1200">
                <a:solidFill>
                  <a:schemeClr val="tx1"/>
                </a:solidFill>
                <a:latin typeface="+mn-lt"/>
                <a:ea typeface="+mn-ea"/>
                <a:cs typeface="+mn-cs"/>
              </a:defRPr>
            </a:lvl6pPr>
            <a:lvl7pPr marL="3021429" indent="-232418" algn="l" defTabSz="464835" rtl="0" eaLnBrk="1" latinLnBrk="0" hangingPunct="1">
              <a:spcBef>
                <a:spcPct val="20000"/>
              </a:spcBef>
              <a:buFont typeface="Arial"/>
              <a:buChar char="•"/>
              <a:defRPr sz="2033" kern="1200">
                <a:solidFill>
                  <a:schemeClr val="tx1"/>
                </a:solidFill>
                <a:latin typeface="+mn-lt"/>
                <a:ea typeface="+mn-ea"/>
                <a:cs typeface="+mn-cs"/>
              </a:defRPr>
            </a:lvl7pPr>
            <a:lvl8pPr marL="3486264" indent="-232418" algn="l" defTabSz="464835" rtl="0" eaLnBrk="1" latinLnBrk="0" hangingPunct="1">
              <a:spcBef>
                <a:spcPct val="20000"/>
              </a:spcBef>
              <a:buFont typeface="Arial"/>
              <a:buChar char="•"/>
              <a:defRPr sz="2033" kern="1200">
                <a:solidFill>
                  <a:schemeClr val="tx1"/>
                </a:solidFill>
                <a:latin typeface="+mn-lt"/>
                <a:ea typeface="+mn-ea"/>
                <a:cs typeface="+mn-cs"/>
              </a:defRPr>
            </a:lvl8pPr>
            <a:lvl9pPr marL="3951100" indent="-232418" algn="l" defTabSz="464835" rtl="0" eaLnBrk="1" latinLnBrk="0" hangingPunct="1">
              <a:spcBef>
                <a:spcPct val="20000"/>
              </a:spcBef>
              <a:buFont typeface="Arial"/>
              <a:buChar char="•"/>
              <a:defRPr sz="2033" kern="1200">
                <a:solidFill>
                  <a:schemeClr val="tx1"/>
                </a:solidFill>
                <a:latin typeface="+mn-lt"/>
                <a:ea typeface="+mn-ea"/>
                <a:cs typeface="+mn-cs"/>
              </a:defRPr>
            </a:lvl9pPr>
          </a:lstStyle>
          <a:p>
            <a:pPr marL="0" indent="0" algn="ctr">
              <a:buNone/>
            </a:pPr>
            <a:r>
              <a:rPr lang="en-GB" sz="3200" b="1" dirty="0" smtClean="0"/>
              <a:t>Technical Support &amp; Help : JSG + ERA Telematics Team </a:t>
            </a:r>
          </a:p>
          <a:p>
            <a:pPr marL="0" indent="0" algn="ctr">
              <a:buNone/>
            </a:pPr>
            <a:r>
              <a:rPr lang="en-GB" sz="3200" b="1" dirty="0" smtClean="0"/>
              <a:t>Administrative Support: National NCP </a:t>
            </a:r>
            <a:endParaRPr lang="en-US" sz="3200" b="1" dirty="0" smtClean="0"/>
          </a:p>
          <a:p>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4935" y="482404"/>
            <a:ext cx="6853319" cy="4295215"/>
          </a:xfrm>
          <a:prstGeom prst="rect">
            <a:avLst/>
          </a:prstGeom>
          <a:ln>
            <a:noFill/>
          </a:ln>
          <a:effectLst>
            <a:softEdge rad="112500"/>
          </a:effectLst>
        </p:spPr>
      </p:pic>
    </p:spTree>
    <p:extLst>
      <p:ext uri="{BB962C8B-B14F-4D97-AF65-F5344CB8AC3E}">
        <p14:creationId xmlns:p14="http://schemas.microsoft.com/office/powerpoint/2010/main" val="362411745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12371BA-36D7-4302-99B7-2CE12587CBD0}" type="slidenum">
              <a:rPr lang="en-US" smtClean="0"/>
              <a:t>33</a:t>
            </a:fld>
            <a:endParaRPr lang="en-US"/>
          </a:p>
        </p:txBody>
      </p:sp>
      <p:sp>
        <p:nvSpPr>
          <p:cNvPr id="6" name="Text Placeholder 6"/>
          <p:cNvSpPr txBox="1">
            <a:spLocks/>
          </p:cNvSpPr>
          <p:nvPr/>
        </p:nvSpPr>
        <p:spPr>
          <a:xfrm>
            <a:off x="662093" y="833719"/>
            <a:ext cx="7979687" cy="5969864"/>
          </a:xfrm>
          <a:prstGeom prst="rect">
            <a:avLst/>
          </a:prstGeom>
        </p:spPr>
        <p:txBody>
          <a:bodyPr>
            <a:normAutofit/>
          </a:bodyPr>
          <a:lstStyle>
            <a:lvl1pPr marL="348626" indent="-348626" algn="l" defTabSz="464835" rtl="0" eaLnBrk="1" latinLnBrk="0" hangingPunct="1">
              <a:spcBef>
                <a:spcPct val="20000"/>
              </a:spcBef>
              <a:buFont typeface="Arial"/>
              <a:buChar char="•"/>
              <a:defRPr sz="2033" kern="1200">
                <a:solidFill>
                  <a:srgbClr val="595959"/>
                </a:solidFill>
                <a:latin typeface="Calibri"/>
                <a:ea typeface="+mn-ea"/>
                <a:cs typeface="Calibri"/>
              </a:defRPr>
            </a:lvl1pPr>
            <a:lvl2pPr marL="755357" indent="-290522" algn="l" defTabSz="464835" rtl="0" eaLnBrk="1" latinLnBrk="0" hangingPunct="1">
              <a:spcBef>
                <a:spcPct val="20000"/>
              </a:spcBef>
              <a:buFont typeface="Arial"/>
              <a:buChar char="–"/>
              <a:defRPr sz="1830" kern="1200">
                <a:solidFill>
                  <a:srgbClr val="595959"/>
                </a:solidFill>
                <a:latin typeface="Calibri"/>
                <a:ea typeface="+mn-ea"/>
                <a:cs typeface="Calibri"/>
              </a:defRPr>
            </a:lvl2pPr>
            <a:lvl3pPr marL="1162088" indent="-232418" algn="l" defTabSz="464835" rtl="0" eaLnBrk="1" latinLnBrk="0" hangingPunct="1">
              <a:spcBef>
                <a:spcPct val="20000"/>
              </a:spcBef>
              <a:buFont typeface="Arial"/>
              <a:buChar char="•"/>
              <a:defRPr sz="1627" kern="1200">
                <a:solidFill>
                  <a:srgbClr val="595959"/>
                </a:solidFill>
                <a:latin typeface="Calibri"/>
                <a:ea typeface="+mn-ea"/>
                <a:cs typeface="Calibri"/>
              </a:defRPr>
            </a:lvl3pPr>
            <a:lvl4pPr marL="1626923" indent="-232418" algn="l" defTabSz="464835" rtl="0" eaLnBrk="1" latinLnBrk="0" hangingPunct="1">
              <a:spcBef>
                <a:spcPct val="20000"/>
              </a:spcBef>
              <a:buFont typeface="Arial"/>
              <a:buChar char="–"/>
              <a:defRPr sz="1830" kern="1200">
                <a:solidFill>
                  <a:srgbClr val="FFFFFF"/>
                </a:solidFill>
                <a:latin typeface="Lucida Sans"/>
                <a:ea typeface="+mn-ea"/>
                <a:cs typeface="Lucida Sans"/>
              </a:defRPr>
            </a:lvl4pPr>
            <a:lvl5pPr marL="2091759" indent="-232418" algn="l" defTabSz="464835" rtl="0" eaLnBrk="1" latinLnBrk="0" hangingPunct="1">
              <a:spcBef>
                <a:spcPct val="20000"/>
              </a:spcBef>
              <a:buFont typeface="Arial"/>
              <a:buChar char="»"/>
              <a:defRPr sz="1627" kern="1200">
                <a:solidFill>
                  <a:srgbClr val="FFFFFF"/>
                </a:solidFill>
                <a:latin typeface="Lucida Sans"/>
                <a:ea typeface="+mn-ea"/>
                <a:cs typeface="Lucida Sans"/>
              </a:defRPr>
            </a:lvl5pPr>
            <a:lvl6pPr marL="2556594" indent="-232418" algn="l" defTabSz="464835" rtl="0" eaLnBrk="1" latinLnBrk="0" hangingPunct="1">
              <a:spcBef>
                <a:spcPct val="20000"/>
              </a:spcBef>
              <a:buFont typeface="Arial"/>
              <a:buChar char="•"/>
              <a:defRPr sz="2033" kern="1200">
                <a:solidFill>
                  <a:schemeClr val="tx1"/>
                </a:solidFill>
                <a:latin typeface="+mn-lt"/>
                <a:ea typeface="+mn-ea"/>
                <a:cs typeface="+mn-cs"/>
              </a:defRPr>
            </a:lvl6pPr>
            <a:lvl7pPr marL="3021429" indent="-232418" algn="l" defTabSz="464835" rtl="0" eaLnBrk="1" latinLnBrk="0" hangingPunct="1">
              <a:spcBef>
                <a:spcPct val="20000"/>
              </a:spcBef>
              <a:buFont typeface="Arial"/>
              <a:buChar char="•"/>
              <a:defRPr sz="2033" kern="1200">
                <a:solidFill>
                  <a:schemeClr val="tx1"/>
                </a:solidFill>
                <a:latin typeface="+mn-lt"/>
                <a:ea typeface="+mn-ea"/>
                <a:cs typeface="+mn-cs"/>
              </a:defRPr>
            </a:lvl7pPr>
            <a:lvl8pPr marL="3486264" indent="-232418" algn="l" defTabSz="464835" rtl="0" eaLnBrk="1" latinLnBrk="0" hangingPunct="1">
              <a:spcBef>
                <a:spcPct val="20000"/>
              </a:spcBef>
              <a:buFont typeface="Arial"/>
              <a:buChar char="•"/>
              <a:defRPr sz="2033" kern="1200">
                <a:solidFill>
                  <a:schemeClr val="tx1"/>
                </a:solidFill>
                <a:latin typeface="+mn-lt"/>
                <a:ea typeface="+mn-ea"/>
                <a:cs typeface="+mn-cs"/>
              </a:defRPr>
            </a:lvl8pPr>
            <a:lvl9pPr marL="3951100" indent="-232418" algn="l" defTabSz="464835" rtl="0" eaLnBrk="1" latinLnBrk="0" hangingPunct="1">
              <a:spcBef>
                <a:spcPct val="20000"/>
              </a:spcBef>
              <a:buFont typeface="Arial"/>
              <a:buChar char="•"/>
              <a:defRPr sz="2033" kern="1200">
                <a:solidFill>
                  <a:schemeClr val="tx1"/>
                </a:solidFill>
                <a:latin typeface="+mn-lt"/>
                <a:ea typeface="+mn-ea"/>
                <a:cs typeface="+mn-cs"/>
              </a:defRPr>
            </a:lvl9pPr>
          </a:lstStyle>
          <a:p>
            <a:pPr marL="0" indent="0" algn="ctr">
              <a:buNone/>
            </a:pPr>
            <a:endParaRPr lang="en-US" sz="2847" b="1" dirty="0" smtClean="0"/>
          </a:p>
          <a:p>
            <a:pPr marL="0" indent="0" algn="ctr">
              <a:buNone/>
            </a:pPr>
            <a:endParaRPr lang="en-US" sz="2847" b="1" dirty="0"/>
          </a:p>
          <a:p>
            <a:pPr marL="0" indent="0" algn="ctr">
              <a:buNone/>
            </a:pPr>
            <a:r>
              <a:rPr lang="en-US" sz="2847" b="1" dirty="0" smtClean="0"/>
              <a:t>Thank you </a:t>
            </a:r>
          </a:p>
          <a:p>
            <a:pPr marL="0" indent="0" algn="ctr">
              <a:buNone/>
            </a:pPr>
            <a:r>
              <a:rPr lang="en-GB" sz="2847" b="1" dirty="0" smtClean="0"/>
              <a:t>ERA TELEMATICS TEAM!</a:t>
            </a:r>
          </a:p>
          <a:p>
            <a:pPr marL="0" indent="0" algn="ctr">
              <a:buNone/>
            </a:pPr>
            <a:endParaRPr lang="en-GB" sz="2847" b="1" dirty="0"/>
          </a:p>
          <a:p>
            <a:pPr marL="0" indent="0" algn="ctr">
              <a:buNone/>
            </a:pPr>
            <a:r>
              <a:rPr lang="fr-FR" sz="3200" u="sng" dirty="0" smtClean="0">
                <a:hlinkClick r:id="rId2"/>
              </a:rPr>
              <a:t>TAF_TSI@era.europa.eu</a:t>
            </a:r>
            <a:r>
              <a:rPr lang="fr-FR" sz="3200" u="sng" dirty="0" smtClean="0"/>
              <a:t> </a:t>
            </a:r>
            <a:r>
              <a:rPr lang="fr-FR" sz="3200" dirty="0" smtClean="0"/>
              <a:t> </a:t>
            </a:r>
          </a:p>
          <a:p>
            <a:endParaRPr lang="en-US" dirty="0" smtClean="0"/>
          </a:p>
          <a:p>
            <a:endParaRPr lang="en-US" dirty="0"/>
          </a:p>
        </p:txBody>
      </p:sp>
      <p:sp>
        <p:nvSpPr>
          <p:cNvPr id="4" name="TextBox 3"/>
          <p:cNvSpPr txBox="1"/>
          <p:nvPr/>
        </p:nvSpPr>
        <p:spPr>
          <a:xfrm>
            <a:off x="2496271" y="4787992"/>
            <a:ext cx="4494769" cy="1200329"/>
          </a:xfrm>
          <a:prstGeom prst="rect">
            <a:avLst/>
          </a:prstGeom>
          <a:solidFill>
            <a:srgbClr val="FFC000"/>
          </a:solidFill>
        </p:spPr>
        <p:txBody>
          <a:bodyPr wrap="square" rtlCol="0">
            <a:spAutoFit/>
          </a:bodyPr>
          <a:lstStyle/>
          <a:p>
            <a:pPr algn="ctr"/>
            <a:r>
              <a:rPr lang="en-GB" b="1" dirty="0" smtClean="0"/>
              <a:t>Please let us know if you have other existing IT solutions for the deployment of above functions </a:t>
            </a:r>
            <a:r>
              <a:rPr lang="en-GB" b="1" dirty="0" smtClean="0"/>
              <a:t>!</a:t>
            </a:r>
            <a:endParaRPr lang="en-GB" b="1" dirty="0" smtClean="0"/>
          </a:p>
          <a:p>
            <a:pPr algn="ctr"/>
            <a:r>
              <a:rPr lang="en-GB" b="1" dirty="0" smtClean="0"/>
              <a:t>(</a:t>
            </a:r>
            <a:r>
              <a:rPr lang="en-GB" b="1" dirty="0"/>
              <a:t>with IT </a:t>
            </a:r>
            <a:r>
              <a:rPr lang="en-GB" b="1" dirty="0" smtClean="0"/>
              <a:t>solution’s </a:t>
            </a:r>
            <a:r>
              <a:rPr lang="en-GB" b="1" dirty="0"/>
              <a:t>URL </a:t>
            </a:r>
            <a:r>
              <a:rPr lang="en-GB" b="1" dirty="0" smtClean="0"/>
              <a:t>+ contact email)</a:t>
            </a:r>
            <a:endParaRPr lang="en-GB" b="1" dirty="0"/>
          </a:p>
        </p:txBody>
      </p:sp>
    </p:spTree>
    <p:extLst>
      <p:ext uri="{BB962C8B-B14F-4D97-AF65-F5344CB8AC3E}">
        <p14:creationId xmlns:p14="http://schemas.microsoft.com/office/powerpoint/2010/main" val="1464130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58559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516" y="336753"/>
            <a:ext cx="8018145" cy="467820"/>
          </a:xfrm>
        </p:spPr>
        <p:txBody>
          <a:bodyPr>
            <a:spAutoFit/>
          </a:bodyPr>
          <a:lstStyle/>
          <a:p>
            <a:r>
              <a:rPr lang="en-US" dirty="0" smtClean="0">
                <a:latin typeface="Calibri" panose="020F0502020204030204" pitchFamily="34" charset="0"/>
              </a:rPr>
              <a:t>Project Scope &amp; Business Objectives</a:t>
            </a:r>
            <a:endParaRPr lang="en-US" dirty="0">
              <a:latin typeface="Calibri" panose="020F0502020204030204" pitchFamily="34" charset="0"/>
            </a:endParaRPr>
          </a:p>
        </p:txBody>
      </p:sp>
      <p:sp>
        <p:nvSpPr>
          <p:cNvPr id="3" name="Text Placeholder 2"/>
          <p:cNvSpPr>
            <a:spLocks noGrp="1"/>
          </p:cNvSpPr>
          <p:nvPr>
            <p:ph type="body" idx="1"/>
          </p:nvPr>
        </p:nvSpPr>
        <p:spPr/>
        <p:txBody>
          <a:bodyPr/>
          <a:lstStyle/>
          <a:p>
            <a:r>
              <a:rPr lang="en-US" dirty="0" smtClean="0">
                <a:latin typeface="Calibri" panose="020F0502020204030204" pitchFamily="34" charset="0"/>
              </a:rPr>
              <a:t>To implement TAF TSI :</a:t>
            </a:r>
          </a:p>
          <a:p>
            <a:endParaRPr lang="en-US" dirty="0" smtClean="0">
              <a:latin typeface="Calibri" panose="020F0502020204030204" pitchFamily="34" charset="0"/>
            </a:endParaRPr>
          </a:p>
          <a:p>
            <a:pPr lvl="2">
              <a:buFont typeface="Wingdings" panose="05000000000000000000" pitchFamily="2" charset="2"/>
              <a:buChar char="§"/>
            </a:pPr>
            <a:r>
              <a:rPr lang="en-US" sz="2000" dirty="0">
                <a:latin typeface="Calibri" panose="020F0502020204030204" pitchFamily="34" charset="0"/>
              </a:rPr>
              <a:t>TAF TSI Legal </a:t>
            </a:r>
            <a:r>
              <a:rPr lang="en-US" sz="2000" dirty="0" smtClean="0">
                <a:latin typeface="Calibri" panose="020F0502020204030204" pitchFamily="34" charset="0"/>
              </a:rPr>
              <a:t>Framework &amp; TAF TSI Master Plan</a:t>
            </a:r>
            <a:r>
              <a:rPr lang="en-US" sz="2000" dirty="0">
                <a:latin typeface="Calibri" panose="020F0502020204030204" pitchFamily="34" charset="0"/>
              </a:rPr>
              <a:t>: </a:t>
            </a:r>
            <a:r>
              <a:rPr lang="en-US" sz="2000" dirty="0">
                <a:latin typeface="Calibri" panose="020F0502020204030204" pitchFamily="34" charset="0"/>
                <a:hlinkClick r:id="rId3"/>
              </a:rPr>
              <a:t>https://</a:t>
            </a:r>
            <a:r>
              <a:rPr lang="en-US" sz="2000" dirty="0" smtClean="0">
                <a:latin typeface="Calibri" panose="020F0502020204030204" pitchFamily="34" charset="0"/>
                <a:hlinkClick r:id="rId3"/>
              </a:rPr>
              <a:t>www.era.europa.eu/activities/technical-specifications-interoperability_en</a:t>
            </a:r>
            <a:r>
              <a:rPr lang="en-US" sz="2000" dirty="0" smtClean="0">
                <a:latin typeface="Calibri" panose="020F0502020204030204" pitchFamily="34" charset="0"/>
              </a:rPr>
              <a:t> </a:t>
            </a:r>
            <a:endParaRPr lang="en-US" dirty="0"/>
          </a:p>
        </p:txBody>
      </p:sp>
      <p:sp>
        <p:nvSpPr>
          <p:cNvPr id="7" name="Footer Placeholder 4"/>
          <p:cNvSpPr>
            <a:spLocks noGrp="1"/>
          </p:cNvSpPr>
          <p:nvPr>
            <p:ph type="ftr" sz="quarter" idx="11"/>
          </p:nvPr>
        </p:nvSpPr>
        <p:spPr>
          <a:xfrm>
            <a:off x="2110741" y="6791370"/>
            <a:ext cx="630459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4</a:t>
            </a:fld>
            <a:endParaRPr lang="en-US"/>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38968" y="3615235"/>
            <a:ext cx="3825240" cy="2868930"/>
          </a:xfrm>
          <a:prstGeom prst="rect">
            <a:avLst/>
          </a:prstGeom>
          <a:ln>
            <a:noFill/>
          </a:ln>
          <a:effectLst>
            <a:softEdge rad="112500"/>
          </a:effectLst>
        </p:spPr>
      </p:pic>
    </p:spTree>
    <p:extLst>
      <p:ext uri="{BB962C8B-B14F-4D97-AF65-F5344CB8AC3E}">
        <p14:creationId xmlns:p14="http://schemas.microsoft.com/office/powerpoint/2010/main" val="3330909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2516" y="336753"/>
            <a:ext cx="8018145" cy="467820"/>
          </a:xfrm>
        </p:spPr>
        <p:txBody>
          <a:bodyPr>
            <a:spAutoFit/>
          </a:bodyPr>
          <a:lstStyle/>
          <a:p>
            <a:r>
              <a:rPr lang="en-US" dirty="0" smtClean="0">
                <a:latin typeface="Calibri" panose="020F0502020204030204" pitchFamily="34" charset="0"/>
              </a:rPr>
              <a:t>Project Scope &amp; Business Objectives</a:t>
            </a:r>
            <a:endParaRPr lang="en-US" dirty="0">
              <a:latin typeface="Calibri" panose="020F0502020204030204" pitchFamily="34" charset="0"/>
            </a:endParaRPr>
          </a:p>
        </p:txBody>
      </p:sp>
      <p:sp>
        <p:nvSpPr>
          <p:cNvPr id="3" name="Text Placeholder 2"/>
          <p:cNvSpPr>
            <a:spLocks noGrp="1"/>
          </p:cNvSpPr>
          <p:nvPr>
            <p:ph type="body" idx="1"/>
          </p:nvPr>
        </p:nvSpPr>
        <p:spPr/>
        <p:txBody>
          <a:bodyPr/>
          <a:lstStyle/>
          <a:p>
            <a:r>
              <a:rPr lang="en-US" dirty="0" smtClean="0">
                <a:latin typeface="Calibri" panose="020F0502020204030204" pitchFamily="34" charset="0"/>
              </a:rPr>
              <a:t>TAF TSI Master Plan:</a:t>
            </a:r>
          </a:p>
          <a:p>
            <a:endParaRPr lang="en-US" dirty="0" smtClean="0">
              <a:latin typeface="Calibri" panose="020F0502020204030204" pitchFamily="34" charset="0"/>
            </a:endParaRPr>
          </a:p>
        </p:txBody>
      </p:sp>
      <p:sp>
        <p:nvSpPr>
          <p:cNvPr id="7" name="Footer Placeholder 4"/>
          <p:cNvSpPr>
            <a:spLocks noGrp="1"/>
          </p:cNvSpPr>
          <p:nvPr>
            <p:ph type="ftr" sz="quarter" idx="11"/>
          </p:nvPr>
        </p:nvSpPr>
        <p:spPr>
          <a:xfrm>
            <a:off x="2153157" y="6777934"/>
            <a:ext cx="6429822"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5</a:t>
            </a:fld>
            <a:endParaRPr lang="en-US"/>
          </a:p>
        </p:txBody>
      </p:sp>
      <p:pic>
        <p:nvPicPr>
          <p:cNvPr id="4" name="Picture 3"/>
          <p:cNvPicPr>
            <a:picLocks noChangeAspect="1"/>
          </p:cNvPicPr>
          <p:nvPr/>
        </p:nvPicPr>
        <p:blipFill>
          <a:blip r:embed="rId3"/>
          <a:stretch>
            <a:fillRect/>
          </a:stretch>
        </p:blipFill>
        <p:spPr>
          <a:xfrm>
            <a:off x="328613" y="1862137"/>
            <a:ext cx="8749934" cy="4603662"/>
          </a:xfrm>
          <a:prstGeom prst="rect">
            <a:avLst/>
          </a:prstGeom>
        </p:spPr>
      </p:pic>
      <p:sp>
        <p:nvSpPr>
          <p:cNvPr id="6" name="Oval 5"/>
          <p:cNvSpPr/>
          <p:nvPr/>
        </p:nvSpPr>
        <p:spPr>
          <a:xfrm>
            <a:off x="842516" y="3399712"/>
            <a:ext cx="394613" cy="228600"/>
          </a:xfrm>
          <a:prstGeom prst="ellipse">
            <a:avLst/>
          </a:prstGeom>
          <a:solidFill>
            <a:srgbClr val="FFC000">
              <a:alpha val="34000"/>
            </a:srgbClr>
          </a:solidFill>
          <a:ln w="19050">
            <a:solidFill>
              <a:schemeClr val="accent1"/>
            </a:solidFill>
          </a:ln>
        </p:spPr>
        <p:txBody>
          <a:bodyPr lIns="91429" tIns="45715" rIns="91429" bIns="45715" rtlCol="0" anchor="ctr" anchorCtr="0"/>
          <a:lstStyle/>
          <a:p>
            <a:pPr algn="ctr">
              <a:spcBef>
                <a:spcPts val="600"/>
              </a:spcBef>
            </a:pPr>
            <a:endParaRPr lang="fr-FR" sz="1600" b="1" dirty="0">
              <a:solidFill>
                <a:schemeClr val="tx2"/>
              </a:solidFill>
              <a:latin typeface="+mn-lt"/>
            </a:endParaRPr>
          </a:p>
        </p:txBody>
      </p:sp>
    </p:spTree>
    <p:extLst>
      <p:ext uri="{BB962C8B-B14F-4D97-AF65-F5344CB8AC3E}">
        <p14:creationId xmlns:p14="http://schemas.microsoft.com/office/powerpoint/2010/main" val="29622595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Work Breakdown Structure</a:t>
            </a:r>
          </a:p>
        </p:txBody>
      </p:sp>
      <p:sp>
        <p:nvSpPr>
          <p:cNvPr id="3" name="Slide Number Placeholder 2"/>
          <p:cNvSpPr>
            <a:spLocks noGrp="1"/>
          </p:cNvSpPr>
          <p:nvPr>
            <p:ph type="sldNum" sz="quarter" idx="10"/>
          </p:nvPr>
        </p:nvSpPr>
        <p:spPr/>
        <p:txBody>
          <a:bodyPr/>
          <a:lstStyle/>
          <a:p>
            <a:pPr>
              <a:defRPr/>
            </a:pPr>
            <a:fld id="{DD3C257A-12A1-4765-BF3B-CEB508F5EB3C}" type="slidenum">
              <a:rPr lang="en-GB" altLang="en-US" smtClean="0">
                <a:solidFill>
                  <a:srgbClr val="FFFFFF"/>
                </a:solidFill>
              </a:rPr>
              <a:pPr>
                <a:defRPr/>
              </a:pPr>
              <a:t>6</a:t>
            </a:fld>
            <a:endParaRPr lang="en-GB" altLang="en-US">
              <a:solidFill>
                <a:srgbClr val="FFFFFF"/>
              </a:solidFill>
            </a:endParaRPr>
          </a:p>
        </p:txBody>
      </p:sp>
      <p:pic>
        <p:nvPicPr>
          <p:cNvPr id="5" name="Picture 4"/>
          <p:cNvPicPr>
            <a:picLocks noChangeAspect="1"/>
          </p:cNvPicPr>
          <p:nvPr/>
        </p:nvPicPr>
        <p:blipFill>
          <a:blip r:embed="rId2"/>
          <a:stretch>
            <a:fillRect/>
          </a:stretch>
        </p:blipFill>
        <p:spPr>
          <a:xfrm>
            <a:off x="471489" y="1021976"/>
            <a:ext cx="8389172" cy="4316506"/>
          </a:xfrm>
          <a:prstGeom prst="rect">
            <a:avLst/>
          </a:prstGeom>
          <a:ln>
            <a:noFill/>
          </a:ln>
          <a:effectLst>
            <a:softEdge rad="112500"/>
          </a:effectLst>
        </p:spPr>
      </p:pic>
      <p:sp>
        <p:nvSpPr>
          <p:cNvPr id="6" name="Rectangle 5"/>
          <p:cNvSpPr/>
          <p:nvPr/>
        </p:nvSpPr>
        <p:spPr>
          <a:xfrm>
            <a:off x="471489" y="5478254"/>
            <a:ext cx="8389172" cy="1477328"/>
          </a:xfrm>
          <a:prstGeom prst="rect">
            <a:avLst/>
          </a:prstGeom>
          <a:pattFill prst="pct10">
            <a:fgClr>
              <a:schemeClr val="accent1"/>
            </a:fgClr>
            <a:bgClr>
              <a:schemeClr val="bg1"/>
            </a:bgClr>
          </a:patt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228600">
              <a:schemeClr val="accent3">
                <a:satMod val="175000"/>
                <a:alpha val="40000"/>
              </a:schemeClr>
            </a:glow>
          </a:effectLst>
        </p:spPr>
        <p:txBody>
          <a:bodyPr wrap="square">
            <a:spAutoFit/>
          </a:bodyPr>
          <a:lstStyle/>
          <a:p>
            <a:pPr algn="just"/>
            <a:r>
              <a:rPr lang="en-US" b="1" dirty="0"/>
              <a:t>The target dates for </a:t>
            </a:r>
            <a:r>
              <a:rPr lang="en-US" b="1" dirty="0" smtClean="0"/>
              <a:t>every function in </a:t>
            </a:r>
            <a:r>
              <a:rPr lang="en-US" b="1" dirty="0"/>
              <a:t>this Master Plan </a:t>
            </a:r>
            <a:r>
              <a:rPr lang="en-US" b="1" dirty="0" smtClean="0"/>
              <a:t>are </a:t>
            </a:r>
            <a:r>
              <a:rPr lang="en-US" b="1" dirty="0"/>
              <a:t>based on the year in which 80% of the respondents have </a:t>
            </a:r>
            <a:r>
              <a:rPr lang="en-US" b="1" dirty="0" smtClean="0"/>
              <a:t>realized </a:t>
            </a:r>
            <a:r>
              <a:rPr lang="en-US" b="1" dirty="0"/>
              <a:t>a function. </a:t>
            </a:r>
            <a:endParaRPr lang="en-US" b="1" dirty="0" smtClean="0"/>
          </a:p>
          <a:p>
            <a:pPr algn="just"/>
            <a:r>
              <a:rPr lang="en-US" b="1" dirty="0" smtClean="0"/>
              <a:t>Whether significant </a:t>
            </a:r>
            <a:r>
              <a:rPr lang="en-US" b="1" dirty="0"/>
              <a:t>differences in implementation dates between the IM and RU responses, a median target date was chosen where partial implementation of a function could be achieved using existing applications.</a:t>
            </a:r>
          </a:p>
        </p:txBody>
      </p:sp>
    </p:spTree>
    <p:extLst>
      <p:ext uri="{BB962C8B-B14F-4D97-AF65-F5344CB8AC3E}">
        <p14:creationId xmlns:p14="http://schemas.microsoft.com/office/powerpoint/2010/main" val="1578061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Work Breakdown Structure</a:t>
            </a:r>
          </a:p>
        </p:txBody>
      </p:sp>
      <p:sp>
        <p:nvSpPr>
          <p:cNvPr id="3" name="Slide Number Placeholder 2"/>
          <p:cNvSpPr>
            <a:spLocks noGrp="1"/>
          </p:cNvSpPr>
          <p:nvPr>
            <p:ph type="sldNum" sz="quarter" idx="10"/>
          </p:nvPr>
        </p:nvSpPr>
        <p:spPr/>
        <p:txBody>
          <a:bodyPr/>
          <a:lstStyle/>
          <a:p>
            <a:pPr>
              <a:defRPr/>
            </a:pPr>
            <a:fld id="{DD3C257A-12A1-4765-BF3B-CEB508F5EB3C}" type="slidenum">
              <a:rPr lang="en-GB" altLang="en-US" smtClean="0">
                <a:solidFill>
                  <a:srgbClr val="FFFFFF"/>
                </a:solidFill>
              </a:rPr>
              <a:pPr>
                <a:defRPr/>
              </a:pPr>
              <a:t>7</a:t>
            </a:fld>
            <a:endParaRPr lang="en-GB" altLang="en-US">
              <a:solidFill>
                <a:srgbClr val="FFFFFF"/>
              </a:solidFill>
            </a:endParaRPr>
          </a:p>
        </p:txBody>
      </p:sp>
      <p:pic>
        <p:nvPicPr>
          <p:cNvPr id="7" name="Picture 6"/>
          <p:cNvPicPr>
            <a:picLocks noChangeAspect="1"/>
          </p:cNvPicPr>
          <p:nvPr/>
        </p:nvPicPr>
        <p:blipFill>
          <a:blip r:embed="rId2"/>
          <a:stretch>
            <a:fillRect/>
          </a:stretch>
        </p:blipFill>
        <p:spPr>
          <a:xfrm>
            <a:off x="2419987" y="1154346"/>
            <a:ext cx="4276093" cy="4276093"/>
          </a:xfrm>
          <a:prstGeom prst="rect">
            <a:avLst/>
          </a:prstGeom>
          <a:ln>
            <a:noFill/>
          </a:ln>
          <a:effectLst>
            <a:softEdge rad="112500"/>
          </a:effectLst>
        </p:spPr>
      </p:pic>
      <p:sp>
        <p:nvSpPr>
          <p:cNvPr id="8" name="Rectangle 7"/>
          <p:cNvSpPr/>
          <p:nvPr/>
        </p:nvSpPr>
        <p:spPr>
          <a:xfrm>
            <a:off x="471489" y="5693014"/>
            <a:ext cx="8389172" cy="830997"/>
          </a:xfrm>
          <a:prstGeom prst="rect">
            <a:avLst/>
          </a:prstGeom>
          <a:pattFill prst="pct10">
            <a:fgClr>
              <a:schemeClr val="accent1"/>
            </a:fgClr>
            <a:bgClr>
              <a:schemeClr val="bg1"/>
            </a:bgClr>
          </a:patt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a:glow rad="228600">
              <a:schemeClr val="accent3">
                <a:satMod val="175000"/>
                <a:alpha val="40000"/>
              </a:schemeClr>
            </a:glow>
          </a:effectLst>
        </p:spPr>
        <p:txBody>
          <a:bodyPr wrap="square">
            <a:spAutoFit/>
          </a:bodyPr>
          <a:lstStyle/>
          <a:p>
            <a:pPr algn="ctr"/>
            <a:r>
              <a:rPr lang="en-GB" sz="2400" dirty="0">
                <a:latin typeface="Calibri" panose="020F0502020204030204" pitchFamily="34" charset="0"/>
              </a:rPr>
              <a:t>For those companies not delivered Individual Master Plan -&gt; To stick to the </a:t>
            </a:r>
            <a:r>
              <a:rPr lang="en-GB" sz="2400" b="1" dirty="0">
                <a:latin typeface="Calibri" panose="020F0502020204030204" pitchFamily="34" charset="0"/>
              </a:rPr>
              <a:t>Target </a:t>
            </a:r>
            <a:r>
              <a:rPr lang="en-GB" sz="2400" b="1" dirty="0" smtClean="0">
                <a:latin typeface="Calibri" panose="020F0502020204030204" pitchFamily="34" charset="0"/>
              </a:rPr>
              <a:t>Implementation Milestone.</a:t>
            </a:r>
            <a:endParaRPr lang="en-US" sz="2400" b="1" dirty="0">
              <a:latin typeface="Calibri" panose="020F0502020204030204" pitchFamily="34" charset="0"/>
            </a:endParaRPr>
          </a:p>
        </p:txBody>
      </p:sp>
    </p:spTree>
    <p:extLst>
      <p:ext uri="{BB962C8B-B14F-4D97-AF65-F5344CB8AC3E}">
        <p14:creationId xmlns:p14="http://schemas.microsoft.com/office/powerpoint/2010/main" val="2446462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127" y="279603"/>
            <a:ext cx="8018145" cy="467820"/>
          </a:xfrm>
        </p:spPr>
        <p:txBody>
          <a:bodyPr>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Reference File Function – Chapter 4.2.11</a:t>
            </a:r>
            <a:endParaRPr lang="en-US" dirty="0">
              <a:latin typeface="Calibri" panose="020F0502020204030204" pitchFamily="34" charset="0"/>
            </a:endParaRPr>
          </a:p>
        </p:txBody>
      </p:sp>
      <p:sp>
        <p:nvSpPr>
          <p:cNvPr id="3" name="Text Placeholder 2"/>
          <p:cNvSpPr>
            <a:spLocks noGrp="1"/>
          </p:cNvSpPr>
          <p:nvPr>
            <p:ph type="body" idx="1"/>
          </p:nvPr>
        </p:nvSpPr>
        <p:spPr/>
        <p:txBody>
          <a:bodyPr>
            <a:normAutofit/>
          </a:bodyPr>
          <a:lstStyle/>
          <a:p>
            <a:r>
              <a:rPr lang="en-US" sz="2400" dirty="0">
                <a:solidFill>
                  <a:srgbClr val="282828"/>
                </a:solidFill>
                <a:latin typeface="Calibri" panose="020F0502020204030204" pitchFamily="34" charset="0"/>
              </a:rPr>
              <a:t>To get a Company Code </a:t>
            </a:r>
            <a:r>
              <a:rPr lang="en-US" sz="2400" dirty="0" smtClean="0">
                <a:solidFill>
                  <a:srgbClr val="282828"/>
                </a:solidFill>
                <a:latin typeface="Calibri" panose="020F0502020204030204" pitchFamily="34" charset="0"/>
              </a:rPr>
              <a:t>(</a:t>
            </a:r>
            <a:r>
              <a:rPr lang="en-US" sz="2400" dirty="0" smtClean="0">
                <a:solidFill>
                  <a:srgbClr val="282828"/>
                </a:solidFill>
                <a:latin typeface="Calibri" panose="020F0502020204030204" pitchFamily="34" charset="0"/>
                <a:hlinkClick r:id="rId3"/>
              </a:rPr>
              <a:t>https</a:t>
            </a:r>
            <a:r>
              <a:rPr lang="en-US" sz="2400" dirty="0">
                <a:solidFill>
                  <a:srgbClr val="282828"/>
                </a:solidFill>
                <a:latin typeface="Calibri" panose="020F0502020204030204" pitchFamily="34" charset="0"/>
                <a:hlinkClick r:id="rId3"/>
              </a:rPr>
              <a:t>://</a:t>
            </a:r>
            <a:r>
              <a:rPr lang="en-US" sz="2400" dirty="0" smtClean="0">
                <a:solidFill>
                  <a:srgbClr val="282828"/>
                </a:solidFill>
                <a:latin typeface="Calibri" panose="020F0502020204030204" pitchFamily="34" charset="0"/>
                <a:hlinkClick r:id="rId3"/>
              </a:rPr>
              <a:t>uic.org/rics</a:t>
            </a:r>
            <a:r>
              <a:rPr lang="en-US" sz="2400" dirty="0">
                <a:solidFill>
                  <a:srgbClr val="282828"/>
                </a:solidFill>
                <a:latin typeface="Calibri" panose="020F0502020204030204" pitchFamily="34" charset="0"/>
              </a:rPr>
              <a:t> and </a:t>
            </a:r>
            <a:r>
              <a:rPr lang="en-US" sz="2400" dirty="0" smtClean="0">
                <a:solidFill>
                  <a:srgbClr val="282828"/>
                </a:solidFill>
                <a:latin typeface="Calibri" panose="020F0502020204030204" pitchFamily="34" charset="0"/>
                <a:hlinkClick r:id="rId4"/>
              </a:rPr>
              <a:t>oca@uic.org</a:t>
            </a:r>
            <a:r>
              <a:rPr lang="en-US" sz="2400" dirty="0" smtClean="0">
                <a:solidFill>
                  <a:srgbClr val="282828"/>
                </a:solidFill>
                <a:latin typeface="Calibri" panose="020F0502020204030204" pitchFamily="34" charset="0"/>
              </a:rPr>
              <a:t>): </a:t>
            </a:r>
          </a:p>
          <a:p>
            <a:endParaRPr lang="en-US" sz="1100" dirty="0" smtClean="0">
              <a:solidFill>
                <a:srgbClr val="282828"/>
              </a:solidFill>
              <a:latin typeface="Calibri" panose="020F0502020204030204" pitchFamily="34" charset="0"/>
            </a:endParaRPr>
          </a:p>
          <a:p>
            <a:pPr lvl="2">
              <a:buFont typeface="Wingdings" panose="05000000000000000000" pitchFamily="2" charset="2"/>
              <a:buChar char="§"/>
            </a:pPr>
            <a:r>
              <a:rPr lang="en-US" sz="2000" dirty="0" smtClean="0">
                <a:solidFill>
                  <a:srgbClr val="282828"/>
                </a:solidFill>
                <a:latin typeface="Calibri" panose="020F0502020204030204" pitchFamily="34" charset="0"/>
              </a:rPr>
              <a:t>Download </a:t>
            </a:r>
            <a:r>
              <a:rPr lang="en-US" sz="2000" dirty="0">
                <a:solidFill>
                  <a:srgbClr val="282828"/>
                </a:solidFill>
                <a:latin typeface="Calibri" panose="020F0502020204030204" pitchFamily="34" charset="0"/>
              </a:rPr>
              <a:t>from UIC website a form application. </a:t>
            </a:r>
            <a:endParaRPr lang="en-US" sz="2000" dirty="0" smtClean="0">
              <a:solidFill>
                <a:srgbClr val="282828"/>
              </a:solidFill>
              <a:latin typeface="Calibri" panose="020F0502020204030204" pitchFamily="34" charset="0"/>
            </a:endParaRPr>
          </a:p>
          <a:p>
            <a:pPr lvl="2">
              <a:buFont typeface="Wingdings" panose="05000000000000000000" pitchFamily="2" charset="2"/>
              <a:buChar char="§"/>
            </a:pPr>
            <a:r>
              <a:rPr lang="en-US" sz="2000" dirty="0">
                <a:latin typeface="Calibri" panose="020F0502020204030204" pitchFamily="34" charset="0"/>
              </a:rPr>
              <a:t>S</a:t>
            </a:r>
            <a:r>
              <a:rPr lang="en-US" sz="2000" dirty="0" smtClean="0">
                <a:latin typeface="Calibri" panose="020F0502020204030204" pitchFamily="34" charset="0"/>
              </a:rPr>
              <a:t>ubmit application </a:t>
            </a:r>
            <a:r>
              <a:rPr lang="en-US" sz="2000" dirty="0">
                <a:latin typeface="Calibri" panose="020F0502020204030204" pitchFamily="34" charset="0"/>
              </a:rPr>
              <a:t>to UIC</a:t>
            </a:r>
            <a:r>
              <a:rPr lang="en-US" sz="2000" dirty="0" smtClean="0">
                <a:latin typeface="Calibri" panose="020F0502020204030204" pitchFamily="34" charset="0"/>
              </a:rPr>
              <a:t>.</a:t>
            </a:r>
            <a:r>
              <a:rPr lang="en-US" sz="2000" dirty="0">
                <a:latin typeface="Calibri" panose="020F0502020204030204" pitchFamily="34" charset="0"/>
              </a:rPr>
              <a:t> </a:t>
            </a:r>
            <a:endParaRPr lang="en-US" sz="2000" dirty="0" smtClean="0">
              <a:latin typeface="Calibri" panose="020F0502020204030204" pitchFamily="34" charset="0"/>
            </a:endParaRPr>
          </a:p>
          <a:p>
            <a:pPr lvl="2">
              <a:buFont typeface="Wingdings" panose="05000000000000000000" pitchFamily="2" charset="2"/>
              <a:buChar char="§"/>
            </a:pPr>
            <a:r>
              <a:rPr lang="en-US" sz="2000" dirty="0" smtClean="0">
                <a:latin typeface="Calibri" panose="020F0502020204030204" pitchFamily="34" charset="0"/>
              </a:rPr>
              <a:t>UIC </a:t>
            </a:r>
            <a:r>
              <a:rPr lang="en-US" sz="2000" dirty="0">
                <a:latin typeface="Calibri" panose="020F0502020204030204" pitchFamily="34" charset="0"/>
              </a:rPr>
              <a:t>code validation</a:t>
            </a:r>
            <a:r>
              <a:rPr lang="en-US" sz="2000" dirty="0" smtClean="0">
                <a:latin typeface="Calibri" panose="020F0502020204030204" pitchFamily="34" charset="0"/>
              </a:rPr>
              <a:t>.</a:t>
            </a:r>
            <a:r>
              <a:rPr lang="en-US" sz="2000" dirty="0">
                <a:latin typeface="Calibri" panose="020F0502020204030204" pitchFamily="34" charset="0"/>
              </a:rPr>
              <a:t> </a:t>
            </a:r>
            <a:endParaRPr lang="en-US" sz="2000" dirty="0" smtClean="0">
              <a:latin typeface="Calibri" panose="020F0502020204030204" pitchFamily="34" charset="0"/>
            </a:endParaRPr>
          </a:p>
          <a:p>
            <a:pPr lvl="2">
              <a:buFont typeface="Wingdings" panose="05000000000000000000" pitchFamily="2" charset="2"/>
              <a:buChar char="§"/>
            </a:pPr>
            <a:r>
              <a:rPr lang="en-US" sz="2000" dirty="0" smtClean="0">
                <a:latin typeface="Calibri" panose="020F0502020204030204" pitchFamily="34" charset="0"/>
              </a:rPr>
              <a:t>Code transferred to RNE.</a:t>
            </a:r>
          </a:p>
          <a:p>
            <a:pPr lvl="2">
              <a:buFont typeface="Wingdings" panose="05000000000000000000" pitchFamily="2" charset="2"/>
              <a:buChar char="§"/>
            </a:pPr>
            <a:r>
              <a:rPr lang="en-US" sz="2000" dirty="0" smtClean="0">
                <a:latin typeface="Calibri" panose="020F0502020204030204" pitchFamily="34" charset="0"/>
              </a:rPr>
              <a:t>RNE </a:t>
            </a:r>
            <a:r>
              <a:rPr lang="en-US" sz="2000" dirty="0">
                <a:latin typeface="Calibri" panose="020F0502020204030204" pitchFamily="34" charset="0"/>
              </a:rPr>
              <a:t>as Central Administration Service </a:t>
            </a:r>
            <a:r>
              <a:rPr lang="en-US" sz="2000" dirty="0" smtClean="0">
                <a:latin typeface="Calibri" panose="020F0502020204030204" pitchFamily="34" charset="0"/>
              </a:rPr>
              <a:t>will publish </a:t>
            </a:r>
            <a:r>
              <a:rPr lang="en-US" sz="2000" dirty="0">
                <a:latin typeface="Calibri" panose="020F0502020204030204" pitchFamily="34" charset="0"/>
              </a:rPr>
              <a:t>the code.</a:t>
            </a:r>
          </a:p>
          <a:p>
            <a:pPr lvl="2">
              <a:buFont typeface="Wingdings" panose="05000000000000000000" pitchFamily="2" charset="2"/>
              <a:buChar char="§"/>
            </a:pPr>
            <a:endParaRPr lang="en-US" sz="700" dirty="0">
              <a:latin typeface="Calibri" panose="020F0502020204030204" pitchFamily="34" charset="0"/>
            </a:endParaRPr>
          </a:p>
          <a:p>
            <a:r>
              <a:rPr lang="en-US" sz="2400" dirty="0" smtClean="0">
                <a:latin typeface="Calibri" panose="020F0502020204030204" pitchFamily="34" charset="0"/>
              </a:rPr>
              <a:t>ERA is notified by RNE and Company Codes File for TAF TSI updated (publication on ERA website)</a:t>
            </a:r>
          </a:p>
          <a:p>
            <a:r>
              <a:rPr lang="en-US" sz="2400" dirty="0">
                <a:latin typeface="Calibri" panose="020F0502020204030204" pitchFamily="34" charset="0"/>
              </a:rPr>
              <a:t>Target Implementation Milestone 2013 </a:t>
            </a:r>
            <a:endParaRPr lang="en-US" sz="2400" dirty="0" smtClean="0">
              <a:latin typeface="Calibri" panose="020F0502020204030204" pitchFamily="34" charset="0"/>
            </a:endParaRPr>
          </a:p>
          <a:p>
            <a:endParaRPr lang="en-US" dirty="0"/>
          </a:p>
        </p:txBody>
      </p:sp>
      <p:sp>
        <p:nvSpPr>
          <p:cNvPr id="6" name="Footer Placeholder 4"/>
          <p:cNvSpPr>
            <a:spLocks noGrp="1"/>
          </p:cNvSpPr>
          <p:nvPr>
            <p:ph type="ftr" sz="quarter" idx="11"/>
          </p:nvPr>
        </p:nvSpPr>
        <p:spPr>
          <a:xfrm>
            <a:off x="1950721" y="6784829"/>
            <a:ext cx="634269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8</a:t>
            </a:fld>
            <a:endParaRPr lang="en-US"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63462" y="5685502"/>
            <a:ext cx="1641712" cy="1270080"/>
          </a:xfrm>
          <a:prstGeom prst="rect">
            <a:avLst/>
          </a:prstGeom>
          <a:ln>
            <a:noFill/>
          </a:ln>
          <a:effectLst>
            <a:softEdge rad="112500"/>
          </a:effectLst>
        </p:spPr>
      </p:pic>
    </p:spTree>
    <p:extLst>
      <p:ext uri="{BB962C8B-B14F-4D97-AF65-F5344CB8AC3E}">
        <p14:creationId xmlns:p14="http://schemas.microsoft.com/office/powerpoint/2010/main" val="380782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127" y="279603"/>
            <a:ext cx="8018145" cy="467820"/>
          </a:xfrm>
        </p:spPr>
        <p:txBody>
          <a:bodyPr>
            <a:spAutoFit/>
          </a:bodyPr>
          <a:lstStyle/>
          <a:p>
            <a:r>
              <a:rPr lang="en-US" dirty="0" err="1" smtClean="0">
                <a:latin typeface="Calibri" panose="020F0502020204030204" pitchFamily="34" charset="0"/>
              </a:rPr>
              <a:t>Realisation</a:t>
            </a:r>
            <a:r>
              <a:rPr lang="en-US" dirty="0" smtClean="0">
                <a:latin typeface="Calibri" panose="020F0502020204030204" pitchFamily="34" charset="0"/>
              </a:rPr>
              <a:t> of the Reference File </a:t>
            </a:r>
            <a:r>
              <a:rPr lang="en-US" dirty="0">
                <a:latin typeface="Calibri" panose="020F0502020204030204" pitchFamily="34" charset="0"/>
              </a:rPr>
              <a:t>Function - Chapter </a:t>
            </a:r>
            <a:r>
              <a:rPr lang="en-US" dirty="0" smtClean="0">
                <a:latin typeface="Calibri" panose="020F0502020204030204" pitchFamily="34" charset="0"/>
              </a:rPr>
              <a:t>4.2.11</a:t>
            </a:r>
            <a:endParaRPr lang="en-US" dirty="0">
              <a:latin typeface="Calibri" panose="020F0502020204030204" pitchFamily="34" charset="0"/>
            </a:endParaRPr>
          </a:p>
        </p:txBody>
      </p:sp>
      <p:sp>
        <p:nvSpPr>
          <p:cNvPr id="3" name="Text Placeholder 2"/>
          <p:cNvSpPr>
            <a:spLocks noGrp="1"/>
          </p:cNvSpPr>
          <p:nvPr>
            <p:ph type="body" idx="1"/>
          </p:nvPr>
        </p:nvSpPr>
        <p:spPr/>
        <p:txBody>
          <a:bodyPr/>
          <a:lstStyle/>
          <a:p>
            <a:r>
              <a:rPr lang="en-US" sz="2800" dirty="0">
                <a:latin typeface="Calibri" panose="020F0502020204030204" pitchFamily="34" charset="0"/>
              </a:rPr>
              <a:t>To define Primary Location Codes</a:t>
            </a:r>
            <a:r>
              <a:rPr lang="en-US" sz="2800" dirty="0" smtClean="0">
                <a:latin typeface="Calibri" panose="020F0502020204030204" pitchFamily="34" charset="0"/>
              </a:rPr>
              <a:t>:</a:t>
            </a:r>
          </a:p>
          <a:p>
            <a:endParaRPr lang="en-US" sz="2800" dirty="0">
              <a:latin typeface="Calibri" panose="020F0502020204030204" pitchFamily="34" charset="0"/>
            </a:endParaRPr>
          </a:p>
          <a:p>
            <a:pPr lvl="2">
              <a:buFont typeface="Wingdings" panose="05000000000000000000" pitchFamily="2" charset="2"/>
              <a:buChar char="§"/>
            </a:pPr>
            <a:r>
              <a:rPr lang="en-US" sz="2400" dirty="0">
                <a:latin typeface="Calibri" panose="020F0502020204030204" pitchFamily="34" charset="0"/>
              </a:rPr>
              <a:t>To contact National Entity in charge in every </a:t>
            </a:r>
            <a:r>
              <a:rPr lang="en-US" sz="2400" dirty="0" smtClean="0">
                <a:latin typeface="Calibri" panose="020F0502020204030204" pitchFamily="34" charset="0"/>
              </a:rPr>
              <a:t>country</a:t>
            </a:r>
          </a:p>
          <a:p>
            <a:pPr lvl="2">
              <a:buFont typeface="Wingdings" panose="05000000000000000000" pitchFamily="2" charset="2"/>
              <a:buChar char="§"/>
            </a:pPr>
            <a:r>
              <a:rPr lang="en-US" sz="2400" dirty="0">
                <a:latin typeface="Calibri" panose="020F0502020204030204" pitchFamily="34" charset="0"/>
              </a:rPr>
              <a:t>National Entity will </a:t>
            </a:r>
            <a:r>
              <a:rPr lang="en-US" sz="2400" dirty="0" smtClean="0">
                <a:latin typeface="Calibri" panose="020F0502020204030204" pitchFamily="34" charset="0"/>
              </a:rPr>
              <a:t>store a new Location Code in Reference Files hosted by RNE </a:t>
            </a:r>
            <a:r>
              <a:rPr lang="en-US" sz="2400" dirty="0">
                <a:latin typeface="Calibri" panose="020F0502020204030204" pitchFamily="34" charset="0"/>
              </a:rPr>
              <a:t>(</a:t>
            </a:r>
            <a:r>
              <a:rPr lang="en-US" sz="2400" dirty="0">
                <a:latin typeface="Calibri" panose="020F0502020204030204" pitchFamily="34" charset="0"/>
                <a:hlinkClick r:id="rId3"/>
              </a:rPr>
              <a:t>http://ccs.rne.eu/crd</a:t>
            </a:r>
            <a:r>
              <a:rPr lang="en-US" sz="2400" dirty="0" smtClean="0">
                <a:latin typeface="Calibri" panose="020F0502020204030204" pitchFamily="34" charset="0"/>
                <a:hlinkClick r:id="rId3"/>
              </a:rPr>
              <a:t>/</a:t>
            </a:r>
            <a:r>
              <a:rPr lang="en-US" sz="2400" dirty="0" smtClean="0">
                <a:latin typeface="Calibri" panose="020F0502020204030204" pitchFamily="34" charset="0"/>
              </a:rPr>
              <a:t> and </a:t>
            </a:r>
            <a:r>
              <a:rPr lang="en-GB" sz="2400" dirty="0" smtClean="0">
                <a:hlinkClick r:id="rId4"/>
              </a:rPr>
              <a:t>support.ccs@rne.eu</a:t>
            </a:r>
            <a:r>
              <a:rPr lang="en-US" sz="2400" dirty="0" smtClean="0">
                <a:latin typeface="Calibri" panose="020F0502020204030204" pitchFamily="34" charset="0"/>
              </a:rPr>
              <a:t>)</a:t>
            </a:r>
            <a:endParaRPr lang="en-US" sz="2400" dirty="0">
              <a:latin typeface="Calibri" panose="020F0502020204030204" pitchFamily="34" charset="0"/>
            </a:endParaRPr>
          </a:p>
          <a:p>
            <a:pPr lvl="2">
              <a:buFont typeface="Wingdings" panose="05000000000000000000" pitchFamily="2" charset="2"/>
              <a:buChar char="§"/>
            </a:pPr>
            <a:endParaRPr lang="en-US" dirty="0">
              <a:latin typeface="Calibri" panose="020F0502020204030204" pitchFamily="34" charset="0"/>
            </a:endParaRPr>
          </a:p>
          <a:p>
            <a:pPr lvl="2">
              <a:buFont typeface="Wingdings" panose="05000000000000000000" pitchFamily="2" charset="2"/>
              <a:buChar char="§"/>
            </a:pPr>
            <a:endParaRPr lang="en-US" dirty="0" smtClean="0">
              <a:solidFill>
                <a:srgbClr val="282828"/>
              </a:solidFill>
              <a:latin typeface="Calibri" panose="020F0502020204030204" pitchFamily="34" charset="0"/>
            </a:endParaRPr>
          </a:p>
          <a:p>
            <a:r>
              <a:rPr lang="en-US" sz="2800" dirty="0">
                <a:latin typeface="Calibri" panose="020F0502020204030204" pitchFamily="34" charset="0"/>
              </a:rPr>
              <a:t>Location Code will follow TAF TSI rules: ISO Country Code + 5 </a:t>
            </a:r>
            <a:r>
              <a:rPr lang="en-US" sz="2800" dirty="0" smtClean="0">
                <a:latin typeface="Calibri" panose="020F0502020204030204" pitchFamily="34" charset="0"/>
              </a:rPr>
              <a:t>alphanumeric </a:t>
            </a:r>
            <a:r>
              <a:rPr lang="en-US" sz="2800" dirty="0">
                <a:latin typeface="Calibri" panose="020F0502020204030204" pitchFamily="34" charset="0"/>
              </a:rPr>
              <a:t>Code</a:t>
            </a:r>
          </a:p>
          <a:p>
            <a:r>
              <a:rPr lang="en-US" sz="2800" dirty="0">
                <a:latin typeface="Calibri" panose="020F0502020204030204" pitchFamily="34" charset="0"/>
              </a:rPr>
              <a:t>Target Implementation Milestone 2013 Impact IM and RU</a:t>
            </a:r>
          </a:p>
          <a:p>
            <a:endParaRPr lang="en-US" dirty="0" smtClean="0">
              <a:latin typeface="Calibri" panose="020F0502020204030204" pitchFamily="34" charset="0"/>
            </a:endParaRPr>
          </a:p>
          <a:p>
            <a:endParaRPr lang="en-US" dirty="0"/>
          </a:p>
        </p:txBody>
      </p:sp>
      <p:sp>
        <p:nvSpPr>
          <p:cNvPr id="6" name="Footer Placeholder 4"/>
          <p:cNvSpPr>
            <a:spLocks noGrp="1"/>
          </p:cNvSpPr>
          <p:nvPr>
            <p:ph type="ftr" sz="quarter" idx="11"/>
          </p:nvPr>
        </p:nvSpPr>
        <p:spPr>
          <a:xfrm>
            <a:off x="2113281" y="6784829"/>
            <a:ext cx="6327458" cy="385410"/>
          </a:xfrm>
        </p:spPr>
        <p:txBody>
          <a:bodyPr/>
          <a:lstStyle/>
          <a:p>
            <a:r>
              <a:rPr lang="en-US" dirty="0" smtClean="0">
                <a:solidFill>
                  <a:schemeClr val="bg1"/>
                </a:solidFill>
              </a:rPr>
              <a:t>ERA TAF TSI Implementation Cooperation Group</a:t>
            </a:r>
            <a:endParaRPr lang="en-US" dirty="0">
              <a:solidFill>
                <a:schemeClr val="bg1"/>
              </a:solidFill>
            </a:endParaRPr>
          </a:p>
        </p:txBody>
      </p:sp>
      <p:sp>
        <p:nvSpPr>
          <p:cNvPr id="5" name="Slide Number Placeholder 4"/>
          <p:cNvSpPr>
            <a:spLocks noGrp="1"/>
          </p:cNvSpPr>
          <p:nvPr>
            <p:ph type="sldNum" sz="quarter" idx="12"/>
          </p:nvPr>
        </p:nvSpPr>
        <p:spPr/>
        <p:txBody>
          <a:bodyPr/>
          <a:lstStyle/>
          <a:p>
            <a:fld id="{812371BA-36D7-4302-99B7-2CE12587CBD0}" type="slidenum">
              <a:rPr lang="en-US" smtClean="0"/>
              <a:t>9</a:t>
            </a:fld>
            <a:endParaRPr lang="en-US" dirty="0"/>
          </a:p>
        </p:txBody>
      </p:sp>
    </p:spTree>
    <p:extLst>
      <p:ext uri="{BB962C8B-B14F-4D97-AF65-F5344CB8AC3E}">
        <p14:creationId xmlns:p14="http://schemas.microsoft.com/office/powerpoint/2010/main" val="1752635"/>
      </p:ext>
    </p:extLst>
  </p:cSld>
  <p:clrMapOvr>
    <a:masterClrMapping/>
  </p:clrMapOvr>
  <p:timing>
    <p:tnLst>
      <p:par>
        <p:cTn id="1" dur="indefinite" restart="never" nodeType="tmRoot"/>
      </p:par>
    </p:tnLst>
  </p:timing>
</p:sld>
</file>

<file path=ppt/theme/theme1.xml><?xml version="1.0" encoding="utf-8"?>
<a:theme xmlns:a="http://schemas.openxmlformats.org/drawingml/2006/main" name="Harmon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armony" id="{56EB641F-24B2-4DA0-98E9-D104E1313F1B}" vid="{1B59DC36-2966-4ED5-8BF2-DCF92BDC3E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1166</TotalTime>
  <Words>2155</Words>
  <Application>Microsoft Office PowerPoint</Application>
  <PresentationFormat>Custom</PresentationFormat>
  <Paragraphs>342</Paragraphs>
  <Slides>34</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Wingdings</vt:lpstr>
      <vt:lpstr>Lucida Sans</vt:lpstr>
      <vt:lpstr>Calibri</vt:lpstr>
      <vt:lpstr>Harmony</vt:lpstr>
      <vt:lpstr>"Step by Step"  Guide to implement TAF TSI </vt:lpstr>
      <vt:lpstr>1 - Project Initiation</vt:lpstr>
      <vt:lpstr>2 - Project Planning</vt:lpstr>
      <vt:lpstr>Project Scope &amp; Business Objectives</vt:lpstr>
      <vt:lpstr>Project Scope &amp; Business Objectives</vt:lpstr>
      <vt:lpstr>Work Breakdown Structure</vt:lpstr>
      <vt:lpstr>Work Breakdown Structure</vt:lpstr>
      <vt:lpstr>Realisation of the Reference File Function – Chapter 4.2.11</vt:lpstr>
      <vt:lpstr>Realisation of the Reference File Function - Chapter 4.2.11</vt:lpstr>
      <vt:lpstr>Realisation of the Reference File Function - Chapter 4.2.11</vt:lpstr>
      <vt:lpstr>Realisation of the Common Interface Function - Chapter 4.2.11  </vt:lpstr>
      <vt:lpstr>Realisation of the Common Interface Function - Chapter 4.2.11 </vt:lpstr>
      <vt:lpstr>Realisation of the Unique Train Identifiers under discussion! </vt:lpstr>
      <vt:lpstr>Realisation of the Path Request Function – 4.2.2 </vt:lpstr>
      <vt:lpstr>Realisation of the Path Request Function – 4.2.2 </vt:lpstr>
      <vt:lpstr>Realisation of the Train Preparation Function - Chapter 4.2.3 </vt:lpstr>
      <vt:lpstr>Realisation of the Train Preparation Function - Chapter 4.2.3 </vt:lpstr>
      <vt:lpstr>Realisation of the Train Running Function </vt:lpstr>
      <vt:lpstr>Realisation of the Train Running Function </vt:lpstr>
      <vt:lpstr>Realisation of the Consignment Data Function - Chapter 4.2.1</vt:lpstr>
      <vt:lpstr>Realisation of the Consignment Data Function - Chapter 4.2.1</vt:lpstr>
      <vt:lpstr>Realisation of the Wagon Movement Function – Chapter 4.2.7  </vt:lpstr>
      <vt:lpstr>Realisation of the Wagon Movement Function – Chapter 4.2.7  </vt:lpstr>
      <vt:lpstr>Realisation of the Shipment ETA Function – Chapter 4.2.6 under discussion! </vt:lpstr>
      <vt:lpstr>Realisation of the Rolling Stock Reference Database – Chapter 4.2.10.2</vt:lpstr>
      <vt:lpstr>Realisation of the Rolling Stock Reference Database – Chapter 4.2.10.2</vt:lpstr>
      <vt:lpstr>  3 - Project Execution &amp; Control</vt:lpstr>
      <vt:lpstr>  4 - Project Closure</vt:lpstr>
      <vt:lpstr>Certification Process</vt:lpstr>
      <vt:lpstr>Useful Documents to be consulted!</vt:lpstr>
      <vt:lpstr>To Sum up!!</vt:lpstr>
      <vt:lpstr>PowerPoint Presentation</vt:lpstr>
      <vt:lpstr>PowerPoint Presentation</vt:lpstr>
      <vt:lpstr>PowerPoint Presentation</vt:lpstr>
    </vt:vector>
  </TitlesOfParts>
  <Company>European Railway Agency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"Step by Step"  Guide to implement TAF TSI</dc:title>
  <dc:creator>GUTIERREZ Rodrigo (ERA); VARGA Mickael (ERA)</dc:creator>
  <cp:keywords>TIS; CRD; PCS; RSRD; KADR; Hitrail; Raildata</cp:keywords>
  <cp:lastModifiedBy>VARGA Mickael (ERA)</cp:lastModifiedBy>
  <cp:revision>71</cp:revision>
  <cp:lastPrinted>2015-06-16T10:36:39Z</cp:lastPrinted>
  <dcterms:created xsi:type="dcterms:W3CDTF">2015-06-11T20:42:34Z</dcterms:created>
  <dcterms:modified xsi:type="dcterms:W3CDTF">2019-03-12T14:28:59Z</dcterms:modified>
</cp:coreProperties>
</file>