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2" d="100"/>
          <a:sy n="152" d="100"/>
        </p:scale>
        <p:origin x="198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5181600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 descr="backgorund-CV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296077"/>
            <a:ext cx="9154160" cy="3561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892861"/>
            <a:ext cx="7200900" cy="931022"/>
          </a:xfrm>
        </p:spPr>
        <p:txBody>
          <a:bodyPr lIns="0" tIns="0" rIns="0" bIns="0" anchor="t" anchorCtr="0">
            <a:noAutofit/>
          </a:bodyPr>
          <a:lstStyle>
            <a:lvl1pPr algn="l">
              <a:defRPr sz="3200" b="0" i="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2853765"/>
            <a:ext cx="5829300" cy="60661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16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6DFB3-1C23-4708-83E9-34E4111847F5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627063" y="1157941"/>
            <a:ext cx="7993996" cy="485588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17013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_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881471" y="5700061"/>
            <a:ext cx="1270000" cy="100105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50944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14824" y="210930"/>
            <a:ext cx="7306235" cy="558542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063" y="1157941"/>
            <a:ext cx="7993996" cy="485588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CH" dirty="0" smtClean="0"/>
              <a:t>Click to edit Master text styles</a:t>
            </a:r>
          </a:p>
          <a:p>
            <a:pPr lvl="1"/>
            <a:r>
              <a:rPr lang="fr-CH" dirty="0" smtClean="0"/>
              <a:t>Second level</a:t>
            </a:r>
          </a:p>
          <a:p>
            <a:pPr lvl="2"/>
            <a:r>
              <a:rPr lang="fr-CH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08544" y="6445499"/>
            <a:ext cx="1012514" cy="144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bg1">
                    <a:lumMod val="50000"/>
                  </a:schemeClr>
                </a:solidFill>
                <a:latin typeface="Lucida Sans"/>
                <a:cs typeface="Lucida Sans"/>
              </a:defRPr>
            </a:lvl1pPr>
          </a:lstStyle>
          <a:p>
            <a:fld id="{03C6DFB3-1C23-4708-83E9-34E4111847F5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75" y="210929"/>
            <a:ext cx="920839" cy="55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819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r" defTabSz="457200" rtl="0" eaLnBrk="1" latinLnBrk="0" hangingPunct="1">
        <a:spcBef>
          <a:spcPct val="0"/>
        </a:spcBef>
        <a:buNone/>
        <a:defRPr sz="2200" kern="1200">
          <a:solidFill>
            <a:srgbClr val="004494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95959"/>
          </a:solidFill>
          <a:latin typeface="Calibri"/>
          <a:ea typeface="+mn-ea"/>
          <a:cs typeface="Calibri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rgbClr val="595959"/>
          </a:solidFill>
          <a:latin typeface="Calibri"/>
          <a:ea typeface="+mn-ea"/>
          <a:cs typeface="Calibri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rgbClr val="595959"/>
          </a:solidFill>
          <a:latin typeface="Calibri"/>
          <a:ea typeface="+mn-ea"/>
          <a:cs typeface="Calibri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rgbClr val="FFFFFF"/>
          </a:solidFill>
          <a:latin typeface="Lucida Sans"/>
          <a:ea typeface="+mn-ea"/>
          <a:cs typeface="Lucida San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rgbClr val="FFFFFF"/>
          </a:solidFill>
          <a:latin typeface="Lucida Sans"/>
          <a:ea typeface="+mn-ea"/>
          <a:cs typeface="Lucida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/>
              <a:t>Compliance </a:t>
            </a:r>
            <a:r>
              <a:rPr lang="fr-BE" dirty="0" err="1"/>
              <a:t>testing</a:t>
            </a:r>
            <a:r>
              <a:rPr lang="fr-BE" dirty="0"/>
              <a:t> by ERA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3034838"/>
            <a:ext cx="5829300" cy="606612"/>
          </a:xfrm>
        </p:spPr>
        <p:txBody>
          <a:bodyPr/>
          <a:lstStyle/>
          <a:p>
            <a:r>
              <a:rPr lang="en-US" dirty="0" smtClean="0"/>
              <a:t>For IT Systems developed and deployed for TAF TSI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137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0505"/>
            <a:ext cx="8916977" cy="6677442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544766" y="77821"/>
            <a:ext cx="3265005" cy="538264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en-GB" dirty="0" smtClean="0"/>
              <a:t>How </a:t>
            </a:r>
            <a:r>
              <a:rPr lang="en-GB" dirty="0" err="1" smtClean="0"/>
              <a:t>iscompliance</a:t>
            </a:r>
            <a:r>
              <a:rPr lang="en-GB" dirty="0" smtClean="0"/>
              <a:t> checked 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886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 check in revised </a:t>
            </a:r>
            <a:r>
              <a:rPr lang="en-US" u="sng" dirty="0" smtClean="0"/>
              <a:t>draft</a:t>
            </a:r>
            <a:r>
              <a:rPr lang="en-US" dirty="0" smtClean="0"/>
              <a:t> TAF </a:t>
            </a:r>
            <a:r>
              <a:rPr lang="en-US" dirty="0" smtClean="0"/>
              <a:t>TSI 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291" y="1157941"/>
            <a:ext cx="8406174" cy="5482495"/>
          </a:xfrm>
        </p:spPr>
        <p:txBody>
          <a:bodyPr>
            <a:normAutofit fontScale="47500" lnSpcReduction="20000"/>
          </a:bodyPr>
          <a:lstStyle/>
          <a:p>
            <a:pPr marL="447675" indent="-447675">
              <a:buNone/>
            </a:pPr>
            <a:r>
              <a:rPr lang="en-US" sz="2900" i="1" dirty="0" smtClean="0"/>
              <a:t>“6.2.1</a:t>
            </a:r>
            <a:r>
              <a:rPr lang="en-US" sz="2900" i="1" dirty="0"/>
              <a:t>. Assessment of compliance of IT tools</a:t>
            </a:r>
            <a:br>
              <a:rPr lang="en-US" sz="2900" i="1" dirty="0"/>
            </a:br>
            <a:r>
              <a:rPr lang="en-US" sz="2900" i="1" dirty="0"/>
              <a:t>Project in charge of IT tools deployed by the European rail sector may request the Agency to assess</a:t>
            </a:r>
            <a:br>
              <a:rPr lang="en-US" sz="2900" i="1" dirty="0"/>
            </a:br>
            <a:r>
              <a:rPr lang="en-US" sz="2900" i="1" dirty="0"/>
              <a:t>the compliance of those against the TSI requirements</a:t>
            </a:r>
            <a:r>
              <a:rPr lang="en-US" sz="2900" i="1" dirty="0" smtClean="0"/>
              <a:t>.</a:t>
            </a:r>
          </a:p>
          <a:p>
            <a:pPr marL="447675" indent="-88900">
              <a:buNone/>
            </a:pPr>
            <a:r>
              <a:rPr lang="en-US" sz="2900" i="1" dirty="0"/>
              <a:t/>
            </a:r>
            <a:br>
              <a:rPr lang="en-US" sz="2900" i="1" dirty="0"/>
            </a:br>
            <a:r>
              <a:rPr lang="en-US" sz="2900" i="1" dirty="0"/>
              <a:t>Request for assessment shall be accompanied by:</a:t>
            </a:r>
            <a:br>
              <a:rPr lang="en-US" sz="2900" i="1" dirty="0"/>
            </a:br>
            <a:r>
              <a:rPr lang="en-US" sz="2900" i="1" dirty="0"/>
              <a:t>Use Case document including:</a:t>
            </a:r>
            <a:br>
              <a:rPr lang="en-US" sz="2900" i="1" dirty="0"/>
            </a:br>
            <a:r>
              <a:rPr lang="en-US" sz="2900" i="1" dirty="0" smtClean="0"/>
              <a:t>		– </a:t>
            </a:r>
            <a:r>
              <a:rPr lang="en-US" sz="2900" i="1" dirty="0"/>
              <a:t>TAF TSI function covered</a:t>
            </a:r>
            <a:br>
              <a:rPr lang="en-US" sz="2900" i="1" dirty="0"/>
            </a:br>
            <a:r>
              <a:rPr lang="en-US" sz="2900" i="1" dirty="0"/>
              <a:t>		</a:t>
            </a:r>
            <a:r>
              <a:rPr lang="en-US" sz="2900" i="1" dirty="0" smtClean="0"/>
              <a:t>– </a:t>
            </a:r>
            <a:r>
              <a:rPr lang="en-US" sz="2900" i="1" dirty="0"/>
              <a:t>Reference to TAF TSI chapter</a:t>
            </a:r>
            <a:br>
              <a:rPr lang="en-US" sz="2900" i="1" dirty="0"/>
            </a:br>
            <a:r>
              <a:rPr lang="en-US" sz="2900" i="1" dirty="0"/>
              <a:t>		</a:t>
            </a:r>
            <a:r>
              <a:rPr lang="en-US" sz="2900" i="1" dirty="0" smtClean="0"/>
              <a:t>– </a:t>
            </a:r>
            <a:r>
              <a:rPr lang="en-US" sz="2900" i="1" dirty="0"/>
              <a:t>List and documentation of messages (including their sequence) to be tested</a:t>
            </a:r>
            <a:br>
              <a:rPr lang="en-US" sz="2900" i="1" dirty="0"/>
            </a:br>
            <a:r>
              <a:rPr lang="en-US" sz="2900" i="1" dirty="0"/>
              <a:t>		</a:t>
            </a:r>
            <a:r>
              <a:rPr lang="en-US" sz="2900" i="1" dirty="0" smtClean="0"/>
              <a:t>– </a:t>
            </a:r>
            <a:r>
              <a:rPr lang="en-US" sz="2900" i="1" dirty="0"/>
              <a:t>Description of IT System, which uses TAF messages</a:t>
            </a:r>
            <a:br>
              <a:rPr lang="en-US" sz="2900" i="1" dirty="0"/>
            </a:br>
            <a:r>
              <a:rPr lang="en-US" sz="2900" i="1" dirty="0"/>
              <a:t>		</a:t>
            </a:r>
            <a:r>
              <a:rPr lang="en-US" sz="2900" i="1" dirty="0" smtClean="0"/>
              <a:t>– </a:t>
            </a:r>
            <a:r>
              <a:rPr lang="en-US" sz="2900" i="1" dirty="0"/>
              <a:t>Description of communication interface of IT System (CI, other etc.)</a:t>
            </a:r>
            <a:br>
              <a:rPr lang="en-US" sz="2900" i="1" dirty="0"/>
            </a:br>
            <a:r>
              <a:rPr lang="en-US" sz="2900" i="1" dirty="0"/>
              <a:t>		</a:t>
            </a:r>
            <a:r>
              <a:rPr lang="en-US" sz="2900" i="1" dirty="0" smtClean="0"/>
              <a:t>– </a:t>
            </a:r>
            <a:r>
              <a:rPr lang="en-US" sz="2900" i="1" dirty="0"/>
              <a:t>Information if request is for milestone of an EU funded project</a:t>
            </a:r>
            <a:br>
              <a:rPr lang="en-US" sz="2900" i="1" dirty="0"/>
            </a:br>
            <a:r>
              <a:rPr lang="en-US" sz="2900" i="1" dirty="0"/>
              <a:t>		</a:t>
            </a:r>
            <a:r>
              <a:rPr lang="en-US" sz="2900" i="1" dirty="0" smtClean="0"/>
              <a:t>– </a:t>
            </a:r>
            <a:r>
              <a:rPr lang="en-US" sz="2900" i="1" dirty="0"/>
              <a:t>Version of the TAF TSI technical documents relevant to the scope of the assessment of </a:t>
            </a:r>
            <a:r>
              <a:rPr lang="en-US" sz="2900" i="1" dirty="0" smtClean="0"/>
              <a:t>the compliance</a:t>
            </a:r>
            <a:r>
              <a:rPr lang="en-US" sz="2900" i="1" dirty="0"/>
              <a:t/>
            </a:r>
            <a:br>
              <a:rPr lang="en-US" sz="2900" i="1" dirty="0"/>
            </a:br>
            <a:r>
              <a:rPr lang="en-US" sz="2900" i="1" dirty="0"/>
              <a:t>		</a:t>
            </a:r>
            <a:r>
              <a:rPr lang="en-US" sz="2900" i="1" dirty="0" smtClean="0"/>
              <a:t>– </a:t>
            </a:r>
            <a:r>
              <a:rPr lang="en-US" sz="2900" i="1" dirty="0"/>
              <a:t>XML file(s) of the IT System and their corresponding XSD file(s</a:t>
            </a:r>
            <a:r>
              <a:rPr lang="en-US" sz="2900" i="1" dirty="0" smtClean="0"/>
              <a:t>)</a:t>
            </a:r>
          </a:p>
          <a:p>
            <a:pPr marL="447675" indent="-447675">
              <a:buNone/>
            </a:pPr>
            <a:r>
              <a:rPr lang="en-US" sz="2900" i="1" dirty="0"/>
              <a:t/>
            </a:r>
            <a:br>
              <a:rPr lang="en-US" sz="2900" i="1" dirty="0"/>
            </a:br>
            <a:r>
              <a:rPr lang="en-US" sz="2900" i="1" dirty="0"/>
              <a:t>The Agency performs TAF TSI compliance test and issues an Agency compliance assessment report</a:t>
            </a:r>
            <a:br>
              <a:rPr lang="en-US" sz="2900" i="1" dirty="0"/>
            </a:br>
            <a:r>
              <a:rPr lang="en-US" sz="2900" i="1" dirty="0"/>
              <a:t>to the applicant </a:t>
            </a:r>
            <a:r>
              <a:rPr lang="en-US" sz="2900" i="1" u="sng" dirty="0"/>
              <a:t>within 3 </a:t>
            </a:r>
            <a:r>
              <a:rPr lang="en-US" sz="2900" i="1" u="sng" dirty="0" smtClean="0"/>
              <a:t>months </a:t>
            </a:r>
            <a:r>
              <a:rPr lang="en-US" sz="2900" i="1" dirty="0"/>
              <a:t>after confirming completeness. Compliance report covers</a:t>
            </a:r>
            <a:br>
              <a:rPr lang="en-US" sz="2900" i="1" dirty="0"/>
            </a:br>
            <a:r>
              <a:rPr lang="en-US" sz="2900" i="1" dirty="0"/>
              <a:t>following aspects:</a:t>
            </a:r>
            <a:br>
              <a:rPr lang="en-US" sz="2900" i="1" dirty="0"/>
            </a:br>
            <a:r>
              <a:rPr lang="en-US" sz="2900" i="1" dirty="0"/>
              <a:t>		</a:t>
            </a:r>
            <a:r>
              <a:rPr lang="en-US" sz="2900" i="1" dirty="0" smtClean="0"/>
              <a:t>– </a:t>
            </a:r>
            <a:r>
              <a:rPr lang="en-US" sz="2900" i="1" dirty="0"/>
              <a:t>If the Message(s) carries all mandatory elements from TAF TSI,</a:t>
            </a:r>
            <a:br>
              <a:rPr lang="en-US" sz="2900" i="1" dirty="0"/>
            </a:br>
            <a:r>
              <a:rPr lang="en-US" sz="2900" i="1" dirty="0"/>
              <a:t>		</a:t>
            </a:r>
            <a:r>
              <a:rPr lang="en-US" sz="2900" i="1" dirty="0" smtClean="0"/>
              <a:t>– </a:t>
            </a:r>
            <a:r>
              <a:rPr lang="en-US" sz="2900" i="1" dirty="0"/>
              <a:t>If the Message(s) complies with the TAF TSI technical documents,</a:t>
            </a:r>
            <a:br>
              <a:rPr lang="en-US" sz="2900" i="1" dirty="0"/>
            </a:br>
            <a:r>
              <a:rPr lang="en-US" sz="2900" i="1" dirty="0"/>
              <a:t>		</a:t>
            </a:r>
            <a:r>
              <a:rPr lang="en-US" sz="2900" i="1" dirty="0" smtClean="0"/>
              <a:t>– </a:t>
            </a:r>
            <a:r>
              <a:rPr lang="en-US" sz="2900" i="1" dirty="0"/>
              <a:t>If the Messages sequence is compliant with TAF TSI.</a:t>
            </a:r>
            <a:br>
              <a:rPr lang="en-US" sz="2900" i="1" dirty="0"/>
            </a:br>
            <a:endParaRPr lang="en-US" sz="2900" i="1" dirty="0" smtClean="0"/>
          </a:p>
          <a:p>
            <a:pPr marL="447675" indent="0">
              <a:buNone/>
            </a:pPr>
            <a:r>
              <a:rPr lang="en-US" sz="2900" i="1" u="sng" dirty="0" smtClean="0"/>
              <a:t>Other </a:t>
            </a:r>
            <a:r>
              <a:rPr lang="en-US" sz="2900" i="1" u="sng" dirty="0"/>
              <a:t>than XML messages </a:t>
            </a:r>
            <a:r>
              <a:rPr lang="en-US" sz="2900" i="1" dirty="0"/>
              <a:t>can also be delivered for test to determine whether they carry</a:t>
            </a:r>
            <a:br>
              <a:rPr lang="en-US" sz="2900" i="1" dirty="0"/>
            </a:br>
            <a:r>
              <a:rPr lang="en-US" sz="2900" i="1" dirty="0"/>
              <a:t>mandatory elements from the TAF TSI. In such case instead of XSD file(s) of the IT System it shall</a:t>
            </a:r>
            <a:br>
              <a:rPr lang="en-US" sz="2900" i="1" dirty="0"/>
            </a:br>
            <a:r>
              <a:rPr lang="en-US" sz="2900" i="1" dirty="0"/>
              <a:t>be delivered a message structure description with description of the data elements/fields,</a:t>
            </a:r>
            <a:br>
              <a:rPr lang="en-US" sz="2900" i="1" dirty="0"/>
            </a:br>
            <a:r>
              <a:rPr lang="en-US" sz="2900" i="1" dirty="0"/>
              <a:t>mentioning when applicable the applied standard(s) and their version. </a:t>
            </a:r>
            <a:r>
              <a:rPr lang="en-US" sz="2900" i="1" dirty="0" smtClean="0"/>
              <a:t>“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3330" y="6378826"/>
            <a:ext cx="26869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* Entering into force scheduled for 4Q 2020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82275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027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rmon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Harmony" id="{56EB641F-24B2-4DA0-98E9-D104E1313F1B}" vid="{1B59DC36-2966-4ED5-8BF2-DCF92BDC3E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Harmony</Template>
  <TotalTime>528</TotalTime>
  <Words>42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Lucida Sans</vt:lpstr>
      <vt:lpstr>Harmony</vt:lpstr>
      <vt:lpstr>Compliance testing by ERA</vt:lpstr>
      <vt:lpstr>How iscompliance checked ?</vt:lpstr>
      <vt:lpstr>Compliance check in revised draft TAF TSI *</vt:lpstr>
      <vt:lpstr>PowerPoint Presentation</vt:lpstr>
    </vt:vector>
  </TitlesOfParts>
  <Company>European Railway Agency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Next dates of TAF TSI ICG meetings</dc:title>
  <dc:creator>VARGA Mickael (ERA)</dc:creator>
  <cp:lastModifiedBy>VARGA Mickael (ERA)</cp:lastModifiedBy>
  <cp:revision>36</cp:revision>
  <dcterms:created xsi:type="dcterms:W3CDTF">2018-09-24T13:00:13Z</dcterms:created>
  <dcterms:modified xsi:type="dcterms:W3CDTF">2020-02-28T14:06:20Z</dcterms:modified>
</cp:coreProperties>
</file>