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3"/>
  </p:notesMasterIdLst>
  <p:sldIdLst>
    <p:sldId id="258" r:id="rId5"/>
    <p:sldId id="318" r:id="rId6"/>
    <p:sldId id="319" r:id="rId7"/>
    <p:sldId id="279" r:id="rId8"/>
    <p:sldId id="278" r:id="rId9"/>
    <p:sldId id="309" r:id="rId10"/>
    <p:sldId id="310" r:id="rId11"/>
    <p:sldId id="320" r:id="rId12"/>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420" autoAdjust="0"/>
    <p:restoredTop sz="96197"/>
  </p:normalViewPr>
  <p:slideViewPr>
    <p:cSldViewPr snapToGrid="0" snapToObjects="1">
      <p:cViewPr varScale="1">
        <p:scale>
          <a:sx n="150" d="100"/>
          <a:sy n="150" d="100"/>
        </p:scale>
        <p:origin x="11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BD9617-00F9-FA49-964B-0043E404DDA7}" type="datetimeFigureOut">
              <a:rPr lang="en-BE" smtClean="0"/>
              <a:t>03/23/2022</a:t>
            </a:fld>
            <a:endParaRPr lang="en-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734E40-D193-424F-9BC8-1A25C3EF38E5}" type="slidenum">
              <a:rPr lang="en-BE" smtClean="0"/>
              <a:t>‹#›</a:t>
            </a:fld>
            <a:endParaRPr lang="en-BE"/>
          </a:p>
        </p:txBody>
      </p:sp>
    </p:spTree>
    <p:extLst>
      <p:ext uri="{BB962C8B-B14F-4D97-AF65-F5344CB8AC3E}">
        <p14:creationId xmlns:p14="http://schemas.microsoft.com/office/powerpoint/2010/main" val="1931438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accent2"/>
        </a:solidFill>
        <a:effectLst/>
      </p:bgPr>
    </p:bg>
    <p:spTree>
      <p:nvGrpSpPr>
        <p:cNvPr id="1" name=""/>
        <p:cNvGrpSpPr/>
        <p:nvPr/>
      </p:nvGrpSpPr>
      <p:grpSpPr>
        <a:xfrm>
          <a:off x="0" y="0"/>
          <a:ext cx="0" cy="0"/>
          <a:chOff x="0" y="0"/>
          <a:chExt cx="0" cy="0"/>
        </a:xfrm>
      </p:grpSpPr>
      <p:pic>
        <p:nvPicPr>
          <p:cNvPr id="9" name="Picture 8" descr="A picture containing text, domestic cat&#10;&#10;Description automatically generated">
            <a:extLst>
              <a:ext uri="{FF2B5EF4-FFF2-40B4-BE49-F238E27FC236}">
                <a16:creationId xmlns:a16="http://schemas.microsoft.com/office/drawing/2014/main" id="{C6F30F9E-6C6E-824E-BF97-6C51D5E54561}"/>
              </a:ext>
            </a:extLst>
          </p:cNvPr>
          <p:cNvPicPr>
            <a:picLocks noChangeAspect="1"/>
          </p:cNvPicPr>
          <p:nvPr userDrawn="1"/>
        </p:nvPicPr>
        <p:blipFill>
          <a:blip r:embed="rId2">
            <a:alphaModFix amt="20000"/>
          </a:blip>
          <a:stretch>
            <a:fillRect/>
          </a:stretch>
        </p:blipFill>
        <p:spPr>
          <a:xfrm>
            <a:off x="-295037" y="124334"/>
            <a:ext cx="12782074" cy="5575629"/>
          </a:xfrm>
          <a:prstGeom prst="rect">
            <a:avLst/>
          </a:prstGeom>
        </p:spPr>
      </p:pic>
      <p:sp>
        <p:nvSpPr>
          <p:cNvPr id="2" name="Title 1">
            <a:extLst>
              <a:ext uri="{FF2B5EF4-FFF2-40B4-BE49-F238E27FC236}">
                <a16:creationId xmlns:a16="http://schemas.microsoft.com/office/drawing/2014/main" id="{AC70EAC9-4D68-0848-969C-29B763B453C0}"/>
              </a:ext>
            </a:extLst>
          </p:cNvPr>
          <p:cNvSpPr>
            <a:spLocks noGrp="1"/>
          </p:cNvSpPr>
          <p:nvPr>
            <p:ph type="ctrTitle" hasCustomPrompt="1"/>
          </p:nvPr>
        </p:nvSpPr>
        <p:spPr>
          <a:xfrm>
            <a:off x="1421605" y="694574"/>
            <a:ext cx="9348789" cy="2387600"/>
          </a:xfrm>
        </p:spPr>
        <p:txBody>
          <a:bodyPr anchor="b">
            <a:normAutofit/>
          </a:bodyPr>
          <a:lstStyle>
            <a:lvl1pPr algn="ctr">
              <a:defRPr sz="4800" b="1">
                <a:solidFill>
                  <a:schemeClr val="tx1"/>
                </a:solidFill>
              </a:defRPr>
            </a:lvl1pPr>
          </a:lstStyle>
          <a:p>
            <a:r>
              <a:rPr lang="en-GB" dirty="0"/>
              <a:t>CLICK TO EDIT MASTER TITLE STYLE</a:t>
            </a:r>
            <a:endParaRPr lang="en-BE" dirty="0"/>
          </a:p>
        </p:txBody>
      </p:sp>
      <p:sp>
        <p:nvSpPr>
          <p:cNvPr id="3" name="Subtitle 2">
            <a:extLst>
              <a:ext uri="{FF2B5EF4-FFF2-40B4-BE49-F238E27FC236}">
                <a16:creationId xmlns:a16="http://schemas.microsoft.com/office/drawing/2014/main" id="{7DE843A2-8E19-3443-9530-9508B1C3E2C4}"/>
              </a:ext>
            </a:extLst>
          </p:cNvPr>
          <p:cNvSpPr>
            <a:spLocks noGrp="1"/>
          </p:cNvSpPr>
          <p:nvPr>
            <p:ph type="subTitle" idx="1"/>
          </p:nvPr>
        </p:nvSpPr>
        <p:spPr>
          <a:xfrm>
            <a:off x="1421606" y="3174249"/>
            <a:ext cx="9348788" cy="1243263"/>
          </a:xfrm>
        </p:spPr>
        <p:txBody>
          <a:bodyPr/>
          <a:lstStyle>
            <a:lvl1pPr marL="0" indent="0" algn="ctr">
              <a:buNone/>
              <a:defRPr sz="2400" b="1">
                <a:solidFill>
                  <a:schemeClr val="accent6">
                    <a:lumMod val="40000"/>
                    <a:lumOff val="6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BE" dirty="0"/>
          </a:p>
        </p:txBody>
      </p:sp>
      <p:sp>
        <p:nvSpPr>
          <p:cNvPr id="6" name="Slide Number Placeholder 5">
            <a:extLst>
              <a:ext uri="{FF2B5EF4-FFF2-40B4-BE49-F238E27FC236}">
                <a16:creationId xmlns:a16="http://schemas.microsoft.com/office/drawing/2014/main" id="{34503B55-50E4-0943-A554-9D37B8BFAA84}"/>
              </a:ext>
            </a:extLst>
          </p:cNvPr>
          <p:cNvSpPr>
            <a:spLocks noGrp="1"/>
          </p:cNvSpPr>
          <p:nvPr>
            <p:ph type="sldNum" sz="quarter" idx="12"/>
          </p:nvPr>
        </p:nvSpPr>
        <p:spPr/>
        <p:txBody>
          <a:bodyPr/>
          <a:lstStyle>
            <a:lvl1pPr>
              <a:defRPr>
                <a:solidFill>
                  <a:schemeClr val="tx1"/>
                </a:solidFill>
              </a:defRPr>
            </a:lvl1pPr>
          </a:lstStyle>
          <a:p>
            <a:fld id="{C5740EB3-131C-D14C-BCB4-8A662C3227B4}" type="slidenum">
              <a:rPr lang="en-BE" smtClean="0"/>
              <a:pPr/>
              <a:t>‹#›</a:t>
            </a:fld>
            <a:endParaRPr lang="en-BE" dirty="0"/>
          </a:p>
        </p:txBody>
      </p:sp>
      <p:sp>
        <p:nvSpPr>
          <p:cNvPr id="10" name="Rectangle 9">
            <a:extLst>
              <a:ext uri="{FF2B5EF4-FFF2-40B4-BE49-F238E27FC236}">
                <a16:creationId xmlns:a16="http://schemas.microsoft.com/office/drawing/2014/main" id="{96B46424-AEEC-FB4A-BAEF-D606A6EA3917}"/>
              </a:ext>
            </a:extLst>
          </p:cNvPr>
          <p:cNvSpPr/>
          <p:nvPr userDrawn="1"/>
        </p:nvSpPr>
        <p:spPr>
          <a:xfrm>
            <a:off x="0" y="5614736"/>
            <a:ext cx="12192000" cy="12432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19" name="Footer Placeholder 4">
            <a:extLst>
              <a:ext uri="{FF2B5EF4-FFF2-40B4-BE49-F238E27FC236}">
                <a16:creationId xmlns:a16="http://schemas.microsoft.com/office/drawing/2014/main" id="{4C2BDE4C-8C34-B648-AF33-6BCD65E3CF6A}"/>
              </a:ext>
            </a:extLst>
          </p:cNvPr>
          <p:cNvSpPr txBox="1">
            <a:spLocks/>
          </p:cNvSpPr>
          <p:nvPr userDrawn="1"/>
        </p:nvSpPr>
        <p:spPr>
          <a:xfrm>
            <a:off x="1438629" y="6081417"/>
            <a:ext cx="4114800" cy="717805"/>
          </a:xfrm>
          <a:prstGeom prst="rect">
            <a:avLst/>
          </a:prstGeom>
        </p:spPr>
        <p:txBody>
          <a:bodyPr/>
          <a:ls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solidFill>
              </a:rPr>
              <a:t>Co-funded by the Erasmus+ Programme </a:t>
            </a:r>
          </a:p>
          <a:p>
            <a:r>
              <a:rPr lang="en-US" sz="1200" dirty="0">
                <a:solidFill>
                  <a:schemeClr val="bg1"/>
                </a:solidFill>
              </a:rPr>
              <a:t>of the European Union</a:t>
            </a:r>
            <a:r>
              <a:rPr lang="en-BE" sz="1200">
                <a:solidFill>
                  <a:schemeClr val="bg1"/>
                </a:solidFill>
              </a:rPr>
              <a:t> </a:t>
            </a:r>
            <a:endParaRPr lang="en-BE" sz="1200" dirty="0">
              <a:solidFill>
                <a:schemeClr val="bg1"/>
              </a:solidFill>
            </a:endParaRPr>
          </a:p>
          <a:p>
            <a:endParaRPr lang="en-BE" sz="1200" dirty="0">
              <a:solidFill>
                <a:schemeClr val="bg1"/>
              </a:solidFill>
            </a:endParaRPr>
          </a:p>
        </p:txBody>
      </p:sp>
      <p:pic>
        <p:nvPicPr>
          <p:cNvPr id="20" name="Picture 19" descr="Background pattern&#10;&#10;Description automatically generated">
            <a:extLst>
              <a:ext uri="{FF2B5EF4-FFF2-40B4-BE49-F238E27FC236}">
                <a16:creationId xmlns:a16="http://schemas.microsoft.com/office/drawing/2014/main" id="{6A073264-9890-3E4C-82F8-94B226F90366}"/>
              </a:ext>
            </a:extLst>
          </p:cNvPr>
          <p:cNvPicPr>
            <a:picLocks noChangeAspect="1"/>
          </p:cNvPicPr>
          <p:nvPr userDrawn="1"/>
        </p:nvPicPr>
        <p:blipFill>
          <a:blip r:embed="rId3"/>
          <a:stretch>
            <a:fillRect/>
          </a:stretch>
        </p:blipFill>
        <p:spPr>
          <a:xfrm>
            <a:off x="486630" y="5978393"/>
            <a:ext cx="951999" cy="634666"/>
          </a:xfrm>
          <a:prstGeom prst="rect">
            <a:avLst/>
          </a:prstGeom>
        </p:spPr>
      </p:pic>
      <p:pic>
        <p:nvPicPr>
          <p:cNvPr id="14" name="Picture 13" descr="Logo&#10;&#10;Description automatically generated">
            <a:extLst>
              <a:ext uri="{FF2B5EF4-FFF2-40B4-BE49-F238E27FC236}">
                <a16:creationId xmlns:a16="http://schemas.microsoft.com/office/drawing/2014/main" id="{34202CA4-A453-6C4B-B193-4B36D304D12E}"/>
              </a:ext>
            </a:extLst>
          </p:cNvPr>
          <p:cNvPicPr>
            <a:picLocks noChangeAspect="1"/>
          </p:cNvPicPr>
          <p:nvPr userDrawn="1"/>
        </p:nvPicPr>
        <p:blipFill>
          <a:blip r:embed="rId4"/>
          <a:stretch>
            <a:fillRect/>
          </a:stretch>
        </p:blipFill>
        <p:spPr>
          <a:xfrm>
            <a:off x="9029700" y="5838501"/>
            <a:ext cx="2743200" cy="731244"/>
          </a:xfrm>
          <a:prstGeom prst="rect">
            <a:avLst/>
          </a:prstGeom>
        </p:spPr>
      </p:pic>
    </p:spTree>
    <p:extLst>
      <p:ext uri="{BB962C8B-B14F-4D97-AF65-F5344CB8AC3E}">
        <p14:creationId xmlns:p14="http://schemas.microsoft.com/office/powerpoint/2010/main" val="2615036853"/>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titolo">
    <p:bg>
      <p:bgPr>
        <a:blipFill dpi="0" rotWithShape="1">
          <a:blip r:embed="rId2">
            <a:alphaModFix amt="9000"/>
            <a:lum/>
          </a:blip>
          <a:srcRect/>
          <a:stretch>
            <a:fillRect l="-14000" t="4000" r="-1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EAC9-4D68-0848-969C-29B763B453C0}"/>
              </a:ext>
            </a:extLst>
          </p:cNvPr>
          <p:cNvSpPr>
            <a:spLocks noGrp="1"/>
          </p:cNvSpPr>
          <p:nvPr>
            <p:ph type="ctrTitle" hasCustomPrompt="1"/>
          </p:nvPr>
        </p:nvSpPr>
        <p:spPr>
          <a:xfrm>
            <a:off x="1523999" y="1122363"/>
            <a:ext cx="9305925" cy="2387600"/>
          </a:xfrm>
        </p:spPr>
        <p:txBody>
          <a:bodyPr anchor="b">
            <a:normAutofit/>
          </a:bodyPr>
          <a:lstStyle>
            <a:lvl1pPr algn="ctr">
              <a:defRPr sz="4800" b="1"/>
            </a:lvl1pPr>
          </a:lstStyle>
          <a:p>
            <a:r>
              <a:rPr lang="en-GB" dirty="0"/>
              <a:t>CLICK TO EDIT MASTER TITLE STYLE</a:t>
            </a:r>
            <a:endParaRPr lang="en-BE" dirty="0"/>
          </a:p>
        </p:txBody>
      </p:sp>
      <p:sp>
        <p:nvSpPr>
          <p:cNvPr id="3" name="Subtitle 2">
            <a:extLst>
              <a:ext uri="{FF2B5EF4-FFF2-40B4-BE49-F238E27FC236}">
                <a16:creationId xmlns:a16="http://schemas.microsoft.com/office/drawing/2014/main" id="{7DE843A2-8E19-3443-9530-9508B1C3E2C4}"/>
              </a:ext>
            </a:extLst>
          </p:cNvPr>
          <p:cNvSpPr>
            <a:spLocks noGrp="1"/>
          </p:cNvSpPr>
          <p:nvPr>
            <p:ph type="subTitle" idx="1"/>
          </p:nvPr>
        </p:nvSpPr>
        <p:spPr>
          <a:xfrm>
            <a:off x="1524000" y="3602038"/>
            <a:ext cx="930592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BE"/>
          </a:p>
        </p:txBody>
      </p:sp>
      <p:sp>
        <p:nvSpPr>
          <p:cNvPr id="6" name="Slide Number Placeholder 5">
            <a:extLst>
              <a:ext uri="{FF2B5EF4-FFF2-40B4-BE49-F238E27FC236}">
                <a16:creationId xmlns:a16="http://schemas.microsoft.com/office/drawing/2014/main" id="{34503B55-50E4-0943-A554-9D37B8BFAA84}"/>
              </a:ext>
            </a:extLst>
          </p:cNvPr>
          <p:cNvSpPr>
            <a:spLocks noGrp="1"/>
          </p:cNvSpPr>
          <p:nvPr>
            <p:ph type="sldNum" sz="quarter" idx="12"/>
          </p:nvPr>
        </p:nvSpPr>
        <p:spPr/>
        <p:txBody>
          <a:bodyPr/>
          <a:lstStyle/>
          <a:p>
            <a:fld id="{C5740EB3-131C-D14C-BCB4-8A662C3227B4}" type="slidenum">
              <a:rPr lang="en-BE" smtClean="0"/>
              <a:t>‹#›</a:t>
            </a:fld>
            <a:endParaRPr lang="en-BE"/>
          </a:p>
        </p:txBody>
      </p:sp>
      <p:pic>
        <p:nvPicPr>
          <p:cNvPr id="20" name="Picture 19" descr="Background pattern&#10;&#10;Description automatically generated">
            <a:extLst>
              <a:ext uri="{FF2B5EF4-FFF2-40B4-BE49-F238E27FC236}">
                <a16:creationId xmlns:a16="http://schemas.microsoft.com/office/drawing/2014/main" id="{6A073264-9890-3E4C-82F8-94B226F90366}"/>
              </a:ext>
            </a:extLst>
          </p:cNvPr>
          <p:cNvPicPr>
            <a:picLocks noChangeAspect="1"/>
          </p:cNvPicPr>
          <p:nvPr userDrawn="1"/>
        </p:nvPicPr>
        <p:blipFill>
          <a:blip r:embed="rId3"/>
          <a:stretch>
            <a:fillRect/>
          </a:stretch>
        </p:blipFill>
        <p:spPr>
          <a:xfrm>
            <a:off x="486629" y="5988217"/>
            <a:ext cx="951999" cy="634666"/>
          </a:xfrm>
          <a:prstGeom prst="rect">
            <a:avLst/>
          </a:prstGeom>
        </p:spPr>
      </p:pic>
      <p:pic>
        <p:nvPicPr>
          <p:cNvPr id="21" name="Picture 20" descr="Logo&#10;&#10;Description automatically generated">
            <a:extLst>
              <a:ext uri="{FF2B5EF4-FFF2-40B4-BE49-F238E27FC236}">
                <a16:creationId xmlns:a16="http://schemas.microsoft.com/office/drawing/2014/main" id="{9928E860-22A0-5E46-B8D0-91D706DC49CA}"/>
              </a:ext>
            </a:extLst>
          </p:cNvPr>
          <p:cNvPicPr>
            <a:picLocks noChangeAspect="1"/>
          </p:cNvPicPr>
          <p:nvPr userDrawn="1"/>
        </p:nvPicPr>
        <p:blipFill>
          <a:blip r:embed="rId4"/>
          <a:stretch>
            <a:fillRect/>
          </a:stretch>
        </p:blipFill>
        <p:spPr>
          <a:xfrm>
            <a:off x="9047748" y="207466"/>
            <a:ext cx="2743200" cy="731244"/>
          </a:xfrm>
          <a:prstGeom prst="rect">
            <a:avLst/>
          </a:prstGeom>
        </p:spPr>
      </p:pic>
      <p:sp>
        <p:nvSpPr>
          <p:cNvPr id="8" name="Footer Placeholder 4">
            <a:extLst>
              <a:ext uri="{FF2B5EF4-FFF2-40B4-BE49-F238E27FC236}">
                <a16:creationId xmlns:a16="http://schemas.microsoft.com/office/drawing/2014/main" id="{61482684-FE11-4FAC-9812-58A5A2502FB3}"/>
              </a:ext>
            </a:extLst>
          </p:cNvPr>
          <p:cNvSpPr txBox="1">
            <a:spLocks/>
          </p:cNvSpPr>
          <p:nvPr userDrawn="1"/>
        </p:nvSpPr>
        <p:spPr>
          <a:xfrm>
            <a:off x="1438628" y="6081417"/>
            <a:ext cx="4114800" cy="717805"/>
          </a:xfrm>
          <a:prstGeom prst="rect">
            <a:avLst/>
          </a:prstGeom>
        </p:spPr>
        <p:txBody>
          <a:bodyPr/>
          <a:ls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solidFill>
              </a:rPr>
              <a:t>Co-funded by the Erasmus+ Programme </a:t>
            </a:r>
          </a:p>
          <a:p>
            <a:r>
              <a:rPr lang="en-US" sz="1200" dirty="0">
                <a:solidFill>
                  <a:schemeClr val="bg1"/>
                </a:solidFill>
              </a:rPr>
              <a:t>of the European Union</a:t>
            </a:r>
            <a:r>
              <a:rPr lang="en-BE" sz="1200">
                <a:solidFill>
                  <a:schemeClr val="bg1"/>
                </a:solidFill>
              </a:rPr>
              <a:t> </a:t>
            </a:r>
            <a:endParaRPr lang="en-BE" sz="1200" dirty="0">
              <a:solidFill>
                <a:schemeClr val="bg1"/>
              </a:solidFill>
            </a:endParaRPr>
          </a:p>
          <a:p>
            <a:endParaRPr lang="en-BE" sz="1200" dirty="0">
              <a:solidFill>
                <a:schemeClr val="bg1"/>
              </a:solidFill>
            </a:endParaRPr>
          </a:p>
        </p:txBody>
      </p:sp>
    </p:spTree>
    <p:extLst>
      <p:ext uri="{BB962C8B-B14F-4D97-AF65-F5344CB8AC3E}">
        <p14:creationId xmlns:p14="http://schemas.microsoft.com/office/powerpoint/2010/main" val="1516667354"/>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bg>
      <p:bgPr>
        <a:blipFill dpi="0" rotWithShape="1">
          <a:blip r:embed="rId2">
            <a:alphaModFix amt="9000"/>
            <a:lum/>
          </a:blip>
          <a:srcRect/>
          <a:stretch>
            <a:fillRect l="-14000" t="4000" r="-1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155B2-E64C-314E-9D53-3DB7D53C2898}"/>
              </a:ext>
            </a:extLst>
          </p:cNvPr>
          <p:cNvSpPr>
            <a:spLocks noGrp="1"/>
          </p:cNvSpPr>
          <p:nvPr>
            <p:ph type="title" hasCustomPrompt="1"/>
          </p:nvPr>
        </p:nvSpPr>
        <p:spPr/>
        <p:txBody>
          <a:bodyPr>
            <a:normAutofit/>
          </a:bodyPr>
          <a:lstStyle>
            <a:lvl1pPr>
              <a:defRPr sz="3600" b="1"/>
            </a:lvl1pPr>
          </a:lstStyle>
          <a:p>
            <a:r>
              <a:rPr lang="en-GB" dirty="0"/>
              <a:t>CLICK TO EDIT MASTER TITLE STYLE</a:t>
            </a:r>
            <a:endParaRPr lang="en-BE" dirty="0"/>
          </a:p>
        </p:txBody>
      </p:sp>
      <p:sp>
        <p:nvSpPr>
          <p:cNvPr id="3" name="Content Placeholder 2">
            <a:extLst>
              <a:ext uri="{FF2B5EF4-FFF2-40B4-BE49-F238E27FC236}">
                <a16:creationId xmlns:a16="http://schemas.microsoft.com/office/drawing/2014/main" id="{CE567390-4662-2C46-94D2-6AB55DCE9199}"/>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BE"/>
          </a:p>
        </p:txBody>
      </p:sp>
      <p:sp>
        <p:nvSpPr>
          <p:cNvPr id="5" name="Footer Placeholder 4">
            <a:extLst>
              <a:ext uri="{FF2B5EF4-FFF2-40B4-BE49-F238E27FC236}">
                <a16:creationId xmlns:a16="http://schemas.microsoft.com/office/drawing/2014/main" id="{5979E78A-CC89-1D42-8EB1-BA4FD98FA100}"/>
              </a:ext>
            </a:extLst>
          </p:cNvPr>
          <p:cNvSpPr>
            <a:spLocks noGrp="1"/>
          </p:cNvSpPr>
          <p:nvPr>
            <p:ph type="ftr" sz="quarter" idx="11"/>
          </p:nvPr>
        </p:nvSpPr>
        <p:spPr>
          <a:xfrm>
            <a:off x="4130278" y="6305549"/>
            <a:ext cx="4114800" cy="365125"/>
          </a:xfrm>
          <a:prstGeom prst="rect">
            <a:avLst/>
          </a:prstGeom>
        </p:spPr>
        <p:txBody>
          <a:bodyPr/>
          <a:lstStyle/>
          <a:p>
            <a:endParaRPr lang="en-BE"/>
          </a:p>
        </p:txBody>
      </p:sp>
      <p:sp>
        <p:nvSpPr>
          <p:cNvPr id="6" name="Slide Number Placeholder 5">
            <a:extLst>
              <a:ext uri="{FF2B5EF4-FFF2-40B4-BE49-F238E27FC236}">
                <a16:creationId xmlns:a16="http://schemas.microsoft.com/office/drawing/2014/main" id="{A54164C7-E644-D74C-8B97-ED5FAD95D926}"/>
              </a:ext>
            </a:extLst>
          </p:cNvPr>
          <p:cNvSpPr>
            <a:spLocks noGrp="1"/>
          </p:cNvSpPr>
          <p:nvPr>
            <p:ph type="sldNum" sz="quarter" idx="12"/>
          </p:nvPr>
        </p:nvSpPr>
        <p:spPr/>
        <p:txBody>
          <a:bodyPr/>
          <a:lstStyle/>
          <a:p>
            <a:fld id="{C5740EB3-131C-D14C-BCB4-8A662C3227B4}" type="slidenum">
              <a:rPr lang="en-BE" smtClean="0"/>
              <a:t>‹#›</a:t>
            </a:fld>
            <a:endParaRPr lang="en-BE"/>
          </a:p>
        </p:txBody>
      </p:sp>
      <p:pic>
        <p:nvPicPr>
          <p:cNvPr id="12" name="Picture 11" descr="Logo&#10;&#10;Description automatically generated">
            <a:extLst>
              <a:ext uri="{FF2B5EF4-FFF2-40B4-BE49-F238E27FC236}">
                <a16:creationId xmlns:a16="http://schemas.microsoft.com/office/drawing/2014/main" id="{258C1C7D-8404-CC45-8833-59B44FC2BD1E}"/>
              </a:ext>
            </a:extLst>
          </p:cNvPr>
          <p:cNvPicPr>
            <a:picLocks noChangeAspect="1"/>
          </p:cNvPicPr>
          <p:nvPr userDrawn="1"/>
        </p:nvPicPr>
        <p:blipFill>
          <a:blip r:embed="rId3"/>
          <a:stretch>
            <a:fillRect/>
          </a:stretch>
        </p:blipFill>
        <p:spPr>
          <a:xfrm>
            <a:off x="9047748" y="207466"/>
            <a:ext cx="2743200" cy="731244"/>
          </a:xfrm>
          <a:prstGeom prst="rect">
            <a:avLst/>
          </a:prstGeom>
        </p:spPr>
      </p:pic>
      <p:pic>
        <p:nvPicPr>
          <p:cNvPr id="9" name="Picture 19" descr="Background pattern&#10;&#10;Description automatically generated">
            <a:extLst>
              <a:ext uri="{FF2B5EF4-FFF2-40B4-BE49-F238E27FC236}">
                <a16:creationId xmlns:a16="http://schemas.microsoft.com/office/drawing/2014/main" id="{95AF1B68-1934-4369-8D47-139612909BCA}"/>
              </a:ext>
            </a:extLst>
          </p:cNvPr>
          <p:cNvPicPr>
            <a:picLocks noChangeAspect="1"/>
          </p:cNvPicPr>
          <p:nvPr userDrawn="1"/>
        </p:nvPicPr>
        <p:blipFill>
          <a:blip r:embed="rId4"/>
          <a:stretch>
            <a:fillRect/>
          </a:stretch>
        </p:blipFill>
        <p:spPr>
          <a:xfrm>
            <a:off x="486629" y="5988217"/>
            <a:ext cx="951999" cy="634666"/>
          </a:xfrm>
          <a:prstGeom prst="rect">
            <a:avLst/>
          </a:prstGeom>
        </p:spPr>
      </p:pic>
      <p:sp>
        <p:nvSpPr>
          <p:cNvPr id="13" name="Footer Placeholder 4">
            <a:extLst>
              <a:ext uri="{FF2B5EF4-FFF2-40B4-BE49-F238E27FC236}">
                <a16:creationId xmlns:a16="http://schemas.microsoft.com/office/drawing/2014/main" id="{77E9CAA2-8DD3-4D54-8D39-4FABAC143135}"/>
              </a:ext>
            </a:extLst>
          </p:cNvPr>
          <p:cNvSpPr txBox="1">
            <a:spLocks/>
          </p:cNvSpPr>
          <p:nvPr userDrawn="1"/>
        </p:nvSpPr>
        <p:spPr>
          <a:xfrm>
            <a:off x="1438628" y="6065318"/>
            <a:ext cx="4114800" cy="717805"/>
          </a:xfrm>
          <a:prstGeom prst="rect">
            <a:avLst/>
          </a:prstGeom>
        </p:spPr>
        <p:txBody>
          <a:bodyPr/>
          <a:ls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solidFill>
              </a:rPr>
              <a:t>Co-funded by the Erasmus+ Programme </a:t>
            </a:r>
          </a:p>
          <a:p>
            <a:r>
              <a:rPr lang="en-US" sz="1200" dirty="0">
                <a:solidFill>
                  <a:schemeClr val="bg1"/>
                </a:solidFill>
              </a:rPr>
              <a:t>of the European Union</a:t>
            </a:r>
            <a:r>
              <a:rPr lang="en-BE" sz="1200">
                <a:solidFill>
                  <a:schemeClr val="bg1"/>
                </a:solidFill>
              </a:rPr>
              <a:t> </a:t>
            </a:r>
            <a:endParaRPr lang="en-BE" sz="1200" dirty="0">
              <a:solidFill>
                <a:schemeClr val="bg1"/>
              </a:solidFill>
            </a:endParaRPr>
          </a:p>
          <a:p>
            <a:endParaRPr lang="en-BE" sz="1200" dirty="0">
              <a:solidFill>
                <a:schemeClr val="bg1"/>
              </a:solidFill>
            </a:endParaRPr>
          </a:p>
        </p:txBody>
      </p:sp>
    </p:spTree>
    <p:extLst>
      <p:ext uri="{BB962C8B-B14F-4D97-AF65-F5344CB8AC3E}">
        <p14:creationId xmlns:p14="http://schemas.microsoft.com/office/powerpoint/2010/main" val="2691449111"/>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blipFill dpi="0" rotWithShape="1">
          <a:blip r:embed="rId2">
            <a:alphaModFix amt="9000"/>
            <a:lum/>
          </a:blip>
          <a:srcRect/>
          <a:stretch>
            <a:fillRect l="-14000" t="4000" r="-1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DCE68-AD8E-074B-A9FA-E0EE89E817E2}"/>
              </a:ext>
            </a:extLst>
          </p:cNvPr>
          <p:cNvSpPr>
            <a:spLocks noGrp="1"/>
          </p:cNvSpPr>
          <p:nvPr>
            <p:ph type="title" hasCustomPrompt="1"/>
          </p:nvPr>
        </p:nvSpPr>
        <p:spPr>
          <a:xfrm>
            <a:off x="831850" y="1709738"/>
            <a:ext cx="10515600" cy="2852737"/>
          </a:xfrm>
        </p:spPr>
        <p:txBody>
          <a:bodyPr anchor="b">
            <a:normAutofit/>
          </a:bodyPr>
          <a:lstStyle>
            <a:lvl1pPr>
              <a:defRPr sz="4800" b="1"/>
            </a:lvl1pPr>
          </a:lstStyle>
          <a:p>
            <a:r>
              <a:rPr lang="en-GB" dirty="0"/>
              <a:t>CLICK TO EDIT MASTER TITLE STYLE</a:t>
            </a:r>
            <a:endParaRPr lang="en-BE" dirty="0"/>
          </a:p>
        </p:txBody>
      </p:sp>
      <p:sp>
        <p:nvSpPr>
          <p:cNvPr id="3" name="Text Placeholder 2">
            <a:extLst>
              <a:ext uri="{FF2B5EF4-FFF2-40B4-BE49-F238E27FC236}">
                <a16:creationId xmlns:a16="http://schemas.microsoft.com/office/drawing/2014/main" id="{2D498428-5157-6E41-94BD-EB72C2F62C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6" name="Slide Number Placeholder 5">
            <a:extLst>
              <a:ext uri="{FF2B5EF4-FFF2-40B4-BE49-F238E27FC236}">
                <a16:creationId xmlns:a16="http://schemas.microsoft.com/office/drawing/2014/main" id="{073A5D2F-8EA6-C64D-AAA1-6C346B2980AF}"/>
              </a:ext>
            </a:extLst>
          </p:cNvPr>
          <p:cNvSpPr>
            <a:spLocks noGrp="1"/>
          </p:cNvSpPr>
          <p:nvPr>
            <p:ph type="sldNum" sz="quarter" idx="12"/>
          </p:nvPr>
        </p:nvSpPr>
        <p:spPr/>
        <p:txBody>
          <a:bodyPr/>
          <a:lstStyle>
            <a:lvl1pPr>
              <a:defRPr>
                <a:solidFill>
                  <a:schemeClr val="bg1"/>
                </a:solidFill>
              </a:defRPr>
            </a:lvl1pPr>
          </a:lstStyle>
          <a:p>
            <a:fld id="{C5740EB3-131C-D14C-BCB4-8A662C3227B4}" type="slidenum">
              <a:rPr lang="en-BE" smtClean="0"/>
              <a:pPr/>
              <a:t>‹#›</a:t>
            </a:fld>
            <a:endParaRPr lang="en-BE" dirty="0"/>
          </a:p>
        </p:txBody>
      </p:sp>
      <p:pic>
        <p:nvPicPr>
          <p:cNvPr id="11" name="Picture 10" descr="Logo&#10;&#10;Description automatically generated">
            <a:extLst>
              <a:ext uri="{FF2B5EF4-FFF2-40B4-BE49-F238E27FC236}">
                <a16:creationId xmlns:a16="http://schemas.microsoft.com/office/drawing/2014/main" id="{A738441D-DBB3-6E47-998D-B9F2ED934582}"/>
              </a:ext>
            </a:extLst>
          </p:cNvPr>
          <p:cNvPicPr>
            <a:picLocks noChangeAspect="1"/>
          </p:cNvPicPr>
          <p:nvPr userDrawn="1"/>
        </p:nvPicPr>
        <p:blipFill>
          <a:blip r:embed="rId3"/>
          <a:stretch>
            <a:fillRect/>
          </a:stretch>
        </p:blipFill>
        <p:spPr>
          <a:xfrm>
            <a:off x="9047748" y="207466"/>
            <a:ext cx="2743200" cy="731244"/>
          </a:xfrm>
          <a:prstGeom prst="rect">
            <a:avLst/>
          </a:prstGeom>
        </p:spPr>
      </p:pic>
      <p:pic>
        <p:nvPicPr>
          <p:cNvPr id="8" name="Picture 19" descr="Background pattern&#10;&#10;Description automatically generated">
            <a:extLst>
              <a:ext uri="{FF2B5EF4-FFF2-40B4-BE49-F238E27FC236}">
                <a16:creationId xmlns:a16="http://schemas.microsoft.com/office/drawing/2014/main" id="{65568FCA-D205-4106-B464-C3489B8BA5FB}"/>
              </a:ext>
            </a:extLst>
          </p:cNvPr>
          <p:cNvPicPr>
            <a:picLocks noChangeAspect="1"/>
          </p:cNvPicPr>
          <p:nvPr userDrawn="1"/>
        </p:nvPicPr>
        <p:blipFill>
          <a:blip r:embed="rId4"/>
          <a:stretch>
            <a:fillRect/>
          </a:stretch>
        </p:blipFill>
        <p:spPr>
          <a:xfrm>
            <a:off x="486629" y="5988217"/>
            <a:ext cx="951999" cy="634666"/>
          </a:xfrm>
          <a:prstGeom prst="rect">
            <a:avLst/>
          </a:prstGeom>
        </p:spPr>
      </p:pic>
      <p:sp>
        <p:nvSpPr>
          <p:cNvPr id="12" name="Footer Placeholder 4">
            <a:extLst>
              <a:ext uri="{FF2B5EF4-FFF2-40B4-BE49-F238E27FC236}">
                <a16:creationId xmlns:a16="http://schemas.microsoft.com/office/drawing/2014/main" id="{77D02492-465A-4DB9-8AFB-890F6A27EACF}"/>
              </a:ext>
            </a:extLst>
          </p:cNvPr>
          <p:cNvSpPr txBox="1">
            <a:spLocks/>
          </p:cNvSpPr>
          <p:nvPr userDrawn="1"/>
        </p:nvSpPr>
        <p:spPr>
          <a:xfrm>
            <a:off x="1438629" y="5988217"/>
            <a:ext cx="4114800" cy="717805"/>
          </a:xfrm>
          <a:prstGeom prst="rect">
            <a:avLst/>
          </a:prstGeom>
        </p:spPr>
        <p:txBody>
          <a:bodyPr/>
          <a:ls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solidFill>
              </a:rPr>
              <a:t>Co-funded by the Erasmus+ Programme </a:t>
            </a:r>
          </a:p>
          <a:p>
            <a:r>
              <a:rPr lang="en-US" sz="1200" dirty="0">
                <a:solidFill>
                  <a:schemeClr val="bg1"/>
                </a:solidFill>
              </a:rPr>
              <a:t>of the European Union</a:t>
            </a:r>
          </a:p>
          <a:p>
            <a:r>
              <a:rPr lang="en-US" sz="1200" dirty="0">
                <a:solidFill>
                  <a:schemeClr val="bg1"/>
                </a:solidFill>
              </a:rPr>
              <a:t>621684-EPP-1-2020-1-IT-EPPKA2-SSA-B</a:t>
            </a:r>
          </a:p>
          <a:p>
            <a:r>
              <a:rPr lang="en-BE" sz="1200" dirty="0">
                <a:solidFill>
                  <a:schemeClr val="bg1"/>
                </a:solidFill>
              </a:rPr>
              <a:t> </a:t>
            </a:r>
          </a:p>
          <a:p>
            <a:endParaRPr lang="en-BE" sz="1200" dirty="0">
              <a:solidFill>
                <a:schemeClr val="bg1"/>
              </a:solidFill>
            </a:endParaRPr>
          </a:p>
        </p:txBody>
      </p:sp>
    </p:spTree>
    <p:extLst>
      <p:ext uri="{BB962C8B-B14F-4D97-AF65-F5344CB8AC3E}">
        <p14:creationId xmlns:p14="http://schemas.microsoft.com/office/powerpoint/2010/main" val="3361586428"/>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e contenuti">
    <p:bg>
      <p:bgPr>
        <a:blipFill dpi="0" rotWithShape="1">
          <a:blip r:embed="rId2">
            <a:alphaModFix amt="9000"/>
            <a:lum/>
          </a:blip>
          <a:srcRect/>
          <a:stretch>
            <a:fillRect l="-14000" t="4000" r="-1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96B2E-C6E2-154F-87AC-28B70393C3B1}"/>
              </a:ext>
            </a:extLst>
          </p:cNvPr>
          <p:cNvSpPr>
            <a:spLocks noGrp="1"/>
          </p:cNvSpPr>
          <p:nvPr>
            <p:ph type="title" hasCustomPrompt="1"/>
          </p:nvPr>
        </p:nvSpPr>
        <p:spPr/>
        <p:txBody>
          <a:bodyPr>
            <a:normAutofit/>
          </a:bodyPr>
          <a:lstStyle>
            <a:lvl1pPr>
              <a:defRPr sz="3600" b="1"/>
            </a:lvl1pPr>
          </a:lstStyle>
          <a:p>
            <a:r>
              <a:rPr lang="en-GB" dirty="0"/>
              <a:t>CLICK TO EDIT MASTER TITLE STYLE</a:t>
            </a:r>
            <a:endParaRPr lang="en-BE" dirty="0"/>
          </a:p>
        </p:txBody>
      </p:sp>
      <p:sp>
        <p:nvSpPr>
          <p:cNvPr id="3" name="Content Placeholder 2">
            <a:extLst>
              <a:ext uri="{FF2B5EF4-FFF2-40B4-BE49-F238E27FC236}">
                <a16:creationId xmlns:a16="http://schemas.microsoft.com/office/drawing/2014/main" id="{EF99862F-0932-4948-BA09-53B8506CB2CD}"/>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BE"/>
          </a:p>
        </p:txBody>
      </p:sp>
      <p:sp>
        <p:nvSpPr>
          <p:cNvPr id="4" name="Content Placeholder 3">
            <a:extLst>
              <a:ext uri="{FF2B5EF4-FFF2-40B4-BE49-F238E27FC236}">
                <a16:creationId xmlns:a16="http://schemas.microsoft.com/office/drawing/2014/main" id="{8A51AD78-2ACC-8E4F-A692-84BD7A485FDC}"/>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BE"/>
          </a:p>
        </p:txBody>
      </p:sp>
      <p:sp>
        <p:nvSpPr>
          <p:cNvPr id="7" name="Slide Number Placeholder 6">
            <a:extLst>
              <a:ext uri="{FF2B5EF4-FFF2-40B4-BE49-F238E27FC236}">
                <a16:creationId xmlns:a16="http://schemas.microsoft.com/office/drawing/2014/main" id="{3950010B-9C73-C240-835F-E2BC766748FA}"/>
              </a:ext>
            </a:extLst>
          </p:cNvPr>
          <p:cNvSpPr>
            <a:spLocks noGrp="1"/>
          </p:cNvSpPr>
          <p:nvPr>
            <p:ph type="sldNum" sz="quarter" idx="12"/>
          </p:nvPr>
        </p:nvSpPr>
        <p:spPr/>
        <p:txBody>
          <a:bodyPr/>
          <a:lstStyle/>
          <a:p>
            <a:fld id="{C5740EB3-131C-D14C-BCB4-8A662C3227B4}" type="slidenum">
              <a:rPr lang="en-BE" smtClean="0"/>
              <a:t>‹#›</a:t>
            </a:fld>
            <a:endParaRPr lang="en-BE"/>
          </a:p>
        </p:txBody>
      </p:sp>
      <p:pic>
        <p:nvPicPr>
          <p:cNvPr id="11" name="Picture 10" descr="Logo&#10;&#10;Description automatically generated">
            <a:extLst>
              <a:ext uri="{FF2B5EF4-FFF2-40B4-BE49-F238E27FC236}">
                <a16:creationId xmlns:a16="http://schemas.microsoft.com/office/drawing/2014/main" id="{30B9BFF9-54CC-B546-9544-BCB22E34B59C}"/>
              </a:ext>
            </a:extLst>
          </p:cNvPr>
          <p:cNvPicPr>
            <a:picLocks noChangeAspect="1"/>
          </p:cNvPicPr>
          <p:nvPr userDrawn="1"/>
        </p:nvPicPr>
        <p:blipFill>
          <a:blip r:embed="rId3"/>
          <a:stretch>
            <a:fillRect/>
          </a:stretch>
        </p:blipFill>
        <p:spPr>
          <a:xfrm>
            <a:off x="9047748" y="207466"/>
            <a:ext cx="2743200" cy="731244"/>
          </a:xfrm>
          <a:prstGeom prst="rect">
            <a:avLst/>
          </a:prstGeom>
        </p:spPr>
      </p:pic>
      <p:pic>
        <p:nvPicPr>
          <p:cNvPr id="12" name="Picture 19" descr="Background pattern&#10;&#10;Description automatically generated">
            <a:extLst>
              <a:ext uri="{FF2B5EF4-FFF2-40B4-BE49-F238E27FC236}">
                <a16:creationId xmlns:a16="http://schemas.microsoft.com/office/drawing/2014/main" id="{A8D16B6A-B0D4-46D6-8D10-FDAAAE3C0B69}"/>
              </a:ext>
            </a:extLst>
          </p:cNvPr>
          <p:cNvPicPr>
            <a:picLocks noChangeAspect="1"/>
          </p:cNvPicPr>
          <p:nvPr userDrawn="1"/>
        </p:nvPicPr>
        <p:blipFill>
          <a:blip r:embed="rId4"/>
          <a:stretch>
            <a:fillRect/>
          </a:stretch>
        </p:blipFill>
        <p:spPr>
          <a:xfrm>
            <a:off x="486629" y="5988217"/>
            <a:ext cx="951999" cy="634666"/>
          </a:xfrm>
          <a:prstGeom prst="rect">
            <a:avLst/>
          </a:prstGeom>
        </p:spPr>
      </p:pic>
      <p:sp>
        <p:nvSpPr>
          <p:cNvPr id="13" name="Footer Placeholder 4">
            <a:extLst>
              <a:ext uri="{FF2B5EF4-FFF2-40B4-BE49-F238E27FC236}">
                <a16:creationId xmlns:a16="http://schemas.microsoft.com/office/drawing/2014/main" id="{F4283F97-69F7-4831-9EC3-A3138A95B3D7}"/>
              </a:ext>
            </a:extLst>
          </p:cNvPr>
          <p:cNvSpPr txBox="1">
            <a:spLocks/>
          </p:cNvSpPr>
          <p:nvPr userDrawn="1"/>
        </p:nvSpPr>
        <p:spPr>
          <a:xfrm>
            <a:off x="1438629" y="5988217"/>
            <a:ext cx="4114800" cy="717805"/>
          </a:xfrm>
          <a:prstGeom prst="rect">
            <a:avLst/>
          </a:prstGeom>
        </p:spPr>
        <p:txBody>
          <a:bodyPr/>
          <a:ls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solidFill>
              </a:rPr>
              <a:t>Co-funded by the Erasmus+ Programme </a:t>
            </a:r>
          </a:p>
          <a:p>
            <a:r>
              <a:rPr lang="en-US" sz="1200" dirty="0">
                <a:solidFill>
                  <a:schemeClr val="bg1"/>
                </a:solidFill>
              </a:rPr>
              <a:t>of the European Union</a:t>
            </a:r>
          </a:p>
          <a:p>
            <a:r>
              <a:rPr lang="en-US" sz="1200" dirty="0">
                <a:solidFill>
                  <a:schemeClr val="bg1"/>
                </a:solidFill>
              </a:rPr>
              <a:t>621684-EPP-1-2020-1-IT-EPPKA2-SSA-B</a:t>
            </a:r>
          </a:p>
          <a:p>
            <a:r>
              <a:rPr lang="en-BE" sz="1200" dirty="0">
                <a:solidFill>
                  <a:schemeClr val="bg1"/>
                </a:solidFill>
              </a:rPr>
              <a:t> </a:t>
            </a:r>
          </a:p>
          <a:p>
            <a:endParaRPr lang="en-BE" sz="1200" dirty="0">
              <a:solidFill>
                <a:schemeClr val="bg1"/>
              </a:solidFill>
            </a:endParaRPr>
          </a:p>
        </p:txBody>
      </p:sp>
    </p:spTree>
    <p:extLst>
      <p:ext uri="{BB962C8B-B14F-4D97-AF65-F5344CB8AC3E}">
        <p14:creationId xmlns:p14="http://schemas.microsoft.com/office/powerpoint/2010/main" val="2966874213"/>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Pr>
        <a:blipFill dpi="0" rotWithShape="1">
          <a:blip r:embed="rId2">
            <a:alphaModFix amt="9000"/>
            <a:lum/>
          </a:blip>
          <a:srcRect/>
          <a:stretch>
            <a:fillRect l="-14000" t="4000" r="-1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9E6C4-1F79-F449-8C3F-9DCEBD0682E7}"/>
              </a:ext>
            </a:extLst>
          </p:cNvPr>
          <p:cNvSpPr>
            <a:spLocks noGrp="1"/>
          </p:cNvSpPr>
          <p:nvPr>
            <p:ph type="title" hasCustomPrompt="1"/>
          </p:nvPr>
        </p:nvSpPr>
        <p:spPr/>
        <p:txBody>
          <a:bodyPr>
            <a:normAutofit/>
          </a:bodyPr>
          <a:lstStyle>
            <a:lvl1pPr>
              <a:defRPr sz="3600" b="1"/>
            </a:lvl1pPr>
          </a:lstStyle>
          <a:p>
            <a:r>
              <a:rPr lang="en-GB" dirty="0"/>
              <a:t>CLICK TO EDIT MASTER TITLE STYLE</a:t>
            </a:r>
            <a:endParaRPr lang="en-BE" dirty="0"/>
          </a:p>
        </p:txBody>
      </p:sp>
      <p:sp>
        <p:nvSpPr>
          <p:cNvPr id="5" name="Slide Number Placeholder 4">
            <a:extLst>
              <a:ext uri="{FF2B5EF4-FFF2-40B4-BE49-F238E27FC236}">
                <a16:creationId xmlns:a16="http://schemas.microsoft.com/office/drawing/2014/main" id="{BF6AECD0-123D-9E4C-8B00-D3C8A39ABE2E}"/>
              </a:ext>
            </a:extLst>
          </p:cNvPr>
          <p:cNvSpPr>
            <a:spLocks noGrp="1"/>
          </p:cNvSpPr>
          <p:nvPr>
            <p:ph type="sldNum" sz="quarter" idx="12"/>
          </p:nvPr>
        </p:nvSpPr>
        <p:spPr/>
        <p:txBody>
          <a:bodyPr/>
          <a:lstStyle/>
          <a:p>
            <a:fld id="{C5740EB3-131C-D14C-BCB4-8A662C3227B4}" type="slidenum">
              <a:rPr lang="en-BE" smtClean="0"/>
              <a:t>‹#›</a:t>
            </a:fld>
            <a:endParaRPr lang="en-BE"/>
          </a:p>
        </p:txBody>
      </p:sp>
      <p:pic>
        <p:nvPicPr>
          <p:cNvPr id="9" name="Picture 8" descr="Logo&#10;&#10;Description automatically generated">
            <a:extLst>
              <a:ext uri="{FF2B5EF4-FFF2-40B4-BE49-F238E27FC236}">
                <a16:creationId xmlns:a16="http://schemas.microsoft.com/office/drawing/2014/main" id="{CCF9176C-F606-A24C-9D6B-F76200542653}"/>
              </a:ext>
            </a:extLst>
          </p:cNvPr>
          <p:cNvPicPr>
            <a:picLocks noChangeAspect="1"/>
          </p:cNvPicPr>
          <p:nvPr userDrawn="1"/>
        </p:nvPicPr>
        <p:blipFill>
          <a:blip r:embed="rId3"/>
          <a:stretch>
            <a:fillRect/>
          </a:stretch>
        </p:blipFill>
        <p:spPr>
          <a:xfrm>
            <a:off x="9047748" y="207466"/>
            <a:ext cx="2743200" cy="731244"/>
          </a:xfrm>
          <a:prstGeom prst="rect">
            <a:avLst/>
          </a:prstGeom>
        </p:spPr>
      </p:pic>
      <p:pic>
        <p:nvPicPr>
          <p:cNvPr id="10" name="Picture 19" descr="Background pattern&#10;&#10;Description automatically generated">
            <a:extLst>
              <a:ext uri="{FF2B5EF4-FFF2-40B4-BE49-F238E27FC236}">
                <a16:creationId xmlns:a16="http://schemas.microsoft.com/office/drawing/2014/main" id="{1CA8A494-293B-4C07-B57E-42449B340179}"/>
              </a:ext>
            </a:extLst>
          </p:cNvPr>
          <p:cNvPicPr>
            <a:picLocks noChangeAspect="1"/>
          </p:cNvPicPr>
          <p:nvPr userDrawn="1"/>
        </p:nvPicPr>
        <p:blipFill>
          <a:blip r:embed="rId4"/>
          <a:stretch>
            <a:fillRect/>
          </a:stretch>
        </p:blipFill>
        <p:spPr>
          <a:xfrm>
            <a:off x="486629" y="5988217"/>
            <a:ext cx="951999" cy="634666"/>
          </a:xfrm>
          <a:prstGeom prst="rect">
            <a:avLst/>
          </a:prstGeom>
        </p:spPr>
      </p:pic>
      <p:sp>
        <p:nvSpPr>
          <p:cNvPr id="11" name="Footer Placeholder 4">
            <a:extLst>
              <a:ext uri="{FF2B5EF4-FFF2-40B4-BE49-F238E27FC236}">
                <a16:creationId xmlns:a16="http://schemas.microsoft.com/office/drawing/2014/main" id="{A72CC5FB-7A8E-417F-B22E-CE46AF9EF78B}"/>
              </a:ext>
            </a:extLst>
          </p:cNvPr>
          <p:cNvSpPr txBox="1">
            <a:spLocks/>
          </p:cNvSpPr>
          <p:nvPr userDrawn="1"/>
        </p:nvSpPr>
        <p:spPr>
          <a:xfrm>
            <a:off x="1438629" y="5988217"/>
            <a:ext cx="4114800" cy="717805"/>
          </a:xfrm>
          <a:prstGeom prst="rect">
            <a:avLst/>
          </a:prstGeom>
        </p:spPr>
        <p:txBody>
          <a:bodyPr/>
          <a:ls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solidFill>
              </a:rPr>
              <a:t>Co-funded by the Erasmus+ Programme </a:t>
            </a:r>
          </a:p>
          <a:p>
            <a:r>
              <a:rPr lang="en-US" sz="1200" dirty="0">
                <a:solidFill>
                  <a:schemeClr val="bg1"/>
                </a:solidFill>
              </a:rPr>
              <a:t>of the European Union</a:t>
            </a:r>
          </a:p>
          <a:p>
            <a:r>
              <a:rPr lang="en-US" sz="1200" dirty="0">
                <a:solidFill>
                  <a:schemeClr val="bg1"/>
                </a:solidFill>
              </a:rPr>
              <a:t>621684-EPP-1-2020-1-IT-EPPKA2-SSA-B</a:t>
            </a:r>
          </a:p>
          <a:p>
            <a:r>
              <a:rPr lang="en-BE" sz="1200" dirty="0">
                <a:solidFill>
                  <a:schemeClr val="bg1"/>
                </a:solidFill>
              </a:rPr>
              <a:t> </a:t>
            </a:r>
          </a:p>
          <a:p>
            <a:endParaRPr lang="en-BE" sz="1200" dirty="0">
              <a:solidFill>
                <a:schemeClr val="bg1"/>
              </a:solidFill>
            </a:endParaRPr>
          </a:p>
        </p:txBody>
      </p:sp>
    </p:spTree>
    <p:extLst>
      <p:ext uri="{BB962C8B-B14F-4D97-AF65-F5344CB8AC3E}">
        <p14:creationId xmlns:p14="http://schemas.microsoft.com/office/powerpoint/2010/main" val="1767757511"/>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bg>
      <p:bgPr>
        <a:blipFill dpi="0" rotWithShape="1">
          <a:blip r:embed="rId2">
            <a:alphaModFix amt="9000"/>
            <a:lum/>
          </a:blip>
          <a:srcRect/>
          <a:stretch>
            <a:fillRect l="-14000" t="4000" r="-14000"/>
          </a:stretch>
        </a:blipFill>
        <a:effectLst/>
      </p:bgPr>
    </p:bg>
    <p:spTree>
      <p:nvGrpSpPr>
        <p:cNvPr id="1" name=""/>
        <p:cNvGrpSpPr/>
        <p:nvPr/>
      </p:nvGrpSpPr>
      <p:grpSpPr>
        <a:xfrm>
          <a:off x="0" y="0"/>
          <a:ext cx="0" cy="0"/>
          <a:chOff x="0" y="0"/>
          <a:chExt cx="0" cy="0"/>
        </a:xfrm>
      </p:grpSpPr>
      <p:pic>
        <p:nvPicPr>
          <p:cNvPr id="8" name="Picture 7" descr="Logo&#10;&#10;Description automatically generated">
            <a:extLst>
              <a:ext uri="{FF2B5EF4-FFF2-40B4-BE49-F238E27FC236}">
                <a16:creationId xmlns:a16="http://schemas.microsoft.com/office/drawing/2014/main" id="{4566183E-AAA1-174E-9AAF-D7EFF44918BA}"/>
              </a:ext>
            </a:extLst>
          </p:cNvPr>
          <p:cNvPicPr>
            <a:picLocks noChangeAspect="1"/>
          </p:cNvPicPr>
          <p:nvPr userDrawn="1"/>
        </p:nvPicPr>
        <p:blipFill>
          <a:blip r:embed="rId3"/>
          <a:stretch>
            <a:fillRect/>
          </a:stretch>
        </p:blipFill>
        <p:spPr>
          <a:xfrm>
            <a:off x="9047748" y="207466"/>
            <a:ext cx="2743200" cy="731244"/>
          </a:xfrm>
          <a:prstGeom prst="rect">
            <a:avLst/>
          </a:prstGeom>
        </p:spPr>
      </p:pic>
      <p:pic>
        <p:nvPicPr>
          <p:cNvPr id="5" name="Picture 19" descr="Background pattern&#10;&#10;Description automatically generated">
            <a:extLst>
              <a:ext uri="{FF2B5EF4-FFF2-40B4-BE49-F238E27FC236}">
                <a16:creationId xmlns:a16="http://schemas.microsoft.com/office/drawing/2014/main" id="{F13A4136-44D8-4D08-B4E8-D291C35313DF}"/>
              </a:ext>
            </a:extLst>
          </p:cNvPr>
          <p:cNvPicPr>
            <a:picLocks noChangeAspect="1"/>
          </p:cNvPicPr>
          <p:nvPr userDrawn="1"/>
        </p:nvPicPr>
        <p:blipFill>
          <a:blip r:embed="rId4"/>
          <a:stretch>
            <a:fillRect/>
          </a:stretch>
        </p:blipFill>
        <p:spPr>
          <a:xfrm>
            <a:off x="486629" y="5988217"/>
            <a:ext cx="951999" cy="634666"/>
          </a:xfrm>
          <a:prstGeom prst="rect">
            <a:avLst/>
          </a:prstGeom>
        </p:spPr>
      </p:pic>
      <p:sp>
        <p:nvSpPr>
          <p:cNvPr id="9" name="Footer Placeholder 4">
            <a:extLst>
              <a:ext uri="{FF2B5EF4-FFF2-40B4-BE49-F238E27FC236}">
                <a16:creationId xmlns:a16="http://schemas.microsoft.com/office/drawing/2014/main" id="{37E02640-8E3D-4AB4-AF03-E0A59AE3A849}"/>
              </a:ext>
            </a:extLst>
          </p:cNvPr>
          <p:cNvSpPr txBox="1">
            <a:spLocks/>
          </p:cNvSpPr>
          <p:nvPr userDrawn="1"/>
        </p:nvSpPr>
        <p:spPr>
          <a:xfrm>
            <a:off x="1438629" y="5988217"/>
            <a:ext cx="4114800" cy="717805"/>
          </a:xfrm>
          <a:prstGeom prst="rect">
            <a:avLst/>
          </a:prstGeom>
        </p:spPr>
        <p:txBody>
          <a:bodyPr/>
          <a:ls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solidFill>
              </a:rPr>
              <a:t>Co-funded by the Erasmus+ Programme </a:t>
            </a:r>
          </a:p>
          <a:p>
            <a:r>
              <a:rPr lang="en-US" sz="1200" dirty="0">
                <a:solidFill>
                  <a:schemeClr val="bg1"/>
                </a:solidFill>
              </a:rPr>
              <a:t>of the European Union</a:t>
            </a:r>
          </a:p>
          <a:p>
            <a:r>
              <a:rPr lang="en-US" sz="1200" dirty="0">
                <a:solidFill>
                  <a:schemeClr val="bg1"/>
                </a:solidFill>
              </a:rPr>
              <a:t>621684-EPP-1-2020-1-IT-EPPKA2-SSA-B</a:t>
            </a:r>
          </a:p>
          <a:p>
            <a:r>
              <a:rPr lang="en-BE" sz="1200" dirty="0">
                <a:solidFill>
                  <a:schemeClr val="bg1"/>
                </a:solidFill>
              </a:rPr>
              <a:t> </a:t>
            </a:r>
          </a:p>
          <a:p>
            <a:endParaRPr lang="en-BE" sz="1200" dirty="0">
              <a:solidFill>
                <a:schemeClr val="bg1"/>
              </a:solidFill>
            </a:endParaRPr>
          </a:p>
        </p:txBody>
      </p:sp>
    </p:spTree>
    <p:extLst>
      <p:ext uri="{BB962C8B-B14F-4D97-AF65-F5344CB8AC3E}">
        <p14:creationId xmlns:p14="http://schemas.microsoft.com/office/powerpoint/2010/main" val="3363942829"/>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ast slide">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0378DA7-9834-3846-83B3-00301D01B7B1}"/>
              </a:ext>
            </a:extLst>
          </p:cNvPr>
          <p:cNvSpPr>
            <a:spLocks noGrp="1"/>
          </p:cNvSpPr>
          <p:nvPr>
            <p:ph type="sldNum" sz="quarter" idx="12"/>
          </p:nvPr>
        </p:nvSpPr>
        <p:spPr/>
        <p:txBody>
          <a:bodyPr/>
          <a:lstStyle>
            <a:lvl1pPr>
              <a:defRPr>
                <a:solidFill>
                  <a:schemeClr val="tx1"/>
                </a:solidFill>
              </a:defRPr>
            </a:lvl1pPr>
          </a:lstStyle>
          <a:p>
            <a:fld id="{C5740EB3-131C-D14C-BCB4-8A662C3227B4}" type="slidenum">
              <a:rPr lang="en-BE" smtClean="0"/>
              <a:pPr/>
              <a:t>‹#›</a:t>
            </a:fld>
            <a:endParaRPr lang="en-BE" dirty="0"/>
          </a:p>
        </p:txBody>
      </p:sp>
      <p:pic>
        <p:nvPicPr>
          <p:cNvPr id="10" name="Picture 9" descr="Logo&#10;&#10;Description automatically generated">
            <a:extLst>
              <a:ext uri="{FF2B5EF4-FFF2-40B4-BE49-F238E27FC236}">
                <a16:creationId xmlns:a16="http://schemas.microsoft.com/office/drawing/2014/main" id="{A7B8A40A-EA10-E448-8759-38F43316C2BB}"/>
              </a:ext>
            </a:extLst>
          </p:cNvPr>
          <p:cNvPicPr>
            <a:picLocks noChangeAspect="1"/>
          </p:cNvPicPr>
          <p:nvPr userDrawn="1"/>
        </p:nvPicPr>
        <p:blipFill>
          <a:blip r:embed="rId2"/>
          <a:stretch>
            <a:fillRect/>
          </a:stretch>
        </p:blipFill>
        <p:spPr>
          <a:xfrm>
            <a:off x="1879600" y="2038933"/>
            <a:ext cx="8432800" cy="2247900"/>
          </a:xfrm>
          <a:prstGeom prst="rect">
            <a:avLst/>
          </a:prstGeom>
        </p:spPr>
      </p:pic>
      <p:sp>
        <p:nvSpPr>
          <p:cNvPr id="15" name="Rectangle 14">
            <a:extLst>
              <a:ext uri="{FF2B5EF4-FFF2-40B4-BE49-F238E27FC236}">
                <a16:creationId xmlns:a16="http://schemas.microsoft.com/office/drawing/2014/main" id="{6C3E4C29-64B1-F748-877C-FF0F320A40DF}"/>
              </a:ext>
            </a:extLst>
          </p:cNvPr>
          <p:cNvSpPr/>
          <p:nvPr userDrawn="1"/>
        </p:nvSpPr>
        <p:spPr>
          <a:xfrm>
            <a:off x="0" y="5614736"/>
            <a:ext cx="12192000" cy="12432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dirty="0"/>
          </a:p>
        </p:txBody>
      </p:sp>
      <p:pic>
        <p:nvPicPr>
          <p:cNvPr id="17" name="Picture 16" descr="Background pattern&#10;&#10;Description automatically generated">
            <a:extLst>
              <a:ext uri="{FF2B5EF4-FFF2-40B4-BE49-F238E27FC236}">
                <a16:creationId xmlns:a16="http://schemas.microsoft.com/office/drawing/2014/main" id="{51A97CD2-1163-834E-B172-597C82C03829}"/>
              </a:ext>
            </a:extLst>
          </p:cNvPr>
          <p:cNvPicPr>
            <a:picLocks noChangeAspect="1"/>
          </p:cNvPicPr>
          <p:nvPr userDrawn="1"/>
        </p:nvPicPr>
        <p:blipFill>
          <a:blip r:embed="rId3"/>
          <a:stretch>
            <a:fillRect/>
          </a:stretch>
        </p:blipFill>
        <p:spPr>
          <a:xfrm>
            <a:off x="927601" y="5882994"/>
            <a:ext cx="951999" cy="634666"/>
          </a:xfrm>
          <a:prstGeom prst="rect">
            <a:avLst/>
          </a:prstGeom>
        </p:spPr>
      </p:pic>
      <p:sp>
        <p:nvSpPr>
          <p:cNvPr id="7" name="Footer Placeholder 4">
            <a:extLst>
              <a:ext uri="{FF2B5EF4-FFF2-40B4-BE49-F238E27FC236}">
                <a16:creationId xmlns:a16="http://schemas.microsoft.com/office/drawing/2014/main" id="{8630A999-5A8F-4AF9-B647-40B1738E0871}"/>
              </a:ext>
            </a:extLst>
          </p:cNvPr>
          <p:cNvSpPr txBox="1">
            <a:spLocks/>
          </p:cNvSpPr>
          <p:nvPr userDrawn="1"/>
        </p:nvSpPr>
        <p:spPr>
          <a:xfrm>
            <a:off x="5270280" y="5989187"/>
            <a:ext cx="6551017" cy="365125"/>
          </a:xfrm>
          <a:prstGeom prst="rect">
            <a:avLst/>
          </a:prstGeom>
        </p:spPr>
        <p:txBody>
          <a:bodyPr/>
          <a:ls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800" b="0" i="1" dirty="0">
                <a:solidFill>
                  <a:srgbClr val="222222"/>
                </a:solidFill>
                <a:effectLst/>
                <a:latin typeface="Calibri Light" panose="020F0302020204030204" pitchFamily="34" charset="0"/>
              </a:rPr>
              <a:t>The views represented in this document only reflect the views of the authors and not the views of EACEA and the European Commission. EACEA and the European Commission are not liable for any use that may be made of the information contained in this document. Furthermore, the information is provided “as is” and no guarantee or warranty is given that the information fit for any particular purpose. The user of the information uses it as its sole risk and liability.</a:t>
            </a:r>
            <a:endParaRPr lang="en-BE" sz="800" dirty="0">
              <a:solidFill>
                <a:schemeClr val="bg1"/>
              </a:solidFill>
            </a:endParaRPr>
          </a:p>
          <a:p>
            <a:r>
              <a:rPr lang="en-BE" sz="1200" dirty="0">
                <a:solidFill>
                  <a:schemeClr val="bg1"/>
                </a:solidFill>
              </a:rPr>
              <a:t> </a:t>
            </a:r>
          </a:p>
          <a:p>
            <a:endParaRPr lang="en-BE" sz="1200" dirty="0">
              <a:solidFill>
                <a:schemeClr val="bg1"/>
              </a:solidFill>
            </a:endParaRPr>
          </a:p>
        </p:txBody>
      </p:sp>
      <p:sp>
        <p:nvSpPr>
          <p:cNvPr id="8" name="Footer Placeholder 4">
            <a:extLst>
              <a:ext uri="{FF2B5EF4-FFF2-40B4-BE49-F238E27FC236}">
                <a16:creationId xmlns:a16="http://schemas.microsoft.com/office/drawing/2014/main" id="{F4283F97-69F7-4831-9EC3-A3138A95B3D7}"/>
              </a:ext>
            </a:extLst>
          </p:cNvPr>
          <p:cNvSpPr txBox="1">
            <a:spLocks/>
          </p:cNvSpPr>
          <p:nvPr userDrawn="1"/>
        </p:nvSpPr>
        <p:spPr>
          <a:xfrm>
            <a:off x="1879600" y="5970025"/>
            <a:ext cx="4114800" cy="717805"/>
          </a:xfrm>
          <a:prstGeom prst="rect">
            <a:avLst/>
          </a:prstGeom>
        </p:spPr>
        <p:txBody>
          <a:bodyPr/>
          <a:ls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solidFill>
              </a:rPr>
              <a:t>Co-funded by the Erasmus+ Programme </a:t>
            </a:r>
          </a:p>
          <a:p>
            <a:r>
              <a:rPr lang="en-US" sz="1200" dirty="0">
                <a:solidFill>
                  <a:schemeClr val="bg1"/>
                </a:solidFill>
              </a:rPr>
              <a:t>of the European Union</a:t>
            </a:r>
            <a:r>
              <a:rPr lang="en-BE" sz="1200">
                <a:solidFill>
                  <a:schemeClr val="bg1"/>
                </a:solidFill>
              </a:rPr>
              <a:t> </a:t>
            </a:r>
            <a:endParaRPr lang="en-BE" sz="1200" dirty="0">
              <a:solidFill>
                <a:schemeClr val="bg1"/>
              </a:solidFill>
            </a:endParaRPr>
          </a:p>
          <a:p>
            <a:endParaRPr lang="en-BE" sz="1200" dirty="0">
              <a:solidFill>
                <a:schemeClr val="bg1"/>
              </a:solidFill>
            </a:endParaRPr>
          </a:p>
        </p:txBody>
      </p:sp>
    </p:spTree>
    <p:extLst>
      <p:ext uri="{BB962C8B-B14F-4D97-AF65-F5344CB8AC3E}">
        <p14:creationId xmlns:p14="http://schemas.microsoft.com/office/powerpoint/2010/main" val="1639423230"/>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02B6AE-D0E4-C44B-A200-88748E5A8E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BE" dirty="0"/>
          </a:p>
        </p:txBody>
      </p:sp>
      <p:sp>
        <p:nvSpPr>
          <p:cNvPr id="3" name="Text Placeholder 2">
            <a:extLst>
              <a:ext uri="{FF2B5EF4-FFF2-40B4-BE49-F238E27FC236}">
                <a16:creationId xmlns:a16="http://schemas.microsoft.com/office/drawing/2014/main" id="{ADDB1D56-B83F-A948-8AED-BEA193199B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BE" dirty="0"/>
          </a:p>
        </p:txBody>
      </p:sp>
      <p:sp>
        <p:nvSpPr>
          <p:cNvPr id="6" name="Slide Number Placeholder 5">
            <a:extLst>
              <a:ext uri="{FF2B5EF4-FFF2-40B4-BE49-F238E27FC236}">
                <a16:creationId xmlns:a16="http://schemas.microsoft.com/office/drawing/2014/main" id="{759EF1F7-2022-674F-A258-AA5EDE261F8E}"/>
              </a:ext>
            </a:extLst>
          </p:cNvPr>
          <p:cNvSpPr>
            <a:spLocks noGrp="1"/>
          </p:cNvSpPr>
          <p:nvPr>
            <p:ph type="sldNum" sz="quarter" idx="4"/>
          </p:nvPr>
        </p:nvSpPr>
        <p:spPr>
          <a:xfrm>
            <a:off x="8610600" y="6257758"/>
            <a:ext cx="2743200" cy="365125"/>
          </a:xfrm>
          <a:prstGeom prst="rect">
            <a:avLst/>
          </a:prstGeom>
        </p:spPr>
        <p:txBody>
          <a:bodyPr vert="horz" lIns="91440" tIns="45720" rIns="91440" bIns="45720" rtlCol="0" anchor="ctr"/>
          <a:lstStyle>
            <a:lvl1pPr algn="r">
              <a:defRPr sz="1200">
                <a:solidFill>
                  <a:schemeClr val="bg1"/>
                </a:solidFill>
              </a:defRPr>
            </a:lvl1pPr>
          </a:lstStyle>
          <a:p>
            <a:fld id="{C5740EB3-131C-D14C-BCB4-8A662C3227B4}" type="slidenum">
              <a:rPr lang="en-BE" smtClean="0"/>
              <a:pPr/>
              <a:t>‹#›</a:t>
            </a:fld>
            <a:endParaRPr lang="en-BE" dirty="0"/>
          </a:p>
        </p:txBody>
      </p:sp>
    </p:spTree>
    <p:extLst>
      <p:ext uri="{BB962C8B-B14F-4D97-AF65-F5344CB8AC3E}">
        <p14:creationId xmlns:p14="http://schemas.microsoft.com/office/powerpoint/2010/main" val="3330432209"/>
      </p:ext>
    </p:extLst>
  </p:cSld>
  <p:clrMap bg1="dk1" tx1="lt1" bg2="dk2" tx2="lt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 id="2147483664" r:id="rId5"/>
    <p:sldLayoutId id="2147483666" r:id="rId6"/>
    <p:sldLayoutId id="2147483667" r:id="rId7"/>
    <p:sldLayoutId id="2147483668" r:id="rId8"/>
  </p:sldLayoutIdLst>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hf sldNum="0" hdr="0" ftr="0"/>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FA3EA-194D-8640-8E6E-F51FBDCA8AA1}"/>
              </a:ext>
            </a:extLst>
          </p:cNvPr>
          <p:cNvSpPr>
            <a:spLocks noGrp="1"/>
          </p:cNvSpPr>
          <p:nvPr>
            <p:ph type="ctrTitle"/>
          </p:nvPr>
        </p:nvSpPr>
        <p:spPr>
          <a:xfrm>
            <a:off x="1" y="1066533"/>
            <a:ext cx="12191999" cy="2479675"/>
          </a:xfrm>
        </p:spPr>
        <p:txBody>
          <a:bodyPr/>
          <a:lstStyle/>
          <a:p>
            <a:r>
              <a:rPr lang="en-US" sz="5400" dirty="0"/>
              <a:t>STAFFER</a:t>
            </a:r>
            <a:r>
              <a:rPr lang="en-US" sz="4000" dirty="0"/>
              <a:t> </a:t>
            </a:r>
            <a:br>
              <a:rPr lang="en-US" sz="4000" dirty="0"/>
            </a:br>
            <a:r>
              <a:rPr lang="en-US" sz="3800" dirty="0"/>
              <a:t>Skill Training Alliance For the Future European Rail system </a:t>
            </a:r>
            <a:br>
              <a:rPr lang="en-US" dirty="0"/>
            </a:br>
            <a:endParaRPr lang="en-US" dirty="0"/>
          </a:p>
        </p:txBody>
      </p:sp>
      <p:sp>
        <p:nvSpPr>
          <p:cNvPr id="3" name="Subtitle 2">
            <a:extLst>
              <a:ext uri="{FF2B5EF4-FFF2-40B4-BE49-F238E27FC236}">
                <a16:creationId xmlns:a16="http://schemas.microsoft.com/office/drawing/2014/main" id="{B5932A52-B39B-994D-8F03-2813DA1880B3}"/>
              </a:ext>
            </a:extLst>
          </p:cNvPr>
          <p:cNvSpPr>
            <a:spLocks noGrp="1"/>
          </p:cNvSpPr>
          <p:nvPr>
            <p:ph type="subTitle" idx="1"/>
          </p:nvPr>
        </p:nvSpPr>
        <p:spPr>
          <a:xfrm>
            <a:off x="353878" y="3027945"/>
            <a:ext cx="11484244" cy="1592960"/>
          </a:xfrm>
        </p:spPr>
        <p:txBody>
          <a:bodyPr>
            <a:noAutofit/>
          </a:bodyPr>
          <a:lstStyle/>
          <a:p>
            <a:r>
              <a:rPr lang="it-IT" sz="3400" dirty="0"/>
              <a:t>The </a:t>
            </a:r>
            <a:r>
              <a:rPr lang="en-US" sz="3400" dirty="0"/>
              <a:t>Blueprint for Rail Supply and Transport Industries</a:t>
            </a:r>
            <a:r>
              <a:rPr lang="en-US" sz="3400" dirty="0">
                <a:solidFill>
                  <a:schemeClr val="accent6">
                    <a:lumMod val="75000"/>
                  </a:schemeClr>
                </a:solidFill>
              </a:rPr>
              <a:t> </a:t>
            </a:r>
          </a:p>
          <a:p>
            <a:endParaRPr lang="it-IT" sz="1600" dirty="0">
              <a:solidFill>
                <a:schemeClr val="tx1"/>
              </a:solidFill>
            </a:endParaRPr>
          </a:p>
          <a:p>
            <a:r>
              <a:rPr lang="it-IT" sz="3400" dirty="0">
                <a:solidFill>
                  <a:schemeClr val="accent6">
                    <a:lumMod val="60000"/>
                    <a:lumOff val="40000"/>
                  </a:schemeClr>
                </a:solidFill>
              </a:rPr>
              <a:t>Nicola Sacco, University of Genoa</a:t>
            </a:r>
          </a:p>
          <a:p>
            <a:r>
              <a:rPr lang="it-IT" sz="3000" dirty="0">
                <a:solidFill>
                  <a:schemeClr val="accent6">
                    <a:lumMod val="60000"/>
                    <a:lumOff val="40000"/>
                  </a:schemeClr>
                </a:solidFill>
              </a:rPr>
              <a:t>Project Coordination Team</a:t>
            </a:r>
          </a:p>
          <a:p>
            <a:endParaRPr lang="en-US" sz="2000" u="sng" dirty="0"/>
          </a:p>
        </p:txBody>
      </p:sp>
    </p:spTree>
    <p:extLst>
      <p:ext uri="{BB962C8B-B14F-4D97-AF65-F5344CB8AC3E}">
        <p14:creationId xmlns:p14="http://schemas.microsoft.com/office/powerpoint/2010/main" val="2985693356"/>
      </p:ext>
    </p:extLst>
  </p:cSld>
  <p:clrMapOvr>
    <a:masterClrMapping/>
  </p:clrMapOvr>
  <mc:AlternateContent xmlns:mc="http://schemas.openxmlformats.org/markup-compatibility/2006" xmlns:p14="http://schemas.microsoft.com/office/powerpoint/2010/main">
    <mc:Choice Requires="p14">
      <p:transition p14:dur="10" advClick="0" advTm="30000"/>
    </mc:Choice>
    <mc:Fallback xmlns="">
      <p:transition advClick="0" advTm="3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DE1F-963A-48D5-B819-0FD535A25B3C}"/>
              </a:ext>
            </a:extLst>
          </p:cNvPr>
          <p:cNvSpPr>
            <a:spLocks noGrp="1"/>
          </p:cNvSpPr>
          <p:nvPr>
            <p:ph type="title"/>
          </p:nvPr>
        </p:nvSpPr>
        <p:spPr/>
        <p:txBody>
          <a:bodyPr/>
          <a:lstStyle/>
          <a:p>
            <a:r>
              <a:rPr lang="en-US" dirty="0"/>
              <a:t>Erasmus</a:t>
            </a:r>
            <a:r>
              <a:rPr lang="en-US" sz="3200" dirty="0"/>
              <a:t>+</a:t>
            </a:r>
            <a:r>
              <a:rPr lang="en-US" dirty="0"/>
              <a:t> Sector Skills Alliances 2020</a:t>
            </a:r>
            <a:endParaRPr lang="en-US" b="1" dirty="0"/>
          </a:p>
        </p:txBody>
      </p:sp>
      <p:sp>
        <p:nvSpPr>
          <p:cNvPr id="3" name="Subtitle 2">
            <a:extLst>
              <a:ext uri="{FF2B5EF4-FFF2-40B4-BE49-F238E27FC236}">
                <a16:creationId xmlns:a16="http://schemas.microsoft.com/office/drawing/2014/main" id="{E9A98CAD-6F0E-4F64-B4E4-66DFF3CEE79F}"/>
              </a:ext>
            </a:extLst>
          </p:cNvPr>
          <p:cNvSpPr>
            <a:spLocks noGrp="1"/>
          </p:cNvSpPr>
          <p:nvPr>
            <p:ph idx="1"/>
          </p:nvPr>
        </p:nvSpPr>
        <p:spPr>
          <a:xfrm>
            <a:off x="838200" y="1485205"/>
            <a:ext cx="10515600" cy="4351338"/>
          </a:xfrm>
        </p:spPr>
        <p:txBody>
          <a:bodyPr>
            <a:noAutofit/>
          </a:bodyPr>
          <a:lstStyle/>
          <a:p>
            <a:pPr marL="0" indent="0">
              <a:lnSpc>
                <a:spcPct val="100000"/>
              </a:lnSpc>
              <a:spcBef>
                <a:spcPts val="0"/>
              </a:spcBef>
              <a:buNone/>
            </a:pPr>
            <a:r>
              <a:rPr lang="it-IT" u="sng" dirty="0" err="1"/>
              <a:t>Key</a:t>
            </a:r>
            <a:r>
              <a:rPr lang="it-IT" u="sng" dirty="0"/>
              <a:t> </a:t>
            </a:r>
            <a:r>
              <a:rPr lang="it-IT" u="sng" dirty="0" err="1"/>
              <a:t>features</a:t>
            </a:r>
            <a:r>
              <a:rPr lang="it-IT" dirty="0"/>
              <a:t>:</a:t>
            </a:r>
          </a:p>
          <a:p>
            <a:pPr algn="just" fontAlgn="base">
              <a:lnSpc>
                <a:spcPct val="100000"/>
              </a:lnSpc>
              <a:spcBef>
                <a:spcPts val="0"/>
              </a:spcBef>
            </a:pPr>
            <a:r>
              <a:rPr lang="en-US" dirty="0"/>
              <a:t>responding to identified </a:t>
            </a:r>
            <a:r>
              <a:rPr lang="en-US" b="1" dirty="0"/>
              <a:t>skills gaps and needs</a:t>
            </a:r>
            <a:r>
              <a:rPr lang="en-US" dirty="0"/>
              <a:t> by developing common trans-national training content for European occupational core profiles, as well as teaching and training methodologies</a:t>
            </a:r>
          </a:p>
          <a:p>
            <a:pPr algn="just" fontAlgn="base">
              <a:lnSpc>
                <a:spcPct val="100000"/>
              </a:lnSpc>
              <a:spcBef>
                <a:spcPts val="0"/>
              </a:spcBef>
            </a:pPr>
            <a:r>
              <a:rPr lang="en-US" dirty="0"/>
              <a:t>developing a sectoral skills strategy to reduce skills shortages, gaps and mismatches, as well as ensure appropriate quality and levels of skills to support </a:t>
            </a:r>
            <a:r>
              <a:rPr lang="en-US" b="1" dirty="0"/>
              <a:t>growth</a:t>
            </a:r>
            <a:r>
              <a:rPr lang="en-US" dirty="0"/>
              <a:t>, </a:t>
            </a:r>
            <a:r>
              <a:rPr lang="en-US" b="1" dirty="0"/>
              <a:t>innovation </a:t>
            </a:r>
            <a:r>
              <a:rPr lang="en-US" dirty="0"/>
              <a:t>and</a:t>
            </a:r>
            <a:r>
              <a:rPr lang="en-US" b="1" dirty="0"/>
              <a:t> competitiveness</a:t>
            </a:r>
            <a:r>
              <a:rPr lang="en-US" dirty="0"/>
              <a:t> in an economic sector</a:t>
            </a:r>
          </a:p>
          <a:p>
            <a:pPr algn="just" fontAlgn="base">
              <a:lnSpc>
                <a:spcPct val="100000"/>
              </a:lnSpc>
              <a:spcBef>
                <a:spcPts val="0"/>
              </a:spcBef>
            </a:pPr>
            <a:r>
              <a:rPr lang="it-IT" dirty="0" err="1"/>
              <a:t>focusing</a:t>
            </a:r>
            <a:r>
              <a:rPr lang="it-IT" dirty="0"/>
              <a:t> on </a:t>
            </a:r>
            <a:r>
              <a:rPr lang="it-IT" b="1" dirty="0"/>
              <a:t>digital skills </a:t>
            </a:r>
            <a:r>
              <a:rPr lang="it-IT" dirty="0"/>
              <a:t>and </a:t>
            </a:r>
            <a:r>
              <a:rPr lang="it-IT" b="1" dirty="0"/>
              <a:t>skills for </a:t>
            </a:r>
            <a:r>
              <a:rPr lang="it-IT" b="1" dirty="0" err="1"/>
              <a:t>sustainable</a:t>
            </a:r>
            <a:r>
              <a:rPr lang="it-IT" b="1" dirty="0"/>
              <a:t> </a:t>
            </a:r>
            <a:r>
              <a:rPr lang="it-IT" b="1" dirty="0" err="1"/>
              <a:t>development</a:t>
            </a:r>
            <a:r>
              <a:rPr lang="it-IT" b="1" dirty="0"/>
              <a:t>  </a:t>
            </a:r>
            <a:r>
              <a:rPr lang="it-IT" dirty="0"/>
              <a:t>(</a:t>
            </a:r>
            <a:r>
              <a:rPr lang="it-IT" b="1" dirty="0"/>
              <a:t>green</a:t>
            </a:r>
            <a:r>
              <a:rPr lang="it-IT" dirty="0"/>
              <a:t>)</a:t>
            </a:r>
            <a:endParaRPr lang="it-IT" sz="1600" dirty="0"/>
          </a:p>
          <a:p>
            <a:pPr algn="just" fontAlgn="base"/>
            <a:endParaRPr lang="it-IT" dirty="0"/>
          </a:p>
          <a:p>
            <a:pPr marL="0" indent="0">
              <a:buNone/>
            </a:pPr>
            <a:endParaRPr lang="it-IT" sz="1200" dirty="0"/>
          </a:p>
        </p:txBody>
      </p:sp>
    </p:spTree>
    <p:extLst>
      <p:ext uri="{BB962C8B-B14F-4D97-AF65-F5344CB8AC3E}">
        <p14:creationId xmlns:p14="http://schemas.microsoft.com/office/powerpoint/2010/main" val="173029064"/>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DE1F-963A-48D5-B819-0FD535A25B3C}"/>
              </a:ext>
            </a:extLst>
          </p:cNvPr>
          <p:cNvSpPr>
            <a:spLocks noGrp="1"/>
          </p:cNvSpPr>
          <p:nvPr>
            <p:ph type="title"/>
          </p:nvPr>
        </p:nvSpPr>
        <p:spPr>
          <a:xfrm>
            <a:off x="723900" y="823912"/>
            <a:ext cx="10515600" cy="1325563"/>
          </a:xfrm>
        </p:spPr>
        <p:txBody>
          <a:bodyPr>
            <a:normAutofit/>
          </a:bodyPr>
          <a:lstStyle/>
          <a:p>
            <a:r>
              <a:rPr lang="en-US" sz="3800" dirty="0"/>
              <a:t>Blueprint for rail supply and transport industries</a:t>
            </a:r>
            <a:br>
              <a:rPr lang="en-US" dirty="0"/>
            </a:br>
            <a:endParaRPr lang="en-US" sz="3600" b="1" dirty="0"/>
          </a:p>
        </p:txBody>
      </p:sp>
      <p:sp>
        <p:nvSpPr>
          <p:cNvPr id="3" name="Subtitle 2">
            <a:extLst>
              <a:ext uri="{FF2B5EF4-FFF2-40B4-BE49-F238E27FC236}">
                <a16:creationId xmlns:a16="http://schemas.microsoft.com/office/drawing/2014/main" id="{E9A98CAD-6F0E-4F64-B4E4-66DFF3CEE79F}"/>
              </a:ext>
            </a:extLst>
          </p:cNvPr>
          <p:cNvSpPr>
            <a:spLocks noGrp="1"/>
          </p:cNvSpPr>
          <p:nvPr>
            <p:ph idx="1"/>
          </p:nvPr>
        </p:nvSpPr>
        <p:spPr>
          <a:xfrm>
            <a:off x="838200" y="1743076"/>
            <a:ext cx="10515600" cy="4291012"/>
          </a:xfrm>
        </p:spPr>
        <p:txBody>
          <a:bodyPr>
            <a:noAutofit/>
          </a:bodyPr>
          <a:lstStyle/>
          <a:p>
            <a:pPr marL="0" indent="0" algn="just">
              <a:lnSpc>
                <a:spcPct val="100000"/>
              </a:lnSpc>
              <a:spcBef>
                <a:spcPts val="0"/>
              </a:spcBef>
              <a:buNone/>
            </a:pPr>
            <a:r>
              <a:rPr lang="en-US" sz="2600" dirty="0"/>
              <a:t>STAFFER fosters a new </a:t>
            </a:r>
            <a:r>
              <a:rPr lang="en-US" sz="2600" b="1" dirty="0"/>
              <a:t>strategic approach</a:t>
            </a:r>
            <a:r>
              <a:rPr lang="en-US" sz="2600" dirty="0"/>
              <a:t> </a:t>
            </a:r>
            <a:r>
              <a:rPr lang="en-US" sz="2600" b="1" dirty="0"/>
              <a:t>to rail sectoral cooperation</a:t>
            </a:r>
            <a:r>
              <a:rPr lang="en-US" sz="2600" dirty="0"/>
              <a:t> addressing:</a:t>
            </a:r>
          </a:p>
          <a:p>
            <a:pPr marL="0" indent="0">
              <a:lnSpc>
                <a:spcPct val="100000"/>
              </a:lnSpc>
              <a:spcBef>
                <a:spcPts val="0"/>
              </a:spcBef>
              <a:buNone/>
            </a:pPr>
            <a:endParaRPr lang="en-US" sz="1800" dirty="0"/>
          </a:p>
          <a:p>
            <a:pPr algn="just">
              <a:lnSpc>
                <a:spcPct val="100000"/>
              </a:lnSpc>
              <a:spcBef>
                <a:spcPts val="0"/>
              </a:spcBef>
            </a:pPr>
            <a:r>
              <a:rPr lang="en-US" sz="2600" dirty="0"/>
              <a:t>technical and engineering skills required for </a:t>
            </a:r>
            <a:r>
              <a:rPr lang="en-US" sz="2600" b="1" dirty="0"/>
              <a:t>manufacturing</a:t>
            </a:r>
            <a:r>
              <a:rPr lang="en-US" sz="2600" dirty="0"/>
              <a:t> of </a:t>
            </a:r>
            <a:r>
              <a:rPr lang="en-US" sz="2600" b="1" dirty="0"/>
              <a:t>rail products and services</a:t>
            </a:r>
          </a:p>
          <a:p>
            <a:pPr algn="just">
              <a:lnSpc>
                <a:spcPct val="100000"/>
              </a:lnSpc>
              <a:spcBef>
                <a:spcPts val="0"/>
              </a:spcBef>
            </a:pPr>
            <a:r>
              <a:rPr lang="en-US" sz="2600" dirty="0"/>
              <a:t>technical and engineering skills required for </a:t>
            </a:r>
            <a:r>
              <a:rPr lang="en-US" sz="2600" b="1" dirty="0"/>
              <a:t>rail operation</a:t>
            </a:r>
            <a:r>
              <a:rPr lang="en-US" sz="2600" dirty="0"/>
              <a:t>, </a:t>
            </a:r>
            <a:r>
              <a:rPr lang="en-US" sz="2600" b="1" dirty="0"/>
              <a:t>maintenance</a:t>
            </a:r>
            <a:r>
              <a:rPr lang="en-US" sz="2600" dirty="0"/>
              <a:t> and </a:t>
            </a:r>
            <a:r>
              <a:rPr lang="en-US" sz="2600" b="1" dirty="0"/>
              <a:t>infrastructure management</a:t>
            </a:r>
          </a:p>
          <a:p>
            <a:pPr algn="just">
              <a:lnSpc>
                <a:spcPct val="100000"/>
              </a:lnSpc>
              <a:spcBef>
                <a:spcPts val="0"/>
              </a:spcBef>
            </a:pPr>
            <a:r>
              <a:rPr lang="en-US" sz="2600" dirty="0"/>
              <a:t>ICT skills related to the use of </a:t>
            </a:r>
            <a:r>
              <a:rPr lang="en-US" sz="2600" b="1" dirty="0"/>
              <a:t>digital technologies</a:t>
            </a:r>
            <a:r>
              <a:rPr lang="en-US" sz="2600" dirty="0"/>
              <a:t> </a:t>
            </a:r>
            <a:r>
              <a:rPr lang="en-US" sz="2600" b="1" dirty="0"/>
              <a:t>in the manufacturing of rail products</a:t>
            </a:r>
            <a:r>
              <a:rPr lang="en-US" sz="2600" dirty="0"/>
              <a:t> and </a:t>
            </a:r>
            <a:r>
              <a:rPr lang="en-US" sz="2600" b="1" dirty="0" err="1"/>
              <a:t>digitalisation</a:t>
            </a:r>
            <a:r>
              <a:rPr lang="en-US" sz="2600" b="1" dirty="0"/>
              <a:t> in rail transport</a:t>
            </a:r>
            <a:r>
              <a:rPr lang="en-US" sz="2600" dirty="0"/>
              <a:t> (such as Internet of Things, data analytics, and cybersecurity)</a:t>
            </a:r>
          </a:p>
          <a:p>
            <a:pPr marL="0" indent="0">
              <a:lnSpc>
                <a:spcPct val="100000"/>
              </a:lnSpc>
              <a:spcBef>
                <a:spcPts val="0"/>
              </a:spcBef>
              <a:buNone/>
            </a:pPr>
            <a:endParaRPr lang="en-US" sz="1200" dirty="0"/>
          </a:p>
        </p:txBody>
      </p:sp>
    </p:spTree>
    <p:extLst>
      <p:ext uri="{BB962C8B-B14F-4D97-AF65-F5344CB8AC3E}">
        <p14:creationId xmlns:p14="http://schemas.microsoft.com/office/powerpoint/2010/main" val="2378745801"/>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6353040" y="1397286"/>
            <a:ext cx="5564983" cy="4738123"/>
          </a:xfrm>
          <a:prstGeom prst="rect">
            <a:avLst/>
          </a:prstGeom>
          <a:noFill/>
        </p:spPr>
      </p:pic>
      <p:sp>
        <p:nvSpPr>
          <p:cNvPr id="2" name="Title 1">
            <a:extLst>
              <a:ext uri="{FF2B5EF4-FFF2-40B4-BE49-F238E27FC236}">
                <a16:creationId xmlns:a16="http://schemas.microsoft.com/office/drawing/2014/main" id="{4D52DE1F-963A-48D5-B819-0FD535A25B3C}"/>
              </a:ext>
            </a:extLst>
          </p:cNvPr>
          <p:cNvSpPr>
            <a:spLocks noGrp="1"/>
          </p:cNvSpPr>
          <p:nvPr>
            <p:ph type="title"/>
          </p:nvPr>
        </p:nvSpPr>
        <p:spPr/>
        <p:txBody>
          <a:bodyPr/>
          <a:lstStyle/>
          <a:p>
            <a:r>
              <a:rPr lang="en-US" dirty="0"/>
              <a:t>Consortium</a:t>
            </a:r>
            <a:endParaRPr lang="en-US" b="1" dirty="0"/>
          </a:p>
        </p:txBody>
      </p:sp>
      <p:sp>
        <p:nvSpPr>
          <p:cNvPr id="3" name="Subtitle 2">
            <a:extLst>
              <a:ext uri="{FF2B5EF4-FFF2-40B4-BE49-F238E27FC236}">
                <a16:creationId xmlns:a16="http://schemas.microsoft.com/office/drawing/2014/main" id="{E9A98CAD-6F0E-4F64-B4E4-66DFF3CEE79F}"/>
              </a:ext>
            </a:extLst>
          </p:cNvPr>
          <p:cNvSpPr>
            <a:spLocks noGrp="1"/>
          </p:cNvSpPr>
          <p:nvPr>
            <p:ph idx="1"/>
          </p:nvPr>
        </p:nvSpPr>
        <p:spPr>
          <a:xfrm>
            <a:off x="838200" y="1397286"/>
            <a:ext cx="10515600" cy="4399076"/>
          </a:xfrm>
        </p:spPr>
        <p:txBody>
          <a:bodyPr>
            <a:normAutofit fontScale="25000" lnSpcReduction="20000"/>
          </a:bodyPr>
          <a:lstStyle/>
          <a:p>
            <a:pPr marL="0" indent="0">
              <a:buNone/>
            </a:pPr>
            <a:r>
              <a:rPr lang="en-US" sz="8800" dirty="0"/>
              <a:t>The partnership consists of </a:t>
            </a:r>
            <a:r>
              <a:rPr lang="en-US" sz="8800" b="1" dirty="0"/>
              <a:t>31 partners</a:t>
            </a:r>
            <a:r>
              <a:rPr lang="en-US" sz="8800" dirty="0"/>
              <a:t>:</a:t>
            </a:r>
          </a:p>
          <a:p>
            <a:r>
              <a:rPr lang="en-US" sz="8800" dirty="0"/>
              <a:t>6 infrastructure managers/operators </a:t>
            </a:r>
          </a:p>
          <a:p>
            <a:r>
              <a:rPr lang="en-US" sz="8800" dirty="0"/>
              <a:t>8 rail industry suppliers </a:t>
            </a:r>
          </a:p>
          <a:p>
            <a:r>
              <a:rPr lang="en-US" sz="8800" dirty="0"/>
              <a:t>2 organizations </a:t>
            </a:r>
          </a:p>
          <a:p>
            <a:r>
              <a:rPr lang="en-US" sz="8800" dirty="0"/>
              <a:t>a consultant </a:t>
            </a:r>
          </a:p>
          <a:p>
            <a:r>
              <a:rPr lang="en-US" sz="8800" dirty="0"/>
              <a:t>14 educational institutions</a:t>
            </a:r>
          </a:p>
          <a:p>
            <a:pPr marL="0" indent="0">
              <a:buNone/>
            </a:pPr>
            <a:r>
              <a:rPr lang="en-US" sz="3200" dirty="0"/>
              <a:t> </a:t>
            </a:r>
          </a:p>
          <a:p>
            <a:pPr marL="0" indent="0">
              <a:buNone/>
            </a:pPr>
            <a:r>
              <a:rPr lang="en-US" sz="8800" dirty="0"/>
              <a:t>and </a:t>
            </a:r>
            <a:r>
              <a:rPr lang="en-US" sz="8800" b="1" dirty="0"/>
              <a:t>14 associated partners,</a:t>
            </a:r>
          </a:p>
          <a:p>
            <a:pPr marL="0" indent="0">
              <a:buNone/>
            </a:pPr>
            <a:endParaRPr lang="en-US" sz="3200" dirty="0"/>
          </a:p>
          <a:p>
            <a:pPr marL="0" indent="0">
              <a:buNone/>
            </a:pPr>
            <a:r>
              <a:rPr lang="en-US" sz="8000" dirty="0"/>
              <a:t>from </a:t>
            </a:r>
            <a:r>
              <a:rPr lang="en-US" sz="8000" b="1" dirty="0"/>
              <a:t>12 European Countries</a:t>
            </a:r>
            <a:r>
              <a:rPr lang="en-US" sz="8000" dirty="0"/>
              <a:t>: </a:t>
            </a:r>
          </a:p>
          <a:p>
            <a:pPr marL="0" indent="0">
              <a:buNone/>
            </a:pPr>
            <a:r>
              <a:rPr lang="en-US" sz="8000" dirty="0"/>
              <a:t>Austria, Belgium, Czech Republic, France, Germany, </a:t>
            </a:r>
          </a:p>
          <a:p>
            <a:pPr marL="0" indent="0">
              <a:buNone/>
            </a:pPr>
            <a:r>
              <a:rPr lang="en-US" sz="8000" dirty="0"/>
              <a:t>Greece, Italy, Luxembourg, Poland, Serbia, </a:t>
            </a:r>
          </a:p>
          <a:p>
            <a:pPr marL="0" indent="0">
              <a:buNone/>
            </a:pPr>
            <a:r>
              <a:rPr lang="en-US" sz="8000" dirty="0"/>
              <a:t>Slovakia, Spain</a:t>
            </a:r>
          </a:p>
          <a:p>
            <a:pPr algn="l"/>
            <a:endParaRPr lang="en-US" dirty="0"/>
          </a:p>
          <a:p>
            <a:pPr algn="l"/>
            <a:endParaRPr lang="en-US" dirty="0"/>
          </a:p>
        </p:txBody>
      </p:sp>
    </p:spTree>
    <p:extLst>
      <p:ext uri="{BB962C8B-B14F-4D97-AF65-F5344CB8AC3E}">
        <p14:creationId xmlns:p14="http://schemas.microsoft.com/office/powerpoint/2010/main" val="107234191"/>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DE1F-963A-48D5-B819-0FD535A25B3C}"/>
              </a:ext>
            </a:extLst>
          </p:cNvPr>
          <p:cNvSpPr>
            <a:spLocks noGrp="1"/>
          </p:cNvSpPr>
          <p:nvPr>
            <p:ph type="title"/>
          </p:nvPr>
        </p:nvSpPr>
        <p:spPr/>
        <p:txBody>
          <a:bodyPr/>
          <a:lstStyle/>
          <a:p>
            <a:r>
              <a:rPr lang="en-US" dirty="0"/>
              <a:t>STAFFER objectives</a:t>
            </a:r>
            <a:endParaRPr lang="en-US" b="1" dirty="0"/>
          </a:p>
        </p:txBody>
      </p:sp>
      <p:sp>
        <p:nvSpPr>
          <p:cNvPr id="3" name="Subtitle 2">
            <a:extLst>
              <a:ext uri="{FF2B5EF4-FFF2-40B4-BE49-F238E27FC236}">
                <a16:creationId xmlns:a16="http://schemas.microsoft.com/office/drawing/2014/main" id="{E9A98CAD-6F0E-4F64-B4E4-66DFF3CEE79F}"/>
              </a:ext>
            </a:extLst>
          </p:cNvPr>
          <p:cNvSpPr>
            <a:spLocks noGrp="1"/>
          </p:cNvSpPr>
          <p:nvPr>
            <p:ph idx="1"/>
          </p:nvPr>
        </p:nvSpPr>
        <p:spPr>
          <a:xfrm>
            <a:off x="838200" y="1347474"/>
            <a:ext cx="10922159" cy="4163051"/>
          </a:xfrm>
        </p:spPr>
        <p:txBody>
          <a:bodyPr>
            <a:normAutofit fontScale="25000" lnSpcReduction="20000"/>
          </a:bodyPr>
          <a:lstStyle/>
          <a:p>
            <a:pPr algn="just">
              <a:lnSpc>
                <a:spcPct val="120000"/>
              </a:lnSpc>
              <a:spcBef>
                <a:spcPts val="0"/>
              </a:spcBef>
            </a:pPr>
            <a:r>
              <a:rPr lang="en-US" sz="10400" dirty="0"/>
              <a:t>developing a </a:t>
            </a:r>
            <a:r>
              <a:rPr lang="en-US" sz="10400" b="1" dirty="0"/>
              <a:t>sectoral skills strategy</a:t>
            </a:r>
            <a:r>
              <a:rPr lang="en-US" sz="10400" dirty="0"/>
              <a:t> to support the objectives of the growth strategy for the rail sector</a:t>
            </a:r>
          </a:p>
          <a:p>
            <a:pPr algn="just">
              <a:lnSpc>
                <a:spcPct val="120000"/>
              </a:lnSpc>
              <a:spcBef>
                <a:spcPts val="0"/>
              </a:spcBef>
            </a:pPr>
            <a:r>
              <a:rPr lang="en-US" sz="10400" dirty="0"/>
              <a:t>identifying relevant </a:t>
            </a:r>
            <a:r>
              <a:rPr lang="en-US" sz="10400" b="1" dirty="0"/>
              <a:t>occupational profiles</a:t>
            </a:r>
            <a:r>
              <a:rPr lang="en-US" sz="10400" dirty="0"/>
              <a:t> that need to be revised or created, and their corresponding </a:t>
            </a:r>
            <a:r>
              <a:rPr lang="en-US" sz="10400" b="1" dirty="0"/>
              <a:t>skill needs</a:t>
            </a:r>
          </a:p>
          <a:p>
            <a:pPr algn="just">
              <a:lnSpc>
                <a:spcPct val="120000"/>
              </a:lnSpc>
              <a:spcBef>
                <a:spcPts val="0"/>
              </a:spcBef>
            </a:pPr>
            <a:r>
              <a:rPr lang="en-US" sz="10400" dirty="0"/>
              <a:t>fostering the development of concrete solutions in </a:t>
            </a:r>
            <a:r>
              <a:rPr lang="en-US" sz="10400" b="1" dirty="0"/>
              <a:t>VET provision</a:t>
            </a:r>
            <a:r>
              <a:rPr lang="en-US" sz="10400" dirty="0"/>
              <a:t> (EQF 3-8)</a:t>
            </a:r>
          </a:p>
          <a:p>
            <a:pPr algn="just">
              <a:lnSpc>
                <a:spcPct val="120000"/>
              </a:lnSpc>
              <a:spcBef>
                <a:spcPts val="0"/>
              </a:spcBef>
            </a:pPr>
            <a:r>
              <a:rPr lang="en-US" sz="10400" dirty="0"/>
              <a:t>developing concrete solutions to promote </a:t>
            </a:r>
            <a:r>
              <a:rPr lang="en-US" sz="10400" b="1" dirty="0"/>
              <a:t>mobility of vocational students and staff</a:t>
            </a:r>
          </a:p>
          <a:p>
            <a:pPr algn="just">
              <a:lnSpc>
                <a:spcPct val="120000"/>
              </a:lnSpc>
              <a:spcBef>
                <a:spcPts val="0"/>
              </a:spcBef>
            </a:pPr>
            <a:r>
              <a:rPr lang="en-US" sz="10400" dirty="0"/>
              <a:t>developing actions to promote the </a:t>
            </a:r>
            <a:r>
              <a:rPr lang="en-US" sz="10400" b="1" dirty="0"/>
              <a:t>attractiveness of the sector</a:t>
            </a:r>
            <a:r>
              <a:rPr lang="en-US" sz="10400" dirty="0"/>
              <a:t> </a:t>
            </a:r>
            <a:r>
              <a:rPr lang="en-US" sz="10400" b="1" dirty="0"/>
              <a:t>as a career choice</a:t>
            </a:r>
          </a:p>
          <a:p>
            <a:pPr algn="just">
              <a:lnSpc>
                <a:spcPct val="120000"/>
              </a:lnSpc>
              <a:spcBef>
                <a:spcPts val="0"/>
              </a:spcBef>
            </a:pPr>
            <a:r>
              <a:rPr lang="en-US" sz="10400" dirty="0"/>
              <a:t>designing </a:t>
            </a:r>
            <a:r>
              <a:rPr lang="en-US" sz="10400" b="1" dirty="0"/>
              <a:t>long term action plan</a:t>
            </a:r>
            <a:r>
              <a:rPr lang="en-US" sz="10400" dirty="0"/>
              <a:t> for the progressive </a:t>
            </a:r>
            <a:r>
              <a:rPr lang="en-US" sz="10400" b="1" dirty="0"/>
              <a:t>roll-out</a:t>
            </a:r>
            <a:r>
              <a:rPr lang="en-US" sz="10400" dirty="0"/>
              <a:t> of project deliverables after the project has finished</a:t>
            </a:r>
          </a:p>
          <a:p>
            <a:pPr algn="l"/>
            <a:endParaRPr lang="en-US" dirty="0"/>
          </a:p>
          <a:p>
            <a:pPr algn="l"/>
            <a:endParaRPr lang="en-US" dirty="0"/>
          </a:p>
        </p:txBody>
      </p:sp>
    </p:spTree>
    <p:extLst>
      <p:ext uri="{BB962C8B-B14F-4D97-AF65-F5344CB8AC3E}">
        <p14:creationId xmlns:p14="http://schemas.microsoft.com/office/powerpoint/2010/main" val="3215758693"/>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DE1F-963A-48D5-B819-0FD535A25B3C}"/>
              </a:ext>
            </a:extLst>
          </p:cNvPr>
          <p:cNvSpPr>
            <a:spLocks noGrp="1"/>
          </p:cNvSpPr>
          <p:nvPr>
            <p:ph type="title"/>
          </p:nvPr>
        </p:nvSpPr>
        <p:spPr/>
        <p:txBody>
          <a:bodyPr/>
          <a:lstStyle/>
          <a:p>
            <a:r>
              <a:rPr lang="en-US" dirty="0"/>
              <a:t>STAFFER design</a:t>
            </a:r>
            <a:endParaRPr lang="en-US" b="1" dirty="0"/>
          </a:p>
        </p:txBody>
      </p:sp>
      <p:sp>
        <p:nvSpPr>
          <p:cNvPr id="3" name="Subtitle 2">
            <a:extLst>
              <a:ext uri="{FF2B5EF4-FFF2-40B4-BE49-F238E27FC236}">
                <a16:creationId xmlns:a16="http://schemas.microsoft.com/office/drawing/2014/main" id="{E9A98CAD-6F0E-4F64-B4E4-66DFF3CEE79F}"/>
              </a:ext>
            </a:extLst>
          </p:cNvPr>
          <p:cNvSpPr>
            <a:spLocks noGrp="1"/>
          </p:cNvSpPr>
          <p:nvPr>
            <p:ph idx="1"/>
          </p:nvPr>
        </p:nvSpPr>
        <p:spPr>
          <a:xfrm>
            <a:off x="838200" y="1690688"/>
            <a:ext cx="10515600" cy="4202112"/>
          </a:xfrm>
        </p:spPr>
        <p:txBody>
          <a:bodyPr>
            <a:normAutofit fontScale="92500"/>
          </a:bodyPr>
          <a:lstStyle/>
          <a:p>
            <a:pPr marL="0" indent="0" algn="just">
              <a:buNone/>
            </a:pPr>
            <a:r>
              <a:rPr lang="en-GB" dirty="0"/>
              <a:t>STAFFER is organized in 9 work packages (8 steered by two co-leaders), with the aim of guaranteeing and integrating the </a:t>
            </a:r>
            <a:r>
              <a:rPr lang="en-GB" b="1" dirty="0"/>
              <a:t>different perspectives </a:t>
            </a:r>
            <a:r>
              <a:rPr lang="en-GB" dirty="0"/>
              <a:t>of:</a:t>
            </a:r>
            <a:endParaRPr lang="it-IT" dirty="0"/>
          </a:p>
          <a:p>
            <a:pPr lvl="0" algn="just"/>
            <a:r>
              <a:rPr lang="en-GB" b="1" dirty="0"/>
              <a:t>operators/infrastructure managers</a:t>
            </a:r>
            <a:r>
              <a:rPr lang="en-GB" dirty="0"/>
              <a:t>, who are more focused (but not necessarily only) on the skills about resource management, maintenance, services for the people and freight mobility, etc.;</a:t>
            </a:r>
            <a:endParaRPr lang="it-IT" dirty="0"/>
          </a:p>
          <a:p>
            <a:pPr lvl="0" algn="just"/>
            <a:r>
              <a:rPr lang="en-GB" b="1" dirty="0"/>
              <a:t>suppliers</a:t>
            </a:r>
            <a:r>
              <a:rPr lang="en-GB" dirty="0"/>
              <a:t>, who are more focused (but not necessarily only) on technologies related to signalling, rolling stocks, telecommunication, etc.;</a:t>
            </a:r>
            <a:endParaRPr lang="it-IT" dirty="0"/>
          </a:p>
          <a:p>
            <a:pPr lvl="0" algn="just"/>
            <a:r>
              <a:rPr lang="en-GB" b="1" dirty="0"/>
              <a:t>educational institutions</a:t>
            </a:r>
            <a:r>
              <a:rPr lang="en-GB" dirty="0"/>
              <a:t>, which are more focused (but not necessarily only) on the teaching/research capabilities for the rail sector, or at a more general level.</a:t>
            </a:r>
            <a:endParaRPr lang="it-IT" dirty="0"/>
          </a:p>
          <a:p>
            <a:pPr algn="l"/>
            <a:endParaRPr lang="en-US" dirty="0"/>
          </a:p>
          <a:p>
            <a:pPr algn="l"/>
            <a:endParaRPr lang="en-US" dirty="0"/>
          </a:p>
        </p:txBody>
      </p:sp>
    </p:spTree>
    <p:extLst>
      <p:ext uri="{BB962C8B-B14F-4D97-AF65-F5344CB8AC3E}">
        <p14:creationId xmlns:p14="http://schemas.microsoft.com/office/powerpoint/2010/main" val="2391578655"/>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DE1F-963A-48D5-B819-0FD535A25B3C}"/>
              </a:ext>
            </a:extLst>
          </p:cNvPr>
          <p:cNvSpPr>
            <a:spLocks noGrp="1"/>
          </p:cNvSpPr>
          <p:nvPr>
            <p:ph type="title"/>
          </p:nvPr>
        </p:nvSpPr>
        <p:spPr/>
        <p:txBody>
          <a:bodyPr/>
          <a:lstStyle/>
          <a:p>
            <a:r>
              <a:rPr lang="en-US" dirty="0"/>
              <a:t>STAFFER WP Structure</a:t>
            </a:r>
            <a:endParaRPr lang="en-US" b="1" dirty="0"/>
          </a:p>
        </p:txBody>
      </p:sp>
      <p:sp>
        <p:nvSpPr>
          <p:cNvPr id="3" name="Subtitle 2">
            <a:extLst>
              <a:ext uri="{FF2B5EF4-FFF2-40B4-BE49-F238E27FC236}">
                <a16:creationId xmlns:a16="http://schemas.microsoft.com/office/drawing/2014/main" id="{E9A98CAD-6F0E-4F64-B4E4-66DFF3CEE79F}"/>
              </a:ext>
            </a:extLst>
          </p:cNvPr>
          <p:cNvSpPr>
            <a:spLocks noGrp="1"/>
          </p:cNvSpPr>
          <p:nvPr>
            <p:ph idx="1"/>
          </p:nvPr>
        </p:nvSpPr>
        <p:spPr>
          <a:xfrm>
            <a:off x="838200" y="1578105"/>
            <a:ext cx="10515600" cy="4259351"/>
          </a:xfrm>
        </p:spPr>
        <p:txBody>
          <a:bodyPr>
            <a:normAutofit fontScale="92500" lnSpcReduction="20000"/>
          </a:bodyPr>
          <a:lstStyle/>
          <a:p>
            <a:pPr marL="0" lvl="0" indent="0" algn="just">
              <a:lnSpc>
                <a:spcPct val="110000"/>
              </a:lnSpc>
              <a:buNone/>
            </a:pPr>
            <a:r>
              <a:rPr lang="en-GB" b="1" i="1" dirty="0"/>
              <a:t>PHASE 1 – Skills identification:</a:t>
            </a:r>
            <a:r>
              <a:rPr lang="en-GB" i="1" dirty="0"/>
              <a:t> defining, under a unique methodological umbrella, the view of the future rail sector and the relevant skill needs identification (WP 1-2-3).</a:t>
            </a:r>
          </a:p>
          <a:p>
            <a:pPr marL="0" indent="0" algn="just">
              <a:lnSpc>
                <a:spcPct val="110000"/>
              </a:lnSpc>
              <a:buNone/>
            </a:pPr>
            <a:r>
              <a:rPr lang="en-GB" b="1" dirty="0"/>
              <a:t>PHASE 2 – Mobility and training programmes design and implementation:</a:t>
            </a:r>
            <a:r>
              <a:rPr lang="en-GB" dirty="0"/>
              <a:t> developing and implementing the mobility and training programmes to cope with the skill needs (WP 4-5-6).</a:t>
            </a:r>
          </a:p>
          <a:p>
            <a:pPr marL="0" indent="0" algn="just">
              <a:lnSpc>
                <a:spcPct val="110000"/>
              </a:lnSpc>
              <a:buNone/>
            </a:pPr>
            <a:r>
              <a:rPr lang="en-GB" b="1" dirty="0"/>
              <a:t>PHASE 3 – Definition and implementation of a rail sector strategy: </a:t>
            </a:r>
            <a:r>
              <a:rPr lang="en-GB" dirty="0"/>
              <a:t>developing the long-term rail sector strategy (WP 7).</a:t>
            </a:r>
          </a:p>
          <a:p>
            <a:pPr marL="0" indent="0" algn="just">
              <a:lnSpc>
                <a:spcPct val="110000"/>
              </a:lnSpc>
              <a:buNone/>
            </a:pPr>
            <a:r>
              <a:rPr lang="en-GB" b="1" dirty="0">
                <a:solidFill>
                  <a:srgbClr val="002060"/>
                </a:solidFill>
              </a:rPr>
              <a:t>Communication</a:t>
            </a:r>
            <a:r>
              <a:rPr lang="en-GB" dirty="0"/>
              <a:t>, </a:t>
            </a:r>
            <a:r>
              <a:rPr lang="en-GB" b="1" dirty="0"/>
              <a:t>exploitation</a:t>
            </a:r>
            <a:r>
              <a:rPr lang="en-GB" dirty="0"/>
              <a:t>, and </a:t>
            </a:r>
            <a:r>
              <a:rPr lang="en-GB" b="1" dirty="0"/>
              <a:t>managemen</a:t>
            </a:r>
            <a:r>
              <a:rPr lang="en-GB" dirty="0"/>
              <a:t>t activities run in parallel to the 3 phases (WP 8-9).</a:t>
            </a:r>
            <a:endParaRPr lang="en-US" dirty="0"/>
          </a:p>
          <a:p>
            <a:pPr marL="0" lvl="0" indent="0" algn="just">
              <a:lnSpc>
                <a:spcPct val="110000"/>
              </a:lnSpc>
              <a:buNone/>
            </a:pPr>
            <a:endParaRPr lang="en-US" dirty="0"/>
          </a:p>
          <a:p>
            <a:pPr algn="l"/>
            <a:endParaRPr lang="en-US" dirty="0"/>
          </a:p>
        </p:txBody>
      </p:sp>
    </p:spTree>
    <p:extLst>
      <p:ext uri="{BB962C8B-B14F-4D97-AF65-F5344CB8AC3E}">
        <p14:creationId xmlns:p14="http://schemas.microsoft.com/office/powerpoint/2010/main" val="3301938505"/>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0A3C-6037-094C-A99C-1627A032DC8A}"/>
              </a:ext>
            </a:extLst>
          </p:cNvPr>
          <p:cNvSpPr>
            <a:spLocks noGrp="1"/>
          </p:cNvSpPr>
          <p:nvPr>
            <p:ph type="title" idx="4294967295"/>
          </p:nvPr>
        </p:nvSpPr>
        <p:spPr>
          <a:xfrm>
            <a:off x="423194" y="644866"/>
            <a:ext cx="11156950" cy="4711700"/>
          </a:xfrm>
        </p:spPr>
        <p:txBody>
          <a:bodyPr>
            <a:normAutofit fontScale="90000"/>
          </a:bodyPr>
          <a:lstStyle/>
          <a:p>
            <a:pPr algn="ctr"/>
            <a:br>
              <a:rPr lang="en-US" sz="5400" dirty="0">
                <a:solidFill>
                  <a:schemeClr val="accent6">
                    <a:lumMod val="75000"/>
                  </a:schemeClr>
                </a:solidFill>
              </a:rPr>
            </a:br>
            <a:r>
              <a:rPr lang="en-US" sz="5400" dirty="0">
                <a:solidFill>
                  <a:schemeClr val="tx1"/>
                </a:solidFill>
              </a:rPr>
              <a:t>THANK YOU!</a:t>
            </a:r>
            <a:br>
              <a:rPr lang="en-US" sz="5400" dirty="0">
                <a:solidFill>
                  <a:schemeClr val="tx1"/>
                </a:solidFill>
              </a:rPr>
            </a:br>
            <a:br>
              <a:rPr lang="en-US" dirty="0">
                <a:solidFill>
                  <a:schemeClr val="tx1"/>
                </a:solidFill>
              </a:rPr>
            </a:br>
            <a:br>
              <a:rPr lang="en-US" dirty="0">
                <a:solidFill>
                  <a:schemeClr val="tx1"/>
                </a:solidFill>
              </a:rPr>
            </a:br>
            <a:br>
              <a:rPr lang="en-US" dirty="0">
                <a:solidFill>
                  <a:schemeClr val="tx1"/>
                </a:solidFill>
              </a:rPr>
            </a:br>
            <a:br>
              <a:rPr lang="it-IT" sz="4000" dirty="0">
                <a:solidFill>
                  <a:schemeClr val="tx1"/>
                </a:solidFill>
              </a:rPr>
            </a:br>
            <a:br>
              <a:rPr lang="en-US" dirty="0">
                <a:solidFill>
                  <a:schemeClr val="tx1"/>
                </a:solidFill>
              </a:rPr>
            </a:br>
            <a:r>
              <a:rPr lang="en-US" sz="4000" dirty="0">
                <a:solidFill>
                  <a:schemeClr val="tx1"/>
                </a:solidFill>
              </a:rPr>
              <a:t>Visit us at: </a:t>
            </a:r>
            <a:r>
              <a:rPr lang="en-US" sz="4000" u="sng" dirty="0" err="1">
                <a:solidFill>
                  <a:schemeClr val="tx1"/>
                </a:solidFill>
              </a:rPr>
              <a:t>www.railstaffer.eu</a:t>
            </a:r>
            <a:endParaRPr lang="en-BE" u="sng" dirty="0">
              <a:solidFill>
                <a:schemeClr val="tx1"/>
              </a:solidFill>
            </a:endParaRPr>
          </a:p>
        </p:txBody>
      </p:sp>
    </p:spTree>
    <p:extLst>
      <p:ext uri="{BB962C8B-B14F-4D97-AF65-F5344CB8AC3E}">
        <p14:creationId xmlns:p14="http://schemas.microsoft.com/office/powerpoint/2010/main" val="264149940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theme/theme1.xml><?xml version="1.0" encoding="utf-8"?>
<a:theme xmlns:a="http://schemas.openxmlformats.org/drawingml/2006/main" name="STAFFER">
  <a:themeElements>
    <a:clrScheme name="Custom 1">
      <a:dk1>
        <a:srgbClr val="2E3251"/>
      </a:dk1>
      <a:lt1>
        <a:srgbClr val="FFFFFF"/>
      </a:lt1>
      <a:dk2>
        <a:srgbClr val="2E3259"/>
      </a:dk2>
      <a:lt2>
        <a:srgbClr val="FFFFFF"/>
      </a:lt2>
      <a:accent1>
        <a:srgbClr val="2E3281"/>
      </a:accent1>
      <a:accent2>
        <a:srgbClr val="1A6971"/>
      </a:accent2>
      <a:accent3>
        <a:srgbClr val="812E5B"/>
      </a:accent3>
      <a:accent4>
        <a:srgbClr val="28A45B"/>
      </a:accent4>
      <a:accent5>
        <a:srgbClr val="BE4192"/>
      </a:accent5>
      <a:accent6>
        <a:srgbClr val="F7A033"/>
      </a:accent6>
      <a:hlink>
        <a:srgbClr val="0000FF"/>
      </a:hlink>
      <a:folHlink>
        <a:srgbClr val="80008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Presentazione standard1" id="{9366E121-6A9D-4824-A8E8-DFA5355CA890}" vid="{DC7FEF84-7446-40D6-B69E-A05380D798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85531240213AD244AACD8F634299796B" ma:contentTypeVersion="9" ma:contentTypeDescription="Creare un nuovo documento." ma:contentTypeScope="" ma:versionID="0a3d94b1e0408dc93e1204e276c32683">
  <xsd:schema xmlns:xsd="http://www.w3.org/2001/XMLSchema" xmlns:xs="http://www.w3.org/2001/XMLSchema" xmlns:p="http://schemas.microsoft.com/office/2006/metadata/properties" xmlns:ns2="8d57e435-42dd-4d39-b156-68da438edca8" targetNamespace="http://schemas.microsoft.com/office/2006/metadata/properties" ma:root="true" ma:fieldsID="ff600a8e84ab27a45e96215a6e662bbb" ns2:_="">
    <xsd:import namespace="8d57e435-42dd-4d39-b156-68da438edca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7e435-42dd-4d39-b156-68da438edc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59C954-A4E7-4501-824D-4BE3D0A1E9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7e435-42dd-4d39-b156-68da438edc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A58881-61DA-4301-AF97-ADD838CA7BBC}">
  <ds:schemaRefs>
    <ds:schemaRef ds:uri="http://www.w3.org/XML/1998/namespace"/>
    <ds:schemaRef ds:uri="8d57e435-42dd-4d39-b156-68da438edca8"/>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s>
</ds:datastoreItem>
</file>

<file path=customXml/itemProps3.xml><?xml version="1.0" encoding="utf-8"?>
<ds:datastoreItem xmlns:ds="http://schemas.openxmlformats.org/officeDocument/2006/customXml" ds:itemID="{C2856957-F34F-4C87-B484-D4B9B73D25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STAFFER_TMC_WP4</Template>
  <TotalTime>0</TotalTime>
  <Words>578</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Tw Cen MT</vt:lpstr>
      <vt:lpstr>STAFFER</vt:lpstr>
      <vt:lpstr>STAFFER  Skill Training Alliance For the Future European Rail system  </vt:lpstr>
      <vt:lpstr>Erasmus+ Sector Skills Alliances 2020</vt:lpstr>
      <vt:lpstr>Blueprint for rail supply and transport industries </vt:lpstr>
      <vt:lpstr>Consortium</vt:lpstr>
      <vt:lpstr>STAFFER objectives</vt:lpstr>
      <vt:lpstr>STAFFER design</vt:lpstr>
      <vt:lpstr>STAFFER WP Structure</vt:lpstr>
      <vt:lpstr> THANK YOU!      Visit us at: www.railstaffer.eu</vt:lpstr>
    </vt:vector>
  </TitlesOfParts>
  <Company>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WP4 ACTIVITIES</dc:title>
  <dc:creator>Alice Consilvio</dc:creator>
  <cp:lastModifiedBy>Nicola Sacco</cp:lastModifiedBy>
  <cp:revision>149</cp:revision>
  <dcterms:created xsi:type="dcterms:W3CDTF">2021-02-16T15:01:43Z</dcterms:created>
  <dcterms:modified xsi:type="dcterms:W3CDTF">2022-03-23T10:31:44Z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0x01010085531240213AD244AACD8F634299796B</vt:lpwstr>
  </property>
</Properties>
</file>