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69" r:id="rId2"/>
    <p:sldId id="2938" r:id="rId3"/>
    <p:sldId id="2939" r:id="rId4"/>
    <p:sldId id="258" r:id="rId5"/>
    <p:sldId id="259" r:id="rId6"/>
    <p:sldId id="263" r:id="rId7"/>
    <p:sldId id="2923" r:id="rId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ix Patrick" initials="KP" lastIdx="1" clrIdx="0">
    <p:extLst>
      <p:ext uri="{19B8F6BF-5375-455C-9EA6-DF929625EA0E}">
        <p15:presenceInfo xmlns:p15="http://schemas.microsoft.com/office/powerpoint/2012/main" userId="S::patrick.konix@infrabel.be::c2199393-dd41-460f-90f7-506b0514a3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873D"/>
    <a:srgbClr val="808080"/>
    <a:srgbClr val="993366"/>
    <a:srgbClr val="005F20"/>
    <a:srgbClr val="E6E9EE"/>
    <a:srgbClr val="996633"/>
    <a:srgbClr val="0B2659"/>
    <a:srgbClr val="E8BC10"/>
    <a:srgbClr val="00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8174BB-27EF-4956-815C-6321E378CCF3}" v="30" dt="2022-09-19T10:18:41.2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57" autoAdjust="0"/>
  </p:normalViewPr>
  <p:slideViewPr>
    <p:cSldViewPr snapToGrid="0">
      <p:cViewPr varScale="1">
        <p:scale>
          <a:sx n="103" d="100"/>
          <a:sy n="103" d="100"/>
        </p:scale>
        <p:origin x="7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BF873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BF873D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User led / regulation based on open data</c:v>
                </c:pt>
                <c:pt idx="1">
                  <c:v>Sector lead Steering group </c:v>
                </c:pt>
                <c:pt idx="2">
                  <c:v>National regulatory framework </c:v>
                </c:pt>
                <c:pt idx="3">
                  <c:v>Data liberalization philosophy</c:v>
                </c:pt>
                <c:pt idx="4">
                  <c:v>European regulation 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0.06</c:v>
                </c:pt>
                <c:pt idx="1">
                  <c:v>0.47</c:v>
                </c:pt>
                <c:pt idx="2">
                  <c:v>0.05</c:v>
                </c:pt>
                <c:pt idx="3">
                  <c:v>0.1</c:v>
                </c:pt>
                <c:pt idx="4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26-41EE-9DFC-FBD2FE8F3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6683024"/>
        <c:axId val="1236684272"/>
      </c:barChart>
      <c:catAx>
        <c:axId val="1236683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36684272"/>
        <c:crosses val="autoZero"/>
        <c:auto val="1"/>
        <c:lblAlgn val="ctr"/>
        <c:lblOffset val="100"/>
        <c:noMultiLvlLbl val="0"/>
      </c:catAx>
      <c:valAx>
        <c:axId val="123668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36683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BF873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BF873D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Better cooperation towards a clarified governance</c:v>
                </c:pt>
                <c:pt idx="1">
                  <c:v>Better regulation towards a Master data approach</c:v>
                </c:pt>
                <c:pt idx="2">
                  <c:v>Strengthen the role of ERA as rail data authority</c:v>
                </c:pt>
                <c:pt idx="3">
                  <c:v>Current governance is sufficient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0.27</c:v>
                </c:pt>
                <c:pt idx="1">
                  <c:v>0.33</c:v>
                </c:pt>
                <c:pt idx="2">
                  <c:v>0.33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26-41EE-9DFC-FBD2FE8F3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6683024"/>
        <c:axId val="1236684272"/>
      </c:barChart>
      <c:catAx>
        <c:axId val="1236683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36684272"/>
        <c:crosses val="autoZero"/>
        <c:auto val="1"/>
        <c:lblAlgn val="ctr"/>
        <c:lblOffset val="100"/>
        <c:noMultiLvlLbl val="0"/>
      </c:catAx>
      <c:valAx>
        <c:axId val="123668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36683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BF873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BF873D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by authorities in public registers with restricted access defined by regulation</c:v>
                </c:pt>
                <c:pt idx="1">
                  <c:v>by authorities as open linked data (from the information available in public registers)</c:v>
                </c:pt>
                <c:pt idx="2">
                  <c:v>by the reference data “owners” in databases with access rights defined by the data owners (based on a legally binding semantic and interfaces)</c:v>
                </c:pt>
                <c:pt idx="3">
                  <c:v>by the reference data “owners” in databases with access rights defined by regulation (based on a legally binding semantic and interfaces)</c:v>
                </c:pt>
                <c:pt idx="4">
                  <c:v>by the reference data “owners” as open linked data (based on a legally binding semantic)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0.04</c:v>
                </c:pt>
                <c:pt idx="1">
                  <c:v>0.47</c:v>
                </c:pt>
                <c:pt idx="2">
                  <c:v>0.24</c:v>
                </c:pt>
                <c:pt idx="3">
                  <c:v>0.16</c:v>
                </c:pt>
                <c:pt idx="4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26-41EE-9DFC-FBD2FE8F3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6683024"/>
        <c:axId val="1236684272"/>
      </c:barChart>
      <c:catAx>
        <c:axId val="1236683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36684272"/>
        <c:crosses val="autoZero"/>
        <c:auto val="1"/>
        <c:lblAlgn val="ctr"/>
        <c:lblOffset val="100"/>
        <c:noMultiLvlLbl val="0"/>
      </c:catAx>
      <c:valAx>
        <c:axId val="123668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36683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FABC4-2C4C-4578-B19A-7B8D41AA5124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39218-A38F-42BB-9677-8A7744ABCDD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6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73" y="160118"/>
            <a:ext cx="5762180" cy="5802528"/>
          </a:xfrm>
          <a:prstGeom prst="rect">
            <a:avLst/>
          </a:prstGeom>
        </p:spPr>
      </p:pic>
      <p:sp>
        <p:nvSpPr>
          <p:cNvPr id="654" name="Freeform 653"/>
          <p:cNvSpPr/>
          <p:nvPr userDrawn="1"/>
        </p:nvSpPr>
        <p:spPr>
          <a:xfrm>
            <a:off x="4535772" y="0"/>
            <a:ext cx="7664409" cy="6858000"/>
          </a:xfrm>
          <a:custGeom>
            <a:avLst/>
            <a:gdLst>
              <a:gd name="connsiteX0" fmla="*/ 2047165 w 7664409"/>
              <a:gd name="connsiteY0" fmla="*/ 0 h 6858000"/>
              <a:gd name="connsiteX1" fmla="*/ 7664409 w 7664409"/>
              <a:gd name="connsiteY1" fmla="*/ 0 h 6858000"/>
              <a:gd name="connsiteX2" fmla="*/ 7664409 w 7664409"/>
              <a:gd name="connsiteY2" fmla="*/ 6858000 h 6858000"/>
              <a:gd name="connsiteX3" fmla="*/ 0 w 766440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64409" h="6858000">
                <a:moveTo>
                  <a:pt x="2047165" y="0"/>
                </a:moveTo>
                <a:lnTo>
                  <a:pt x="7664409" y="0"/>
                </a:lnTo>
                <a:lnTo>
                  <a:pt x="766440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5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de-AT"/>
          </a:p>
        </p:txBody>
      </p:sp>
      <p:pic>
        <p:nvPicPr>
          <p:cNvPr id="655" name="Picture 65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687" y="2860072"/>
            <a:ext cx="2904273" cy="1137856"/>
          </a:xfrm>
          <a:prstGeom prst="rect">
            <a:avLst/>
          </a:prstGeom>
        </p:spPr>
      </p:pic>
      <p:sp>
        <p:nvSpPr>
          <p:cNvPr id="657" name="Freeform 656"/>
          <p:cNvSpPr/>
          <p:nvPr userDrawn="1"/>
        </p:nvSpPr>
        <p:spPr>
          <a:xfrm>
            <a:off x="3987209" y="4457694"/>
            <a:ext cx="1949592" cy="2400305"/>
          </a:xfrm>
          <a:custGeom>
            <a:avLst/>
            <a:gdLst>
              <a:gd name="connsiteX0" fmla="*/ 969626 w 2638313"/>
              <a:gd name="connsiteY0" fmla="*/ 0 h 3248247"/>
              <a:gd name="connsiteX1" fmla="*/ 2638313 w 2638313"/>
              <a:gd name="connsiteY1" fmla="*/ 0 h 3248247"/>
              <a:gd name="connsiteX2" fmla="*/ 1668687 w 2638313"/>
              <a:gd name="connsiteY2" fmla="*/ 3248247 h 3248247"/>
              <a:gd name="connsiteX3" fmla="*/ 0 w 2638313"/>
              <a:gd name="connsiteY3" fmla="*/ 3248247 h 324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8313" h="3248247">
                <a:moveTo>
                  <a:pt x="969626" y="0"/>
                </a:moveTo>
                <a:lnTo>
                  <a:pt x="2638313" y="0"/>
                </a:lnTo>
                <a:lnTo>
                  <a:pt x="1668687" y="3248247"/>
                </a:lnTo>
                <a:lnTo>
                  <a:pt x="0" y="3248247"/>
                </a:lnTo>
                <a:close/>
              </a:path>
            </a:pathLst>
          </a:custGeom>
          <a:solidFill>
            <a:srgbClr val="BF87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59" name="Picture 65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  <p:sp>
        <p:nvSpPr>
          <p:cNvPr id="66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6837469" y="4453660"/>
            <a:ext cx="4910938" cy="86916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665" name="Text Placeholder 664"/>
          <p:cNvSpPr>
            <a:spLocks noGrp="1"/>
          </p:cNvSpPr>
          <p:nvPr>
            <p:ph type="body" sz="quarter" idx="10" hasCustomPrompt="1"/>
          </p:nvPr>
        </p:nvSpPr>
        <p:spPr>
          <a:xfrm>
            <a:off x="6837470" y="5343752"/>
            <a:ext cx="4910938" cy="862012"/>
          </a:xfrm>
        </p:spPr>
        <p:txBody>
          <a:bodyPr anchor="ctr">
            <a:norm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Click </a:t>
            </a:r>
            <a:r>
              <a:rPr lang="de-DE" err="1"/>
              <a:t>to</a:t>
            </a:r>
            <a:r>
              <a:rPr lang="de-DE"/>
              <a:t> </a:t>
            </a:r>
            <a:r>
              <a:rPr lang="de-DE" err="1"/>
              <a:t>edit</a:t>
            </a:r>
            <a:r>
              <a:rPr lang="de-DE"/>
              <a:t> </a:t>
            </a:r>
            <a:r>
              <a:rPr lang="de-DE" err="1"/>
              <a:t>place</a:t>
            </a:r>
            <a:r>
              <a:rPr lang="de-DE"/>
              <a:t> </a:t>
            </a:r>
            <a:r>
              <a:rPr lang="de-DE" err="1"/>
              <a:t>and</a:t>
            </a:r>
            <a:r>
              <a:rPr lang="de-DE"/>
              <a:t> </a:t>
            </a:r>
            <a:r>
              <a:rPr lang="de-DE" err="1"/>
              <a:t>date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21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5558" y="457200"/>
            <a:ext cx="439646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7" y="457201"/>
            <a:ext cx="6633255" cy="540385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75558" y="2057400"/>
            <a:ext cx="439646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16F56BE-79E2-4E2D-8A26-91A3486AAF5C}" type="datetime3">
              <a:rPr lang="en-US" smtClean="0"/>
              <a:t>19 September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‹Nr.›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98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5EAE4-2085-465B-A4DC-6E4F6DDD322A}" type="datetime3">
              <a:rPr lang="en-US" smtClean="0"/>
              <a:t>19 September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1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19ACD9-6F27-4B4D-93E6-CD99DC0642AB}" type="datetime3">
              <a:rPr lang="en-US" smtClean="0"/>
              <a:t>19 September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1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8200" y="650048"/>
            <a:ext cx="10515600" cy="469761"/>
          </a:xfrm>
          <a:prstGeom prst="rect">
            <a:avLst/>
          </a:prstGeom>
        </p:spPr>
        <p:txBody>
          <a:bodyPr/>
          <a:lstStyle>
            <a:lvl1pPr>
              <a:defRPr sz="3600" b="1" i="0">
                <a:solidFill>
                  <a:schemeClr val="accent1">
                    <a:lumMod val="50000"/>
                  </a:schemeClr>
                </a:solidFill>
                <a:latin typeface="+mn-lt"/>
                <a:ea typeface="Source Sans Pro" panose="020B0503030403020204" pitchFamily="34" charset="0"/>
                <a:cs typeface="Calibri" panose="020F0502020204030204" pitchFamily="34" charset="0"/>
              </a:defRPr>
            </a:lvl1pPr>
          </a:lstStyle>
          <a:p>
            <a:r>
              <a:rPr lang="de-DE"/>
              <a:t>[</a:t>
            </a:r>
            <a:r>
              <a:rPr lang="de-DE" err="1"/>
              <a:t>Subject</a:t>
            </a:r>
            <a:r>
              <a:rPr lang="de-DE"/>
              <a:t>]</a:t>
            </a:r>
          </a:p>
        </p:txBody>
      </p:sp>
      <p:sp>
        <p:nvSpPr>
          <p:cNvPr id="7" name="Abgerundetes Rechteck 6"/>
          <p:cNvSpPr/>
          <p:nvPr userDrawn="1"/>
        </p:nvSpPr>
        <p:spPr>
          <a:xfrm>
            <a:off x="368022" y="839244"/>
            <a:ext cx="329784" cy="9136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0"/>
          </p:nvPr>
        </p:nvSpPr>
        <p:spPr>
          <a:xfrm>
            <a:off x="838200" y="1337094"/>
            <a:ext cx="10515600" cy="495182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latin typeface="+mn-lt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638442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C5DFB-69C2-40F7-9FAA-D34D93691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850021-9C21-4876-8FB9-1330FDD28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6772A-38D6-4750-8435-6F67217EB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E1FD3-5752-41F9-AB1D-136EFB26EE97}" type="datetimeFigureOut">
              <a:rPr lang="en-GB" smtClean="0"/>
              <a:t>19/09/2022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B5346-EDC5-413C-B0DC-621A0A8FD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89386-8C4E-4081-BEFB-20B4E148C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BE3C-94A6-4E38-BB5B-264CB7E3C28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60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5557" y="1045028"/>
            <a:ext cx="11440886" cy="5131935"/>
          </a:xfrm>
        </p:spPr>
        <p:txBody>
          <a:bodyPr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873579"/>
          </a:xfrm>
          <a:prstGeom prst="rect">
            <a:avLst/>
          </a:prstGeom>
          <a:solidFill>
            <a:srgbClr val="005F2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title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76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4535772" y="0"/>
            <a:ext cx="7664409" cy="6858000"/>
          </a:xfrm>
          <a:custGeom>
            <a:avLst/>
            <a:gdLst>
              <a:gd name="connsiteX0" fmla="*/ 2047165 w 7664409"/>
              <a:gd name="connsiteY0" fmla="*/ 0 h 6858000"/>
              <a:gd name="connsiteX1" fmla="*/ 7664409 w 7664409"/>
              <a:gd name="connsiteY1" fmla="*/ 0 h 6858000"/>
              <a:gd name="connsiteX2" fmla="*/ 7664409 w 7664409"/>
              <a:gd name="connsiteY2" fmla="*/ 6858000 h 6858000"/>
              <a:gd name="connsiteX3" fmla="*/ 0 w 766440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64409" h="6858000">
                <a:moveTo>
                  <a:pt x="2047165" y="0"/>
                </a:moveTo>
                <a:lnTo>
                  <a:pt x="7664409" y="0"/>
                </a:lnTo>
                <a:lnTo>
                  <a:pt x="766440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996633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Freeform 8"/>
          <p:cNvSpPr/>
          <p:nvPr userDrawn="1"/>
        </p:nvSpPr>
        <p:spPr>
          <a:xfrm>
            <a:off x="5260838" y="0"/>
            <a:ext cx="1949592" cy="2400305"/>
          </a:xfrm>
          <a:custGeom>
            <a:avLst/>
            <a:gdLst>
              <a:gd name="connsiteX0" fmla="*/ 969626 w 2638313"/>
              <a:gd name="connsiteY0" fmla="*/ 0 h 3248247"/>
              <a:gd name="connsiteX1" fmla="*/ 2638313 w 2638313"/>
              <a:gd name="connsiteY1" fmla="*/ 0 h 3248247"/>
              <a:gd name="connsiteX2" fmla="*/ 1668687 w 2638313"/>
              <a:gd name="connsiteY2" fmla="*/ 3248247 h 3248247"/>
              <a:gd name="connsiteX3" fmla="*/ 0 w 2638313"/>
              <a:gd name="connsiteY3" fmla="*/ 3248247 h 324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8313" h="3248247">
                <a:moveTo>
                  <a:pt x="969626" y="0"/>
                </a:moveTo>
                <a:lnTo>
                  <a:pt x="2638313" y="0"/>
                </a:lnTo>
                <a:lnTo>
                  <a:pt x="1668687" y="3248247"/>
                </a:lnTo>
                <a:lnTo>
                  <a:pt x="0" y="3248247"/>
                </a:lnTo>
                <a:close/>
              </a:path>
            </a:pathLst>
          </a:custGeom>
          <a:solidFill>
            <a:srgbClr val="BF87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5557" y="2994420"/>
            <a:ext cx="4910938" cy="86916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800">
                <a:solidFill>
                  <a:srgbClr val="005F20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61030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4535772" y="0"/>
            <a:ext cx="7664409" cy="6858000"/>
          </a:xfrm>
          <a:custGeom>
            <a:avLst/>
            <a:gdLst>
              <a:gd name="connsiteX0" fmla="*/ 2047165 w 7664409"/>
              <a:gd name="connsiteY0" fmla="*/ 0 h 6858000"/>
              <a:gd name="connsiteX1" fmla="*/ 7664409 w 7664409"/>
              <a:gd name="connsiteY1" fmla="*/ 0 h 6858000"/>
              <a:gd name="connsiteX2" fmla="*/ 7664409 w 7664409"/>
              <a:gd name="connsiteY2" fmla="*/ 6858000 h 6858000"/>
              <a:gd name="connsiteX3" fmla="*/ 0 w 766440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64409" h="6858000">
                <a:moveTo>
                  <a:pt x="2047165" y="0"/>
                </a:moveTo>
                <a:lnTo>
                  <a:pt x="7664409" y="0"/>
                </a:lnTo>
                <a:lnTo>
                  <a:pt x="766440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5F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Freeform 8"/>
          <p:cNvSpPr/>
          <p:nvPr userDrawn="1"/>
        </p:nvSpPr>
        <p:spPr>
          <a:xfrm>
            <a:off x="5260838" y="0"/>
            <a:ext cx="1949592" cy="2400305"/>
          </a:xfrm>
          <a:custGeom>
            <a:avLst/>
            <a:gdLst>
              <a:gd name="connsiteX0" fmla="*/ 969626 w 2638313"/>
              <a:gd name="connsiteY0" fmla="*/ 0 h 3248247"/>
              <a:gd name="connsiteX1" fmla="*/ 2638313 w 2638313"/>
              <a:gd name="connsiteY1" fmla="*/ 0 h 3248247"/>
              <a:gd name="connsiteX2" fmla="*/ 1668687 w 2638313"/>
              <a:gd name="connsiteY2" fmla="*/ 3248247 h 3248247"/>
              <a:gd name="connsiteX3" fmla="*/ 0 w 2638313"/>
              <a:gd name="connsiteY3" fmla="*/ 3248247 h 324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8313" h="3248247">
                <a:moveTo>
                  <a:pt x="969626" y="0"/>
                </a:moveTo>
                <a:lnTo>
                  <a:pt x="2638313" y="0"/>
                </a:lnTo>
                <a:lnTo>
                  <a:pt x="1668687" y="3248247"/>
                </a:lnTo>
                <a:lnTo>
                  <a:pt x="0" y="3248247"/>
                </a:lnTo>
                <a:close/>
              </a:path>
            </a:pathLst>
          </a:custGeom>
          <a:solidFill>
            <a:srgbClr val="BF87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75557" y="2994420"/>
            <a:ext cx="4910938" cy="86916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>
              <a:defRPr sz="2800">
                <a:solidFill>
                  <a:srgbClr val="005F20"/>
                </a:solidFill>
              </a:defRPr>
            </a:lvl1pPr>
          </a:lstStyle>
          <a:p>
            <a:r>
              <a:rPr lang="en-US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75784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75557" y="1053193"/>
            <a:ext cx="5644243" cy="5123770"/>
          </a:xfrm>
        </p:spPr>
        <p:txBody>
          <a:bodyPr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199" y="1053193"/>
            <a:ext cx="5644243" cy="5123770"/>
          </a:xfrm>
        </p:spPr>
        <p:txBody>
          <a:bodyPr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0F503D-562A-47C4-84C5-E79A03204C55}" type="datetime3">
              <a:rPr lang="en-US" smtClean="0"/>
              <a:t>19 September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873579"/>
          </a:xfrm>
          <a:prstGeom prst="rect">
            <a:avLst/>
          </a:prstGeom>
          <a:solidFill>
            <a:srgbClr val="005F2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title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15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75558" y="991280"/>
            <a:ext cx="5622018" cy="7517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75558" y="1909761"/>
            <a:ext cx="5622018" cy="4279902"/>
          </a:xfrm>
        </p:spPr>
        <p:txBody>
          <a:bodyPr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991280"/>
            <a:ext cx="5644242" cy="7517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199" y="1909761"/>
            <a:ext cx="5644243" cy="4279902"/>
          </a:xfrm>
        </p:spPr>
        <p:txBody>
          <a:bodyPr/>
          <a:lstStyle/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6001AF-5D67-4B75-8CC1-F57BFF0BD816}" type="datetime3">
              <a:rPr lang="en-US" smtClean="0"/>
              <a:t>19 September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873579"/>
          </a:xfrm>
          <a:prstGeom prst="rect">
            <a:avLst/>
          </a:prstGeom>
          <a:solidFill>
            <a:srgbClr val="005F2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title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30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4445F7-E329-40A2-8272-3F9E9143C05E}" type="datetime3">
              <a:rPr lang="en-US" smtClean="0"/>
              <a:t>19 September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873579"/>
          </a:xfrm>
          <a:prstGeom prst="rect">
            <a:avLst/>
          </a:prstGeom>
          <a:solidFill>
            <a:srgbClr val="005F2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4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B9708C-A94A-47F7-9912-D6B314E45632}" type="datetime3">
              <a:rPr lang="en-US" smtClean="0"/>
              <a:t>19 September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‹Nr.›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43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5558" y="457200"/>
            <a:ext cx="439646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7" y="457201"/>
            <a:ext cx="6633255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75558" y="2057400"/>
            <a:ext cx="439646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244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1E0DD-A6FD-43EF-8CD8-3283264AECD9}" type="datetime3">
              <a:rPr lang="en-US" smtClean="0"/>
              <a:t>19 September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‹Nr.›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48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73579"/>
          </a:xfrm>
          <a:prstGeom prst="rect">
            <a:avLst/>
          </a:prstGeom>
          <a:solidFill>
            <a:srgbClr val="005F2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557" y="1053193"/>
            <a:ext cx="11440886" cy="5123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55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73243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9BB6B-2035-4745-9798-23A31AD4F0F8}" type="slidenum">
              <a:rPr lang="en-US" smtClean="0"/>
              <a:t>‹Nr.›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57" y="6344455"/>
            <a:ext cx="987841" cy="3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18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  <p:hf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BF873D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F873D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F873D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F873D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BF873D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Relationship Id="rId14" Type="http://schemas.openxmlformats.org/officeDocument/2006/relationships/hyperlink" Target="https://rne.eu/news/workshop-on-enhancing-data-interoperability-in-the-railway-secto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3857216-3DF9-4D7F-AADB-ACB8ED6C7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9538" y="4908884"/>
            <a:ext cx="4871184" cy="1007997"/>
          </a:xfrm>
        </p:spPr>
        <p:txBody>
          <a:bodyPr>
            <a:noAutofit/>
          </a:bodyPr>
          <a:lstStyle/>
          <a:p>
            <a:r>
              <a:rPr lang="en-US" sz="2000" dirty="0">
                <a:latin typeface="Arial"/>
                <a:cs typeface="Arial"/>
              </a:rPr>
              <a:t>Workshop on Data Interoperability, InnoTrans, 21 September 2022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9083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A30733-57CB-DA08-B218-90EE8F419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E9F44F-DE4F-7E62-9EA3-E0E40F65E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Workshop 1 – Overall 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2ABCC14-0AE0-8D03-1B3C-0CE28658CA47}"/>
              </a:ext>
            </a:extLst>
          </p:cNvPr>
          <p:cNvGrpSpPr/>
          <p:nvPr/>
        </p:nvGrpSpPr>
        <p:grpSpPr>
          <a:xfrm>
            <a:off x="478871" y="989409"/>
            <a:ext cx="8389302" cy="914400"/>
            <a:chOff x="739830" y="4226389"/>
            <a:chExt cx="6842999" cy="914400"/>
          </a:xfrm>
        </p:grpSpPr>
        <p:pic>
          <p:nvPicPr>
            <p:cNvPr id="6" name="Graphic 5" descr="Flip calendar with solid fill">
              <a:extLst>
                <a:ext uri="{FF2B5EF4-FFF2-40B4-BE49-F238E27FC236}">
                  <a16:creationId xmlns:a16="http://schemas.microsoft.com/office/drawing/2014/main" id="{FEE9AF04-A701-EF87-D94E-600D4E46EAB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9830" y="4226389"/>
              <a:ext cx="914400" cy="9144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C57C3D3-E04B-DEEC-B3E2-C17C523A51DD}"/>
                </a:ext>
              </a:extLst>
            </p:cNvPr>
            <p:cNvSpPr txBox="1"/>
            <p:nvPr/>
          </p:nvSpPr>
          <p:spPr>
            <a:xfrm>
              <a:off x="1895707" y="4268090"/>
              <a:ext cx="568712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First Workshop coordinated by RNE on </a:t>
              </a:r>
              <a:br>
                <a:rPr lang="en-GB" sz="2400" dirty="0"/>
              </a:br>
              <a:r>
                <a:rPr lang="en-GB" sz="2400" dirty="0"/>
                <a:t>26 October 2021 - online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7414ADC-D7D9-8D05-65BF-7E4794B4DA0B}"/>
              </a:ext>
            </a:extLst>
          </p:cNvPr>
          <p:cNvGrpSpPr/>
          <p:nvPr/>
        </p:nvGrpSpPr>
        <p:grpSpPr>
          <a:xfrm>
            <a:off x="582185" y="1972876"/>
            <a:ext cx="8285988" cy="914400"/>
            <a:chOff x="824101" y="4226389"/>
            <a:chExt cx="6758728" cy="914400"/>
          </a:xfrm>
        </p:grpSpPr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F8D8E07B-7D67-6B68-3281-0BA5ADC0D4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824101" y="4226389"/>
              <a:ext cx="745859" cy="914400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C000496-96A5-D42E-3160-537A6A74AAFD}"/>
                </a:ext>
              </a:extLst>
            </p:cNvPr>
            <p:cNvSpPr txBox="1"/>
            <p:nvPr/>
          </p:nvSpPr>
          <p:spPr>
            <a:xfrm>
              <a:off x="1895707" y="4448292"/>
              <a:ext cx="56871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More than 150 participants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21B6E4C-4B09-0F8C-994F-461F3CFC1872}"/>
              </a:ext>
            </a:extLst>
          </p:cNvPr>
          <p:cNvGrpSpPr/>
          <p:nvPr/>
        </p:nvGrpSpPr>
        <p:grpSpPr>
          <a:xfrm>
            <a:off x="582185" y="2817843"/>
            <a:ext cx="8285988" cy="914400"/>
            <a:chOff x="824101" y="4226389"/>
            <a:chExt cx="6758728" cy="914400"/>
          </a:xfrm>
        </p:grpSpPr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07627131-6CA1-53AC-F787-67206613599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824101" y="4226389"/>
              <a:ext cx="745859" cy="91440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39A86A9-5B6E-25AA-C26B-14E0994FB63F}"/>
                </a:ext>
              </a:extLst>
            </p:cNvPr>
            <p:cNvSpPr txBox="1"/>
            <p:nvPr/>
          </p:nvSpPr>
          <p:spPr>
            <a:xfrm>
              <a:off x="1895707" y="4448292"/>
              <a:ext cx="56871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Three panels with 14 panellists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EF60E7A-FF65-5D7A-A088-75C133B05B13}"/>
              </a:ext>
            </a:extLst>
          </p:cNvPr>
          <p:cNvGrpSpPr/>
          <p:nvPr/>
        </p:nvGrpSpPr>
        <p:grpSpPr>
          <a:xfrm>
            <a:off x="582185" y="3662810"/>
            <a:ext cx="8285988" cy="914400"/>
            <a:chOff x="824101" y="4226389"/>
            <a:chExt cx="6758728" cy="914400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6F53B1F4-E99D-5D78-C85B-66A45CD0B97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824101" y="4226389"/>
              <a:ext cx="745859" cy="914400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27799DE-7BC7-C65D-48BE-240982C8EBF6}"/>
                </a:ext>
              </a:extLst>
            </p:cNvPr>
            <p:cNvSpPr txBox="1"/>
            <p:nvPr/>
          </p:nvSpPr>
          <p:spPr>
            <a:xfrm>
              <a:off x="1895707" y="4448292"/>
              <a:ext cx="56871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Animated discussions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009A50B-3F86-5501-A427-EEC7BFE61099}"/>
              </a:ext>
            </a:extLst>
          </p:cNvPr>
          <p:cNvGrpSpPr/>
          <p:nvPr/>
        </p:nvGrpSpPr>
        <p:grpSpPr>
          <a:xfrm>
            <a:off x="582185" y="4507777"/>
            <a:ext cx="8285988" cy="914400"/>
            <a:chOff x="824101" y="4226389"/>
            <a:chExt cx="6758728" cy="914400"/>
          </a:xfrm>
        </p:grpSpPr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9E23B8B9-2078-31BA-D274-715275A5B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/>
          </p:blipFill>
          <p:spPr>
            <a:xfrm>
              <a:off x="824101" y="4226389"/>
              <a:ext cx="745859" cy="914400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9EAFB42-7466-5F5B-37E1-F912D38C5BB3}"/>
                </a:ext>
              </a:extLst>
            </p:cNvPr>
            <p:cNvSpPr txBox="1"/>
            <p:nvPr/>
          </p:nvSpPr>
          <p:spPr>
            <a:xfrm>
              <a:off x="1895707" y="4448292"/>
              <a:ext cx="56871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Polling results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D9A771-3F67-978F-3F39-F65BB2F4BBC4}"/>
              </a:ext>
            </a:extLst>
          </p:cNvPr>
          <p:cNvGrpSpPr/>
          <p:nvPr/>
        </p:nvGrpSpPr>
        <p:grpSpPr>
          <a:xfrm>
            <a:off x="582185" y="5352742"/>
            <a:ext cx="11027630" cy="914400"/>
            <a:chOff x="824101" y="4226389"/>
            <a:chExt cx="8995035" cy="914400"/>
          </a:xfrm>
        </p:grpSpPr>
        <p:pic>
          <p:nvPicPr>
            <p:cNvPr id="34" name="Graphic 33">
              <a:extLst>
                <a:ext uri="{FF2B5EF4-FFF2-40B4-BE49-F238E27FC236}">
                  <a16:creationId xmlns:a16="http://schemas.microsoft.com/office/drawing/2014/main" id="{8F305D9D-E5C1-5529-D0C8-CCBF92EE5A3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/>
            <a:stretch/>
          </p:blipFill>
          <p:spPr>
            <a:xfrm>
              <a:off x="824101" y="4226389"/>
              <a:ext cx="745859" cy="914400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1B20F61-9421-5718-2959-EA53F8CDD6B3}"/>
                </a:ext>
              </a:extLst>
            </p:cNvPr>
            <p:cNvSpPr txBox="1"/>
            <p:nvPr/>
          </p:nvSpPr>
          <p:spPr>
            <a:xfrm>
              <a:off x="1895707" y="4268090"/>
              <a:ext cx="792342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More information: </a:t>
              </a:r>
              <a:r>
                <a:rPr lang="en-GB" sz="2400" dirty="0">
                  <a:hlinkClick r:id="rId14"/>
                </a:rPr>
                <a:t>https://rne.eu/news/workshop-on-enhancing-data-interoperability-in-the-railway-sector/</a:t>
              </a:r>
              <a:r>
                <a:rPr lang="en-GB" sz="2400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87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A30733-57CB-DA08-B218-90EE8F419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9BB6B-2035-4745-9798-23A31AD4F0F8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E9F44F-DE4F-7E62-9EA3-E0E40F65E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Workshop 1 – Panels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35FED-CEB8-0B54-740F-0FFD82BD3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557" y="1045029"/>
            <a:ext cx="3397270" cy="1062552"/>
          </a:xfrm>
          <a:solidFill>
            <a:srgbClr val="BF873D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GB" b="1" dirty="0">
                <a:solidFill>
                  <a:schemeClr val="bg1"/>
                </a:solidFill>
              </a:rPr>
              <a:t>Panel 1: “Legal” State of Play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9CA94497-500B-E8BD-13F6-66EB2C82BFE3}"/>
              </a:ext>
            </a:extLst>
          </p:cNvPr>
          <p:cNvSpPr txBox="1">
            <a:spLocks/>
          </p:cNvSpPr>
          <p:nvPr/>
        </p:nvSpPr>
        <p:spPr>
          <a:xfrm>
            <a:off x="4397364" y="1045029"/>
            <a:ext cx="3397271" cy="1062552"/>
          </a:xfrm>
          <a:prstGeom prst="rect">
            <a:avLst/>
          </a:prstGeom>
          <a:solidFill>
            <a:srgbClr val="BF873D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F873D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F873D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F873D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F873D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F873D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b="1" dirty="0">
                <a:solidFill>
                  <a:schemeClr val="bg1"/>
                </a:solidFill>
              </a:rPr>
              <a:t>Panel 2: How to Make the Data Available, Linkable, Usable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F55366D5-35FD-A11C-6335-16869799C9C1}"/>
              </a:ext>
            </a:extLst>
          </p:cNvPr>
          <p:cNvSpPr txBox="1">
            <a:spLocks/>
          </p:cNvSpPr>
          <p:nvPr/>
        </p:nvSpPr>
        <p:spPr>
          <a:xfrm>
            <a:off x="8419171" y="1045029"/>
            <a:ext cx="3397272" cy="1062552"/>
          </a:xfrm>
          <a:prstGeom prst="rect">
            <a:avLst/>
          </a:prstGeom>
          <a:solidFill>
            <a:srgbClr val="BF873D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BF873D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F873D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F873D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F873D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BF873D"/>
              </a:buClr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b="1" dirty="0">
                <a:solidFill>
                  <a:schemeClr val="bg1"/>
                </a:solidFill>
              </a:rPr>
              <a:t>Panel 3: Usage of Reference Data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69CD6E-2A4C-7F55-ABED-5E8A6CDA324A}"/>
              </a:ext>
            </a:extLst>
          </p:cNvPr>
          <p:cNvSpPr txBox="1"/>
          <p:nvPr/>
        </p:nvSpPr>
        <p:spPr>
          <a:xfrm>
            <a:off x="375557" y="2397512"/>
            <a:ext cx="3397270" cy="3672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F873D"/>
              </a:buClr>
              <a:buSzTx/>
              <a:buFont typeface="Arial" panose="020B0604020202020204" pitchFamily="34" charset="0"/>
              <a:buChar char="»"/>
              <a:tabLst/>
              <a:defRPr/>
            </a:pPr>
            <a:r>
              <a:rPr lang="en-GB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Addressed</a:t>
            </a:r>
            <a:r>
              <a:rPr lang="de-DE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GB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current legal framework, EC data policy, available reference data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F873D"/>
              </a:buClr>
              <a:buSzTx/>
              <a:buFont typeface="Arial" panose="020B0604020202020204" pitchFamily="34" charset="0"/>
              <a:buChar char="»"/>
              <a:tabLst/>
              <a:defRPr/>
            </a:pPr>
            <a:r>
              <a:rPr lang="en-GB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eflected on how regulation could help easy access to reference data</a:t>
            </a:r>
            <a:endParaRPr lang="de-DE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F873D"/>
              </a:buClr>
              <a:buSzTx/>
              <a:buFont typeface="Arial" panose="020B0604020202020204" pitchFamily="34" charset="0"/>
              <a:buChar char="»"/>
              <a:tabLst/>
              <a:defRPr/>
            </a:pPr>
            <a:r>
              <a:rPr lang="en-GB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interventions could be considered in three main parts, that of the Commission, the Member State and the Sector.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0ED49C-26D9-BA12-2102-00C6C0F037CA}"/>
              </a:ext>
            </a:extLst>
          </p:cNvPr>
          <p:cNvSpPr txBox="1"/>
          <p:nvPr/>
        </p:nvSpPr>
        <p:spPr>
          <a:xfrm>
            <a:off x="4397364" y="2397511"/>
            <a:ext cx="3397270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F873D"/>
              </a:buClr>
              <a:buSzTx/>
              <a:buFont typeface="Arial" panose="020B0604020202020204" pitchFamily="34" charset="0"/>
              <a:buChar char="»"/>
              <a:tabLst/>
              <a:defRPr/>
            </a:pPr>
            <a:r>
              <a:rPr lang="en-GB" sz="20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</a:t>
            </a:r>
            <a:r>
              <a:rPr lang="en-GB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lready existing solutions and the work in progress were presented.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F873D"/>
              </a:buClr>
              <a:buSzTx/>
              <a:buFont typeface="Arial" panose="020B0604020202020204" pitchFamily="34" charset="0"/>
              <a:buChar char="»"/>
              <a:tabLst/>
              <a:defRPr/>
            </a:pPr>
            <a:r>
              <a:rPr lang="en-GB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Different stakeholders are already developing different reference databases, mainly for their own purposes.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F873D"/>
              </a:buClr>
              <a:buSzTx/>
              <a:buFont typeface="Arial" panose="020B0604020202020204" pitchFamily="34" charset="0"/>
              <a:buChar char="»"/>
              <a:tabLst/>
              <a:defRPr/>
            </a:pPr>
            <a:r>
              <a:rPr lang="en-GB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Leading to duplication.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F873D"/>
              </a:buClr>
              <a:buSzTx/>
              <a:buFont typeface="Arial" panose="020B0604020202020204" pitchFamily="34" charset="0"/>
              <a:buChar char="»"/>
              <a:tabLst/>
              <a:defRPr/>
            </a:pPr>
            <a:r>
              <a:rPr lang="en-GB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There is a lack of interoperability and harmonization.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93F75F-F26A-9899-5D52-6A769F90E3A1}"/>
              </a:ext>
            </a:extLst>
          </p:cNvPr>
          <p:cNvSpPr txBox="1"/>
          <p:nvPr/>
        </p:nvSpPr>
        <p:spPr>
          <a:xfrm>
            <a:off x="8419171" y="2397511"/>
            <a:ext cx="3397270" cy="4226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F873D"/>
              </a:buClr>
              <a:buSzTx/>
              <a:buFont typeface="Arial" panose="020B0604020202020204" pitchFamily="34" charset="0"/>
              <a:buChar char="»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Difficulty that information is often registered with small differences in similar data bases.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F873D"/>
              </a:buClr>
              <a:buSzTx/>
              <a:buFont typeface="Arial" panose="020B0604020202020204" pitchFamily="34" charset="0"/>
              <a:buChar char="»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This stems from imprecise definitions in legacy systems and semantics of reference data.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F873D"/>
              </a:buClr>
              <a:buSzTx/>
              <a:buFont typeface="Arial" panose="020B0604020202020204" pitchFamily="34" charset="0"/>
              <a:buChar char="»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Challenge to find a good balance of legislation to ensure quality and accessibility of the data in public and private databases.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96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37E050-AEAF-42C0-AFDC-E1F7D79FBF50}"/>
              </a:ext>
            </a:extLst>
          </p:cNvPr>
          <p:cNvSpPr txBox="1"/>
          <p:nvPr/>
        </p:nvSpPr>
        <p:spPr>
          <a:xfrm>
            <a:off x="966652" y="361949"/>
            <a:ext cx="10258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BF873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How can we establish a framework to drive data interoperability?</a:t>
            </a:r>
            <a:endParaRPr lang="en-GB" sz="2400" b="1" dirty="0">
              <a:solidFill>
                <a:srgbClr val="BF873D"/>
              </a:solidFill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DAFFE4A-C5B9-452C-AF79-5EEADD69D2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7712568"/>
              </p:ext>
            </p:extLst>
          </p:nvPr>
        </p:nvGraphicFramePr>
        <p:xfrm>
          <a:off x="907643" y="1077384"/>
          <a:ext cx="1037671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D914DE8-7AAE-4D47-AF18-0B642B5B1854}"/>
              </a:ext>
            </a:extLst>
          </p:cNvPr>
          <p:cNvSpPr txBox="1"/>
          <p:nvPr/>
        </p:nvSpPr>
        <p:spPr>
          <a:xfrm>
            <a:off x="10180320" y="1311294"/>
            <a:ext cx="1808480" cy="369332"/>
          </a:xfrm>
          <a:prstGeom prst="rect">
            <a:avLst/>
          </a:prstGeom>
          <a:noFill/>
          <a:ln>
            <a:solidFill>
              <a:srgbClr val="BF873D"/>
            </a:solidFill>
          </a:ln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rgbClr val="BF87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 Responses</a:t>
            </a:r>
            <a:endParaRPr lang="en-GB" dirty="0">
              <a:solidFill>
                <a:srgbClr val="BF87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968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37E050-AEAF-42C0-AFDC-E1F7D79FBF50}"/>
              </a:ext>
            </a:extLst>
          </p:cNvPr>
          <p:cNvSpPr txBox="1"/>
          <p:nvPr/>
        </p:nvSpPr>
        <p:spPr>
          <a:xfrm>
            <a:off x="966652" y="361949"/>
            <a:ext cx="10258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BF873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How to ensure appropriate and better synergies between all ERA and sector reference files?</a:t>
            </a:r>
            <a:endParaRPr lang="en-GB" sz="2400" b="1" dirty="0">
              <a:solidFill>
                <a:srgbClr val="BF873D"/>
              </a:solidFill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DAFFE4A-C5B9-452C-AF79-5EEADD69D2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2108514"/>
              </p:ext>
            </p:extLst>
          </p:nvPr>
        </p:nvGraphicFramePr>
        <p:xfrm>
          <a:off x="923110" y="1077384"/>
          <a:ext cx="1037671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517C353-2D01-4809-80A4-3CB575C1F3B8}"/>
              </a:ext>
            </a:extLst>
          </p:cNvPr>
          <p:cNvSpPr txBox="1"/>
          <p:nvPr/>
        </p:nvSpPr>
        <p:spPr>
          <a:xfrm>
            <a:off x="10180320" y="1311294"/>
            <a:ext cx="1808480" cy="369332"/>
          </a:xfrm>
          <a:prstGeom prst="rect">
            <a:avLst/>
          </a:prstGeom>
          <a:noFill/>
          <a:ln>
            <a:solidFill>
              <a:srgbClr val="BF873D"/>
            </a:solidFill>
          </a:ln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rgbClr val="BF87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 Responses</a:t>
            </a:r>
            <a:endParaRPr lang="en-GB" dirty="0">
              <a:solidFill>
                <a:srgbClr val="BF87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477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737E050-AEAF-42C0-AFDC-E1F7D79FBF50}"/>
              </a:ext>
            </a:extLst>
          </p:cNvPr>
          <p:cNvSpPr txBox="1"/>
          <p:nvPr/>
        </p:nvSpPr>
        <p:spPr>
          <a:xfrm>
            <a:off x="1462087" y="361949"/>
            <a:ext cx="9267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BF873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How should the governance of reference data be organised?</a:t>
            </a:r>
            <a:endParaRPr lang="en-GB" sz="2400" b="1" dirty="0">
              <a:solidFill>
                <a:srgbClr val="BF873D"/>
              </a:solidFill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DAFFE4A-C5B9-452C-AF79-5EEADD69D244}"/>
              </a:ext>
            </a:extLst>
          </p:cNvPr>
          <p:cNvGraphicFramePr/>
          <p:nvPr/>
        </p:nvGraphicFramePr>
        <p:xfrm>
          <a:off x="466725" y="1077384"/>
          <a:ext cx="1140142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CCD12F6-3972-4316-BBDC-AA915D428E70}"/>
              </a:ext>
            </a:extLst>
          </p:cNvPr>
          <p:cNvSpPr txBox="1"/>
          <p:nvPr/>
        </p:nvSpPr>
        <p:spPr>
          <a:xfrm>
            <a:off x="10180320" y="1311294"/>
            <a:ext cx="1808480" cy="369332"/>
          </a:xfrm>
          <a:prstGeom prst="rect">
            <a:avLst/>
          </a:prstGeom>
          <a:noFill/>
          <a:ln>
            <a:solidFill>
              <a:srgbClr val="BF873D"/>
            </a:solidFill>
          </a:ln>
        </p:spPr>
        <p:txBody>
          <a:bodyPr wrap="square" rtlCol="0">
            <a:spAutoFit/>
          </a:bodyPr>
          <a:lstStyle/>
          <a:p>
            <a:r>
              <a:rPr lang="de-AT" dirty="0">
                <a:solidFill>
                  <a:srgbClr val="BF87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 Responses</a:t>
            </a:r>
            <a:endParaRPr lang="en-GB" dirty="0">
              <a:solidFill>
                <a:srgbClr val="BF87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01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BFBCE21-2B68-4805-A272-FEBA5CD56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6029973-1EC6-4DFA-A8A0-45FB9C9BA85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2209BB6B-2035-4745-9798-23A31AD4F0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2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RNE2016">
      <a:dk1>
        <a:srgbClr val="000000"/>
      </a:dk1>
      <a:lt1>
        <a:sysClr val="window" lastClr="FFFFFF"/>
      </a:lt1>
      <a:dk2>
        <a:srgbClr val="005F20"/>
      </a:dk2>
      <a:lt2>
        <a:srgbClr val="FFFFFF"/>
      </a:lt2>
      <a:accent1>
        <a:srgbClr val="BF873D"/>
      </a:accent1>
      <a:accent2>
        <a:srgbClr val="0B2659"/>
      </a:accent2>
      <a:accent3>
        <a:srgbClr val="005F20"/>
      </a:accent3>
      <a:accent4>
        <a:srgbClr val="E8BC10"/>
      </a:accent4>
      <a:accent5>
        <a:srgbClr val="C00000"/>
      </a:accent5>
      <a:accent6>
        <a:srgbClr val="808080"/>
      </a:accent6>
      <a:hlink>
        <a:srgbClr val="BF873D"/>
      </a:hlink>
      <a:folHlink>
        <a:srgbClr val="BF873D"/>
      </a:folHlink>
    </a:clrScheme>
    <a:fontScheme name="R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269</Words>
  <Application>Microsoft Office PowerPoint</Application>
  <PresentationFormat>Breitbild</PresentationFormat>
  <Paragraphs>32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Workshop on Data Interoperability, InnoTrans, 21 September 2022</vt:lpstr>
      <vt:lpstr>Recap Workshop 1 – Overall </vt:lpstr>
      <vt:lpstr>Recap Workshop 1 – Panels</vt:lpstr>
      <vt:lpstr>PowerPoint-Präsentation</vt:lpstr>
      <vt:lpstr>PowerPoint-Präsentation</vt:lpstr>
      <vt:lpstr>PowerPoint-Präsentation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RNE PCS</dc:title>
  <dc:creator>RNE</dc:creator>
  <cp:lastModifiedBy>Harald Reisinger</cp:lastModifiedBy>
  <cp:revision>8</cp:revision>
  <cp:lastPrinted>2022-07-28T11:53:00Z</cp:lastPrinted>
  <dcterms:created xsi:type="dcterms:W3CDTF">2015-06-26T12:41:31Z</dcterms:created>
  <dcterms:modified xsi:type="dcterms:W3CDTF">2022-09-19T11:15:35Z</dcterms:modified>
</cp:coreProperties>
</file>