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85" r:id="rId3"/>
    <p:sldMasterId id="2147483696" r:id="rId4"/>
  </p:sldMasterIdLst>
  <p:notesMasterIdLst>
    <p:notesMasterId r:id="rId34"/>
  </p:notesMasterIdLst>
  <p:handoutMasterIdLst>
    <p:handoutMasterId r:id="rId35"/>
  </p:handoutMasterIdLst>
  <p:sldIdLst>
    <p:sldId id="1089" r:id="rId5"/>
    <p:sldId id="1094" r:id="rId6"/>
    <p:sldId id="1112" r:id="rId7"/>
    <p:sldId id="1111" r:id="rId8"/>
    <p:sldId id="1115" r:id="rId9"/>
    <p:sldId id="1081" r:id="rId10"/>
    <p:sldId id="1113" r:id="rId11"/>
    <p:sldId id="1085" r:id="rId12"/>
    <p:sldId id="1116" r:id="rId13"/>
    <p:sldId id="1117" r:id="rId14"/>
    <p:sldId id="1087" r:id="rId15"/>
    <p:sldId id="1118" r:id="rId16"/>
    <p:sldId id="1119" r:id="rId17"/>
    <p:sldId id="1120" r:id="rId18"/>
    <p:sldId id="1121" r:id="rId19"/>
    <p:sldId id="1122" r:id="rId20"/>
    <p:sldId id="260" r:id="rId21"/>
    <p:sldId id="1082" r:id="rId22"/>
    <p:sldId id="1077" r:id="rId23"/>
    <p:sldId id="1084" r:id="rId24"/>
    <p:sldId id="1075" r:id="rId25"/>
    <p:sldId id="1076" r:id="rId26"/>
    <p:sldId id="1123" r:id="rId27"/>
    <p:sldId id="1125" r:id="rId28"/>
    <p:sldId id="1126" r:id="rId29"/>
    <p:sldId id="1124" r:id="rId30"/>
    <p:sldId id="1079" r:id="rId31"/>
    <p:sldId id="262" r:id="rId32"/>
    <p:sldId id="1071" r:id="rId33"/>
  </p:sldIdLst>
  <p:sldSz cx="12192000" cy="6858000"/>
  <p:notesSz cx="7315200" cy="96012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LADUT Cristina" initials="VC" lastIdx="1" clrIdx="0">
    <p:extLst>
      <p:ext uri="{19B8F6BF-5375-455C-9EA6-DF929625EA0E}">
        <p15:presenceInfo xmlns:p15="http://schemas.microsoft.com/office/powerpoint/2012/main" userId="S::cristina.vladut@era.europa.eu::952fa010-49a9-4b1c-87f7-f4fc14e4ca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4B7D"/>
    <a:srgbClr val="004494"/>
    <a:srgbClr val="787878"/>
    <a:srgbClr val="C730A0"/>
    <a:srgbClr val="C76C48"/>
    <a:srgbClr val="FFE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2DD2D2-1506-44EB-8A68-FDB9782A9B18}" v="527" dt="2022-09-21T06:49:57.264"/>
    <p1510:client id="{CAD811D6-4406-4CB5-8E3F-915C2A4847C0}" v="190" dt="2022-09-21T07:24:11.192"/>
    <p1510:client id="{EF0D5F59-B90D-42F6-A7E4-619FE489FAAF}" v="8" dt="2022-09-21T07:36:43.0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654" y="114"/>
      </p:cViewPr>
      <p:guideLst>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na AGUADO" userId="92fb1ae5-0fb4-4680-80da-99e9096faa4e" providerId="ADAL" clId="{9B2DD2D2-1506-44EB-8A68-FDB9782A9B18}"/>
    <pc:docChg chg="undo custSel addSld modSld modNotesMaster modHandout">
      <pc:chgData name="Marina AGUADO" userId="92fb1ae5-0fb4-4680-80da-99e9096faa4e" providerId="ADAL" clId="{9B2DD2D2-1506-44EB-8A68-FDB9782A9B18}" dt="2022-09-21T06:49:57.264" v="151" actId="1076"/>
      <pc:docMkLst>
        <pc:docMk/>
      </pc:docMkLst>
      <pc:sldChg chg="modNotes">
        <pc:chgData name="Marina AGUADO" userId="92fb1ae5-0fb4-4680-80da-99e9096faa4e" providerId="ADAL" clId="{9B2DD2D2-1506-44EB-8A68-FDB9782A9B18}" dt="2022-09-21T06:33:24.914" v="0"/>
        <pc:sldMkLst>
          <pc:docMk/>
          <pc:sldMk cId="0" sldId="260"/>
        </pc:sldMkLst>
      </pc:sldChg>
      <pc:sldChg chg="modNotes">
        <pc:chgData name="Marina AGUADO" userId="92fb1ae5-0fb4-4680-80da-99e9096faa4e" providerId="ADAL" clId="{9B2DD2D2-1506-44EB-8A68-FDB9782A9B18}" dt="2022-09-21T06:33:24.914" v="0"/>
        <pc:sldMkLst>
          <pc:docMk/>
          <pc:sldMk cId="2236298201" sldId="1071"/>
        </pc:sldMkLst>
      </pc:sldChg>
      <pc:sldChg chg="modNotes">
        <pc:chgData name="Marina AGUADO" userId="92fb1ae5-0fb4-4680-80da-99e9096faa4e" providerId="ADAL" clId="{9B2DD2D2-1506-44EB-8A68-FDB9782A9B18}" dt="2022-09-21T06:33:24.914" v="0"/>
        <pc:sldMkLst>
          <pc:docMk/>
          <pc:sldMk cId="3774259559" sldId="1077"/>
        </pc:sldMkLst>
      </pc:sldChg>
      <pc:sldChg chg="modNotes">
        <pc:chgData name="Marina AGUADO" userId="92fb1ae5-0fb4-4680-80da-99e9096faa4e" providerId="ADAL" clId="{9B2DD2D2-1506-44EB-8A68-FDB9782A9B18}" dt="2022-09-21T06:33:24.914" v="0"/>
        <pc:sldMkLst>
          <pc:docMk/>
          <pc:sldMk cId="1809878207" sldId="1081"/>
        </pc:sldMkLst>
      </pc:sldChg>
      <pc:sldChg chg="modNotes">
        <pc:chgData name="Marina AGUADO" userId="92fb1ae5-0fb4-4680-80da-99e9096faa4e" providerId="ADAL" clId="{9B2DD2D2-1506-44EB-8A68-FDB9782A9B18}" dt="2022-09-21T06:33:24.914" v="0"/>
        <pc:sldMkLst>
          <pc:docMk/>
          <pc:sldMk cId="2624661459" sldId="1082"/>
        </pc:sldMkLst>
      </pc:sldChg>
      <pc:sldChg chg="modNotes">
        <pc:chgData name="Marina AGUADO" userId="92fb1ae5-0fb4-4680-80da-99e9096faa4e" providerId="ADAL" clId="{9B2DD2D2-1506-44EB-8A68-FDB9782A9B18}" dt="2022-09-21T06:33:24.914" v="0"/>
        <pc:sldMkLst>
          <pc:docMk/>
          <pc:sldMk cId="763792149" sldId="1087"/>
        </pc:sldMkLst>
      </pc:sldChg>
      <pc:sldChg chg="modSp mod modNotes">
        <pc:chgData name="Marina AGUADO" userId="92fb1ae5-0fb4-4680-80da-99e9096faa4e" providerId="ADAL" clId="{9B2DD2D2-1506-44EB-8A68-FDB9782A9B18}" dt="2022-09-21T06:39:14.057" v="54" actId="1076"/>
        <pc:sldMkLst>
          <pc:docMk/>
          <pc:sldMk cId="940136567" sldId="1090"/>
        </pc:sldMkLst>
        <pc:spChg chg="mod">
          <ac:chgData name="Marina AGUADO" userId="92fb1ae5-0fb4-4680-80da-99e9096faa4e" providerId="ADAL" clId="{9B2DD2D2-1506-44EB-8A68-FDB9782A9B18}" dt="2022-09-21T06:39:14.057" v="54" actId="1076"/>
          <ac:spMkLst>
            <pc:docMk/>
            <pc:sldMk cId="940136567" sldId="1090"/>
            <ac:spMk id="15" creationId="{839189A6-9012-48DE-A21E-6CB69584E773}"/>
          </ac:spMkLst>
        </pc:spChg>
      </pc:sldChg>
      <pc:sldChg chg="modSp mod modNotes">
        <pc:chgData name="Marina AGUADO" userId="92fb1ae5-0fb4-4680-80da-99e9096faa4e" providerId="ADAL" clId="{9B2DD2D2-1506-44EB-8A68-FDB9782A9B18}" dt="2022-09-21T06:39:32.433" v="55" actId="1076"/>
        <pc:sldMkLst>
          <pc:docMk/>
          <pc:sldMk cId="2366478244" sldId="1091"/>
        </pc:sldMkLst>
        <pc:picChg chg="mod">
          <ac:chgData name="Marina AGUADO" userId="92fb1ae5-0fb4-4680-80da-99e9096faa4e" providerId="ADAL" clId="{9B2DD2D2-1506-44EB-8A68-FDB9782A9B18}" dt="2022-09-21T06:39:32.433" v="55" actId="1076"/>
          <ac:picMkLst>
            <pc:docMk/>
            <pc:sldMk cId="2366478244" sldId="1091"/>
            <ac:picMk id="7" creationId="{F71C9C89-EE24-4B25-9CE7-21C183ECCF4E}"/>
          </ac:picMkLst>
        </pc:picChg>
      </pc:sldChg>
      <pc:sldChg chg="modNotes">
        <pc:chgData name="Marina AGUADO" userId="92fb1ae5-0fb4-4680-80da-99e9096faa4e" providerId="ADAL" clId="{9B2DD2D2-1506-44EB-8A68-FDB9782A9B18}" dt="2022-09-21T06:33:24.914" v="0"/>
        <pc:sldMkLst>
          <pc:docMk/>
          <pc:sldMk cId="99968529" sldId="1092"/>
        </pc:sldMkLst>
      </pc:sldChg>
      <pc:sldChg chg="modNotes">
        <pc:chgData name="Marina AGUADO" userId="92fb1ae5-0fb4-4680-80da-99e9096faa4e" providerId="ADAL" clId="{9B2DD2D2-1506-44EB-8A68-FDB9782A9B18}" dt="2022-09-21T06:33:24.914" v="0"/>
        <pc:sldMkLst>
          <pc:docMk/>
          <pc:sldMk cId="2568695367" sldId="1093"/>
        </pc:sldMkLst>
      </pc:sldChg>
      <pc:sldChg chg="modNotes">
        <pc:chgData name="Marina AGUADO" userId="92fb1ae5-0fb4-4680-80da-99e9096faa4e" providerId="ADAL" clId="{9B2DD2D2-1506-44EB-8A68-FDB9782A9B18}" dt="2022-09-21T06:33:24.914" v="0"/>
        <pc:sldMkLst>
          <pc:docMk/>
          <pc:sldMk cId="2110664212" sldId="1094"/>
        </pc:sldMkLst>
      </pc:sldChg>
      <pc:sldChg chg="modNotes">
        <pc:chgData name="Marina AGUADO" userId="92fb1ae5-0fb4-4680-80da-99e9096faa4e" providerId="ADAL" clId="{9B2DD2D2-1506-44EB-8A68-FDB9782A9B18}" dt="2022-09-21T06:33:24.914" v="0"/>
        <pc:sldMkLst>
          <pc:docMk/>
          <pc:sldMk cId="2862984102" sldId="1095"/>
        </pc:sldMkLst>
      </pc:sldChg>
      <pc:sldChg chg="modNotes">
        <pc:chgData name="Marina AGUADO" userId="92fb1ae5-0fb4-4680-80da-99e9096faa4e" providerId="ADAL" clId="{9B2DD2D2-1506-44EB-8A68-FDB9782A9B18}" dt="2022-09-21T06:33:24.914" v="0"/>
        <pc:sldMkLst>
          <pc:docMk/>
          <pc:sldMk cId="0" sldId="1096"/>
        </pc:sldMkLst>
      </pc:sldChg>
      <pc:sldChg chg="modNotes">
        <pc:chgData name="Marina AGUADO" userId="92fb1ae5-0fb4-4680-80da-99e9096faa4e" providerId="ADAL" clId="{9B2DD2D2-1506-44EB-8A68-FDB9782A9B18}" dt="2022-09-21T06:33:24.914" v="0"/>
        <pc:sldMkLst>
          <pc:docMk/>
          <pc:sldMk cId="481474113" sldId="1097"/>
        </pc:sldMkLst>
      </pc:sldChg>
      <pc:sldChg chg="modNotes">
        <pc:chgData name="Marina AGUADO" userId="92fb1ae5-0fb4-4680-80da-99e9096faa4e" providerId="ADAL" clId="{9B2DD2D2-1506-44EB-8A68-FDB9782A9B18}" dt="2022-09-21T06:33:24.914" v="0"/>
        <pc:sldMkLst>
          <pc:docMk/>
          <pc:sldMk cId="1724115286" sldId="1099"/>
        </pc:sldMkLst>
      </pc:sldChg>
      <pc:sldChg chg="modNotes">
        <pc:chgData name="Marina AGUADO" userId="92fb1ae5-0fb4-4680-80da-99e9096faa4e" providerId="ADAL" clId="{9B2DD2D2-1506-44EB-8A68-FDB9782A9B18}" dt="2022-09-21T06:33:24.914" v="0"/>
        <pc:sldMkLst>
          <pc:docMk/>
          <pc:sldMk cId="1752827248" sldId="1102"/>
        </pc:sldMkLst>
      </pc:sldChg>
      <pc:sldChg chg="modSp mod">
        <pc:chgData name="Marina AGUADO" userId="92fb1ae5-0fb4-4680-80da-99e9096faa4e" providerId="ADAL" clId="{9B2DD2D2-1506-44EB-8A68-FDB9782A9B18}" dt="2022-09-21T06:40:00.073" v="58" actId="1076"/>
        <pc:sldMkLst>
          <pc:docMk/>
          <pc:sldMk cId="4093033548" sldId="1111"/>
        </pc:sldMkLst>
        <pc:spChg chg="mod">
          <ac:chgData name="Marina AGUADO" userId="92fb1ae5-0fb4-4680-80da-99e9096faa4e" providerId="ADAL" clId="{9B2DD2D2-1506-44EB-8A68-FDB9782A9B18}" dt="2022-09-21T06:40:00.073" v="58" actId="1076"/>
          <ac:spMkLst>
            <pc:docMk/>
            <pc:sldMk cId="4093033548" sldId="1111"/>
            <ac:spMk id="13" creationId="{54BDEF3F-5180-4568-80B6-1286E31659EF}"/>
          </ac:spMkLst>
        </pc:spChg>
      </pc:sldChg>
      <pc:sldChg chg="modNotes">
        <pc:chgData name="Marina AGUADO" userId="92fb1ae5-0fb4-4680-80da-99e9096faa4e" providerId="ADAL" clId="{9B2DD2D2-1506-44EB-8A68-FDB9782A9B18}" dt="2022-09-21T06:33:24.914" v="0"/>
        <pc:sldMkLst>
          <pc:docMk/>
          <pc:sldMk cId="1266831064" sldId="1112"/>
        </pc:sldMkLst>
      </pc:sldChg>
      <pc:sldChg chg="modNotes">
        <pc:chgData name="Marina AGUADO" userId="92fb1ae5-0fb4-4680-80da-99e9096faa4e" providerId="ADAL" clId="{9B2DD2D2-1506-44EB-8A68-FDB9782A9B18}" dt="2022-09-21T06:33:24.914" v="0"/>
        <pc:sldMkLst>
          <pc:docMk/>
          <pc:sldMk cId="247174205" sldId="1116"/>
        </pc:sldMkLst>
      </pc:sldChg>
      <pc:sldChg chg="modNotes">
        <pc:chgData name="Marina AGUADO" userId="92fb1ae5-0fb4-4680-80da-99e9096faa4e" providerId="ADAL" clId="{9B2DD2D2-1506-44EB-8A68-FDB9782A9B18}" dt="2022-09-21T06:33:24.914" v="0"/>
        <pc:sldMkLst>
          <pc:docMk/>
          <pc:sldMk cId="1088869687" sldId="1117"/>
        </pc:sldMkLst>
      </pc:sldChg>
      <pc:sldChg chg="modNotes">
        <pc:chgData name="Marina AGUADO" userId="92fb1ae5-0fb4-4680-80da-99e9096faa4e" providerId="ADAL" clId="{9B2DD2D2-1506-44EB-8A68-FDB9782A9B18}" dt="2022-09-21T06:33:24.914" v="0"/>
        <pc:sldMkLst>
          <pc:docMk/>
          <pc:sldMk cId="3260205230" sldId="1120"/>
        </pc:sldMkLst>
      </pc:sldChg>
      <pc:sldChg chg="modNotes">
        <pc:chgData name="Marina AGUADO" userId="92fb1ae5-0fb4-4680-80da-99e9096faa4e" providerId="ADAL" clId="{9B2DD2D2-1506-44EB-8A68-FDB9782A9B18}" dt="2022-09-21T06:33:24.914" v="0"/>
        <pc:sldMkLst>
          <pc:docMk/>
          <pc:sldMk cId="3228037270" sldId="1121"/>
        </pc:sldMkLst>
      </pc:sldChg>
      <pc:sldChg chg="delSp modSp">
        <pc:chgData name="Marina AGUADO" userId="92fb1ae5-0fb4-4680-80da-99e9096faa4e" providerId="ADAL" clId="{9B2DD2D2-1506-44EB-8A68-FDB9782A9B18}" dt="2022-09-21T06:47:53.805" v="61" actId="21"/>
        <pc:sldMkLst>
          <pc:docMk/>
          <pc:sldMk cId="3436969761" sldId="1125"/>
        </pc:sldMkLst>
        <pc:picChg chg="del mod">
          <ac:chgData name="Marina AGUADO" userId="92fb1ae5-0fb4-4680-80da-99e9096faa4e" providerId="ADAL" clId="{9B2DD2D2-1506-44EB-8A68-FDB9782A9B18}" dt="2022-09-21T06:47:53.805" v="61" actId="21"/>
          <ac:picMkLst>
            <pc:docMk/>
            <pc:sldMk cId="3436969761" sldId="1125"/>
            <ac:picMk id="8194" creationId="{1AEA4474-74C8-4FC8-9055-3DD8F010BB95}"/>
          </ac:picMkLst>
        </pc:picChg>
      </pc:sldChg>
      <pc:sldChg chg="addSp modSp new mod">
        <pc:chgData name="Marina AGUADO" userId="92fb1ae5-0fb4-4680-80da-99e9096faa4e" providerId="ADAL" clId="{9B2DD2D2-1506-44EB-8A68-FDB9782A9B18}" dt="2022-09-21T06:49:57.264" v="151" actId="1076"/>
        <pc:sldMkLst>
          <pc:docMk/>
          <pc:sldMk cId="128142540" sldId="1126"/>
        </pc:sldMkLst>
        <pc:spChg chg="mod">
          <ac:chgData name="Marina AGUADO" userId="92fb1ae5-0fb4-4680-80da-99e9096faa4e" providerId="ADAL" clId="{9B2DD2D2-1506-44EB-8A68-FDB9782A9B18}" dt="2022-09-21T06:49:50.419" v="149" actId="20577"/>
          <ac:spMkLst>
            <pc:docMk/>
            <pc:sldMk cId="128142540" sldId="1126"/>
            <ac:spMk id="2" creationId="{CBF1D044-61D3-449A-A9AA-4B4A42F57D6A}"/>
          </ac:spMkLst>
        </pc:spChg>
        <pc:picChg chg="add mod">
          <ac:chgData name="Marina AGUADO" userId="92fb1ae5-0fb4-4680-80da-99e9096faa4e" providerId="ADAL" clId="{9B2DD2D2-1506-44EB-8A68-FDB9782A9B18}" dt="2022-09-21T06:49:57.264" v="151" actId="1076"/>
          <ac:picMkLst>
            <pc:docMk/>
            <pc:sldMk cId="128142540" sldId="1126"/>
            <ac:picMk id="3" creationId="{EA6753A8-D8ED-4DF5-9DBB-FE8B35E00128}"/>
          </ac:picMkLst>
        </pc:picChg>
      </pc:sldChg>
    </pc:docChg>
  </pc:docChgLst>
  <pc:docChgLst>
    <pc:chgData name="PATRU Dragos (EXT)" userId="S::dragos.patru@era.europa.eu::59668793-2809-49c6-93f6-988a6fea0f45" providerId="AD" clId="Web-{EF0D5F59-B90D-42F6-A7E4-619FE489FAAF}"/>
    <pc:docChg chg="modSld">
      <pc:chgData name="PATRU Dragos (EXT)" userId="S::dragos.patru@era.europa.eu::59668793-2809-49c6-93f6-988a6fea0f45" providerId="AD" clId="Web-{EF0D5F59-B90D-42F6-A7E4-619FE489FAAF}" dt="2022-09-21T07:36:43.019" v="4" actId="20577"/>
      <pc:docMkLst>
        <pc:docMk/>
      </pc:docMkLst>
      <pc:sldChg chg="addSp modSp">
        <pc:chgData name="PATRU Dragos (EXT)" userId="S::dragos.patru@era.europa.eu::59668793-2809-49c6-93f6-988a6fea0f45" providerId="AD" clId="Web-{EF0D5F59-B90D-42F6-A7E4-619FE489FAAF}" dt="2022-09-21T07:36:43.019" v="4" actId="20577"/>
        <pc:sldMkLst>
          <pc:docMk/>
          <pc:sldMk cId="3418807735" sldId="1079"/>
        </pc:sldMkLst>
        <pc:spChg chg="mod">
          <ac:chgData name="PATRU Dragos (EXT)" userId="S::dragos.patru@era.europa.eu::59668793-2809-49c6-93f6-988a6fea0f45" providerId="AD" clId="Web-{EF0D5F59-B90D-42F6-A7E4-619FE489FAAF}" dt="2022-09-21T07:36:43.019" v="4" actId="20577"/>
          <ac:spMkLst>
            <pc:docMk/>
            <pc:sldMk cId="3418807735" sldId="1079"/>
            <ac:spMk id="7" creationId="{6182A5A1-7A69-45F9-B08A-18D678B91E46}"/>
          </ac:spMkLst>
        </pc:spChg>
        <pc:picChg chg="add mod">
          <ac:chgData name="PATRU Dragos (EXT)" userId="S::dragos.patru@era.europa.eu::59668793-2809-49c6-93f6-988a6fea0f45" providerId="AD" clId="Web-{EF0D5F59-B90D-42F6-A7E4-619FE489FAAF}" dt="2022-09-21T07:35:38.704" v="1" actId="1076"/>
          <ac:picMkLst>
            <pc:docMk/>
            <pc:sldMk cId="3418807735" sldId="1079"/>
            <ac:picMk id="2" creationId="{5A534C18-BC84-D4BA-3C04-D78C231F1928}"/>
          </ac:picMkLst>
        </pc:picChg>
      </pc:sldChg>
    </pc:docChg>
  </pc:docChgLst>
  <pc:docChgLst>
    <pc:chgData name="PATRU Dragos (EXT)" userId="S::dragos.patru@era.europa.eu::59668793-2809-49c6-93f6-988a6fea0f45" providerId="AD" clId="Web-{CAD811D6-4406-4CB5-8E3F-915C2A4847C0}"/>
    <pc:docChg chg="modSld">
      <pc:chgData name="PATRU Dragos (EXT)" userId="S::dragos.patru@era.europa.eu::59668793-2809-49c6-93f6-988a6fea0f45" providerId="AD" clId="Web-{CAD811D6-4406-4CB5-8E3F-915C2A4847C0}" dt="2022-09-21T07:24:11.192" v="104" actId="20577"/>
      <pc:docMkLst>
        <pc:docMk/>
      </pc:docMkLst>
      <pc:sldChg chg="modSp">
        <pc:chgData name="PATRU Dragos (EXT)" userId="S::dragos.patru@era.europa.eu::59668793-2809-49c6-93f6-988a6fea0f45" providerId="AD" clId="Web-{CAD811D6-4406-4CB5-8E3F-915C2A4847C0}" dt="2022-09-21T07:24:11.192" v="104" actId="20577"/>
        <pc:sldMkLst>
          <pc:docMk/>
          <pc:sldMk cId="3418807735" sldId="1079"/>
        </pc:sldMkLst>
        <pc:spChg chg="mod">
          <ac:chgData name="PATRU Dragos (EXT)" userId="S::dragos.patru@era.europa.eu::59668793-2809-49c6-93f6-988a6fea0f45" providerId="AD" clId="Web-{CAD811D6-4406-4CB5-8E3F-915C2A4847C0}" dt="2022-09-21T07:24:11.192" v="104" actId="20577"/>
          <ac:spMkLst>
            <pc:docMk/>
            <pc:sldMk cId="3418807735" sldId="1079"/>
            <ac:spMk id="7" creationId="{6182A5A1-7A69-45F9-B08A-18D678B91E4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9057" tIns="49528" rIns="99057" bIns="49528" rtlCol="0"/>
          <a:lstStyle>
            <a:lvl1pPr algn="l">
              <a:defRPr sz="1300"/>
            </a:lvl1pPr>
          </a:lstStyle>
          <a:p>
            <a:endParaRPr lang="id-ID"/>
          </a:p>
        </p:txBody>
      </p:sp>
      <p:sp>
        <p:nvSpPr>
          <p:cNvPr id="3" name="Date Placeholder 2"/>
          <p:cNvSpPr>
            <a:spLocks noGrp="1"/>
          </p:cNvSpPr>
          <p:nvPr>
            <p:ph type="dt" sz="quarter" idx="1"/>
          </p:nvPr>
        </p:nvSpPr>
        <p:spPr>
          <a:xfrm>
            <a:off x="4143587" y="0"/>
            <a:ext cx="3169920" cy="481727"/>
          </a:xfrm>
          <a:prstGeom prst="rect">
            <a:avLst/>
          </a:prstGeom>
        </p:spPr>
        <p:txBody>
          <a:bodyPr vert="horz" lIns="99057" tIns="49528" rIns="99057" bIns="49528" rtlCol="0"/>
          <a:lstStyle>
            <a:lvl1pPr algn="r">
              <a:defRPr sz="1300"/>
            </a:lvl1pPr>
          </a:lstStyle>
          <a:p>
            <a:fld id="{109D7756-2951-42C2-B02E-D90428094462}" type="datetimeFigureOut">
              <a:rPr lang="id-ID" smtClean="0"/>
              <a:t>21/09/2022</a:t>
            </a:fld>
            <a:endParaRPr lang="id-ID"/>
          </a:p>
        </p:txBody>
      </p:sp>
      <p:sp>
        <p:nvSpPr>
          <p:cNvPr id="4" name="Footer Placeholder 3"/>
          <p:cNvSpPr>
            <a:spLocks noGrp="1"/>
          </p:cNvSpPr>
          <p:nvPr>
            <p:ph type="ftr" sz="quarter" idx="2"/>
          </p:nvPr>
        </p:nvSpPr>
        <p:spPr>
          <a:xfrm>
            <a:off x="0" y="9119474"/>
            <a:ext cx="3169920" cy="481726"/>
          </a:xfrm>
          <a:prstGeom prst="rect">
            <a:avLst/>
          </a:prstGeom>
        </p:spPr>
        <p:txBody>
          <a:bodyPr vert="horz" lIns="99057" tIns="49528" rIns="99057" bIns="49528" rtlCol="0" anchor="b"/>
          <a:lstStyle>
            <a:lvl1pPr algn="l">
              <a:defRPr sz="1300"/>
            </a:lvl1pPr>
          </a:lstStyle>
          <a:p>
            <a:endParaRPr lang="id-ID"/>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9057" tIns="49528" rIns="99057" bIns="49528" rtlCol="0" anchor="b"/>
          <a:lstStyle>
            <a:lvl1pPr algn="r">
              <a:defRPr sz="1300"/>
            </a:lvl1pPr>
          </a:lstStyle>
          <a:p>
            <a:fld id="{ECF184F7-3F6F-4590-AF71-E6C43F6C6E9E}" type="slidenum">
              <a:rPr lang="id-ID" smtClean="0"/>
              <a:t>‹#›</a:t>
            </a:fld>
            <a:endParaRPr lang="id-ID"/>
          </a:p>
        </p:txBody>
      </p:sp>
    </p:spTree>
    <p:extLst>
      <p:ext uri="{BB962C8B-B14F-4D97-AF65-F5344CB8AC3E}">
        <p14:creationId xmlns:p14="http://schemas.microsoft.com/office/powerpoint/2010/main" val="3963319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9057" tIns="49528" rIns="99057" bIns="49528" rtlCol="0"/>
          <a:lstStyle>
            <a:lvl1pPr algn="l">
              <a:defRPr sz="1300"/>
            </a:lvl1pPr>
          </a:lstStyle>
          <a:p>
            <a:endParaRPr lang="id-ID"/>
          </a:p>
        </p:txBody>
      </p:sp>
      <p:sp>
        <p:nvSpPr>
          <p:cNvPr id="3" name="Date Placeholder 2"/>
          <p:cNvSpPr>
            <a:spLocks noGrp="1"/>
          </p:cNvSpPr>
          <p:nvPr>
            <p:ph type="dt" idx="1"/>
          </p:nvPr>
        </p:nvSpPr>
        <p:spPr>
          <a:xfrm>
            <a:off x="4143587" y="0"/>
            <a:ext cx="3169920" cy="481727"/>
          </a:xfrm>
          <a:prstGeom prst="rect">
            <a:avLst/>
          </a:prstGeom>
        </p:spPr>
        <p:txBody>
          <a:bodyPr vert="horz" lIns="99057" tIns="49528" rIns="99057" bIns="49528" rtlCol="0"/>
          <a:lstStyle>
            <a:lvl1pPr algn="r">
              <a:defRPr sz="1300"/>
            </a:lvl1pPr>
          </a:lstStyle>
          <a:p>
            <a:fld id="{0CF82809-8603-4B8D-85C0-5D95F6FAC86A}" type="datetimeFigureOut">
              <a:rPr lang="id-ID" smtClean="0"/>
              <a:t>21/09/2022</a:t>
            </a:fld>
            <a:endParaRPr lang="id-ID"/>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9057" tIns="49528" rIns="99057" bIns="49528" rtlCol="0" anchor="ctr"/>
          <a:lstStyle/>
          <a:p>
            <a:endParaRPr lang="id-ID"/>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9057" tIns="49528" rIns="99057" bIns="4952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9119474"/>
            <a:ext cx="3169920" cy="481726"/>
          </a:xfrm>
          <a:prstGeom prst="rect">
            <a:avLst/>
          </a:prstGeom>
        </p:spPr>
        <p:txBody>
          <a:bodyPr vert="horz" lIns="99057" tIns="49528" rIns="99057" bIns="49528" rtlCol="0" anchor="b"/>
          <a:lstStyle>
            <a:lvl1pPr algn="l">
              <a:defRPr sz="1300"/>
            </a:lvl1pPr>
          </a:lstStyle>
          <a:p>
            <a:endParaRPr lang="id-ID"/>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9057" tIns="49528" rIns="99057" bIns="49528" rtlCol="0" anchor="b"/>
          <a:lstStyle>
            <a:lvl1pPr algn="r">
              <a:defRPr sz="1300"/>
            </a:lvl1pPr>
          </a:lstStyle>
          <a:p>
            <a:fld id="{3578A28A-3C3B-4DCC-8038-AED859F2296D}" type="slidenum">
              <a:rPr lang="id-ID" smtClean="0"/>
              <a:t>‹#›</a:t>
            </a:fld>
            <a:endParaRPr lang="id-ID"/>
          </a:p>
        </p:txBody>
      </p:sp>
    </p:spTree>
    <p:extLst>
      <p:ext uri="{BB962C8B-B14F-4D97-AF65-F5344CB8AC3E}">
        <p14:creationId xmlns:p14="http://schemas.microsoft.com/office/powerpoint/2010/main" val="2079743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ra.europa.eu/agency/management-board/management-board-decisions_e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ra.europa.eu/agency/management-board/management-board-decisions_e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ra.europa.eu/agency/management-board/management-board-decisions_e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ra.europa.eu/agency/management-board/management-board-decisions_e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ra.europa.eu/agency/management-board/management-board-decisions_e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5:notes"/>
          <p:cNvSpPr>
            <a:spLocks noGrp="1" noRot="1" noChangeAspect="1"/>
          </p:cNvSpPr>
          <p:nvPr>
            <p:ph type="sldImg" idx="2"/>
          </p:nvPr>
        </p:nvSpPr>
        <p:spPr>
          <a:xfrm>
            <a:off x="204788" y="808038"/>
            <a:ext cx="7164387" cy="4029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5:notes"/>
          <p:cNvSpPr txBox="1">
            <a:spLocks noGrp="1"/>
          </p:cNvSpPr>
          <p:nvPr>
            <p:ph type="body" idx="1"/>
          </p:nvPr>
        </p:nvSpPr>
        <p:spPr>
          <a:xfrm>
            <a:off x="757598" y="5170875"/>
            <a:ext cx="6060779" cy="4230717"/>
          </a:xfrm>
          <a:prstGeom prst="rect">
            <a:avLst/>
          </a:prstGeom>
          <a:noFill/>
          <a:ln>
            <a:noFill/>
          </a:ln>
        </p:spPr>
        <p:txBody>
          <a:bodyPr spcFirstLastPara="1" wrap="square" lIns="104701" tIns="52350" rIns="104701" bIns="52350" anchor="t" anchorCtr="0">
            <a:noAutofit/>
          </a:bodyPr>
          <a:lstStyle/>
          <a:p>
            <a:pPr>
              <a:spcBef>
                <a:spcPts val="4810"/>
              </a:spcBef>
            </a:pPr>
            <a:endParaRPr lang="en-GB" sz="1400"/>
          </a:p>
          <a:p>
            <a:pPr>
              <a:spcBef>
                <a:spcPts val="4810"/>
              </a:spcBef>
            </a:pPr>
            <a:endParaRPr lang="en-GB" sz="1400" i="1">
              <a:solidFill>
                <a:srgbClr val="323F4F"/>
              </a:solidFill>
            </a:endParaRPr>
          </a:p>
          <a:p>
            <a:pPr>
              <a:spcBef>
                <a:spcPts val="4810"/>
              </a:spcBef>
            </a:pPr>
            <a:endParaRPr lang="en-GB"/>
          </a:p>
        </p:txBody>
      </p:sp>
      <p:sp>
        <p:nvSpPr>
          <p:cNvPr id="324" name="Google Shape;324;p5:notes"/>
          <p:cNvSpPr txBox="1">
            <a:spLocks noGrp="1"/>
          </p:cNvSpPr>
          <p:nvPr>
            <p:ph type="sldNum" idx="12"/>
          </p:nvPr>
        </p:nvSpPr>
        <p:spPr>
          <a:xfrm>
            <a:off x="4291299" y="10205579"/>
            <a:ext cx="3282922" cy="539099"/>
          </a:xfrm>
          <a:prstGeom prst="rect">
            <a:avLst/>
          </a:prstGeom>
          <a:noFill/>
          <a:ln>
            <a:noFill/>
          </a:ln>
        </p:spPr>
        <p:txBody>
          <a:bodyPr spcFirstLastPara="1" wrap="square" lIns="104701" tIns="52350" rIns="104701" bIns="52350" anchor="b" anchorCtr="0">
            <a:noAutofit/>
          </a:bodyPr>
          <a:lstStyle/>
          <a:p>
            <a:fld id="{00000000-1234-1234-1234-123412341234}" type="slidenum">
              <a:rPr lang="en-US"/>
              <a:pPr/>
              <a:t>2</a:t>
            </a:fld>
            <a:endParaRPr lang="en-GB"/>
          </a:p>
        </p:txBody>
      </p:sp>
    </p:spTree>
    <p:extLst>
      <p:ext uri="{BB962C8B-B14F-4D97-AF65-F5344CB8AC3E}">
        <p14:creationId xmlns:p14="http://schemas.microsoft.com/office/powerpoint/2010/main" val="1207853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5:notes"/>
          <p:cNvSpPr>
            <a:spLocks noGrp="1" noRot="1" noChangeAspect="1"/>
          </p:cNvSpPr>
          <p:nvPr>
            <p:ph type="sldImg" idx="2"/>
          </p:nvPr>
        </p:nvSpPr>
        <p:spPr>
          <a:xfrm>
            <a:off x="204788" y="808038"/>
            <a:ext cx="7164387" cy="4029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5:notes"/>
          <p:cNvSpPr txBox="1">
            <a:spLocks noGrp="1"/>
          </p:cNvSpPr>
          <p:nvPr>
            <p:ph type="body" idx="1"/>
          </p:nvPr>
        </p:nvSpPr>
        <p:spPr>
          <a:xfrm>
            <a:off x="757598" y="5170875"/>
            <a:ext cx="6060779" cy="4230717"/>
          </a:xfrm>
          <a:prstGeom prst="rect">
            <a:avLst/>
          </a:prstGeom>
          <a:noFill/>
          <a:ln>
            <a:noFill/>
          </a:ln>
        </p:spPr>
        <p:txBody>
          <a:bodyPr spcFirstLastPara="1" wrap="square" lIns="104701" tIns="52350" rIns="104701" bIns="52350" anchor="t" anchorCtr="0">
            <a:noAutofit/>
          </a:bodyPr>
          <a:lstStyle/>
          <a:p>
            <a:pPr>
              <a:spcBef>
                <a:spcPts val="4810"/>
              </a:spcBef>
            </a:pPr>
            <a:endParaRPr lang="en-GB" sz="1400"/>
          </a:p>
          <a:p>
            <a:pPr>
              <a:spcBef>
                <a:spcPts val="4810"/>
              </a:spcBef>
            </a:pPr>
            <a:r>
              <a:rPr lang="en-GB" sz="1400" i="0">
                <a:solidFill>
                  <a:srgbClr val="323F4F"/>
                </a:solidFill>
              </a:rPr>
              <a:t>These are all the concepts in the implementation layer. The main concept is the Track, you can see that it relates with many other concepts like …. Also the operational point can be ……. And the infrastructure manager is described with the organization vocabulary also.</a:t>
            </a:r>
          </a:p>
        </p:txBody>
      </p:sp>
      <p:sp>
        <p:nvSpPr>
          <p:cNvPr id="324" name="Google Shape;324;p5:notes"/>
          <p:cNvSpPr txBox="1">
            <a:spLocks noGrp="1"/>
          </p:cNvSpPr>
          <p:nvPr>
            <p:ph type="sldNum" idx="12"/>
          </p:nvPr>
        </p:nvSpPr>
        <p:spPr>
          <a:xfrm>
            <a:off x="4291299" y="10205579"/>
            <a:ext cx="3282922" cy="539099"/>
          </a:xfrm>
          <a:prstGeom prst="rect">
            <a:avLst/>
          </a:prstGeom>
          <a:noFill/>
          <a:ln>
            <a:noFill/>
          </a:ln>
        </p:spPr>
        <p:txBody>
          <a:bodyPr spcFirstLastPara="1" wrap="square" lIns="104701" tIns="52350" rIns="104701" bIns="52350" anchor="b" anchorCtr="0">
            <a:noAutofit/>
          </a:bodyPr>
          <a:lstStyle/>
          <a:p>
            <a:fld id="{00000000-1234-1234-1234-123412341234}" type="slidenum">
              <a:rPr lang="en-US"/>
              <a:pPr/>
              <a:t>14</a:t>
            </a:fld>
            <a:endParaRPr lang="en-GB"/>
          </a:p>
        </p:txBody>
      </p:sp>
    </p:spTree>
    <p:extLst>
      <p:ext uri="{BB962C8B-B14F-4D97-AF65-F5344CB8AC3E}">
        <p14:creationId xmlns:p14="http://schemas.microsoft.com/office/powerpoint/2010/main" val="3622067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5:notes"/>
          <p:cNvSpPr>
            <a:spLocks noGrp="1" noRot="1" noChangeAspect="1"/>
          </p:cNvSpPr>
          <p:nvPr>
            <p:ph type="sldImg" idx="2"/>
          </p:nvPr>
        </p:nvSpPr>
        <p:spPr>
          <a:xfrm>
            <a:off x="204788" y="808038"/>
            <a:ext cx="7164387" cy="4029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5:notes"/>
          <p:cNvSpPr txBox="1">
            <a:spLocks noGrp="1"/>
          </p:cNvSpPr>
          <p:nvPr>
            <p:ph type="body" idx="1"/>
          </p:nvPr>
        </p:nvSpPr>
        <p:spPr>
          <a:xfrm>
            <a:off x="757598" y="5170875"/>
            <a:ext cx="6060779" cy="4230717"/>
          </a:xfrm>
          <a:prstGeom prst="rect">
            <a:avLst/>
          </a:prstGeom>
          <a:noFill/>
          <a:ln>
            <a:noFill/>
          </a:ln>
        </p:spPr>
        <p:txBody>
          <a:bodyPr spcFirstLastPara="1" wrap="square" lIns="104701" tIns="52350" rIns="104701" bIns="52350" anchor="t" anchorCtr="0">
            <a:noAutofit/>
          </a:bodyPr>
          <a:lstStyle/>
          <a:p>
            <a:pPr>
              <a:spcBef>
                <a:spcPts val="4810"/>
              </a:spcBef>
            </a:pPr>
            <a:endParaRPr lang="en-GB" sz="1400"/>
          </a:p>
          <a:p>
            <a:pPr>
              <a:spcBef>
                <a:spcPts val="4810"/>
              </a:spcBef>
            </a:pPr>
            <a:r>
              <a:rPr lang="en-GB" sz="1400" i="0">
                <a:solidFill>
                  <a:srgbClr val="323F4F"/>
                </a:solidFill>
              </a:rPr>
              <a:t>These are all the concepts in the implementation layer. The main concept is the Track, you can see that it relates with many other concepts like …. Also the operational point can be ……. And the infrastructure manager is described with the organization vocabulary also.</a:t>
            </a:r>
          </a:p>
        </p:txBody>
      </p:sp>
      <p:sp>
        <p:nvSpPr>
          <p:cNvPr id="324" name="Google Shape;324;p5:notes"/>
          <p:cNvSpPr txBox="1">
            <a:spLocks noGrp="1"/>
          </p:cNvSpPr>
          <p:nvPr>
            <p:ph type="sldNum" idx="12"/>
          </p:nvPr>
        </p:nvSpPr>
        <p:spPr>
          <a:xfrm>
            <a:off x="4291299" y="10205579"/>
            <a:ext cx="3282922" cy="539099"/>
          </a:xfrm>
          <a:prstGeom prst="rect">
            <a:avLst/>
          </a:prstGeom>
          <a:noFill/>
          <a:ln>
            <a:noFill/>
          </a:ln>
        </p:spPr>
        <p:txBody>
          <a:bodyPr spcFirstLastPara="1" wrap="square" lIns="104701" tIns="52350" rIns="104701" bIns="52350" anchor="b" anchorCtr="0">
            <a:noAutofit/>
          </a:bodyPr>
          <a:lstStyle/>
          <a:p>
            <a:fld id="{00000000-1234-1234-1234-123412341234}" type="slidenum">
              <a:rPr lang="en-US"/>
              <a:pPr/>
              <a:t>15</a:t>
            </a:fld>
            <a:endParaRPr lang="en-GB"/>
          </a:p>
        </p:txBody>
      </p:sp>
    </p:spTree>
    <p:extLst>
      <p:ext uri="{BB962C8B-B14F-4D97-AF65-F5344CB8AC3E}">
        <p14:creationId xmlns:p14="http://schemas.microsoft.com/office/powerpoint/2010/main" val="3844973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5:notes"/>
          <p:cNvSpPr>
            <a:spLocks noGrp="1" noRot="1" noChangeAspect="1"/>
          </p:cNvSpPr>
          <p:nvPr>
            <p:ph type="sldImg" idx="2"/>
          </p:nvPr>
        </p:nvSpPr>
        <p:spPr>
          <a:xfrm>
            <a:off x="204788" y="808038"/>
            <a:ext cx="7164387" cy="4029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5:notes"/>
          <p:cNvSpPr txBox="1">
            <a:spLocks noGrp="1"/>
          </p:cNvSpPr>
          <p:nvPr>
            <p:ph type="body" idx="1"/>
          </p:nvPr>
        </p:nvSpPr>
        <p:spPr>
          <a:xfrm>
            <a:off x="757598" y="5170875"/>
            <a:ext cx="6060779" cy="4230717"/>
          </a:xfrm>
          <a:prstGeom prst="rect">
            <a:avLst/>
          </a:prstGeom>
          <a:noFill/>
          <a:ln>
            <a:noFill/>
          </a:ln>
        </p:spPr>
        <p:txBody>
          <a:bodyPr spcFirstLastPara="1" wrap="square" lIns="104701" tIns="52350" rIns="104701" bIns="52350" anchor="t" anchorCtr="0">
            <a:noAutofit/>
          </a:bodyPr>
          <a:lstStyle/>
          <a:p>
            <a:r>
              <a:rPr lang="en-US" sz="1400"/>
              <a:t>Two years ago, the Agency initiated a journey towards a data centric organization in a data rich world. </a:t>
            </a:r>
            <a:endParaRPr sz="1400">
              <a:solidFill>
                <a:srgbClr val="FF0000"/>
              </a:solidFill>
            </a:endParaRPr>
          </a:p>
          <a:p>
            <a:pPr>
              <a:spcBef>
                <a:spcPts val="2748"/>
              </a:spcBef>
            </a:pPr>
            <a:endParaRPr sz="1400">
              <a:solidFill>
                <a:srgbClr val="FF0000"/>
              </a:solidFill>
            </a:endParaRPr>
          </a:p>
          <a:p>
            <a:pPr>
              <a:spcBef>
                <a:spcPts val="2748"/>
              </a:spcBef>
            </a:pPr>
            <a:r>
              <a:rPr lang="en-US" sz="1400">
                <a:solidFill>
                  <a:srgbClr val="FF0000"/>
                </a:solidFill>
              </a:rPr>
              <a:t>Building interfaces between application</a:t>
            </a:r>
            <a:endParaRPr/>
          </a:p>
          <a:p>
            <a:pPr>
              <a:spcBef>
                <a:spcPts val="4810"/>
              </a:spcBef>
            </a:pPr>
            <a:r>
              <a:rPr lang="en-US" sz="1400">
                <a:solidFill>
                  <a:srgbClr val="FF0000"/>
                </a:solidFill>
              </a:rPr>
              <a:t>Data warehouse and data lakes</a:t>
            </a:r>
            <a:endParaRPr/>
          </a:p>
          <a:p>
            <a:pPr>
              <a:spcBef>
                <a:spcPts val="4810"/>
              </a:spcBef>
            </a:pPr>
            <a:r>
              <a:rPr lang="en-US" sz="1400">
                <a:solidFill>
                  <a:srgbClr val="FF0000"/>
                </a:solidFill>
              </a:rPr>
              <a:t>Sharing data with APIs</a:t>
            </a:r>
            <a:endParaRPr/>
          </a:p>
          <a:p>
            <a:pPr>
              <a:spcBef>
                <a:spcPts val="4810"/>
              </a:spcBef>
            </a:pPr>
            <a:r>
              <a:rPr lang="en-US" sz="1400" i="1">
                <a:solidFill>
                  <a:srgbClr val="323F4F"/>
                </a:solidFill>
              </a:rPr>
              <a:t>Agency Role </a:t>
            </a:r>
            <a:endParaRPr/>
          </a:p>
          <a:p>
            <a:pPr>
              <a:spcBef>
                <a:spcPts val="4810"/>
              </a:spcBef>
            </a:pPr>
            <a:r>
              <a:rPr lang="en-US" sz="1400" i="1">
                <a:solidFill>
                  <a:srgbClr val="323F4F"/>
                </a:solidFill>
              </a:rPr>
              <a:t>Hosting Registers, Reports, Safety Performance indicators …no extracting Knowledge</a:t>
            </a:r>
            <a:endParaRPr/>
          </a:p>
          <a:p>
            <a:pPr>
              <a:spcBef>
                <a:spcPts val="4810"/>
              </a:spcBef>
            </a:pPr>
            <a:r>
              <a:rPr lang="en-US" sz="1400" i="1">
                <a:solidFill>
                  <a:srgbClr val="323F4F"/>
                </a:solidFill>
              </a:rPr>
              <a:t>Process not efficient</a:t>
            </a:r>
            <a:endParaRPr sz="1400" i="1">
              <a:solidFill>
                <a:srgbClr val="323F4F"/>
              </a:solidFill>
            </a:endParaRPr>
          </a:p>
          <a:p>
            <a:pPr>
              <a:spcBef>
                <a:spcPts val="4810"/>
              </a:spcBef>
            </a:pPr>
            <a:r>
              <a:rPr lang="en-US" sz="1400" i="1">
                <a:solidFill>
                  <a:srgbClr val="323F4F"/>
                </a:solidFill>
              </a:rPr>
              <a:t>Agency Role </a:t>
            </a:r>
            <a:endParaRPr/>
          </a:p>
          <a:p>
            <a:pPr>
              <a:spcBef>
                <a:spcPts val="4810"/>
              </a:spcBef>
            </a:pPr>
            <a:r>
              <a:rPr lang="en-US" sz="1400" i="1">
                <a:solidFill>
                  <a:srgbClr val="323F4F"/>
                </a:solidFill>
              </a:rPr>
              <a:t>Identifying key datasets</a:t>
            </a:r>
            <a:endParaRPr/>
          </a:p>
          <a:p>
            <a:pPr>
              <a:spcBef>
                <a:spcPts val="4810"/>
              </a:spcBef>
            </a:pPr>
            <a:r>
              <a:rPr lang="en-US" sz="1400" i="1">
                <a:solidFill>
                  <a:srgbClr val="323F4F"/>
                </a:solidFill>
              </a:rPr>
              <a:t>Facilitating Data Exchange of those key datasets</a:t>
            </a:r>
            <a:endParaRPr/>
          </a:p>
          <a:p>
            <a:pPr>
              <a:spcBef>
                <a:spcPts val="4810"/>
              </a:spcBef>
            </a:pPr>
            <a:r>
              <a:rPr lang="en-US" sz="1400" i="1">
                <a:solidFill>
                  <a:srgbClr val="323F4F"/>
                </a:solidFill>
              </a:rPr>
              <a:t>Monitoring Data Exchange of those key datasets</a:t>
            </a:r>
            <a:endParaRPr/>
          </a:p>
          <a:p>
            <a:pPr>
              <a:spcBef>
                <a:spcPts val="4810"/>
              </a:spcBef>
            </a:pPr>
            <a:endParaRPr sz="1400" i="1">
              <a:solidFill>
                <a:srgbClr val="323F4F"/>
              </a:solidFill>
            </a:endParaRPr>
          </a:p>
          <a:p>
            <a:pPr>
              <a:spcBef>
                <a:spcPts val="4810"/>
              </a:spcBef>
            </a:pPr>
            <a:r>
              <a:rPr lang="en-US" sz="1400"/>
              <a:t>MB Decision n° 250 (</a:t>
            </a:r>
            <a:r>
              <a:rPr lang="en-US" sz="1400" u="sng">
                <a:solidFill>
                  <a:schemeClr val="hlink"/>
                </a:solidFill>
                <a:hlinkClick r:id="rId3"/>
              </a:rPr>
              <a:t>https://www.era.europa.eu/agency/management-board/management-board-decisions_en</a:t>
            </a:r>
            <a:r>
              <a:rPr lang="en-US" sz="1400"/>
              <a:t>)</a:t>
            </a:r>
            <a:endParaRPr/>
          </a:p>
          <a:p>
            <a:pPr>
              <a:spcBef>
                <a:spcPts val="4810"/>
              </a:spcBef>
            </a:pPr>
            <a:endParaRPr sz="1400"/>
          </a:p>
          <a:p>
            <a:pPr>
              <a:spcBef>
                <a:spcPts val="4810"/>
              </a:spcBef>
            </a:pPr>
            <a:endParaRPr sz="1400" i="1">
              <a:solidFill>
                <a:srgbClr val="323F4F"/>
              </a:solidFill>
            </a:endParaRPr>
          </a:p>
          <a:p>
            <a:pPr>
              <a:spcBef>
                <a:spcPts val="4810"/>
              </a:spcBef>
            </a:pPr>
            <a:endParaRPr/>
          </a:p>
        </p:txBody>
      </p:sp>
      <p:sp>
        <p:nvSpPr>
          <p:cNvPr id="324" name="Google Shape;324;p5:notes"/>
          <p:cNvSpPr txBox="1">
            <a:spLocks noGrp="1"/>
          </p:cNvSpPr>
          <p:nvPr>
            <p:ph type="sldNum" idx="12"/>
          </p:nvPr>
        </p:nvSpPr>
        <p:spPr>
          <a:xfrm>
            <a:off x="4291299" y="10205579"/>
            <a:ext cx="3282922" cy="539099"/>
          </a:xfrm>
          <a:prstGeom prst="rect">
            <a:avLst/>
          </a:prstGeom>
          <a:noFill/>
          <a:ln>
            <a:noFill/>
          </a:ln>
        </p:spPr>
        <p:txBody>
          <a:bodyPr spcFirstLastPara="1" wrap="square" lIns="104701" tIns="52350" rIns="104701" bIns="52350" anchor="b" anchorCtr="0">
            <a:noAutofit/>
          </a:bodyPr>
          <a:lstStyle/>
          <a:p>
            <a:fld id="{00000000-1234-1234-1234-123412341234}" type="slidenum">
              <a:rPr lang="en-US"/>
              <a:pPr/>
              <a:t>17</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5:notes"/>
          <p:cNvSpPr>
            <a:spLocks noGrp="1" noRot="1" noChangeAspect="1"/>
          </p:cNvSpPr>
          <p:nvPr>
            <p:ph type="sldImg" idx="2"/>
          </p:nvPr>
        </p:nvSpPr>
        <p:spPr>
          <a:xfrm>
            <a:off x="204788" y="808038"/>
            <a:ext cx="7164387" cy="4029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5:notes"/>
          <p:cNvSpPr txBox="1">
            <a:spLocks noGrp="1"/>
          </p:cNvSpPr>
          <p:nvPr>
            <p:ph type="body" idx="1"/>
          </p:nvPr>
        </p:nvSpPr>
        <p:spPr>
          <a:xfrm>
            <a:off x="757598" y="5170875"/>
            <a:ext cx="6060779" cy="4230717"/>
          </a:xfrm>
          <a:prstGeom prst="rect">
            <a:avLst/>
          </a:prstGeom>
          <a:noFill/>
          <a:ln>
            <a:noFill/>
          </a:ln>
        </p:spPr>
        <p:txBody>
          <a:bodyPr spcFirstLastPara="1" wrap="square" lIns="104701" tIns="52350" rIns="104701" bIns="52350" anchor="t" anchorCtr="0">
            <a:noAutofit/>
          </a:bodyPr>
          <a:lstStyle/>
          <a:p>
            <a:r>
              <a:rPr lang="en-US" sz="1400"/>
              <a:t>Two years ago, the Agency initiated a journey towards a data centric organization in a data rich world. </a:t>
            </a:r>
            <a:endParaRPr sz="1400">
              <a:solidFill>
                <a:srgbClr val="FF0000"/>
              </a:solidFill>
            </a:endParaRPr>
          </a:p>
          <a:p>
            <a:pPr>
              <a:spcBef>
                <a:spcPts val="2748"/>
              </a:spcBef>
            </a:pPr>
            <a:endParaRPr sz="1400">
              <a:solidFill>
                <a:srgbClr val="FF0000"/>
              </a:solidFill>
            </a:endParaRPr>
          </a:p>
          <a:p>
            <a:pPr>
              <a:spcBef>
                <a:spcPts val="2748"/>
              </a:spcBef>
            </a:pPr>
            <a:r>
              <a:rPr lang="en-US" sz="1400">
                <a:solidFill>
                  <a:srgbClr val="FF0000"/>
                </a:solidFill>
              </a:rPr>
              <a:t>Building interfaces between application</a:t>
            </a:r>
            <a:endParaRPr/>
          </a:p>
          <a:p>
            <a:pPr>
              <a:spcBef>
                <a:spcPts val="4810"/>
              </a:spcBef>
            </a:pPr>
            <a:r>
              <a:rPr lang="en-US" sz="1400">
                <a:solidFill>
                  <a:srgbClr val="FF0000"/>
                </a:solidFill>
              </a:rPr>
              <a:t>Data warehouse and data lakes</a:t>
            </a:r>
            <a:endParaRPr/>
          </a:p>
          <a:p>
            <a:pPr>
              <a:spcBef>
                <a:spcPts val="4810"/>
              </a:spcBef>
            </a:pPr>
            <a:r>
              <a:rPr lang="en-US" sz="1400">
                <a:solidFill>
                  <a:srgbClr val="FF0000"/>
                </a:solidFill>
              </a:rPr>
              <a:t>Sharing data with APIs</a:t>
            </a:r>
            <a:endParaRPr/>
          </a:p>
          <a:p>
            <a:pPr>
              <a:spcBef>
                <a:spcPts val="4810"/>
              </a:spcBef>
            </a:pPr>
            <a:r>
              <a:rPr lang="en-US" sz="1400" i="1">
                <a:solidFill>
                  <a:srgbClr val="323F4F"/>
                </a:solidFill>
              </a:rPr>
              <a:t>Agency Role </a:t>
            </a:r>
            <a:endParaRPr/>
          </a:p>
          <a:p>
            <a:pPr>
              <a:spcBef>
                <a:spcPts val="4810"/>
              </a:spcBef>
            </a:pPr>
            <a:r>
              <a:rPr lang="en-US" sz="1400" i="1">
                <a:solidFill>
                  <a:srgbClr val="323F4F"/>
                </a:solidFill>
              </a:rPr>
              <a:t>Hosting Registers, Reports, Safety Performance indicators …no extracting Knowledge</a:t>
            </a:r>
            <a:endParaRPr/>
          </a:p>
          <a:p>
            <a:pPr>
              <a:spcBef>
                <a:spcPts val="4810"/>
              </a:spcBef>
            </a:pPr>
            <a:r>
              <a:rPr lang="en-US" sz="1400" i="1">
                <a:solidFill>
                  <a:srgbClr val="323F4F"/>
                </a:solidFill>
              </a:rPr>
              <a:t>Process not efficient</a:t>
            </a:r>
            <a:endParaRPr sz="1400" i="1">
              <a:solidFill>
                <a:srgbClr val="323F4F"/>
              </a:solidFill>
            </a:endParaRPr>
          </a:p>
          <a:p>
            <a:pPr>
              <a:spcBef>
                <a:spcPts val="4810"/>
              </a:spcBef>
            </a:pPr>
            <a:r>
              <a:rPr lang="en-US" sz="1400" i="1">
                <a:solidFill>
                  <a:srgbClr val="323F4F"/>
                </a:solidFill>
              </a:rPr>
              <a:t>Agency Role </a:t>
            </a:r>
            <a:endParaRPr/>
          </a:p>
          <a:p>
            <a:pPr>
              <a:spcBef>
                <a:spcPts val="4810"/>
              </a:spcBef>
            </a:pPr>
            <a:r>
              <a:rPr lang="en-US" sz="1400" i="1">
                <a:solidFill>
                  <a:srgbClr val="323F4F"/>
                </a:solidFill>
              </a:rPr>
              <a:t>Identifying key datasets</a:t>
            </a:r>
            <a:endParaRPr/>
          </a:p>
          <a:p>
            <a:pPr>
              <a:spcBef>
                <a:spcPts val="4810"/>
              </a:spcBef>
            </a:pPr>
            <a:r>
              <a:rPr lang="en-US" sz="1400" i="1">
                <a:solidFill>
                  <a:srgbClr val="323F4F"/>
                </a:solidFill>
              </a:rPr>
              <a:t>Facilitating Data Exchange of those key datasets</a:t>
            </a:r>
            <a:endParaRPr/>
          </a:p>
          <a:p>
            <a:pPr>
              <a:spcBef>
                <a:spcPts val="4810"/>
              </a:spcBef>
            </a:pPr>
            <a:r>
              <a:rPr lang="en-US" sz="1400" i="1">
                <a:solidFill>
                  <a:srgbClr val="323F4F"/>
                </a:solidFill>
              </a:rPr>
              <a:t>Monitoring Data Exchange of those key datasets</a:t>
            </a:r>
            <a:endParaRPr/>
          </a:p>
          <a:p>
            <a:pPr>
              <a:spcBef>
                <a:spcPts val="4810"/>
              </a:spcBef>
            </a:pPr>
            <a:endParaRPr sz="1400" i="1">
              <a:solidFill>
                <a:srgbClr val="323F4F"/>
              </a:solidFill>
            </a:endParaRPr>
          </a:p>
          <a:p>
            <a:pPr>
              <a:spcBef>
                <a:spcPts val="4810"/>
              </a:spcBef>
            </a:pPr>
            <a:r>
              <a:rPr lang="en-US" sz="1400"/>
              <a:t>MB Decision n° 250 (</a:t>
            </a:r>
            <a:r>
              <a:rPr lang="en-US" sz="1400" u="sng">
                <a:solidFill>
                  <a:schemeClr val="hlink"/>
                </a:solidFill>
                <a:hlinkClick r:id="rId3"/>
              </a:rPr>
              <a:t>https://www.era.europa.eu/agency/management-board/management-board-decisions_en</a:t>
            </a:r>
            <a:r>
              <a:rPr lang="en-US" sz="1400"/>
              <a:t>)</a:t>
            </a:r>
            <a:endParaRPr/>
          </a:p>
          <a:p>
            <a:pPr>
              <a:spcBef>
                <a:spcPts val="4810"/>
              </a:spcBef>
            </a:pPr>
            <a:endParaRPr sz="1400"/>
          </a:p>
          <a:p>
            <a:pPr>
              <a:spcBef>
                <a:spcPts val="4810"/>
              </a:spcBef>
            </a:pPr>
            <a:endParaRPr sz="1400" i="1">
              <a:solidFill>
                <a:srgbClr val="323F4F"/>
              </a:solidFill>
            </a:endParaRPr>
          </a:p>
          <a:p>
            <a:pPr>
              <a:spcBef>
                <a:spcPts val="4810"/>
              </a:spcBef>
            </a:pPr>
            <a:endParaRPr/>
          </a:p>
        </p:txBody>
      </p:sp>
      <p:sp>
        <p:nvSpPr>
          <p:cNvPr id="324" name="Google Shape;324;p5:notes"/>
          <p:cNvSpPr txBox="1">
            <a:spLocks noGrp="1"/>
          </p:cNvSpPr>
          <p:nvPr>
            <p:ph type="sldNum" idx="12"/>
          </p:nvPr>
        </p:nvSpPr>
        <p:spPr>
          <a:xfrm>
            <a:off x="4291299" y="10205579"/>
            <a:ext cx="3282922" cy="539099"/>
          </a:xfrm>
          <a:prstGeom prst="rect">
            <a:avLst/>
          </a:prstGeom>
          <a:noFill/>
          <a:ln>
            <a:noFill/>
          </a:ln>
        </p:spPr>
        <p:txBody>
          <a:bodyPr spcFirstLastPara="1" wrap="square" lIns="104701" tIns="52350" rIns="104701" bIns="52350" anchor="b" anchorCtr="0">
            <a:noAutofit/>
          </a:bodyPr>
          <a:lstStyle/>
          <a:p>
            <a:fld id="{00000000-1234-1234-1234-123412341234}" type="slidenum">
              <a:rPr lang="en-US"/>
              <a:pPr/>
              <a:t>18</a:t>
            </a:fld>
            <a:endParaRPr/>
          </a:p>
        </p:txBody>
      </p:sp>
    </p:spTree>
    <p:extLst>
      <p:ext uri="{BB962C8B-B14F-4D97-AF65-F5344CB8AC3E}">
        <p14:creationId xmlns:p14="http://schemas.microsoft.com/office/powerpoint/2010/main" val="222984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5:notes"/>
          <p:cNvSpPr>
            <a:spLocks noGrp="1" noRot="1" noChangeAspect="1"/>
          </p:cNvSpPr>
          <p:nvPr>
            <p:ph type="sldImg" idx="2"/>
          </p:nvPr>
        </p:nvSpPr>
        <p:spPr>
          <a:xfrm>
            <a:off x="204788" y="808038"/>
            <a:ext cx="7164387" cy="4029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5:notes"/>
          <p:cNvSpPr txBox="1">
            <a:spLocks noGrp="1"/>
          </p:cNvSpPr>
          <p:nvPr>
            <p:ph type="body" idx="1"/>
          </p:nvPr>
        </p:nvSpPr>
        <p:spPr>
          <a:xfrm>
            <a:off x="757598" y="5170875"/>
            <a:ext cx="6060779" cy="4230717"/>
          </a:xfrm>
          <a:prstGeom prst="rect">
            <a:avLst/>
          </a:prstGeom>
          <a:noFill/>
          <a:ln>
            <a:noFill/>
          </a:ln>
        </p:spPr>
        <p:txBody>
          <a:bodyPr spcFirstLastPara="1" wrap="square" lIns="104701" tIns="52350" rIns="104701" bIns="52350" anchor="t" anchorCtr="0">
            <a:noAutofit/>
          </a:bodyPr>
          <a:lstStyle/>
          <a:p>
            <a:r>
              <a:rPr lang="en-US" sz="1400"/>
              <a:t>Two years ago, the Agency initiated a journey towards a data centric organization in a data rich world. </a:t>
            </a:r>
            <a:endParaRPr lang="en-GB" sz="1400">
              <a:solidFill>
                <a:srgbClr val="FF0000"/>
              </a:solidFill>
            </a:endParaRPr>
          </a:p>
          <a:p>
            <a:pPr>
              <a:spcBef>
                <a:spcPts val="2748"/>
              </a:spcBef>
            </a:pPr>
            <a:endParaRPr lang="en-GB" sz="1400">
              <a:solidFill>
                <a:srgbClr val="FF0000"/>
              </a:solidFill>
            </a:endParaRPr>
          </a:p>
          <a:p>
            <a:pPr>
              <a:spcBef>
                <a:spcPts val="2748"/>
              </a:spcBef>
            </a:pPr>
            <a:r>
              <a:rPr lang="en-US" sz="1400">
                <a:solidFill>
                  <a:srgbClr val="FF0000"/>
                </a:solidFill>
              </a:rPr>
              <a:t>Building interfaces between application</a:t>
            </a:r>
            <a:endParaRPr lang="en-GB"/>
          </a:p>
          <a:p>
            <a:pPr>
              <a:spcBef>
                <a:spcPts val="4810"/>
              </a:spcBef>
            </a:pPr>
            <a:r>
              <a:rPr lang="en-US" sz="1400">
                <a:solidFill>
                  <a:srgbClr val="FF0000"/>
                </a:solidFill>
              </a:rPr>
              <a:t>Data warehouse and data lakes</a:t>
            </a:r>
            <a:endParaRPr lang="en-GB"/>
          </a:p>
          <a:p>
            <a:pPr>
              <a:spcBef>
                <a:spcPts val="4810"/>
              </a:spcBef>
            </a:pPr>
            <a:r>
              <a:rPr lang="en-US" sz="1400">
                <a:solidFill>
                  <a:srgbClr val="FF0000"/>
                </a:solidFill>
              </a:rPr>
              <a:t>Sharing data with APIs</a:t>
            </a:r>
            <a:endParaRPr lang="en-GB"/>
          </a:p>
          <a:p>
            <a:pPr>
              <a:spcBef>
                <a:spcPts val="4810"/>
              </a:spcBef>
            </a:pPr>
            <a:r>
              <a:rPr lang="en-US" sz="1400" i="1">
                <a:solidFill>
                  <a:srgbClr val="323F4F"/>
                </a:solidFill>
              </a:rPr>
              <a:t>Agency Role </a:t>
            </a:r>
            <a:endParaRPr lang="en-GB"/>
          </a:p>
          <a:p>
            <a:pPr>
              <a:spcBef>
                <a:spcPts val="4810"/>
              </a:spcBef>
            </a:pPr>
            <a:r>
              <a:rPr lang="en-US" sz="1400" i="1">
                <a:solidFill>
                  <a:srgbClr val="323F4F"/>
                </a:solidFill>
              </a:rPr>
              <a:t>Hosting Registers, Reports, Safety Performance indicators …no extracting Knowledge</a:t>
            </a:r>
            <a:endParaRPr lang="en-GB"/>
          </a:p>
          <a:p>
            <a:pPr>
              <a:spcBef>
                <a:spcPts val="4810"/>
              </a:spcBef>
            </a:pPr>
            <a:r>
              <a:rPr lang="en-US" sz="1400" i="1">
                <a:solidFill>
                  <a:srgbClr val="323F4F"/>
                </a:solidFill>
              </a:rPr>
              <a:t>Process not efficient</a:t>
            </a:r>
            <a:endParaRPr lang="en-GB" sz="1400" i="1">
              <a:solidFill>
                <a:srgbClr val="323F4F"/>
              </a:solidFill>
            </a:endParaRPr>
          </a:p>
          <a:p>
            <a:pPr>
              <a:spcBef>
                <a:spcPts val="4810"/>
              </a:spcBef>
            </a:pPr>
            <a:r>
              <a:rPr lang="en-US" sz="1400" i="1">
                <a:solidFill>
                  <a:srgbClr val="323F4F"/>
                </a:solidFill>
              </a:rPr>
              <a:t>Agency Role </a:t>
            </a:r>
            <a:endParaRPr lang="en-GB"/>
          </a:p>
          <a:p>
            <a:pPr>
              <a:spcBef>
                <a:spcPts val="4810"/>
              </a:spcBef>
            </a:pPr>
            <a:r>
              <a:rPr lang="en-US" sz="1400" i="1">
                <a:solidFill>
                  <a:srgbClr val="323F4F"/>
                </a:solidFill>
              </a:rPr>
              <a:t>Identifying key datasets</a:t>
            </a:r>
            <a:endParaRPr lang="en-GB"/>
          </a:p>
          <a:p>
            <a:pPr>
              <a:spcBef>
                <a:spcPts val="4810"/>
              </a:spcBef>
            </a:pPr>
            <a:r>
              <a:rPr lang="en-US" sz="1400" i="1">
                <a:solidFill>
                  <a:srgbClr val="323F4F"/>
                </a:solidFill>
              </a:rPr>
              <a:t>Facilitating Data Exchange of those key datasets</a:t>
            </a:r>
            <a:endParaRPr lang="en-GB"/>
          </a:p>
          <a:p>
            <a:pPr>
              <a:spcBef>
                <a:spcPts val="4810"/>
              </a:spcBef>
            </a:pPr>
            <a:r>
              <a:rPr lang="en-US" sz="1400" i="1">
                <a:solidFill>
                  <a:srgbClr val="323F4F"/>
                </a:solidFill>
              </a:rPr>
              <a:t>Monitoring Data Exchange of those key datasets</a:t>
            </a:r>
            <a:endParaRPr lang="en-GB"/>
          </a:p>
          <a:p>
            <a:pPr>
              <a:spcBef>
                <a:spcPts val="4810"/>
              </a:spcBef>
            </a:pPr>
            <a:endParaRPr lang="en-GB" sz="1400" i="1">
              <a:solidFill>
                <a:srgbClr val="323F4F"/>
              </a:solidFill>
            </a:endParaRPr>
          </a:p>
          <a:p>
            <a:pPr>
              <a:spcBef>
                <a:spcPts val="4810"/>
              </a:spcBef>
            </a:pPr>
            <a:r>
              <a:rPr lang="en-US" sz="1400"/>
              <a:t>MB Decision n° 250 (</a:t>
            </a:r>
            <a:r>
              <a:rPr lang="en-US" sz="1400" u="sng">
                <a:solidFill>
                  <a:schemeClr val="hlink"/>
                </a:solidFill>
                <a:hlinkClick r:id="rId3"/>
              </a:rPr>
              <a:t>https://www.era.europa.eu/agency/management-board/management-board-decisions_en</a:t>
            </a:r>
            <a:r>
              <a:rPr lang="en-US" sz="1400"/>
              <a:t>)</a:t>
            </a:r>
            <a:endParaRPr lang="en-GB"/>
          </a:p>
          <a:p>
            <a:pPr>
              <a:spcBef>
                <a:spcPts val="4810"/>
              </a:spcBef>
            </a:pPr>
            <a:endParaRPr lang="en-GB" sz="1400"/>
          </a:p>
          <a:p>
            <a:pPr>
              <a:spcBef>
                <a:spcPts val="4810"/>
              </a:spcBef>
            </a:pPr>
            <a:endParaRPr lang="en-GB" sz="1400" i="1">
              <a:solidFill>
                <a:srgbClr val="323F4F"/>
              </a:solidFill>
            </a:endParaRPr>
          </a:p>
          <a:p>
            <a:pPr>
              <a:spcBef>
                <a:spcPts val="4810"/>
              </a:spcBef>
            </a:pPr>
            <a:endParaRPr lang="en-GB"/>
          </a:p>
        </p:txBody>
      </p:sp>
      <p:sp>
        <p:nvSpPr>
          <p:cNvPr id="324" name="Google Shape;324;p5:notes"/>
          <p:cNvSpPr txBox="1">
            <a:spLocks noGrp="1"/>
          </p:cNvSpPr>
          <p:nvPr>
            <p:ph type="sldNum" idx="12"/>
          </p:nvPr>
        </p:nvSpPr>
        <p:spPr>
          <a:xfrm>
            <a:off x="4291299" y="10205579"/>
            <a:ext cx="3282922" cy="539099"/>
          </a:xfrm>
          <a:prstGeom prst="rect">
            <a:avLst/>
          </a:prstGeom>
          <a:noFill/>
          <a:ln>
            <a:noFill/>
          </a:ln>
        </p:spPr>
        <p:txBody>
          <a:bodyPr spcFirstLastPara="1" wrap="square" lIns="104701" tIns="52350" rIns="104701" bIns="52350" anchor="b" anchorCtr="0">
            <a:noAutofit/>
          </a:bodyPr>
          <a:lstStyle/>
          <a:p>
            <a:fld id="{00000000-1234-1234-1234-123412341234}" type="slidenum">
              <a:rPr lang="en-US"/>
              <a:pPr/>
              <a:t>19</a:t>
            </a:fld>
            <a:endParaRPr lang="en-GB"/>
          </a:p>
        </p:txBody>
      </p:sp>
    </p:spTree>
    <p:extLst>
      <p:ext uri="{BB962C8B-B14F-4D97-AF65-F5344CB8AC3E}">
        <p14:creationId xmlns:p14="http://schemas.microsoft.com/office/powerpoint/2010/main" val="3622067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578A28A-3C3B-4DCC-8038-AED859F2296D}" type="slidenum">
              <a:rPr lang="id-ID" smtClean="0"/>
              <a:t>27</a:t>
            </a:fld>
            <a:endParaRPr lang="id-ID"/>
          </a:p>
        </p:txBody>
      </p:sp>
    </p:spTree>
    <p:extLst>
      <p:ext uri="{BB962C8B-B14F-4D97-AF65-F5344CB8AC3E}">
        <p14:creationId xmlns:p14="http://schemas.microsoft.com/office/powerpoint/2010/main" val="1961161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0107" y="4785098"/>
            <a:ext cx="6305974" cy="5043669"/>
          </a:xfrm>
        </p:spPr>
        <p:txBody>
          <a:bodyPr/>
          <a:lstStyle/>
          <a:p>
            <a:pPr algn="just">
              <a:spcAft>
                <a:spcPts val="867"/>
              </a:spcAft>
            </a:pPr>
            <a:r>
              <a:rPr lang="en-GB" sz="1500">
                <a:latin typeface="Calibri" panose="020F0502020204030204" pitchFamily="34" charset="0"/>
                <a:cs typeface="Times New Roman" panose="02020603050405020304" pitchFamily="18" charset="0"/>
              </a:rPr>
              <a:t>TSI (Transition, Combined Tr), </a:t>
            </a:r>
          </a:p>
          <a:p>
            <a:pPr algn="just">
              <a:spcAft>
                <a:spcPts val="867"/>
              </a:spcAft>
            </a:pPr>
            <a:r>
              <a:rPr lang="en-GB" sz="1500">
                <a:latin typeface="Calibri" panose="020F0502020204030204" pitchFamily="34" charset="0"/>
                <a:cs typeface="Times New Roman" panose="02020603050405020304" pitchFamily="18" charset="0"/>
              </a:rPr>
              <a:t>Revision of TEN-T Regulation: </a:t>
            </a:r>
            <a:r>
              <a:rPr lang="en-US" sz="1500"/>
              <a:t>real opportunity to make Trans-European Transport Network fit for the future, to align the development of  the TEN-T network to the  European Green Deal objectives and the climate targets of the EU Climate Law. Cutting greenhouse gas emissions from the transport sector by 90%, compared with 1990 levels, by 2050, is key to achieving climate-neutrality by the same date.</a:t>
            </a:r>
            <a:endParaRPr lang="en-GB" sz="1500">
              <a:cs typeface="Times New Roman" panose="02020603050405020304" pitchFamily="18" charset="0"/>
            </a:endParaRPr>
          </a:p>
          <a:p>
            <a:pPr marL="309553" indent="-309553">
              <a:buFont typeface="Arial" panose="020B0604020202020204" pitchFamily="34" charset="0"/>
              <a:buChar char="•"/>
            </a:pPr>
            <a:r>
              <a:rPr lang="en-US" sz="1500"/>
              <a:t>New intermediary deadline of 2040 to advance the completion of major parts of the network ahead of the 2050 deadline that applies to the wider, comprehensive network. Core network will also be extended. </a:t>
            </a:r>
          </a:p>
          <a:p>
            <a:pPr marL="309553" indent="-309553">
              <a:buFont typeface="Arial" panose="020B0604020202020204" pitchFamily="34" charset="0"/>
              <a:buChar char="•"/>
            </a:pPr>
            <a:r>
              <a:rPr lang="en-US" sz="1500"/>
              <a:t>New term: 9 European Transport Corridors (ECTs) - integration of Core Network Corridors (CNCs) and Rail Freight Corridors (RFCs). </a:t>
            </a:r>
          </a:p>
          <a:p>
            <a:pPr marL="309553" indent="-309553">
              <a:buFont typeface="Arial" panose="020B0604020202020204" pitchFamily="34" charset="0"/>
              <a:buChar char="•"/>
            </a:pPr>
            <a:r>
              <a:rPr lang="en-GB" sz="1500">
                <a:solidFill>
                  <a:srgbClr val="222222"/>
                </a:solidFill>
                <a:ea typeface="Times New Roman" panose="02020603050405020304" pitchFamily="18" charset="0"/>
              </a:rPr>
              <a:t>CT-related infrastructure parameters specified (CT profiles for all types of loading units) and strengthen the concept of network resilience by introducing mandatory interconnections between corridors as well as bypass options, with the aim of improving the reliability of transport services.</a:t>
            </a:r>
          </a:p>
          <a:p>
            <a:pPr marL="309553" indent="-309553">
              <a:buFont typeface="Arial" panose="020B0604020202020204" pitchFamily="34" charset="0"/>
              <a:buChar char="•"/>
            </a:pPr>
            <a:r>
              <a:rPr lang="en-GB" sz="1500"/>
              <a:t>More transhipment terminals</a:t>
            </a:r>
          </a:p>
          <a:p>
            <a:pPr marL="309553" indent="-309553">
              <a:buFont typeface="Arial" panose="020B0604020202020204" pitchFamily="34" charset="0"/>
              <a:buChar char="•"/>
            </a:pPr>
            <a:r>
              <a:rPr lang="en-US" sz="1500"/>
              <a:t>High-speed rail network between the main nodes of Europe. The major TEN-T passenger rail lines should allow trains to travel at 160 km/h or faster by 2040.</a:t>
            </a:r>
            <a:endParaRPr lang="en-GB" sz="1100"/>
          </a:p>
        </p:txBody>
      </p:sp>
      <p:sp>
        <p:nvSpPr>
          <p:cNvPr id="4" name="Slide Number Placeholder 3"/>
          <p:cNvSpPr>
            <a:spLocks noGrp="1"/>
          </p:cNvSpPr>
          <p:nvPr>
            <p:ph type="sldNum" sz="quarter" idx="5"/>
          </p:nvPr>
        </p:nvSpPr>
        <p:spPr/>
        <p:txBody>
          <a:bodyPr/>
          <a:lstStyle/>
          <a:p>
            <a:fld id="{CDF23A27-AC26-4406-BCF6-64CB2C799C3B}" type="slidenum">
              <a:rPr lang="en-GB" smtClean="0"/>
              <a:t>29</a:t>
            </a:fld>
            <a:endParaRPr lang="en-GB"/>
          </a:p>
        </p:txBody>
      </p:sp>
    </p:spTree>
    <p:extLst>
      <p:ext uri="{BB962C8B-B14F-4D97-AF65-F5344CB8AC3E}">
        <p14:creationId xmlns:p14="http://schemas.microsoft.com/office/powerpoint/2010/main" val="2568356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5:notes"/>
          <p:cNvSpPr>
            <a:spLocks noGrp="1" noRot="1" noChangeAspect="1"/>
          </p:cNvSpPr>
          <p:nvPr>
            <p:ph type="sldImg" idx="2"/>
          </p:nvPr>
        </p:nvSpPr>
        <p:spPr>
          <a:xfrm>
            <a:off x="204788" y="808038"/>
            <a:ext cx="7164387" cy="4029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5:notes"/>
          <p:cNvSpPr txBox="1">
            <a:spLocks noGrp="1"/>
          </p:cNvSpPr>
          <p:nvPr>
            <p:ph type="body" idx="1"/>
          </p:nvPr>
        </p:nvSpPr>
        <p:spPr>
          <a:xfrm>
            <a:off x="757598" y="5170875"/>
            <a:ext cx="6060779" cy="4230717"/>
          </a:xfrm>
          <a:prstGeom prst="rect">
            <a:avLst/>
          </a:prstGeom>
          <a:noFill/>
          <a:ln>
            <a:noFill/>
          </a:ln>
        </p:spPr>
        <p:txBody>
          <a:bodyPr spcFirstLastPara="1" wrap="square" lIns="104701" tIns="52350" rIns="104701" bIns="52350" anchor="t" anchorCtr="0">
            <a:noAutofit/>
          </a:bodyPr>
          <a:lstStyle/>
          <a:p>
            <a:r>
              <a:rPr lang="en-US" sz="1400"/>
              <a:t>Two years ago, the Agency initiated a journey towards a data centric organization in a data rich world. </a:t>
            </a:r>
            <a:endParaRPr lang="en-GB" sz="1400">
              <a:solidFill>
                <a:srgbClr val="FF0000"/>
              </a:solidFill>
            </a:endParaRPr>
          </a:p>
          <a:p>
            <a:pPr>
              <a:spcBef>
                <a:spcPts val="2748"/>
              </a:spcBef>
            </a:pPr>
            <a:endParaRPr lang="en-GB" sz="1400">
              <a:solidFill>
                <a:srgbClr val="FF0000"/>
              </a:solidFill>
            </a:endParaRPr>
          </a:p>
          <a:p>
            <a:pPr>
              <a:spcBef>
                <a:spcPts val="2748"/>
              </a:spcBef>
            </a:pPr>
            <a:r>
              <a:rPr lang="en-US" sz="1400">
                <a:solidFill>
                  <a:srgbClr val="FF0000"/>
                </a:solidFill>
              </a:rPr>
              <a:t>Building interfaces between application</a:t>
            </a:r>
            <a:endParaRPr lang="en-GB"/>
          </a:p>
          <a:p>
            <a:pPr>
              <a:spcBef>
                <a:spcPts val="4810"/>
              </a:spcBef>
            </a:pPr>
            <a:r>
              <a:rPr lang="en-US" sz="1400">
                <a:solidFill>
                  <a:srgbClr val="FF0000"/>
                </a:solidFill>
              </a:rPr>
              <a:t>Data warehouse and data lakes</a:t>
            </a:r>
            <a:endParaRPr lang="en-GB"/>
          </a:p>
          <a:p>
            <a:pPr>
              <a:spcBef>
                <a:spcPts val="4810"/>
              </a:spcBef>
            </a:pPr>
            <a:r>
              <a:rPr lang="en-US" sz="1400">
                <a:solidFill>
                  <a:srgbClr val="FF0000"/>
                </a:solidFill>
              </a:rPr>
              <a:t>Sharing data with APIs</a:t>
            </a:r>
            <a:endParaRPr lang="en-GB"/>
          </a:p>
          <a:p>
            <a:pPr>
              <a:spcBef>
                <a:spcPts val="4810"/>
              </a:spcBef>
            </a:pPr>
            <a:r>
              <a:rPr lang="en-US" sz="1400" i="1">
                <a:solidFill>
                  <a:srgbClr val="323F4F"/>
                </a:solidFill>
              </a:rPr>
              <a:t>Agency Role </a:t>
            </a:r>
            <a:endParaRPr lang="en-GB"/>
          </a:p>
          <a:p>
            <a:pPr>
              <a:spcBef>
                <a:spcPts val="4810"/>
              </a:spcBef>
            </a:pPr>
            <a:r>
              <a:rPr lang="en-US" sz="1400" i="1">
                <a:solidFill>
                  <a:srgbClr val="323F4F"/>
                </a:solidFill>
              </a:rPr>
              <a:t>Hosting Registers, Reports, Safety Performance indicators …no extracting Knowledge</a:t>
            </a:r>
            <a:endParaRPr lang="en-GB"/>
          </a:p>
          <a:p>
            <a:pPr>
              <a:spcBef>
                <a:spcPts val="4810"/>
              </a:spcBef>
            </a:pPr>
            <a:r>
              <a:rPr lang="en-US" sz="1400" i="1">
                <a:solidFill>
                  <a:srgbClr val="323F4F"/>
                </a:solidFill>
              </a:rPr>
              <a:t>Process not efficient</a:t>
            </a:r>
            <a:endParaRPr lang="en-GB" sz="1400" i="1">
              <a:solidFill>
                <a:srgbClr val="323F4F"/>
              </a:solidFill>
            </a:endParaRPr>
          </a:p>
          <a:p>
            <a:pPr>
              <a:spcBef>
                <a:spcPts val="4810"/>
              </a:spcBef>
            </a:pPr>
            <a:r>
              <a:rPr lang="en-US" sz="1400" i="1">
                <a:solidFill>
                  <a:srgbClr val="323F4F"/>
                </a:solidFill>
              </a:rPr>
              <a:t>Agency Role </a:t>
            </a:r>
            <a:endParaRPr lang="en-GB"/>
          </a:p>
          <a:p>
            <a:pPr>
              <a:spcBef>
                <a:spcPts val="4810"/>
              </a:spcBef>
            </a:pPr>
            <a:r>
              <a:rPr lang="en-US" sz="1400" i="1">
                <a:solidFill>
                  <a:srgbClr val="323F4F"/>
                </a:solidFill>
              </a:rPr>
              <a:t>Identifying key datasets</a:t>
            </a:r>
            <a:endParaRPr lang="en-GB"/>
          </a:p>
          <a:p>
            <a:pPr>
              <a:spcBef>
                <a:spcPts val="4810"/>
              </a:spcBef>
            </a:pPr>
            <a:r>
              <a:rPr lang="en-US" sz="1400" i="1">
                <a:solidFill>
                  <a:srgbClr val="323F4F"/>
                </a:solidFill>
              </a:rPr>
              <a:t>Facilitating Data Exchange of those key datasets</a:t>
            </a:r>
            <a:endParaRPr lang="en-GB"/>
          </a:p>
          <a:p>
            <a:pPr>
              <a:spcBef>
                <a:spcPts val="4810"/>
              </a:spcBef>
            </a:pPr>
            <a:r>
              <a:rPr lang="en-US" sz="1400" i="1">
                <a:solidFill>
                  <a:srgbClr val="323F4F"/>
                </a:solidFill>
              </a:rPr>
              <a:t>Monitoring Data Exchange of those key datasets</a:t>
            </a:r>
            <a:endParaRPr lang="en-GB"/>
          </a:p>
          <a:p>
            <a:pPr>
              <a:spcBef>
                <a:spcPts val="4810"/>
              </a:spcBef>
            </a:pPr>
            <a:endParaRPr lang="en-GB" sz="1400" i="1">
              <a:solidFill>
                <a:srgbClr val="323F4F"/>
              </a:solidFill>
            </a:endParaRPr>
          </a:p>
          <a:p>
            <a:pPr>
              <a:spcBef>
                <a:spcPts val="4810"/>
              </a:spcBef>
            </a:pPr>
            <a:r>
              <a:rPr lang="en-US" sz="1400"/>
              <a:t>MB Decision n° 250 (</a:t>
            </a:r>
            <a:r>
              <a:rPr lang="en-US" sz="1400" u="sng">
                <a:solidFill>
                  <a:schemeClr val="hlink"/>
                </a:solidFill>
                <a:hlinkClick r:id="rId3"/>
              </a:rPr>
              <a:t>https://www.era.europa.eu/agency/management-board/management-board-decisions_en</a:t>
            </a:r>
            <a:r>
              <a:rPr lang="en-US" sz="1400"/>
              <a:t>)</a:t>
            </a:r>
            <a:endParaRPr lang="en-GB"/>
          </a:p>
          <a:p>
            <a:pPr>
              <a:spcBef>
                <a:spcPts val="4810"/>
              </a:spcBef>
            </a:pPr>
            <a:r>
              <a:rPr lang="en-GB" sz="1400"/>
              <a:t> The vocabulary allows the representation of all the concepts and relationships that are  part of the railway infrastructure and the vehicles that operate over it. Two of its main advantages are 1. and 2., 3. derives from them and 5. allows to query datasets that have been described with the vocabulary</a:t>
            </a:r>
          </a:p>
          <a:p>
            <a:pPr>
              <a:spcBef>
                <a:spcPts val="4810"/>
              </a:spcBef>
            </a:pPr>
            <a:endParaRPr lang="en-GB" sz="1400" i="1">
              <a:solidFill>
                <a:srgbClr val="323F4F"/>
              </a:solidFill>
            </a:endParaRPr>
          </a:p>
          <a:p>
            <a:pPr>
              <a:spcBef>
                <a:spcPts val="4810"/>
              </a:spcBef>
            </a:pPr>
            <a:r>
              <a:rPr lang="en-GB" sz="1200" b="0" i="0" kern="1200">
                <a:solidFill>
                  <a:schemeClr val="tx1"/>
                </a:solidFill>
                <a:effectLst/>
                <a:latin typeface="+mn-lt"/>
                <a:ea typeface="+mn-ea"/>
                <a:cs typeface="+mn-cs"/>
              </a:rPr>
              <a:t>Now, instead of having a pdf that is the application guide that is only understandable by humans, we have a vocabulary that is understandable by humans and machines.</a:t>
            </a:r>
          </a:p>
          <a:p>
            <a:pPr>
              <a:spcBef>
                <a:spcPts val="4810"/>
              </a:spcBef>
            </a:pPr>
            <a:r>
              <a:rPr lang="en-GB" sz="1200" b="0" i="0" kern="1200" err="1">
                <a:solidFill>
                  <a:schemeClr val="tx1"/>
                </a:solidFill>
                <a:effectLst/>
                <a:latin typeface="+mn-lt"/>
                <a:ea typeface="+mn-ea"/>
                <a:cs typeface="+mn-cs"/>
              </a:rPr>
              <a:t>enfatizar</a:t>
            </a:r>
            <a:r>
              <a:rPr lang="en-GB" sz="1200" b="0" i="0" kern="1200">
                <a:solidFill>
                  <a:schemeClr val="tx1"/>
                </a:solidFill>
                <a:effectLst/>
                <a:latin typeface="+mn-lt"/>
                <a:ea typeface="+mn-ea"/>
                <a:cs typeface="+mn-cs"/>
              </a:rPr>
              <a:t> la </a:t>
            </a:r>
            <a:r>
              <a:rPr lang="en-GB" sz="1200" b="0" i="0" kern="1200" err="1">
                <a:solidFill>
                  <a:schemeClr val="tx1"/>
                </a:solidFill>
                <a:effectLst/>
                <a:latin typeface="+mn-lt"/>
                <a:ea typeface="+mn-ea"/>
                <a:cs typeface="+mn-cs"/>
              </a:rPr>
              <a:t>diferencia</a:t>
            </a:r>
            <a:r>
              <a:rPr lang="en-GB" sz="1200" b="0" i="0" kern="1200">
                <a:solidFill>
                  <a:schemeClr val="tx1"/>
                </a:solidFill>
                <a:effectLst/>
                <a:latin typeface="+mn-lt"/>
                <a:ea typeface="+mn-ea"/>
                <a:cs typeface="+mn-cs"/>
              </a:rPr>
              <a:t> entre la</a:t>
            </a:r>
            <a:br>
              <a:rPr lang="en-GB" sz="1400"/>
            </a:br>
            <a:br>
              <a:rPr lang="en-GB" sz="1400"/>
            </a:br>
            <a:r>
              <a:rPr lang="en-GB" sz="1400"/>
              <a:t>Having a vocabulary is also important  for reusability purposes, now  from any application, the terms of the vocabulary can be reused in the same way that we reuse terms from other vocabularies or ontologies such as the geographical ones or the ones of the publication office.</a:t>
            </a:r>
          </a:p>
          <a:p>
            <a:pPr>
              <a:spcBef>
                <a:spcPts val="4810"/>
              </a:spcBef>
            </a:pPr>
            <a:endParaRPr lang="en-GB"/>
          </a:p>
        </p:txBody>
      </p:sp>
      <p:sp>
        <p:nvSpPr>
          <p:cNvPr id="324" name="Google Shape;324;p5:notes"/>
          <p:cNvSpPr txBox="1">
            <a:spLocks noGrp="1"/>
          </p:cNvSpPr>
          <p:nvPr>
            <p:ph type="sldNum" idx="12"/>
          </p:nvPr>
        </p:nvSpPr>
        <p:spPr>
          <a:xfrm>
            <a:off x="4291299" y="10205579"/>
            <a:ext cx="3282922" cy="539099"/>
          </a:xfrm>
          <a:prstGeom prst="rect">
            <a:avLst/>
          </a:prstGeom>
          <a:noFill/>
          <a:ln>
            <a:noFill/>
          </a:ln>
        </p:spPr>
        <p:txBody>
          <a:bodyPr spcFirstLastPara="1" wrap="square" lIns="104701" tIns="52350" rIns="104701" bIns="52350" anchor="b" anchorCtr="0">
            <a:noAutofit/>
          </a:bodyPr>
          <a:lstStyle/>
          <a:p>
            <a:fld id="{00000000-1234-1234-1234-123412341234}" type="slidenum">
              <a:rPr lang="en-US"/>
              <a:pPr/>
              <a:t>3</a:t>
            </a:fld>
            <a:endParaRPr lang="en-GB"/>
          </a:p>
        </p:txBody>
      </p:sp>
    </p:spTree>
    <p:extLst>
      <p:ext uri="{BB962C8B-B14F-4D97-AF65-F5344CB8AC3E}">
        <p14:creationId xmlns:p14="http://schemas.microsoft.com/office/powerpoint/2010/main" val="1304121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5:notes"/>
          <p:cNvSpPr>
            <a:spLocks noGrp="1" noRot="1" noChangeAspect="1"/>
          </p:cNvSpPr>
          <p:nvPr>
            <p:ph type="sldImg" idx="2"/>
          </p:nvPr>
        </p:nvSpPr>
        <p:spPr>
          <a:xfrm>
            <a:off x="204788" y="808038"/>
            <a:ext cx="7164387" cy="4029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5:notes"/>
          <p:cNvSpPr txBox="1">
            <a:spLocks noGrp="1"/>
          </p:cNvSpPr>
          <p:nvPr>
            <p:ph type="body" idx="1"/>
          </p:nvPr>
        </p:nvSpPr>
        <p:spPr>
          <a:xfrm>
            <a:off x="757598" y="5170875"/>
            <a:ext cx="6060779" cy="4230717"/>
          </a:xfrm>
          <a:prstGeom prst="rect">
            <a:avLst/>
          </a:prstGeom>
          <a:noFill/>
          <a:ln>
            <a:noFill/>
          </a:ln>
        </p:spPr>
        <p:txBody>
          <a:bodyPr spcFirstLastPara="1" wrap="square" lIns="104701" tIns="52350" rIns="104701" bIns="52350" anchor="t" anchorCtr="0">
            <a:noAutofit/>
          </a:bodyPr>
          <a:lstStyle/>
          <a:p>
            <a:r>
              <a:rPr lang="en-US" sz="1400"/>
              <a:t>Two years ago, the Agency initiated a journey towards a data centric organization in a data rich world. </a:t>
            </a:r>
            <a:endParaRPr lang="en-GB" sz="1400">
              <a:solidFill>
                <a:srgbClr val="FF0000"/>
              </a:solidFill>
            </a:endParaRPr>
          </a:p>
          <a:p>
            <a:pPr>
              <a:spcBef>
                <a:spcPts val="2748"/>
              </a:spcBef>
            </a:pPr>
            <a:endParaRPr lang="en-GB" sz="1400">
              <a:solidFill>
                <a:srgbClr val="FF0000"/>
              </a:solidFill>
            </a:endParaRPr>
          </a:p>
          <a:p>
            <a:pPr>
              <a:spcBef>
                <a:spcPts val="2748"/>
              </a:spcBef>
            </a:pPr>
            <a:r>
              <a:rPr lang="en-US" sz="1400">
                <a:solidFill>
                  <a:srgbClr val="FF0000"/>
                </a:solidFill>
              </a:rPr>
              <a:t>Building interfaces between application</a:t>
            </a:r>
            <a:endParaRPr lang="en-GB"/>
          </a:p>
          <a:p>
            <a:pPr>
              <a:spcBef>
                <a:spcPts val="4810"/>
              </a:spcBef>
            </a:pPr>
            <a:r>
              <a:rPr lang="en-US" sz="1400">
                <a:solidFill>
                  <a:srgbClr val="FF0000"/>
                </a:solidFill>
              </a:rPr>
              <a:t>Data warehouse and data lakes</a:t>
            </a:r>
            <a:endParaRPr lang="en-GB"/>
          </a:p>
          <a:p>
            <a:pPr>
              <a:spcBef>
                <a:spcPts val="4810"/>
              </a:spcBef>
            </a:pPr>
            <a:r>
              <a:rPr lang="en-US" sz="1400">
                <a:solidFill>
                  <a:srgbClr val="FF0000"/>
                </a:solidFill>
              </a:rPr>
              <a:t>Sharing data with APIs</a:t>
            </a:r>
            <a:endParaRPr lang="en-GB"/>
          </a:p>
          <a:p>
            <a:pPr>
              <a:spcBef>
                <a:spcPts val="4810"/>
              </a:spcBef>
            </a:pPr>
            <a:r>
              <a:rPr lang="en-US" sz="1400" i="1">
                <a:solidFill>
                  <a:srgbClr val="323F4F"/>
                </a:solidFill>
              </a:rPr>
              <a:t>Agency Role </a:t>
            </a:r>
            <a:endParaRPr lang="en-GB"/>
          </a:p>
          <a:p>
            <a:pPr>
              <a:spcBef>
                <a:spcPts val="4810"/>
              </a:spcBef>
            </a:pPr>
            <a:r>
              <a:rPr lang="en-US" sz="1400" i="1">
                <a:solidFill>
                  <a:srgbClr val="323F4F"/>
                </a:solidFill>
              </a:rPr>
              <a:t>Hosting Registers, Reports, Safety Performance indicators …no extracting Knowledge</a:t>
            </a:r>
            <a:endParaRPr lang="en-GB"/>
          </a:p>
          <a:p>
            <a:pPr>
              <a:spcBef>
                <a:spcPts val="4810"/>
              </a:spcBef>
            </a:pPr>
            <a:r>
              <a:rPr lang="en-US" sz="1400" i="1">
                <a:solidFill>
                  <a:srgbClr val="323F4F"/>
                </a:solidFill>
              </a:rPr>
              <a:t>Process not efficient</a:t>
            </a:r>
            <a:endParaRPr lang="en-GB" sz="1400" i="1">
              <a:solidFill>
                <a:srgbClr val="323F4F"/>
              </a:solidFill>
            </a:endParaRPr>
          </a:p>
          <a:p>
            <a:pPr>
              <a:spcBef>
                <a:spcPts val="4810"/>
              </a:spcBef>
            </a:pPr>
            <a:r>
              <a:rPr lang="en-US" sz="1400" i="1">
                <a:solidFill>
                  <a:srgbClr val="323F4F"/>
                </a:solidFill>
              </a:rPr>
              <a:t>Agency Role </a:t>
            </a:r>
            <a:endParaRPr lang="en-GB"/>
          </a:p>
          <a:p>
            <a:pPr>
              <a:spcBef>
                <a:spcPts val="4810"/>
              </a:spcBef>
            </a:pPr>
            <a:r>
              <a:rPr lang="en-US" sz="1400" i="1">
                <a:solidFill>
                  <a:srgbClr val="323F4F"/>
                </a:solidFill>
              </a:rPr>
              <a:t>Identifying key datasets</a:t>
            </a:r>
            <a:endParaRPr lang="en-GB"/>
          </a:p>
          <a:p>
            <a:pPr>
              <a:spcBef>
                <a:spcPts val="4810"/>
              </a:spcBef>
            </a:pPr>
            <a:r>
              <a:rPr lang="en-US" sz="1400" i="1">
                <a:solidFill>
                  <a:srgbClr val="323F4F"/>
                </a:solidFill>
              </a:rPr>
              <a:t>Facilitating Data Exchange of those key datasets</a:t>
            </a:r>
            <a:endParaRPr lang="en-GB"/>
          </a:p>
          <a:p>
            <a:pPr>
              <a:spcBef>
                <a:spcPts val="4810"/>
              </a:spcBef>
            </a:pPr>
            <a:r>
              <a:rPr lang="en-US" sz="1400" i="1">
                <a:solidFill>
                  <a:srgbClr val="323F4F"/>
                </a:solidFill>
              </a:rPr>
              <a:t>Monitoring Data Exchange of those key datasets</a:t>
            </a:r>
            <a:endParaRPr lang="en-GB"/>
          </a:p>
          <a:p>
            <a:pPr>
              <a:spcBef>
                <a:spcPts val="4810"/>
              </a:spcBef>
            </a:pPr>
            <a:endParaRPr lang="en-GB" sz="1400" i="1">
              <a:solidFill>
                <a:srgbClr val="323F4F"/>
              </a:solidFill>
            </a:endParaRPr>
          </a:p>
          <a:p>
            <a:pPr>
              <a:spcBef>
                <a:spcPts val="4810"/>
              </a:spcBef>
            </a:pPr>
            <a:r>
              <a:rPr lang="en-US" sz="1400"/>
              <a:t>MB Decision n° 250 (</a:t>
            </a:r>
            <a:r>
              <a:rPr lang="en-US" sz="1400" u="sng">
                <a:solidFill>
                  <a:schemeClr val="hlink"/>
                </a:solidFill>
                <a:hlinkClick r:id="rId3"/>
              </a:rPr>
              <a:t>https://www.era.europa.eu/agency/management-board/management-board-decisions_en</a:t>
            </a:r>
            <a:r>
              <a:rPr lang="en-US" sz="1400"/>
              <a:t>)</a:t>
            </a:r>
            <a:endParaRPr lang="en-GB"/>
          </a:p>
          <a:p>
            <a:pPr>
              <a:spcBef>
                <a:spcPts val="4810"/>
              </a:spcBef>
            </a:pPr>
            <a:endParaRPr lang="en-GB" sz="1400"/>
          </a:p>
          <a:p>
            <a:pPr>
              <a:spcBef>
                <a:spcPts val="4810"/>
              </a:spcBef>
            </a:pPr>
            <a:endParaRPr lang="en-GB" sz="1400" i="1">
              <a:solidFill>
                <a:srgbClr val="323F4F"/>
              </a:solidFill>
            </a:endParaRPr>
          </a:p>
          <a:p>
            <a:pPr>
              <a:spcBef>
                <a:spcPts val="4810"/>
              </a:spcBef>
            </a:pPr>
            <a:endParaRPr lang="en-GB"/>
          </a:p>
        </p:txBody>
      </p:sp>
      <p:sp>
        <p:nvSpPr>
          <p:cNvPr id="324" name="Google Shape;324;p5:notes"/>
          <p:cNvSpPr txBox="1">
            <a:spLocks noGrp="1"/>
          </p:cNvSpPr>
          <p:nvPr>
            <p:ph type="sldNum" idx="12"/>
          </p:nvPr>
        </p:nvSpPr>
        <p:spPr>
          <a:xfrm>
            <a:off x="4291299" y="10205579"/>
            <a:ext cx="3282922" cy="539099"/>
          </a:xfrm>
          <a:prstGeom prst="rect">
            <a:avLst/>
          </a:prstGeom>
          <a:noFill/>
          <a:ln>
            <a:noFill/>
          </a:ln>
        </p:spPr>
        <p:txBody>
          <a:bodyPr spcFirstLastPara="1" wrap="square" lIns="104701" tIns="52350" rIns="104701" bIns="52350" anchor="b" anchorCtr="0">
            <a:noAutofit/>
          </a:bodyPr>
          <a:lstStyle/>
          <a:p>
            <a:fld id="{00000000-1234-1234-1234-123412341234}" type="slidenum">
              <a:rPr lang="en-US"/>
              <a:pPr/>
              <a:t>6</a:t>
            </a:fld>
            <a:endParaRPr lang="en-GB"/>
          </a:p>
        </p:txBody>
      </p:sp>
    </p:spTree>
    <p:extLst>
      <p:ext uri="{BB962C8B-B14F-4D97-AF65-F5344CB8AC3E}">
        <p14:creationId xmlns:p14="http://schemas.microsoft.com/office/powerpoint/2010/main" val="488962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578A28A-3C3B-4DCC-8038-AED859F2296D}" type="slidenum">
              <a:rPr lang="id-ID" smtClean="0"/>
              <a:t>8</a:t>
            </a:fld>
            <a:endParaRPr lang="id-ID"/>
          </a:p>
        </p:txBody>
      </p:sp>
    </p:spTree>
    <p:extLst>
      <p:ext uri="{BB962C8B-B14F-4D97-AF65-F5344CB8AC3E}">
        <p14:creationId xmlns:p14="http://schemas.microsoft.com/office/powerpoint/2010/main" val="1329776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5:notes"/>
          <p:cNvSpPr>
            <a:spLocks noGrp="1" noRot="1" noChangeAspect="1"/>
          </p:cNvSpPr>
          <p:nvPr>
            <p:ph type="sldImg" idx="2"/>
          </p:nvPr>
        </p:nvSpPr>
        <p:spPr>
          <a:xfrm>
            <a:off x="204788" y="808038"/>
            <a:ext cx="7164387" cy="4029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5:notes"/>
          <p:cNvSpPr txBox="1">
            <a:spLocks noGrp="1"/>
          </p:cNvSpPr>
          <p:nvPr>
            <p:ph type="body" idx="1"/>
          </p:nvPr>
        </p:nvSpPr>
        <p:spPr>
          <a:xfrm>
            <a:off x="757598" y="5170875"/>
            <a:ext cx="6060779" cy="4230717"/>
          </a:xfrm>
          <a:prstGeom prst="rect">
            <a:avLst/>
          </a:prstGeom>
          <a:noFill/>
          <a:ln>
            <a:noFill/>
          </a:ln>
        </p:spPr>
        <p:txBody>
          <a:bodyPr spcFirstLastPara="1" wrap="square" lIns="104701" tIns="52350" rIns="104701" bIns="52350" anchor="t" anchorCtr="0">
            <a:noAutofit/>
          </a:bodyPr>
          <a:lstStyle/>
          <a:p>
            <a:pPr>
              <a:spcBef>
                <a:spcPts val="4810"/>
              </a:spcBef>
            </a:pPr>
            <a:r>
              <a:rPr lang="en-GB" sz="1400" i="0">
                <a:solidFill>
                  <a:srgbClr val="323F4F"/>
                </a:solidFill>
              </a:rPr>
              <a:t>This is the conceptual diagram of the vocabulary where you can see all of the concepts that have been represented in the vocabulary. You can see the two main portions of the vocabulary and that the railway infrastructure has in turn been divided into….</a:t>
            </a:r>
          </a:p>
          <a:p>
            <a:pPr>
              <a:spcBef>
                <a:spcPts val="4810"/>
              </a:spcBef>
            </a:pPr>
            <a:r>
              <a:rPr lang="en-GB"/>
              <a:t>The boxes represent the main entities or classes, arrows with a name represent relationships between the concepts, and other types of arrows represent a “subset” or “subclass” relationship…..</a:t>
            </a:r>
          </a:p>
        </p:txBody>
      </p:sp>
      <p:sp>
        <p:nvSpPr>
          <p:cNvPr id="324" name="Google Shape;324;p5:notes"/>
          <p:cNvSpPr txBox="1">
            <a:spLocks noGrp="1"/>
          </p:cNvSpPr>
          <p:nvPr>
            <p:ph type="sldNum" idx="12"/>
          </p:nvPr>
        </p:nvSpPr>
        <p:spPr>
          <a:xfrm>
            <a:off x="4291299" y="10205579"/>
            <a:ext cx="3282922" cy="539099"/>
          </a:xfrm>
          <a:prstGeom prst="rect">
            <a:avLst/>
          </a:prstGeom>
          <a:noFill/>
          <a:ln>
            <a:noFill/>
          </a:ln>
        </p:spPr>
        <p:txBody>
          <a:bodyPr spcFirstLastPara="1" wrap="square" lIns="104701" tIns="52350" rIns="104701" bIns="52350" anchor="b" anchorCtr="0">
            <a:noAutofit/>
          </a:bodyPr>
          <a:lstStyle/>
          <a:p>
            <a:fld id="{00000000-1234-1234-1234-123412341234}" type="slidenum">
              <a:rPr lang="en-US"/>
              <a:pPr/>
              <a:t>9</a:t>
            </a:fld>
            <a:endParaRPr lang="en-GB"/>
          </a:p>
        </p:txBody>
      </p:sp>
    </p:spTree>
    <p:extLst>
      <p:ext uri="{BB962C8B-B14F-4D97-AF65-F5344CB8AC3E}">
        <p14:creationId xmlns:p14="http://schemas.microsoft.com/office/powerpoint/2010/main" val="488962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5:notes"/>
          <p:cNvSpPr>
            <a:spLocks noGrp="1" noRot="1" noChangeAspect="1"/>
          </p:cNvSpPr>
          <p:nvPr>
            <p:ph type="sldImg" idx="2"/>
          </p:nvPr>
        </p:nvSpPr>
        <p:spPr>
          <a:xfrm>
            <a:off x="204788" y="808038"/>
            <a:ext cx="7164387" cy="4029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5:notes"/>
          <p:cNvSpPr txBox="1">
            <a:spLocks noGrp="1"/>
          </p:cNvSpPr>
          <p:nvPr>
            <p:ph type="body" idx="1"/>
          </p:nvPr>
        </p:nvSpPr>
        <p:spPr>
          <a:xfrm>
            <a:off x="757598" y="5170875"/>
            <a:ext cx="6060779" cy="4230717"/>
          </a:xfrm>
          <a:prstGeom prst="rect">
            <a:avLst/>
          </a:prstGeom>
          <a:noFill/>
          <a:ln>
            <a:noFill/>
          </a:ln>
        </p:spPr>
        <p:txBody>
          <a:bodyPr spcFirstLastPara="1" wrap="square" lIns="104701" tIns="52350" rIns="104701" bIns="52350" anchor="t" anchorCtr="0">
            <a:noAutofit/>
          </a:bodyPr>
          <a:lstStyle/>
          <a:p>
            <a:pPr>
              <a:spcBef>
                <a:spcPts val="4810"/>
              </a:spcBef>
            </a:pPr>
            <a:r>
              <a:rPr lang="es-ES" sz="1400" err="1"/>
              <a:t>Some</a:t>
            </a:r>
            <a:r>
              <a:rPr lang="es-ES" sz="1400"/>
              <a:t> </a:t>
            </a:r>
            <a:r>
              <a:rPr lang="es-ES" sz="1400" err="1"/>
              <a:t>metrics</a:t>
            </a:r>
            <a:r>
              <a:rPr lang="es-ES" sz="1400"/>
              <a:t> </a:t>
            </a:r>
            <a:r>
              <a:rPr lang="es-ES" sz="1400" err="1"/>
              <a:t>that</a:t>
            </a:r>
            <a:r>
              <a:rPr lang="es-ES" sz="1400"/>
              <a:t> </a:t>
            </a:r>
            <a:r>
              <a:rPr lang="es-ES" sz="1400" err="1"/>
              <a:t>give</a:t>
            </a:r>
            <a:r>
              <a:rPr lang="es-ES" sz="1400"/>
              <a:t> </a:t>
            </a:r>
            <a:r>
              <a:rPr lang="es-ES" sz="1400" err="1"/>
              <a:t>an</a:t>
            </a:r>
            <a:r>
              <a:rPr lang="es-ES" sz="1400"/>
              <a:t> idea </a:t>
            </a:r>
            <a:r>
              <a:rPr lang="es-ES" sz="1400" err="1"/>
              <a:t>of</a:t>
            </a:r>
            <a:r>
              <a:rPr lang="es-ES" sz="1400"/>
              <a:t> </a:t>
            </a:r>
            <a:r>
              <a:rPr lang="es-ES" sz="1400" err="1"/>
              <a:t>the</a:t>
            </a:r>
            <a:r>
              <a:rPr lang="es-ES" sz="1400"/>
              <a:t> </a:t>
            </a:r>
            <a:r>
              <a:rPr lang="es-ES" sz="1400" err="1"/>
              <a:t>magnitude</a:t>
            </a:r>
            <a:r>
              <a:rPr lang="es-ES" sz="1400"/>
              <a:t> </a:t>
            </a:r>
            <a:r>
              <a:rPr lang="es-ES" sz="1400" err="1"/>
              <a:t>of</a:t>
            </a:r>
            <a:r>
              <a:rPr lang="es-ES" sz="1400"/>
              <a:t> </a:t>
            </a:r>
            <a:r>
              <a:rPr lang="es-ES" sz="1400" err="1"/>
              <a:t>the</a:t>
            </a:r>
            <a:r>
              <a:rPr lang="es-ES" sz="1400"/>
              <a:t> </a:t>
            </a:r>
            <a:r>
              <a:rPr lang="es-ES" sz="1400" err="1"/>
              <a:t>vocabulary</a:t>
            </a:r>
            <a:r>
              <a:rPr lang="es-ES" sz="1400"/>
              <a:t> are …..</a:t>
            </a:r>
            <a:endParaRPr sz="1400"/>
          </a:p>
          <a:p>
            <a:pPr>
              <a:spcBef>
                <a:spcPts val="4810"/>
              </a:spcBef>
            </a:pPr>
            <a:endParaRPr sz="1400" i="1">
              <a:solidFill>
                <a:srgbClr val="323F4F"/>
              </a:solidFill>
            </a:endParaRPr>
          </a:p>
          <a:p>
            <a:pPr>
              <a:spcBef>
                <a:spcPts val="4810"/>
              </a:spcBef>
            </a:pPr>
            <a:endParaRPr/>
          </a:p>
        </p:txBody>
      </p:sp>
      <p:sp>
        <p:nvSpPr>
          <p:cNvPr id="324" name="Google Shape;324;p5:notes"/>
          <p:cNvSpPr txBox="1">
            <a:spLocks noGrp="1"/>
          </p:cNvSpPr>
          <p:nvPr>
            <p:ph type="sldNum" idx="12"/>
          </p:nvPr>
        </p:nvSpPr>
        <p:spPr>
          <a:xfrm>
            <a:off x="4291299" y="10205579"/>
            <a:ext cx="3282922" cy="539099"/>
          </a:xfrm>
          <a:prstGeom prst="rect">
            <a:avLst/>
          </a:prstGeom>
          <a:noFill/>
          <a:ln>
            <a:noFill/>
          </a:ln>
        </p:spPr>
        <p:txBody>
          <a:bodyPr spcFirstLastPara="1" wrap="square" lIns="104701" tIns="52350" rIns="104701" bIns="52350" anchor="b" anchorCtr="0">
            <a:noAutofit/>
          </a:bodyPr>
          <a:lstStyle/>
          <a:p>
            <a:fld id="{00000000-1234-1234-1234-123412341234}" type="slidenum">
              <a:rPr lang="en-US"/>
              <a:pPr/>
              <a:t>10</a:t>
            </a:fld>
            <a:endParaRPr/>
          </a:p>
        </p:txBody>
      </p:sp>
    </p:spTree>
    <p:extLst>
      <p:ext uri="{BB962C8B-B14F-4D97-AF65-F5344CB8AC3E}">
        <p14:creationId xmlns:p14="http://schemas.microsoft.com/office/powerpoint/2010/main" val="222984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5:notes"/>
          <p:cNvSpPr>
            <a:spLocks noGrp="1" noRot="1" noChangeAspect="1"/>
          </p:cNvSpPr>
          <p:nvPr>
            <p:ph type="sldImg" idx="2"/>
          </p:nvPr>
        </p:nvSpPr>
        <p:spPr>
          <a:xfrm>
            <a:off x="204788" y="808038"/>
            <a:ext cx="7164387" cy="4029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5:notes"/>
          <p:cNvSpPr txBox="1">
            <a:spLocks noGrp="1"/>
          </p:cNvSpPr>
          <p:nvPr>
            <p:ph type="body" idx="1"/>
          </p:nvPr>
        </p:nvSpPr>
        <p:spPr>
          <a:xfrm>
            <a:off x="757598" y="5170875"/>
            <a:ext cx="6060779" cy="4230717"/>
          </a:xfrm>
          <a:prstGeom prst="rect">
            <a:avLst/>
          </a:prstGeom>
          <a:noFill/>
          <a:ln>
            <a:noFill/>
          </a:ln>
        </p:spPr>
        <p:txBody>
          <a:bodyPr spcFirstLastPara="1" wrap="square" lIns="104701" tIns="52350" rIns="104701" bIns="52350" anchor="t" anchorCtr="0">
            <a:noAutofit/>
          </a:bodyPr>
          <a:lstStyle/>
          <a:p>
            <a:pPr>
              <a:spcBef>
                <a:spcPts val="4810"/>
              </a:spcBef>
            </a:pPr>
            <a:r>
              <a:rPr lang="en-GB"/>
              <a:t>the railway infrastructure concepts have been divided into two layers in a similar way than the concepts tat these diagram show. Each instance of a track in the implementation layer has a corresponding net element in the topological layer, the operational points correspond to net relations in the topological layer, and so on.</a:t>
            </a:r>
          </a:p>
        </p:txBody>
      </p:sp>
      <p:sp>
        <p:nvSpPr>
          <p:cNvPr id="324" name="Google Shape;324;p5:notes"/>
          <p:cNvSpPr txBox="1">
            <a:spLocks noGrp="1"/>
          </p:cNvSpPr>
          <p:nvPr>
            <p:ph type="sldNum" idx="12"/>
          </p:nvPr>
        </p:nvSpPr>
        <p:spPr>
          <a:xfrm>
            <a:off x="4291299" y="10205579"/>
            <a:ext cx="3282922" cy="539099"/>
          </a:xfrm>
          <a:prstGeom prst="rect">
            <a:avLst/>
          </a:prstGeom>
          <a:noFill/>
          <a:ln>
            <a:noFill/>
          </a:ln>
        </p:spPr>
        <p:txBody>
          <a:bodyPr spcFirstLastPara="1" wrap="square" lIns="104701" tIns="52350" rIns="104701" bIns="52350" anchor="b" anchorCtr="0">
            <a:noAutofit/>
          </a:bodyPr>
          <a:lstStyle/>
          <a:p>
            <a:fld id="{00000000-1234-1234-1234-123412341234}" type="slidenum">
              <a:rPr lang="en-US"/>
              <a:pPr/>
              <a:t>11</a:t>
            </a:fld>
            <a:endParaRPr lang="en-GB"/>
          </a:p>
        </p:txBody>
      </p:sp>
    </p:spTree>
    <p:extLst>
      <p:ext uri="{BB962C8B-B14F-4D97-AF65-F5344CB8AC3E}">
        <p14:creationId xmlns:p14="http://schemas.microsoft.com/office/powerpoint/2010/main" val="4229114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a:t>In generel, both type of objects are considered features that have spatial characteristics. To represent these we have reused a standard vocabulary, geosparql. In this example you can see that we have represented the coordinates of an operational point.</a:t>
            </a:r>
          </a:p>
        </p:txBody>
      </p:sp>
      <p:sp>
        <p:nvSpPr>
          <p:cNvPr id="4" name="Slide Number Placeholder 3"/>
          <p:cNvSpPr>
            <a:spLocks noGrp="1"/>
          </p:cNvSpPr>
          <p:nvPr>
            <p:ph type="sldNum" sz="quarter" idx="5"/>
          </p:nvPr>
        </p:nvSpPr>
        <p:spPr/>
        <p:txBody>
          <a:bodyPr/>
          <a:lstStyle/>
          <a:p>
            <a:fld id="{3578A28A-3C3B-4DCC-8038-AED859F2296D}" type="slidenum">
              <a:rPr lang="id-ID" smtClean="0"/>
              <a:t>12</a:t>
            </a:fld>
            <a:endParaRPr lang="id-ID"/>
          </a:p>
        </p:txBody>
      </p:sp>
    </p:spTree>
    <p:extLst>
      <p:ext uri="{BB962C8B-B14F-4D97-AF65-F5344CB8AC3E}">
        <p14:creationId xmlns:p14="http://schemas.microsoft.com/office/powerpoint/2010/main" val="256813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a:t>In this diagram you can visualize the concepts of the topological layer. The main ones are a met element that represents the nodes in the topological network, and the net relation that represents an arc between the nodes.</a:t>
            </a:r>
          </a:p>
        </p:txBody>
      </p:sp>
      <p:sp>
        <p:nvSpPr>
          <p:cNvPr id="4" name="Slide Number Placeholder 3"/>
          <p:cNvSpPr>
            <a:spLocks noGrp="1"/>
          </p:cNvSpPr>
          <p:nvPr>
            <p:ph type="sldNum" sz="quarter" idx="5"/>
          </p:nvPr>
        </p:nvSpPr>
        <p:spPr/>
        <p:txBody>
          <a:bodyPr/>
          <a:lstStyle/>
          <a:p>
            <a:fld id="{3578A28A-3C3B-4DCC-8038-AED859F2296D}" type="slidenum">
              <a:rPr lang="id-ID" smtClean="0"/>
              <a:t>13</a:t>
            </a:fld>
            <a:endParaRPr lang="id-ID"/>
          </a:p>
        </p:txBody>
      </p:sp>
    </p:spTree>
    <p:extLst>
      <p:ext uri="{BB962C8B-B14F-4D97-AF65-F5344CB8AC3E}">
        <p14:creationId xmlns:p14="http://schemas.microsoft.com/office/powerpoint/2010/main" val="1638413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8A636AE-7B8B-4755-BBAE-05B2A7C5C610}" type="datetime1">
              <a:rPr lang="id-ID" smtClean="0"/>
              <a:t>21/09/2022</a:t>
            </a:fld>
            <a:endParaRPr lang="id-ID"/>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469DCAB-2F4C-4855-A2DD-8F41E74CAF44}" type="slidenum">
              <a:rPr lang="id-ID" smtClean="0"/>
              <a:t>‹#›</a:t>
            </a:fld>
            <a:endParaRPr lang="id-ID"/>
          </a:p>
        </p:txBody>
      </p:sp>
      <p:sp>
        <p:nvSpPr>
          <p:cNvPr id="8" name="Picture Placeholder 7"/>
          <p:cNvSpPr>
            <a:spLocks noGrp="1"/>
          </p:cNvSpPr>
          <p:nvPr>
            <p:ph type="pic" sz="quarter" idx="13"/>
          </p:nvPr>
        </p:nvSpPr>
        <p:spPr>
          <a:xfrm>
            <a:off x="0" y="0"/>
            <a:ext cx="12192000" cy="6858000"/>
          </a:xfrm>
        </p:spPr>
        <p:txBody>
          <a:bodyPr/>
          <a:lstStyle/>
          <a:p>
            <a:endParaRPr lang="id-ID"/>
          </a:p>
        </p:txBody>
      </p:sp>
    </p:spTree>
    <p:extLst>
      <p:ext uri="{BB962C8B-B14F-4D97-AF65-F5344CB8AC3E}">
        <p14:creationId xmlns:p14="http://schemas.microsoft.com/office/powerpoint/2010/main" val="524147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endParaRPr lang="id-ID"/>
          </a:p>
        </p:txBody>
      </p:sp>
      <p:sp>
        <p:nvSpPr>
          <p:cNvPr id="9" name="Title 1"/>
          <p:cNvSpPr>
            <a:spLocks noGrp="1"/>
          </p:cNvSpPr>
          <p:nvPr>
            <p:ph type="title"/>
          </p:nvPr>
        </p:nvSpPr>
        <p:spPr>
          <a:xfrm>
            <a:off x="1419730" y="509287"/>
            <a:ext cx="10515600" cy="1273215"/>
          </a:xfrm>
        </p:spPr>
        <p:txBody>
          <a:bodyPr>
            <a:normAutofit/>
          </a:bodyPr>
          <a:lstStyle>
            <a:lvl1pPr>
              <a:defRPr sz="4800">
                <a:solidFill>
                  <a:schemeClr val="bg2"/>
                </a:solidFill>
              </a:defRPr>
            </a:lvl1pPr>
          </a:lstStyle>
          <a:p>
            <a:r>
              <a:rPr lang="en-US"/>
              <a:t>Click to edit Master title style</a:t>
            </a:r>
            <a:endParaRPr lang="id-ID"/>
          </a:p>
        </p:txBody>
      </p:sp>
      <p:sp>
        <p:nvSpPr>
          <p:cNvPr id="10" name="Rectangle 5">
            <a:extLst>
              <a:ext uri="{FF2B5EF4-FFF2-40B4-BE49-F238E27FC236}">
                <a16:creationId xmlns:a16="http://schemas.microsoft.com/office/drawing/2014/main" id="{9D0D9337-26A8-094A-9D59-DC2E7F1AAB53}"/>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Slide Number Placeholder 4">
            <a:extLst>
              <a:ext uri="{FF2B5EF4-FFF2-40B4-BE49-F238E27FC236}">
                <a16:creationId xmlns:a16="http://schemas.microsoft.com/office/drawing/2014/main" id="{728E26AE-61D9-4744-BB97-74075405698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388253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13" name="Rectangle 5">
            <a:extLst>
              <a:ext uri="{FF2B5EF4-FFF2-40B4-BE49-F238E27FC236}">
                <a16:creationId xmlns:a16="http://schemas.microsoft.com/office/drawing/2014/main" id="{16C1DF48-359F-7546-B528-B6FD4C829300}"/>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38E2C6DE-55B9-3D49-AF5C-D641DC2D638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32786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11" name="Rectangle 5">
            <a:extLst>
              <a:ext uri="{FF2B5EF4-FFF2-40B4-BE49-F238E27FC236}">
                <a16:creationId xmlns:a16="http://schemas.microsoft.com/office/drawing/2014/main" id="{3B8BBEA8-7C0E-7F48-B32E-F2BA93C87792}"/>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203A3D35-ADDD-F240-B370-119486337D14}"/>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44251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8153400" y="0"/>
            <a:ext cx="4038601" cy="6858000"/>
          </a:xfrm>
        </p:spPr>
        <p:txBody>
          <a:bodyPr/>
          <a:lstStyle/>
          <a:p>
            <a:endParaRPr lang="id-ID"/>
          </a:p>
        </p:txBody>
      </p:sp>
      <p:sp>
        <p:nvSpPr>
          <p:cNvPr id="13" name="Rectangle 5">
            <a:extLst>
              <a:ext uri="{FF2B5EF4-FFF2-40B4-BE49-F238E27FC236}">
                <a16:creationId xmlns:a16="http://schemas.microsoft.com/office/drawing/2014/main" id="{D04C83A6-5AC3-0D42-A9B6-074B40480457}"/>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8379BEA9-2DAE-AA42-81A5-E2B33D77819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67994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7945120" y="0"/>
            <a:ext cx="4246881" cy="6858000"/>
          </a:xfrm>
        </p:spPr>
        <p:txBody>
          <a:bodyPr/>
          <a:lstStyle/>
          <a:p>
            <a:endParaRPr lang="id-ID"/>
          </a:p>
        </p:txBody>
      </p:sp>
      <p:sp>
        <p:nvSpPr>
          <p:cNvPr id="13" name="Rectangle 5">
            <a:extLst>
              <a:ext uri="{FF2B5EF4-FFF2-40B4-BE49-F238E27FC236}">
                <a16:creationId xmlns:a16="http://schemas.microsoft.com/office/drawing/2014/main" id="{A2936E54-6B0B-2C49-A98E-72BCFFDE99DF}"/>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955FE8EE-AEDC-D448-8B18-6AEBB4FAD6AE}"/>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335337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1" name="Rectangle 5">
            <a:extLst>
              <a:ext uri="{FF2B5EF4-FFF2-40B4-BE49-F238E27FC236}">
                <a16:creationId xmlns:a16="http://schemas.microsoft.com/office/drawing/2014/main" id="{812D2C6D-98DA-E34F-ACAE-E98486FC9129}"/>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A87A6F23-E16C-AF47-85FB-6029690F7A5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300016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2" name="Picture Placeholder 4"/>
          <p:cNvSpPr>
            <a:spLocks noGrp="1"/>
          </p:cNvSpPr>
          <p:nvPr>
            <p:ph type="pic" sz="quarter" idx="13"/>
          </p:nvPr>
        </p:nvSpPr>
        <p:spPr>
          <a:xfrm>
            <a:off x="-2" y="3501016"/>
            <a:ext cx="2520000" cy="2340000"/>
          </a:xfrm>
          <a:prstGeom prst="rect">
            <a:avLst/>
          </a:prstGeom>
          <a:noFill/>
        </p:spPr>
      </p:sp>
      <p:sp>
        <p:nvSpPr>
          <p:cNvPr id="13" name="Picture Placeholder 5"/>
          <p:cNvSpPr>
            <a:spLocks noGrp="1"/>
          </p:cNvSpPr>
          <p:nvPr>
            <p:ph type="pic" sz="quarter" idx="14"/>
          </p:nvPr>
        </p:nvSpPr>
        <p:spPr>
          <a:xfrm>
            <a:off x="2519998" y="3501016"/>
            <a:ext cx="2520000" cy="2340000"/>
          </a:xfrm>
          <a:prstGeom prst="rect">
            <a:avLst/>
          </a:prstGeom>
          <a:noFill/>
        </p:spPr>
      </p:sp>
      <p:sp>
        <p:nvSpPr>
          <p:cNvPr id="14" name="Picture Placeholder 6"/>
          <p:cNvSpPr>
            <a:spLocks noGrp="1"/>
          </p:cNvSpPr>
          <p:nvPr>
            <p:ph type="pic" sz="quarter" idx="15"/>
          </p:nvPr>
        </p:nvSpPr>
        <p:spPr>
          <a:xfrm>
            <a:off x="9672000" y="3501016"/>
            <a:ext cx="2520000" cy="2340000"/>
          </a:xfrm>
          <a:prstGeom prst="rect">
            <a:avLst/>
          </a:prstGeom>
          <a:noFill/>
        </p:spPr>
      </p:sp>
      <p:sp>
        <p:nvSpPr>
          <p:cNvPr id="15" name="Picture Placeholder 5"/>
          <p:cNvSpPr>
            <a:spLocks noGrp="1"/>
          </p:cNvSpPr>
          <p:nvPr>
            <p:ph type="pic" sz="quarter" idx="16"/>
          </p:nvPr>
        </p:nvSpPr>
        <p:spPr>
          <a:xfrm>
            <a:off x="5039998" y="1899433"/>
            <a:ext cx="4632002" cy="2799500"/>
          </a:xfrm>
          <a:prstGeom prst="rect">
            <a:avLst/>
          </a:prstGeom>
          <a:noFill/>
        </p:spPr>
        <p:txBody>
          <a:bodyPr/>
          <a:lstStyle/>
          <a:p>
            <a:endParaRPr lang="id-ID"/>
          </a:p>
        </p:txBody>
      </p:sp>
      <p:sp>
        <p:nvSpPr>
          <p:cNvPr id="19" name="Rectangle 5">
            <a:extLst>
              <a:ext uri="{FF2B5EF4-FFF2-40B4-BE49-F238E27FC236}">
                <a16:creationId xmlns:a16="http://schemas.microsoft.com/office/drawing/2014/main" id="{B4BCEA0A-800A-8043-B6B4-F28E1EF1C36E}"/>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Slide Number Placeholder 4">
            <a:extLst>
              <a:ext uri="{FF2B5EF4-FFF2-40B4-BE49-F238E27FC236}">
                <a16:creationId xmlns:a16="http://schemas.microsoft.com/office/drawing/2014/main" id="{98BEF4F9-1277-CD4A-80BC-026EEB22A59F}"/>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13196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6" name="Picture Placeholder 13"/>
          <p:cNvSpPr>
            <a:spLocks noGrp="1"/>
          </p:cNvSpPr>
          <p:nvPr>
            <p:ph type="pic" sz="quarter" idx="19"/>
          </p:nvPr>
        </p:nvSpPr>
        <p:spPr>
          <a:xfrm>
            <a:off x="10061562" y="1672683"/>
            <a:ext cx="2130438" cy="1561171"/>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7" name="Picture Placeholder 13"/>
          <p:cNvSpPr>
            <a:spLocks noGrp="1"/>
          </p:cNvSpPr>
          <p:nvPr>
            <p:ph type="pic" sz="quarter" idx="20"/>
          </p:nvPr>
        </p:nvSpPr>
        <p:spPr>
          <a:xfrm>
            <a:off x="5611608" y="3376961"/>
            <a:ext cx="1505265" cy="1529576"/>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8" name="Picture Placeholder 13"/>
          <p:cNvSpPr>
            <a:spLocks noGrp="1"/>
          </p:cNvSpPr>
          <p:nvPr>
            <p:ph type="pic" sz="quarter" idx="21"/>
          </p:nvPr>
        </p:nvSpPr>
        <p:spPr>
          <a:xfrm>
            <a:off x="7273030" y="3376961"/>
            <a:ext cx="2654682" cy="3481039"/>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9" name="Picture Placeholder 13"/>
          <p:cNvSpPr>
            <a:spLocks noGrp="1"/>
          </p:cNvSpPr>
          <p:nvPr>
            <p:ph type="pic" sz="quarter" idx="22"/>
          </p:nvPr>
        </p:nvSpPr>
        <p:spPr>
          <a:xfrm>
            <a:off x="5611608" y="-11151"/>
            <a:ext cx="4293796" cy="3245005"/>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5" name="Rectangle 5">
            <a:extLst>
              <a:ext uri="{FF2B5EF4-FFF2-40B4-BE49-F238E27FC236}">
                <a16:creationId xmlns:a16="http://schemas.microsoft.com/office/drawing/2014/main" id="{762EBF39-40C8-DC45-B9F8-2DC26C5E6F43}"/>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Slide Number Placeholder 4">
            <a:extLst>
              <a:ext uri="{FF2B5EF4-FFF2-40B4-BE49-F238E27FC236}">
                <a16:creationId xmlns:a16="http://schemas.microsoft.com/office/drawing/2014/main" id="{F0CA2C18-378C-CF4D-A5AF-AAEFCA215965}"/>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7248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20"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8A636AE-7B8B-4755-BBAE-05B2A7C5C610}" type="datetime1">
              <a:rPr lang="id-ID" smtClean="0"/>
              <a:t>21/09/2022</a:t>
            </a:fld>
            <a:endParaRPr lang="id-ID"/>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469DCAB-2F4C-4855-A2DD-8F41E74CAF44}" type="slidenum">
              <a:rPr lang="id-ID" smtClean="0"/>
              <a:t>‹#›</a:t>
            </a:fld>
            <a:endParaRPr lang="id-ID"/>
          </a:p>
        </p:txBody>
      </p:sp>
      <p:sp>
        <p:nvSpPr>
          <p:cNvPr id="8" name="Picture Placeholder 7"/>
          <p:cNvSpPr>
            <a:spLocks noGrp="1"/>
          </p:cNvSpPr>
          <p:nvPr>
            <p:ph type="pic" sz="quarter" idx="13"/>
          </p:nvPr>
        </p:nvSpPr>
        <p:spPr>
          <a:xfrm>
            <a:off x="0" y="0"/>
            <a:ext cx="12192000" cy="6858000"/>
          </a:xfrm>
        </p:spPr>
        <p:txBody>
          <a:bodyPr/>
          <a:lstStyle/>
          <a:p>
            <a:endParaRPr lang="id-ID"/>
          </a:p>
        </p:txBody>
      </p:sp>
      <p:sp>
        <p:nvSpPr>
          <p:cNvPr id="11" name="Rectangle 5">
            <a:extLst>
              <a:ext uri="{FF2B5EF4-FFF2-40B4-BE49-F238E27FC236}">
                <a16:creationId xmlns:a16="http://schemas.microsoft.com/office/drawing/2014/main" id="{D3B50A03-711A-894D-BB4C-C085042B6BFD}"/>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827EF9A5-7B98-EA4B-BAEB-ACD12C16B143}"/>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65398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endParaRPr lang="id-ID"/>
          </a:p>
        </p:txBody>
      </p:sp>
      <p:sp>
        <p:nvSpPr>
          <p:cNvPr id="9" name="Title 1"/>
          <p:cNvSpPr>
            <a:spLocks noGrp="1"/>
          </p:cNvSpPr>
          <p:nvPr>
            <p:ph type="title"/>
          </p:nvPr>
        </p:nvSpPr>
        <p:spPr>
          <a:xfrm>
            <a:off x="1419730" y="509287"/>
            <a:ext cx="10515600" cy="1273215"/>
          </a:xfrm>
        </p:spPr>
        <p:txBody>
          <a:bodyPr>
            <a:normAutofit/>
          </a:bodyPr>
          <a:lstStyle>
            <a:lvl1pPr>
              <a:defRPr sz="4800">
                <a:solidFill>
                  <a:schemeClr val="bg2"/>
                </a:solidFill>
              </a:defRPr>
            </a:lvl1pPr>
          </a:lstStyle>
          <a:p>
            <a:r>
              <a:rPr lang="en-US"/>
              <a:t>Click to edit Master title style</a:t>
            </a:r>
            <a:endParaRPr lang="id-ID"/>
          </a:p>
        </p:txBody>
      </p:sp>
      <p:sp>
        <p:nvSpPr>
          <p:cNvPr id="10" name="Rectangle 5">
            <a:extLst>
              <a:ext uri="{FF2B5EF4-FFF2-40B4-BE49-F238E27FC236}">
                <a16:creationId xmlns:a16="http://schemas.microsoft.com/office/drawing/2014/main" id="{9D0D9337-26A8-094A-9D59-DC2E7F1AAB53}"/>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Slide Number Placeholder 4">
            <a:extLst>
              <a:ext uri="{FF2B5EF4-FFF2-40B4-BE49-F238E27FC236}">
                <a16:creationId xmlns:a16="http://schemas.microsoft.com/office/drawing/2014/main" id="{728E26AE-61D9-4744-BB97-74075405698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428391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endParaRPr lang="id-ID"/>
          </a:p>
        </p:txBody>
      </p:sp>
      <p:sp>
        <p:nvSpPr>
          <p:cNvPr id="9" name="Title 1"/>
          <p:cNvSpPr>
            <a:spLocks noGrp="1"/>
          </p:cNvSpPr>
          <p:nvPr>
            <p:ph type="title"/>
          </p:nvPr>
        </p:nvSpPr>
        <p:spPr>
          <a:xfrm>
            <a:off x="1419730" y="509287"/>
            <a:ext cx="10515600" cy="1273215"/>
          </a:xfrm>
        </p:spPr>
        <p:txBody>
          <a:bodyPr>
            <a:normAutofit/>
          </a:bodyPr>
          <a:lstStyle>
            <a:lvl1pPr>
              <a:defRPr sz="4800">
                <a:solidFill>
                  <a:schemeClr val="bg2"/>
                </a:solidFill>
              </a:defRPr>
            </a:lvl1pPr>
          </a:lstStyle>
          <a:p>
            <a:r>
              <a:rPr lang="en-US"/>
              <a:t>Click to edit Master title style</a:t>
            </a:r>
            <a:endParaRPr lang="id-ID"/>
          </a:p>
        </p:txBody>
      </p:sp>
    </p:spTree>
    <p:extLst>
      <p:ext uri="{BB962C8B-B14F-4D97-AF65-F5344CB8AC3E}">
        <p14:creationId xmlns:p14="http://schemas.microsoft.com/office/powerpoint/2010/main" val="274495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13" name="Rectangle 5">
            <a:extLst>
              <a:ext uri="{FF2B5EF4-FFF2-40B4-BE49-F238E27FC236}">
                <a16:creationId xmlns:a16="http://schemas.microsoft.com/office/drawing/2014/main" id="{16C1DF48-359F-7546-B528-B6FD4C829300}"/>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38E2C6DE-55B9-3D49-AF5C-D641DC2D638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65109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11" name="Rectangle 5">
            <a:extLst>
              <a:ext uri="{FF2B5EF4-FFF2-40B4-BE49-F238E27FC236}">
                <a16:creationId xmlns:a16="http://schemas.microsoft.com/office/drawing/2014/main" id="{3B8BBEA8-7C0E-7F48-B32E-F2BA93C87792}"/>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203A3D35-ADDD-F240-B370-119486337D14}"/>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60935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8153400" y="0"/>
            <a:ext cx="4038601" cy="6858000"/>
          </a:xfrm>
        </p:spPr>
        <p:txBody>
          <a:bodyPr/>
          <a:lstStyle/>
          <a:p>
            <a:endParaRPr lang="id-ID"/>
          </a:p>
        </p:txBody>
      </p:sp>
      <p:sp>
        <p:nvSpPr>
          <p:cNvPr id="13" name="Rectangle 5">
            <a:extLst>
              <a:ext uri="{FF2B5EF4-FFF2-40B4-BE49-F238E27FC236}">
                <a16:creationId xmlns:a16="http://schemas.microsoft.com/office/drawing/2014/main" id="{D04C83A6-5AC3-0D42-A9B6-074B40480457}"/>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8379BEA9-2DAE-AA42-81A5-E2B33D77819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274355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7945120" y="0"/>
            <a:ext cx="4246881" cy="6858000"/>
          </a:xfrm>
        </p:spPr>
        <p:txBody>
          <a:bodyPr/>
          <a:lstStyle/>
          <a:p>
            <a:endParaRPr lang="id-ID"/>
          </a:p>
        </p:txBody>
      </p:sp>
      <p:sp>
        <p:nvSpPr>
          <p:cNvPr id="13" name="Rectangle 5">
            <a:extLst>
              <a:ext uri="{FF2B5EF4-FFF2-40B4-BE49-F238E27FC236}">
                <a16:creationId xmlns:a16="http://schemas.microsoft.com/office/drawing/2014/main" id="{A2936E54-6B0B-2C49-A98E-72BCFFDE99DF}"/>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955FE8EE-AEDC-D448-8B18-6AEBB4FAD6AE}"/>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49367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1" name="Rectangle 5">
            <a:extLst>
              <a:ext uri="{FF2B5EF4-FFF2-40B4-BE49-F238E27FC236}">
                <a16:creationId xmlns:a16="http://schemas.microsoft.com/office/drawing/2014/main" id="{812D2C6D-98DA-E34F-ACAE-E98486FC9129}"/>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A87A6F23-E16C-AF47-85FB-6029690F7A59}"/>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13635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2" name="Picture Placeholder 4"/>
          <p:cNvSpPr>
            <a:spLocks noGrp="1"/>
          </p:cNvSpPr>
          <p:nvPr>
            <p:ph type="pic" sz="quarter" idx="13"/>
          </p:nvPr>
        </p:nvSpPr>
        <p:spPr>
          <a:xfrm>
            <a:off x="-2" y="3501016"/>
            <a:ext cx="2520000" cy="2340000"/>
          </a:xfrm>
          <a:prstGeom prst="rect">
            <a:avLst/>
          </a:prstGeom>
          <a:noFill/>
        </p:spPr>
      </p:sp>
      <p:sp>
        <p:nvSpPr>
          <p:cNvPr id="13" name="Picture Placeholder 5"/>
          <p:cNvSpPr>
            <a:spLocks noGrp="1"/>
          </p:cNvSpPr>
          <p:nvPr>
            <p:ph type="pic" sz="quarter" idx="14"/>
          </p:nvPr>
        </p:nvSpPr>
        <p:spPr>
          <a:xfrm>
            <a:off x="2519998" y="3501016"/>
            <a:ext cx="2520000" cy="2340000"/>
          </a:xfrm>
          <a:prstGeom prst="rect">
            <a:avLst/>
          </a:prstGeom>
          <a:noFill/>
        </p:spPr>
      </p:sp>
      <p:sp>
        <p:nvSpPr>
          <p:cNvPr id="14" name="Picture Placeholder 6"/>
          <p:cNvSpPr>
            <a:spLocks noGrp="1"/>
          </p:cNvSpPr>
          <p:nvPr>
            <p:ph type="pic" sz="quarter" idx="15"/>
          </p:nvPr>
        </p:nvSpPr>
        <p:spPr>
          <a:xfrm>
            <a:off x="9672000" y="3501016"/>
            <a:ext cx="2520000" cy="2340000"/>
          </a:xfrm>
          <a:prstGeom prst="rect">
            <a:avLst/>
          </a:prstGeom>
          <a:noFill/>
        </p:spPr>
      </p:sp>
      <p:sp>
        <p:nvSpPr>
          <p:cNvPr id="15" name="Picture Placeholder 5"/>
          <p:cNvSpPr>
            <a:spLocks noGrp="1"/>
          </p:cNvSpPr>
          <p:nvPr>
            <p:ph type="pic" sz="quarter" idx="16"/>
          </p:nvPr>
        </p:nvSpPr>
        <p:spPr>
          <a:xfrm>
            <a:off x="5039998" y="1899433"/>
            <a:ext cx="4632002" cy="2799500"/>
          </a:xfrm>
          <a:prstGeom prst="rect">
            <a:avLst/>
          </a:prstGeom>
          <a:noFill/>
        </p:spPr>
        <p:txBody>
          <a:bodyPr/>
          <a:lstStyle/>
          <a:p>
            <a:endParaRPr lang="id-ID"/>
          </a:p>
        </p:txBody>
      </p:sp>
      <p:sp>
        <p:nvSpPr>
          <p:cNvPr id="19" name="Rectangle 5">
            <a:extLst>
              <a:ext uri="{FF2B5EF4-FFF2-40B4-BE49-F238E27FC236}">
                <a16:creationId xmlns:a16="http://schemas.microsoft.com/office/drawing/2014/main" id="{B4BCEA0A-800A-8043-B6B4-F28E1EF1C36E}"/>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Slide Number Placeholder 4">
            <a:extLst>
              <a:ext uri="{FF2B5EF4-FFF2-40B4-BE49-F238E27FC236}">
                <a16:creationId xmlns:a16="http://schemas.microsoft.com/office/drawing/2014/main" id="{98BEF4F9-1277-CD4A-80BC-026EEB22A59F}"/>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84503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6" name="Picture Placeholder 13"/>
          <p:cNvSpPr>
            <a:spLocks noGrp="1"/>
          </p:cNvSpPr>
          <p:nvPr>
            <p:ph type="pic" sz="quarter" idx="19"/>
          </p:nvPr>
        </p:nvSpPr>
        <p:spPr>
          <a:xfrm>
            <a:off x="10061562" y="1672683"/>
            <a:ext cx="2130438" cy="1561171"/>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7" name="Picture Placeholder 13"/>
          <p:cNvSpPr>
            <a:spLocks noGrp="1"/>
          </p:cNvSpPr>
          <p:nvPr>
            <p:ph type="pic" sz="quarter" idx="20"/>
          </p:nvPr>
        </p:nvSpPr>
        <p:spPr>
          <a:xfrm>
            <a:off x="5611608" y="3376961"/>
            <a:ext cx="1505265" cy="1529576"/>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8" name="Picture Placeholder 13"/>
          <p:cNvSpPr>
            <a:spLocks noGrp="1"/>
          </p:cNvSpPr>
          <p:nvPr>
            <p:ph type="pic" sz="quarter" idx="21"/>
          </p:nvPr>
        </p:nvSpPr>
        <p:spPr>
          <a:xfrm>
            <a:off x="7273030" y="3376961"/>
            <a:ext cx="2654682" cy="3481039"/>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9" name="Picture Placeholder 13"/>
          <p:cNvSpPr>
            <a:spLocks noGrp="1"/>
          </p:cNvSpPr>
          <p:nvPr>
            <p:ph type="pic" sz="quarter" idx="22"/>
          </p:nvPr>
        </p:nvSpPr>
        <p:spPr>
          <a:xfrm>
            <a:off x="5611608" y="-11151"/>
            <a:ext cx="4293796" cy="3245005"/>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5" name="Rectangle 5">
            <a:extLst>
              <a:ext uri="{FF2B5EF4-FFF2-40B4-BE49-F238E27FC236}">
                <a16:creationId xmlns:a16="http://schemas.microsoft.com/office/drawing/2014/main" id="{762EBF39-40C8-DC45-B9F8-2DC26C5E6F43}"/>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Slide Number Placeholder 4">
            <a:extLst>
              <a:ext uri="{FF2B5EF4-FFF2-40B4-BE49-F238E27FC236}">
                <a16:creationId xmlns:a16="http://schemas.microsoft.com/office/drawing/2014/main" id="{F0CA2C18-378C-CF4D-A5AF-AAEFCA215965}"/>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97391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20"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8A636AE-7B8B-4755-BBAE-05B2A7C5C610}" type="datetime1">
              <a:rPr lang="id-ID" smtClean="0"/>
              <a:t>21/09/2022</a:t>
            </a:fld>
            <a:endParaRPr lang="id-ID"/>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469DCAB-2F4C-4855-A2DD-8F41E74CAF44}" type="slidenum">
              <a:rPr lang="id-ID" smtClean="0"/>
              <a:t>‹#›</a:t>
            </a:fld>
            <a:endParaRPr lang="id-ID"/>
          </a:p>
        </p:txBody>
      </p:sp>
      <p:sp>
        <p:nvSpPr>
          <p:cNvPr id="8" name="Picture Placeholder 7"/>
          <p:cNvSpPr>
            <a:spLocks noGrp="1"/>
          </p:cNvSpPr>
          <p:nvPr>
            <p:ph type="pic" sz="quarter" idx="13"/>
          </p:nvPr>
        </p:nvSpPr>
        <p:spPr>
          <a:xfrm>
            <a:off x="0" y="0"/>
            <a:ext cx="12192000" cy="6858000"/>
          </a:xfrm>
        </p:spPr>
        <p:txBody>
          <a:bodyPr/>
          <a:lstStyle/>
          <a:p>
            <a:endParaRPr lang="id-ID"/>
          </a:p>
        </p:txBody>
      </p:sp>
    </p:spTree>
    <p:extLst>
      <p:ext uri="{BB962C8B-B14F-4D97-AF65-F5344CB8AC3E}">
        <p14:creationId xmlns:p14="http://schemas.microsoft.com/office/powerpoint/2010/main" val="4004652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endParaRPr lang="id-ID"/>
          </a:p>
        </p:txBody>
      </p:sp>
      <p:sp>
        <p:nvSpPr>
          <p:cNvPr id="9" name="Title 1"/>
          <p:cNvSpPr>
            <a:spLocks noGrp="1"/>
          </p:cNvSpPr>
          <p:nvPr>
            <p:ph type="title"/>
          </p:nvPr>
        </p:nvSpPr>
        <p:spPr>
          <a:xfrm>
            <a:off x="1419730" y="509287"/>
            <a:ext cx="10515600" cy="1273215"/>
          </a:xfrm>
        </p:spPr>
        <p:txBody>
          <a:bodyPr>
            <a:normAutofit/>
          </a:bodyPr>
          <a:lstStyle>
            <a:lvl1pPr>
              <a:defRPr sz="4800">
                <a:solidFill>
                  <a:schemeClr val="bg2"/>
                </a:solidFill>
              </a:defRPr>
            </a:lvl1pPr>
          </a:lstStyle>
          <a:p>
            <a:r>
              <a:rPr lang="en-US"/>
              <a:t>Click to edit Master title style</a:t>
            </a:r>
            <a:endParaRPr lang="id-ID"/>
          </a:p>
        </p:txBody>
      </p:sp>
    </p:spTree>
    <p:extLst>
      <p:ext uri="{BB962C8B-B14F-4D97-AF65-F5344CB8AC3E}">
        <p14:creationId xmlns:p14="http://schemas.microsoft.com/office/powerpoint/2010/main" val="571683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9" name="Rectangle 5">
            <a:extLst>
              <a:ext uri="{FF2B5EF4-FFF2-40B4-BE49-F238E27FC236}">
                <a16:creationId xmlns:a16="http://schemas.microsoft.com/office/drawing/2014/main" id="{0FA93914-4A7B-6E40-861D-8E50B17A0961}"/>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Slide Number Placeholder 4">
            <a:extLst>
              <a:ext uri="{FF2B5EF4-FFF2-40B4-BE49-F238E27FC236}">
                <a16:creationId xmlns:a16="http://schemas.microsoft.com/office/drawing/2014/main" id="{DBB4B44D-8B4C-9E43-B8F3-C3FDFAF5AC9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280074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 name="Title 1"/>
          <p:cNvSpPr>
            <a:spLocks noGrp="1"/>
          </p:cNvSpPr>
          <p:nvPr>
            <p:ph type="title"/>
          </p:nvPr>
        </p:nvSpPr>
        <p:spPr>
          <a:xfrm>
            <a:off x="1419730" y="757765"/>
            <a:ext cx="10515600" cy="1273215"/>
          </a:xfrm>
        </p:spPr>
        <p:txBody>
          <a:bodyPr>
            <a:normAutofit/>
          </a:bodyPr>
          <a:lstStyle>
            <a:lvl1pPr>
              <a:defRPr sz="4800">
                <a:solidFill>
                  <a:schemeClr val="tx1">
                    <a:lumMod val="50000"/>
                    <a:lumOff val="50000"/>
                  </a:schemeClr>
                </a:solidFill>
              </a:defRPr>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6652261" y="0"/>
            <a:ext cx="5539740" cy="6858000"/>
          </a:xfrm>
        </p:spPr>
        <p:txBody>
          <a:bodyPr/>
          <a:lstStyle/>
          <a:p>
            <a:endParaRPr lang="id-ID"/>
          </a:p>
        </p:txBody>
      </p:sp>
      <p:sp>
        <p:nvSpPr>
          <p:cNvPr id="9" name="Rectangle 5">
            <a:extLst>
              <a:ext uri="{FF2B5EF4-FFF2-40B4-BE49-F238E27FC236}">
                <a16:creationId xmlns:a16="http://schemas.microsoft.com/office/drawing/2014/main" id="{0FA93914-4A7B-6E40-861D-8E50B17A0961}"/>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Slide Number Placeholder 4">
            <a:extLst>
              <a:ext uri="{FF2B5EF4-FFF2-40B4-BE49-F238E27FC236}">
                <a16:creationId xmlns:a16="http://schemas.microsoft.com/office/drawing/2014/main" id="{DBB4B44D-8B4C-9E43-B8F3-C3FDFAF5AC9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25215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8153400" y="0"/>
            <a:ext cx="4038601" cy="6858000"/>
          </a:xfrm>
        </p:spPr>
        <p:txBody>
          <a:bodyPr/>
          <a:lstStyle/>
          <a:p>
            <a:endParaRPr lang="id-ID"/>
          </a:p>
        </p:txBody>
      </p:sp>
      <p:sp>
        <p:nvSpPr>
          <p:cNvPr id="11" name="Rectangle 5">
            <a:extLst>
              <a:ext uri="{FF2B5EF4-FFF2-40B4-BE49-F238E27FC236}">
                <a16:creationId xmlns:a16="http://schemas.microsoft.com/office/drawing/2014/main" id="{AF4456C5-9F63-684D-B3A3-DDE39CEA4186}"/>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236C7E82-3AD0-164E-8AE2-C933F1F6162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267754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7945120" y="0"/>
            <a:ext cx="4246881" cy="6858000"/>
          </a:xfrm>
        </p:spPr>
        <p:txBody>
          <a:bodyPr/>
          <a:lstStyle/>
          <a:p>
            <a:endParaRPr lang="id-ID"/>
          </a:p>
        </p:txBody>
      </p:sp>
      <p:sp>
        <p:nvSpPr>
          <p:cNvPr id="11" name="Rectangle 5">
            <a:extLst>
              <a:ext uri="{FF2B5EF4-FFF2-40B4-BE49-F238E27FC236}">
                <a16:creationId xmlns:a16="http://schemas.microsoft.com/office/drawing/2014/main" id="{0472C2EB-7065-884B-9975-384935F8F141}"/>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D4241B84-B4FE-C043-8E74-4DDA76FD4B30}"/>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273801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9" name="Rectangle 5">
            <a:extLst>
              <a:ext uri="{FF2B5EF4-FFF2-40B4-BE49-F238E27FC236}">
                <a16:creationId xmlns:a16="http://schemas.microsoft.com/office/drawing/2014/main" id="{5C559505-F142-3E49-BFAE-C4B3CAB844FD}"/>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Slide Number Placeholder 4">
            <a:extLst>
              <a:ext uri="{FF2B5EF4-FFF2-40B4-BE49-F238E27FC236}">
                <a16:creationId xmlns:a16="http://schemas.microsoft.com/office/drawing/2014/main" id="{3CD9C362-B877-9E47-B363-517D1D61543A}"/>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246122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2" name="Picture Placeholder 4"/>
          <p:cNvSpPr>
            <a:spLocks noGrp="1"/>
          </p:cNvSpPr>
          <p:nvPr>
            <p:ph type="pic" sz="quarter" idx="13"/>
          </p:nvPr>
        </p:nvSpPr>
        <p:spPr>
          <a:xfrm>
            <a:off x="-2" y="3501016"/>
            <a:ext cx="2520000" cy="2340000"/>
          </a:xfrm>
          <a:prstGeom prst="rect">
            <a:avLst/>
          </a:prstGeom>
          <a:noFill/>
        </p:spPr>
      </p:sp>
      <p:sp>
        <p:nvSpPr>
          <p:cNvPr id="13" name="Picture Placeholder 5"/>
          <p:cNvSpPr>
            <a:spLocks noGrp="1"/>
          </p:cNvSpPr>
          <p:nvPr>
            <p:ph type="pic" sz="quarter" idx="14"/>
          </p:nvPr>
        </p:nvSpPr>
        <p:spPr>
          <a:xfrm>
            <a:off x="2519998" y="3501016"/>
            <a:ext cx="2520000" cy="2340000"/>
          </a:xfrm>
          <a:prstGeom prst="rect">
            <a:avLst/>
          </a:prstGeom>
          <a:noFill/>
        </p:spPr>
      </p:sp>
      <p:sp>
        <p:nvSpPr>
          <p:cNvPr id="14" name="Picture Placeholder 6"/>
          <p:cNvSpPr>
            <a:spLocks noGrp="1"/>
          </p:cNvSpPr>
          <p:nvPr>
            <p:ph type="pic" sz="quarter" idx="15"/>
          </p:nvPr>
        </p:nvSpPr>
        <p:spPr>
          <a:xfrm>
            <a:off x="9672000" y="3501016"/>
            <a:ext cx="2520000" cy="2340000"/>
          </a:xfrm>
          <a:prstGeom prst="rect">
            <a:avLst/>
          </a:prstGeom>
          <a:noFill/>
        </p:spPr>
      </p:sp>
      <p:sp>
        <p:nvSpPr>
          <p:cNvPr id="15" name="Picture Placeholder 5"/>
          <p:cNvSpPr>
            <a:spLocks noGrp="1"/>
          </p:cNvSpPr>
          <p:nvPr>
            <p:ph type="pic" sz="quarter" idx="16"/>
          </p:nvPr>
        </p:nvSpPr>
        <p:spPr>
          <a:xfrm>
            <a:off x="5039998" y="1899433"/>
            <a:ext cx="4632002" cy="2799500"/>
          </a:xfrm>
          <a:prstGeom prst="rect">
            <a:avLst/>
          </a:prstGeom>
          <a:noFill/>
        </p:spPr>
        <p:txBody>
          <a:bodyPr/>
          <a:lstStyle/>
          <a:p>
            <a:endParaRPr lang="id-ID"/>
          </a:p>
        </p:txBody>
      </p:sp>
      <p:sp>
        <p:nvSpPr>
          <p:cNvPr id="17" name="Rectangle 5">
            <a:extLst>
              <a:ext uri="{FF2B5EF4-FFF2-40B4-BE49-F238E27FC236}">
                <a16:creationId xmlns:a16="http://schemas.microsoft.com/office/drawing/2014/main" id="{BCA99C90-5C4D-1647-8248-3EE558FDC1BE}"/>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Slide Number Placeholder 4">
            <a:extLst>
              <a:ext uri="{FF2B5EF4-FFF2-40B4-BE49-F238E27FC236}">
                <a16:creationId xmlns:a16="http://schemas.microsoft.com/office/drawing/2014/main" id="{EDF07EB7-1DA9-F749-A10C-8C328173934F}"/>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22765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6" name="Picture Placeholder 13"/>
          <p:cNvSpPr>
            <a:spLocks noGrp="1"/>
          </p:cNvSpPr>
          <p:nvPr>
            <p:ph type="pic" sz="quarter" idx="19"/>
          </p:nvPr>
        </p:nvSpPr>
        <p:spPr>
          <a:xfrm>
            <a:off x="10061562" y="1672683"/>
            <a:ext cx="2130438" cy="1561171"/>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7" name="Picture Placeholder 13"/>
          <p:cNvSpPr>
            <a:spLocks noGrp="1"/>
          </p:cNvSpPr>
          <p:nvPr>
            <p:ph type="pic" sz="quarter" idx="20"/>
          </p:nvPr>
        </p:nvSpPr>
        <p:spPr>
          <a:xfrm>
            <a:off x="5611608" y="3376961"/>
            <a:ext cx="1505265" cy="1529576"/>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8" name="Picture Placeholder 13"/>
          <p:cNvSpPr>
            <a:spLocks noGrp="1"/>
          </p:cNvSpPr>
          <p:nvPr>
            <p:ph type="pic" sz="quarter" idx="21"/>
          </p:nvPr>
        </p:nvSpPr>
        <p:spPr>
          <a:xfrm>
            <a:off x="7273030" y="3376961"/>
            <a:ext cx="2654682" cy="3481039"/>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9" name="Picture Placeholder 13"/>
          <p:cNvSpPr>
            <a:spLocks noGrp="1"/>
          </p:cNvSpPr>
          <p:nvPr>
            <p:ph type="pic" sz="quarter" idx="22"/>
          </p:nvPr>
        </p:nvSpPr>
        <p:spPr>
          <a:xfrm>
            <a:off x="5611608" y="-11151"/>
            <a:ext cx="4293796" cy="3245005"/>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3" name="Rectangle 5">
            <a:extLst>
              <a:ext uri="{FF2B5EF4-FFF2-40B4-BE49-F238E27FC236}">
                <a16:creationId xmlns:a16="http://schemas.microsoft.com/office/drawing/2014/main" id="{18BF1518-E847-7341-A15D-45627DB3DADD}"/>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75EEAB81-282F-004A-AB99-F5DF36859E66}"/>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368810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8153400" y="0"/>
            <a:ext cx="4038601" cy="6858000"/>
          </a:xfrm>
        </p:spPr>
        <p:txBody>
          <a:bodyPr/>
          <a:lstStyle/>
          <a:p>
            <a:endParaRPr lang="id-ID"/>
          </a:p>
        </p:txBody>
      </p:sp>
      <p:sp>
        <p:nvSpPr>
          <p:cNvPr id="11" name="Rectangle 5">
            <a:extLst>
              <a:ext uri="{FF2B5EF4-FFF2-40B4-BE49-F238E27FC236}">
                <a16:creationId xmlns:a16="http://schemas.microsoft.com/office/drawing/2014/main" id="{AF4456C5-9F63-684D-B3A3-DDE39CEA4186}"/>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236C7E82-3AD0-164E-8AE2-C933F1F6162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202276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7945120" y="0"/>
            <a:ext cx="4246881" cy="6858000"/>
          </a:xfrm>
        </p:spPr>
        <p:txBody>
          <a:bodyPr/>
          <a:lstStyle/>
          <a:p>
            <a:endParaRPr lang="id-ID"/>
          </a:p>
        </p:txBody>
      </p:sp>
      <p:sp>
        <p:nvSpPr>
          <p:cNvPr id="11" name="Rectangle 5">
            <a:extLst>
              <a:ext uri="{FF2B5EF4-FFF2-40B4-BE49-F238E27FC236}">
                <a16:creationId xmlns:a16="http://schemas.microsoft.com/office/drawing/2014/main" id="{0472C2EB-7065-884B-9975-384935F8F141}"/>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D4241B84-B4FE-C043-8E74-4DDA76FD4B30}"/>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258685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9" name="Rectangle 5">
            <a:extLst>
              <a:ext uri="{FF2B5EF4-FFF2-40B4-BE49-F238E27FC236}">
                <a16:creationId xmlns:a16="http://schemas.microsoft.com/office/drawing/2014/main" id="{5C559505-F142-3E49-BFAE-C4B3CAB844FD}"/>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Slide Number Placeholder 4">
            <a:extLst>
              <a:ext uri="{FF2B5EF4-FFF2-40B4-BE49-F238E27FC236}">
                <a16:creationId xmlns:a16="http://schemas.microsoft.com/office/drawing/2014/main" id="{3CD9C362-B877-9E47-B363-517D1D61543A}"/>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287838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2" name="Picture Placeholder 4"/>
          <p:cNvSpPr>
            <a:spLocks noGrp="1"/>
          </p:cNvSpPr>
          <p:nvPr>
            <p:ph type="pic" sz="quarter" idx="13"/>
          </p:nvPr>
        </p:nvSpPr>
        <p:spPr>
          <a:xfrm>
            <a:off x="-2" y="3501016"/>
            <a:ext cx="2520000" cy="2340000"/>
          </a:xfrm>
          <a:prstGeom prst="rect">
            <a:avLst/>
          </a:prstGeom>
          <a:noFill/>
        </p:spPr>
      </p:sp>
      <p:sp>
        <p:nvSpPr>
          <p:cNvPr id="13" name="Picture Placeholder 5"/>
          <p:cNvSpPr>
            <a:spLocks noGrp="1"/>
          </p:cNvSpPr>
          <p:nvPr>
            <p:ph type="pic" sz="quarter" idx="14"/>
          </p:nvPr>
        </p:nvSpPr>
        <p:spPr>
          <a:xfrm>
            <a:off x="2519998" y="3501016"/>
            <a:ext cx="2520000" cy="2340000"/>
          </a:xfrm>
          <a:prstGeom prst="rect">
            <a:avLst/>
          </a:prstGeom>
          <a:noFill/>
        </p:spPr>
      </p:sp>
      <p:sp>
        <p:nvSpPr>
          <p:cNvPr id="14" name="Picture Placeholder 6"/>
          <p:cNvSpPr>
            <a:spLocks noGrp="1"/>
          </p:cNvSpPr>
          <p:nvPr>
            <p:ph type="pic" sz="quarter" idx="15"/>
          </p:nvPr>
        </p:nvSpPr>
        <p:spPr>
          <a:xfrm>
            <a:off x="9672000" y="3501016"/>
            <a:ext cx="2520000" cy="2340000"/>
          </a:xfrm>
          <a:prstGeom prst="rect">
            <a:avLst/>
          </a:prstGeom>
          <a:noFill/>
        </p:spPr>
      </p:sp>
      <p:sp>
        <p:nvSpPr>
          <p:cNvPr id="15" name="Picture Placeholder 5"/>
          <p:cNvSpPr>
            <a:spLocks noGrp="1"/>
          </p:cNvSpPr>
          <p:nvPr>
            <p:ph type="pic" sz="quarter" idx="16"/>
          </p:nvPr>
        </p:nvSpPr>
        <p:spPr>
          <a:xfrm>
            <a:off x="5039998" y="1899433"/>
            <a:ext cx="4632002" cy="2799500"/>
          </a:xfrm>
          <a:prstGeom prst="rect">
            <a:avLst/>
          </a:prstGeom>
          <a:noFill/>
        </p:spPr>
        <p:txBody>
          <a:bodyPr/>
          <a:lstStyle/>
          <a:p>
            <a:endParaRPr lang="id-ID"/>
          </a:p>
        </p:txBody>
      </p:sp>
      <p:sp>
        <p:nvSpPr>
          <p:cNvPr id="17" name="Rectangle 5">
            <a:extLst>
              <a:ext uri="{FF2B5EF4-FFF2-40B4-BE49-F238E27FC236}">
                <a16:creationId xmlns:a16="http://schemas.microsoft.com/office/drawing/2014/main" id="{BCA99C90-5C4D-1647-8248-3EE558FDC1BE}"/>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Slide Number Placeholder 4">
            <a:extLst>
              <a:ext uri="{FF2B5EF4-FFF2-40B4-BE49-F238E27FC236}">
                <a16:creationId xmlns:a16="http://schemas.microsoft.com/office/drawing/2014/main" id="{EDF07EB7-1DA9-F749-A10C-8C328173934F}"/>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424188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21/09/2022</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16" name="Picture Placeholder 13"/>
          <p:cNvSpPr>
            <a:spLocks noGrp="1"/>
          </p:cNvSpPr>
          <p:nvPr>
            <p:ph type="pic" sz="quarter" idx="19"/>
          </p:nvPr>
        </p:nvSpPr>
        <p:spPr>
          <a:xfrm>
            <a:off x="10061562" y="1672683"/>
            <a:ext cx="2130438" cy="1561171"/>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7" name="Picture Placeholder 13"/>
          <p:cNvSpPr>
            <a:spLocks noGrp="1"/>
          </p:cNvSpPr>
          <p:nvPr>
            <p:ph type="pic" sz="quarter" idx="20"/>
          </p:nvPr>
        </p:nvSpPr>
        <p:spPr>
          <a:xfrm>
            <a:off x="5611608" y="3376961"/>
            <a:ext cx="1505265" cy="1529576"/>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8" name="Picture Placeholder 13"/>
          <p:cNvSpPr>
            <a:spLocks noGrp="1"/>
          </p:cNvSpPr>
          <p:nvPr>
            <p:ph type="pic" sz="quarter" idx="21"/>
          </p:nvPr>
        </p:nvSpPr>
        <p:spPr>
          <a:xfrm>
            <a:off x="7273030" y="3376961"/>
            <a:ext cx="2654682" cy="3481039"/>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9" name="Picture Placeholder 13"/>
          <p:cNvSpPr>
            <a:spLocks noGrp="1"/>
          </p:cNvSpPr>
          <p:nvPr>
            <p:ph type="pic" sz="quarter" idx="22"/>
          </p:nvPr>
        </p:nvSpPr>
        <p:spPr>
          <a:xfrm>
            <a:off x="5611608" y="-11151"/>
            <a:ext cx="4293796" cy="3245005"/>
          </a:xfrm>
          <a:prstGeom prst="rect">
            <a:avLst/>
          </a:prstGeom>
          <a:effectLst/>
        </p:spPr>
        <p:txBody>
          <a:bodyPr>
            <a:normAutofit/>
          </a:bodyPr>
          <a:lstStyle>
            <a:lvl1pPr marL="0" indent="0">
              <a:buNone/>
              <a:defRPr sz="1300" b="0" i="0">
                <a:ln>
                  <a:noFill/>
                </a:ln>
                <a:solidFill>
                  <a:schemeClr val="tx1"/>
                </a:solidFill>
                <a:latin typeface="Poppins Light" charset="0"/>
                <a:ea typeface="Poppins Light" charset="0"/>
                <a:cs typeface="Poppins Light" charset="0"/>
              </a:defRPr>
            </a:lvl1pPr>
          </a:lstStyle>
          <a:p>
            <a:endParaRPr lang="en-US"/>
          </a:p>
        </p:txBody>
      </p:sp>
      <p:sp>
        <p:nvSpPr>
          <p:cNvPr id="13" name="Rectangle 5">
            <a:extLst>
              <a:ext uri="{FF2B5EF4-FFF2-40B4-BE49-F238E27FC236}">
                <a16:creationId xmlns:a16="http://schemas.microsoft.com/office/drawing/2014/main" id="{18BF1518-E847-7341-A15D-45627DB3DADD}"/>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Slide Number Placeholder 4">
            <a:extLst>
              <a:ext uri="{FF2B5EF4-FFF2-40B4-BE49-F238E27FC236}">
                <a16:creationId xmlns:a16="http://schemas.microsoft.com/office/drawing/2014/main" id="{75EEAB81-282F-004A-AB99-F5DF36859E66}"/>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303147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8A636AE-7B8B-4755-BBAE-05B2A7C5C610}" type="datetime1">
              <a:rPr lang="id-ID" smtClean="0"/>
              <a:t>21/09/2022</a:t>
            </a:fld>
            <a:endParaRPr lang="id-ID"/>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469DCAB-2F4C-4855-A2DD-8F41E74CAF44}" type="slidenum">
              <a:rPr lang="id-ID" smtClean="0"/>
              <a:t>‹#›</a:t>
            </a:fld>
            <a:endParaRPr lang="id-ID"/>
          </a:p>
        </p:txBody>
      </p:sp>
      <p:sp>
        <p:nvSpPr>
          <p:cNvPr id="8" name="Picture Placeholder 7"/>
          <p:cNvSpPr>
            <a:spLocks noGrp="1"/>
          </p:cNvSpPr>
          <p:nvPr>
            <p:ph type="pic" sz="quarter" idx="13"/>
          </p:nvPr>
        </p:nvSpPr>
        <p:spPr>
          <a:xfrm>
            <a:off x="0" y="0"/>
            <a:ext cx="12192000" cy="6858000"/>
          </a:xfrm>
        </p:spPr>
        <p:txBody>
          <a:bodyPr/>
          <a:lstStyle/>
          <a:p>
            <a:endParaRPr lang="id-ID"/>
          </a:p>
        </p:txBody>
      </p:sp>
      <p:sp>
        <p:nvSpPr>
          <p:cNvPr id="11" name="Rectangle 5">
            <a:extLst>
              <a:ext uri="{FF2B5EF4-FFF2-40B4-BE49-F238E27FC236}">
                <a16:creationId xmlns:a16="http://schemas.microsoft.com/office/drawing/2014/main" id="{D3B50A03-711A-894D-BB4C-C085042B6BFD}"/>
              </a:ext>
            </a:extLst>
          </p:cNvPr>
          <p:cNvSpPr/>
          <p:nvPr userDrawn="1"/>
        </p:nvSpPr>
        <p:spPr>
          <a:xfrm>
            <a:off x="401747" y="0"/>
            <a:ext cx="731986" cy="1162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827EF9A5-7B98-EA4B-BAEB-ACD12C16B143}"/>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rgbClr val="364B7D"/>
                </a:solidFill>
              </a:rPr>
              <a:pPr/>
              <a:t>‹#›</a:t>
            </a:fld>
            <a:endParaRPr lang="id-ID">
              <a:solidFill>
                <a:srgbClr val="364B7D"/>
              </a:solidFill>
            </a:endParaRPr>
          </a:p>
        </p:txBody>
      </p:sp>
    </p:spTree>
    <p:extLst>
      <p:ext uri="{BB962C8B-B14F-4D97-AF65-F5344CB8AC3E}">
        <p14:creationId xmlns:p14="http://schemas.microsoft.com/office/powerpoint/2010/main" val="158054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emf"/><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2.emf"/><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1.emf"/><Relationship Id="rId4" Type="http://schemas.openxmlformats.org/officeDocument/2006/relationships/slideLayout" Target="../slideLayouts/slideLayout30.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54323"/>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pic>
        <p:nvPicPr>
          <p:cNvPr id="4" name="Immagine 3">
            <a:extLst>
              <a:ext uri="{FF2B5EF4-FFF2-40B4-BE49-F238E27FC236}">
                <a16:creationId xmlns:a16="http://schemas.microsoft.com/office/drawing/2014/main" id="{E86ECB1A-693F-2041-AC72-F644481AEFFD}"/>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450975" y="150674"/>
            <a:ext cx="1485900" cy="901700"/>
          </a:xfrm>
          <a:prstGeom prst="rect">
            <a:avLst/>
          </a:prstGeom>
        </p:spPr>
      </p:pic>
    </p:spTree>
    <p:extLst>
      <p:ext uri="{BB962C8B-B14F-4D97-AF65-F5344CB8AC3E}">
        <p14:creationId xmlns:p14="http://schemas.microsoft.com/office/powerpoint/2010/main" val="466285783"/>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1" r:id="rId4"/>
    <p:sldLayoutId id="2147483653" r:id="rId5"/>
    <p:sldLayoutId id="2147483652" r:id="rId6"/>
    <p:sldLayoutId id="2147483656" r:id="rId7"/>
    <p:sldLayoutId id="2147483654" r:id="rId8"/>
  </p:sldLayoutIdLst>
  <p:hf hdr="0" ftr="0" dt="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1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64B7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54323"/>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pic>
        <p:nvPicPr>
          <p:cNvPr id="5" name="Immagine 4">
            <a:extLst>
              <a:ext uri="{FF2B5EF4-FFF2-40B4-BE49-F238E27FC236}">
                <a16:creationId xmlns:a16="http://schemas.microsoft.com/office/drawing/2014/main" id="{B74E196B-AC53-B446-A793-EFB48626EB95}"/>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450975" y="152400"/>
            <a:ext cx="1485900" cy="901700"/>
          </a:xfrm>
          <a:prstGeom prst="rect">
            <a:avLst/>
          </a:prstGeom>
        </p:spPr>
      </p:pic>
    </p:spTree>
    <p:extLst>
      <p:ext uri="{BB962C8B-B14F-4D97-AF65-F5344CB8AC3E}">
        <p14:creationId xmlns:p14="http://schemas.microsoft.com/office/powerpoint/2010/main" val="86917024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hdr="0" ftr="0" dt="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14" userDrawn="1">
          <p15:clr>
            <a:srgbClr val="F26B43"/>
          </p15:clr>
        </p15:guide>
        <p15:guide id="2" orient="horz" pos="9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64B7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54323"/>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pic>
        <p:nvPicPr>
          <p:cNvPr id="5" name="Immagine 4">
            <a:extLst>
              <a:ext uri="{FF2B5EF4-FFF2-40B4-BE49-F238E27FC236}">
                <a16:creationId xmlns:a16="http://schemas.microsoft.com/office/drawing/2014/main" id="{B74E196B-AC53-B446-A793-EFB48626EB95}"/>
              </a:ext>
            </a:extLst>
          </p:cNvPr>
          <p:cNvPicPr>
            <a:picLocks noChangeAspect="1"/>
          </p:cNvPicPr>
          <p:nvPr userDrawn="1"/>
        </p:nvPicPr>
        <p:blipFill>
          <a:blip r:embed="rId11"/>
          <a:stretch>
            <a:fillRect/>
          </a:stretch>
        </p:blipFill>
        <p:spPr>
          <a:xfrm>
            <a:off x="1450975" y="152400"/>
            <a:ext cx="1485900" cy="901700"/>
          </a:xfrm>
          <a:prstGeom prst="rect">
            <a:avLst/>
          </a:prstGeom>
        </p:spPr>
      </p:pic>
    </p:spTree>
    <p:extLst>
      <p:ext uri="{BB962C8B-B14F-4D97-AF65-F5344CB8AC3E}">
        <p14:creationId xmlns:p14="http://schemas.microsoft.com/office/powerpoint/2010/main" val="106102132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hf hdr="0" ftr="0" dt="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14">
          <p15:clr>
            <a:srgbClr val="F26B43"/>
          </p15:clr>
        </p15:guide>
        <p15:guide id="2" orient="horz" pos="9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54323"/>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pic>
        <p:nvPicPr>
          <p:cNvPr id="4" name="Immagine 3">
            <a:extLst>
              <a:ext uri="{FF2B5EF4-FFF2-40B4-BE49-F238E27FC236}">
                <a16:creationId xmlns:a16="http://schemas.microsoft.com/office/drawing/2014/main" id="{E86ECB1A-693F-2041-AC72-F644481AEFFD}"/>
              </a:ext>
            </a:extLst>
          </p:cNvPr>
          <p:cNvPicPr>
            <a:picLocks noChangeAspect="1"/>
          </p:cNvPicPr>
          <p:nvPr userDrawn="1"/>
        </p:nvPicPr>
        <p:blipFill>
          <a:blip r:embed="rId10"/>
          <a:stretch>
            <a:fillRect/>
          </a:stretch>
        </p:blipFill>
        <p:spPr>
          <a:xfrm>
            <a:off x="1450975" y="150674"/>
            <a:ext cx="1485900" cy="901700"/>
          </a:xfrm>
          <a:prstGeom prst="rect">
            <a:avLst/>
          </a:prstGeom>
        </p:spPr>
      </p:pic>
    </p:spTree>
    <p:extLst>
      <p:ext uri="{BB962C8B-B14F-4D97-AF65-F5344CB8AC3E}">
        <p14:creationId xmlns:p14="http://schemas.microsoft.com/office/powerpoint/2010/main" val="21742363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Lst>
  <p:hf hdr="0" ftr="0" dt="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1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hyperlink" Target="mailto:marina.aguado@era.europa.e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hyperlink" Target="https://data-interop.era.europa.eu/era-vocabulary/skos/index.html"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hyperlink" Target="https://eur01.safelinks.protection.outlook.com/?url=https%3A%2F%2Fwww.wikidata.org%2Fwiki%2FQ50724&amp;data=05%7C01%7CMarina.AGUADO%40era.europa.eu%7Cdd873c352c2b47e6c12d08da9aef1b87%7C25faedbbf440431583ee6f7beb5e73f7%7C0%7C0%7C637992648998889668%7CUnknown%7CTWFpbGZsb3d8eyJWIjoiMC4wLjAwMDAiLCJQIjoiV2luMzIiLCJBTiI6Ik1haWwiLCJXVCI6Mn0%3D%7C3000%7C%7C%7C&amp;sdata=ykqAT9qaseHOd4fCpY1T5dqZUlDKoydVkAQylsuYKvk%3D&amp;reserved=0"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about:blank" TargetMode="External"/><Relationship Id="rId11" Type="http://schemas.openxmlformats.org/officeDocument/2006/relationships/hyperlink" Target="https://eur01.safelinks.protection.outlook.com/?url=https%3A%2F%2Fwww.wikidata.org%2Fwiki%2FQ697300&amp;data=05%7C01%7CMarina.AGUADO%40era.europa.eu%7Cdd873c352c2b47e6c12d08da9aef1b87%7C25faedbbf440431583ee6f7beb5e73f7%7C0%7C0%7C637992648998889668%7CUnknown%7CTWFpbGZsb3d8eyJWIjoiMC4wLjAwMDAiLCJQIjoiV2luMzIiLCJBTiI6Ik1haWwiLCJXVCI6Mn0%3D%7C3000%7C%7C%7C&amp;sdata=fm4MfiJVXe5LgEVfvWQLyRttDcbCfYSv1H2JQuy25HE%3D&amp;reserved=0" TargetMode="External"/><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6.png"/><Relationship Id="rId12"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2.png"/><Relationship Id="rId11" Type="http://schemas.openxmlformats.org/officeDocument/2006/relationships/hyperlink" Target="https://data-interop.era.europa.eu/era-vocabulary/" TargetMode="External"/><Relationship Id="rId5" Type="http://schemas.openxmlformats.org/officeDocument/2006/relationships/image" Target="../media/image41.png"/><Relationship Id="rId15" Type="http://schemas.openxmlformats.org/officeDocument/2006/relationships/image" Target="../media/image46.png"/><Relationship Id="rId10" Type="http://schemas.openxmlformats.org/officeDocument/2006/relationships/hyperlink" Target="https://data-interop.era.europa.eu/" TargetMode="External"/><Relationship Id="rId4" Type="http://schemas.openxmlformats.org/officeDocument/2006/relationships/image" Target="../media/image40.png"/><Relationship Id="rId9" Type="http://schemas.openxmlformats.org/officeDocument/2006/relationships/hyperlink" Target="https://linked.ec-dataplatform.eu/sparql/" TargetMode="External"/><Relationship Id="rId1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7.png"/><Relationship Id="rId2" Type="http://schemas.openxmlformats.org/officeDocument/2006/relationships/notesSlide" Target="../notesSlides/notesSlide14.xml"/><Relationship Id="rId16"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hyperlink" Target="about:blank" TargetMode="External"/><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image" Target="../media/image33.png"/><Relationship Id="rId9" Type="http://schemas.openxmlformats.org/officeDocument/2006/relationships/image" Target="../media/image50.png"/><Relationship Id="rId1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hyperlink" Target="https://cloud.ilabt.imec.be/index.php/s/PKcMBcR972ensRQ" TargetMode="Externa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data-interop.era.europa.eu/search?paramsType=SOL"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era.linkeddata.es/?compatibilityVehicleType=http%3A%2F%2Fdata.europa.eu%2F949%2FvehicleTypes%2311-061-0001-7-001-001&amp;fromId=http%3A%2F%2Fdata.europa.eu%2F949%2FfunctionalInfrastructure%2FoperationalPoints%2FFR0000001878&amp;fromLoc=5.3934617%2C43.3155322&amp;toId=http%3A%2F%2Fdata.europa.eu%2F949%2FfunctionalInfrastructure%2FoperationalPoints%2FFR0000000543&amp;toLoc=5.3540116%2C43.3534245&amp;via=" TargetMode="External"/><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0.png"/><Relationship Id="rId3" Type="http://schemas.openxmlformats.org/officeDocument/2006/relationships/image" Target="../media/image31.png"/><Relationship Id="rId7" Type="http://schemas.openxmlformats.org/officeDocument/2006/relationships/image" Target="../media/image52.png"/><Relationship Id="rId12" Type="http://schemas.openxmlformats.org/officeDocument/2006/relationships/image" Target="../media/image67.png"/><Relationship Id="rId2" Type="http://schemas.openxmlformats.org/officeDocument/2006/relationships/notesSlide" Target="../notesSlides/notesSlide15.xml"/><Relationship Id="rId16"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66.png"/><Relationship Id="rId5" Type="http://schemas.openxmlformats.org/officeDocument/2006/relationships/image" Target="../media/image48.png"/><Relationship Id="rId15" Type="http://schemas.openxmlformats.org/officeDocument/2006/relationships/image" Target="../media/image68.png"/><Relationship Id="rId10" Type="http://schemas.openxmlformats.org/officeDocument/2006/relationships/image" Target="../media/image33.png"/><Relationship Id="rId4" Type="http://schemas.openxmlformats.org/officeDocument/2006/relationships/image" Target="../media/image37.png"/><Relationship Id="rId9" Type="http://schemas.openxmlformats.org/officeDocument/2006/relationships/image" Target="../media/image54.png"/><Relationship Id="rId1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s://www.era.europa.eu/sites/default/files/agency/docs/sne-era-application-form-era-sne-2022-001_en.docx" TargetMode="Externa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8" Type="http://schemas.openxmlformats.org/officeDocument/2006/relationships/hyperlink" Target="https://www.youtube.com/channel/UCFfzjb2UuoOxFJd12AL6lyg" TargetMode="External"/><Relationship Id="rId3" Type="http://schemas.openxmlformats.org/officeDocument/2006/relationships/image" Target="../media/image71.jpeg"/><Relationship Id="rId7" Type="http://schemas.openxmlformats.org/officeDocument/2006/relationships/image" Target="../media/image73.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www.linkedin.com/company/european-railway-agency" TargetMode="External"/><Relationship Id="rId5" Type="http://schemas.openxmlformats.org/officeDocument/2006/relationships/image" Target="../media/image72.emf"/><Relationship Id="rId4" Type="http://schemas.openxmlformats.org/officeDocument/2006/relationships/hyperlink" Target="https://twitter.com/ERA_railways" TargetMode="External"/><Relationship Id="rId9" Type="http://schemas.openxmlformats.org/officeDocument/2006/relationships/image" Target="../media/image74.emf"/></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joinup.ec.europa.eu/collection/interoperable-europe/interoperable-europe" TargetMode="External"/><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ec.europa.eu/isa2/home_en/"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go-fair.org/fair-principles/" TargetMode="Externa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hyperlink" Target="http://era.europa.eu/concepts/train-detection#trackcircuit" TargetMode="External"/><Relationship Id="rId3" Type="http://schemas.openxmlformats.org/officeDocument/2006/relationships/image" Target="../media/image5.png"/><Relationship Id="rId7" Type="http://schemas.openxmlformats.org/officeDocument/2006/relationships/hyperlink" Target="https://test-linked.ec-dataplatform.eu/describe/?url=http://www.w3.org/1999/02/22-rdf-syntax-ns#type"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hyperlink" Target="http://www.ldf.fi/service/rdf-grapher?rdf=https://test-linked.ec-dataplatform.eu/describe/?url%3Dhttp://era.europa.eu/implementation#T_1302150_382_1302578&amp;from=ttl&amp;to=svg"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Fsmz9jh46UU"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Map&#10;&#10;Description automatically generated">
            <a:extLst>
              <a:ext uri="{FF2B5EF4-FFF2-40B4-BE49-F238E27FC236}">
                <a16:creationId xmlns:a16="http://schemas.microsoft.com/office/drawing/2014/main" id="{20072FF4-F069-40F1-829A-A242BBB931D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895" r="1895"/>
          <a:stretch>
            <a:fillRect/>
          </a:stretch>
        </p:blipFill>
        <p:spPr>
          <a:xfrm>
            <a:off x="0" y="0"/>
            <a:ext cx="12192000" cy="6858000"/>
          </a:xfrm>
        </p:spPr>
      </p:pic>
      <p:cxnSp>
        <p:nvCxnSpPr>
          <p:cNvPr id="9" name="Straight Connector 8"/>
          <p:cNvCxnSpPr>
            <a:cxnSpLocks/>
          </p:cNvCxnSpPr>
          <p:nvPr/>
        </p:nvCxnSpPr>
        <p:spPr>
          <a:xfrm>
            <a:off x="214061" y="3284158"/>
            <a:ext cx="633038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ctrTitle"/>
          </p:nvPr>
        </p:nvSpPr>
        <p:spPr>
          <a:xfrm>
            <a:off x="248820" y="1621049"/>
            <a:ext cx="10296467" cy="1514636"/>
          </a:xfrm>
        </p:spPr>
        <p:txBody>
          <a:bodyPr>
            <a:noAutofit/>
          </a:bodyPr>
          <a:lstStyle/>
          <a:p>
            <a:pPr algn="l" defTabSz="216000">
              <a:lnSpc>
                <a:spcPct val="100000"/>
              </a:lnSpc>
            </a:pPr>
            <a:br>
              <a:rPr lang="en-US" sz="3600" b="1">
                <a:solidFill>
                  <a:schemeClr val="bg1"/>
                </a:solidFill>
                <a:cs typeface="Calibri" panose="020F0502020204030204" pitchFamily="34" charset="0"/>
              </a:rPr>
            </a:br>
            <a:r>
              <a:rPr lang="en-US" sz="3600" b="1">
                <a:solidFill>
                  <a:schemeClr val="bg1"/>
                </a:solidFill>
                <a:cs typeface="Calibri" panose="020F0502020204030204" pitchFamily="34" charset="0"/>
              </a:rPr>
              <a:t>European Railway Infrastructure</a:t>
            </a:r>
            <a:br>
              <a:rPr lang="en-US" sz="3600" b="1">
                <a:solidFill>
                  <a:schemeClr val="bg1"/>
                </a:solidFill>
                <a:cs typeface="Calibri" panose="020F0502020204030204" pitchFamily="34" charset="0"/>
              </a:rPr>
            </a:br>
            <a:r>
              <a:rPr lang="en-US" sz="3600" b="1">
                <a:solidFill>
                  <a:schemeClr val="bg1"/>
                </a:solidFill>
                <a:cs typeface="Calibri" panose="020F0502020204030204" pitchFamily="34" charset="0"/>
              </a:rPr>
              <a:t>Knowledge Graph</a:t>
            </a:r>
            <a:br>
              <a:rPr lang="en-US" sz="4400" b="1">
                <a:solidFill>
                  <a:schemeClr val="bg1"/>
                </a:solidFill>
                <a:cs typeface="Calibri" panose="020F0502020204030204" pitchFamily="34" charset="0"/>
              </a:rPr>
            </a:br>
            <a:br>
              <a:rPr lang="en-US" sz="3150">
                <a:solidFill>
                  <a:schemeClr val="bg1"/>
                </a:solidFill>
                <a:latin typeface="Calibri" panose="020F0502020204030204" pitchFamily="34" charset="0"/>
                <a:cs typeface="Calibri" panose="020F0502020204030204" pitchFamily="34" charset="0"/>
              </a:rPr>
            </a:br>
            <a:br>
              <a:rPr lang="en-US" sz="2800">
                <a:solidFill>
                  <a:schemeClr val="bg1"/>
                </a:solidFill>
                <a:latin typeface="Calibri" panose="020F0502020204030204" pitchFamily="34" charset="0"/>
                <a:cs typeface="Calibri" panose="020F0502020204030204" pitchFamily="34" charset="0"/>
              </a:rPr>
            </a:br>
            <a:r>
              <a:rPr lang="en-US" sz="2800">
                <a:solidFill>
                  <a:schemeClr val="bg1"/>
                </a:solidFill>
                <a:latin typeface="Calibri" panose="020F0502020204030204" pitchFamily="34" charset="0"/>
                <a:cs typeface="Calibri" panose="020F0502020204030204" pitchFamily="34" charset="0"/>
              </a:rPr>
              <a:t>Enhancing Data Interoperability in the Railway Sector</a:t>
            </a:r>
            <a:br>
              <a:rPr lang="en-US" sz="2800">
                <a:solidFill>
                  <a:schemeClr val="bg1"/>
                </a:solidFill>
                <a:latin typeface="Calibri" panose="020F0502020204030204" pitchFamily="34" charset="0"/>
                <a:cs typeface="Calibri" panose="020F0502020204030204" pitchFamily="34" charset="0"/>
              </a:rPr>
            </a:br>
            <a:r>
              <a:rPr lang="en-US" sz="2800">
                <a:solidFill>
                  <a:schemeClr val="bg1"/>
                </a:solidFill>
                <a:latin typeface="Calibri" panose="020F0502020204030204" pitchFamily="34" charset="0"/>
                <a:cs typeface="Calibri" panose="020F0502020204030204" pitchFamily="34" charset="0"/>
              </a:rPr>
              <a:t>21 September 2022</a:t>
            </a:r>
            <a:endParaRPr lang="id-ID" sz="2800">
              <a:solidFill>
                <a:schemeClr val="bg1"/>
              </a:solidFill>
              <a:latin typeface="Calibri" panose="020F0502020204030204" pitchFamily="34" charset="0"/>
              <a:cs typeface="Calibri" panose="020F0502020204030204" pitchFamily="34" charset="0"/>
            </a:endParaRPr>
          </a:p>
        </p:txBody>
      </p:sp>
      <p:pic>
        <p:nvPicPr>
          <p:cNvPr id="17" name="Immagine 16">
            <a:extLst>
              <a:ext uri="{FF2B5EF4-FFF2-40B4-BE49-F238E27FC236}">
                <a16:creationId xmlns:a16="http://schemas.microsoft.com/office/drawing/2014/main" id="{48FEC4E6-5CB0-B749-9EB0-C0FF1A6864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4061" y="5095741"/>
            <a:ext cx="2427587" cy="1506595"/>
          </a:xfrm>
          <a:prstGeom prst="rect">
            <a:avLst/>
          </a:prstGeom>
        </p:spPr>
      </p:pic>
      <p:sp>
        <p:nvSpPr>
          <p:cNvPr id="7" name="TextBox 6">
            <a:extLst>
              <a:ext uri="{FF2B5EF4-FFF2-40B4-BE49-F238E27FC236}">
                <a16:creationId xmlns:a16="http://schemas.microsoft.com/office/drawing/2014/main" id="{5127DE5F-7E48-4756-ABE8-A810F06059F5}"/>
              </a:ext>
            </a:extLst>
          </p:cNvPr>
          <p:cNvSpPr txBox="1"/>
          <p:nvPr/>
        </p:nvSpPr>
        <p:spPr>
          <a:xfrm>
            <a:off x="461553" y="3429000"/>
            <a:ext cx="6183086" cy="923330"/>
          </a:xfrm>
          <a:prstGeom prst="rect">
            <a:avLst/>
          </a:prstGeom>
          <a:noFill/>
        </p:spPr>
        <p:txBody>
          <a:bodyPr wrap="square">
            <a:spAutoFit/>
          </a:bodyPr>
          <a:lstStyle/>
          <a:p>
            <a:r>
              <a:rPr lang="en-GB">
                <a:solidFill>
                  <a:schemeClr val="bg1"/>
                </a:solidFill>
              </a:rPr>
              <a:t>Marina </a:t>
            </a:r>
            <a:r>
              <a:rPr lang="en-GB" err="1">
                <a:solidFill>
                  <a:schemeClr val="bg1"/>
                </a:solidFill>
              </a:rPr>
              <a:t>Aguado</a:t>
            </a:r>
            <a:r>
              <a:rPr lang="en-GB">
                <a:solidFill>
                  <a:schemeClr val="bg1"/>
                </a:solidFill>
              </a:rPr>
              <a:t> </a:t>
            </a:r>
            <a:r>
              <a:rPr lang="en-GB">
                <a:solidFill>
                  <a:schemeClr val="bg1"/>
                </a:solidFill>
                <a:hlinkClick r:id="rId4"/>
              </a:rPr>
              <a:t>–</a:t>
            </a:r>
            <a:r>
              <a:rPr lang="en-GB">
                <a:solidFill>
                  <a:schemeClr val="bg1"/>
                </a:solidFill>
              </a:rPr>
              <a:t> </a:t>
            </a:r>
          </a:p>
          <a:p>
            <a:r>
              <a:rPr lang="en-GB">
                <a:solidFill>
                  <a:schemeClr val="bg1"/>
                </a:solidFill>
                <a:hlinkClick r:id="rId4">
                  <a:extLst>
                    <a:ext uri="{A12FA001-AC4F-418D-AE19-62706E023703}">
                      <ahyp:hlinkClr xmlns:ahyp="http://schemas.microsoft.com/office/drawing/2018/hyperlinkcolor" val="tx"/>
                    </a:ext>
                  </a:extLst>
                </a:hlinkClick>
              </a:rPr>
              <a:t>marina.aguado@era.europa.eu</a:t>
            </a:r>
            <a:endParaRPr lang="en-GB">
              <a:solidFill>
                <a:schemeClr val="bg1"/>
              </a:solidFill>
            </a:endParaRPr>
          </a:p>
          <a:p>
            <a:r>
              <a:rPr lang="en-GB">
                <a:solidFill>
                  <a:schemeClr val="bg1"/>
                </a:solidFill>
              </a:rPr>
              <a:t>Agency Data &amp; Information Governance Team</a:t>
            </a:r>
          </a:p>
        </p:txBody>
      </p:sp>
    </p:spTree>
    <p:extLst>
      <p:ext uri="{BB962C8B-B14F-4D97-AF65-F5344CB8AC3E}">
        <p14:creationId xmlns:p14="http://schemas.microsoft.com/office/powerpoint/2010/main" val="39547493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39" name="Google Shape;339;p5"/>
          <p:cNvSpPr txBox="1">
            <a:spLocks noGrp="1"/>
          </p:cNvSpPr>
          <p:nvPr>
            <p:ph type="title"/>
          </p:nvPr>
        </p:nvSpPr>
        <p:spPr>
          <a:xfrm>
            <a:off x="1107495" y="414067"/>
            <a:ext cx="10515600" cy="672861"/>
          </a:xfrm>
          <a:prstGeom prst="rect">
            <a:avLst/>
          </a:prstGeom>
          <a:noFill/>
          <a:ln>
            <a:noFill/>
          </a:ln>
        </p:spPr>
        <p:txBody>
          <a:bodyPr spcFirstLastPara="1" wrap="square" lIns="91425" tIns="45700" rIns="91425" bIns="45700" anchor="ctr" anchorCtr="0">
            <a:noAutofit/>
          </a:bodyPr>
          <a:lstStyle/>
          <a:p>
            <a:pPr lvl="0" algn="r">
              <a:spcBef>
                <a:spcPts val="0"/>
              </a:spcBef>
              <a:buClr>
                <a:srgbClr val="004494"/>
              </a:buClr>
              <a:buSzPts val="2400"/>
            </a:pPr>
            <a:r>
              <a:rPr lang="en-US" sz="2400" b="1"/>
              <a:t>Vocabulary metrics</a:t>
            </a:r>
          </a:p>
        </p:txBody>
      </p:sp>
      <p:pic>
        <p:nvPicPr>
          <p:cNvPr id="26" name="Picture 5" descr="Graphical user interface, text, application&#10;&#10;Description automatically generated">
            <a:extLst>
              <a:ext uri="{FF2B5EF4-FFF2-40B4-BE49-F238E27FC236}">
                <a16:creationId xmlns:a16="http://schemas.microsoft.com/office/drawing/2014/main" id="{F840CBFB-36A3-99BC-230E-C532BFC7D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9095" y="1634819"/>
            <a:ext cx="7772400" cy="4553193"/>
          </a:xfrm>
          <a:prstGeom prst="rect">
            <a:avLst/>
          </a:prstGeom>
        </p:spPr>
      </p:pic>
    </p:spTree>
    <p:extLst>
      <p:ext uri="{BB962C8B-B14F-4D97-AF65-F5344CB8AC3E}">
        <p14:creationId xmlns:p14="http://schemas.microsoft.com/office/powerpoint/2010/main" val="1088869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39" name="Google Shape;339;p5"/>
          <p:cNvSpPr txBox="1">
            <a:spLocks noGrp="1"/>
          </p:cNvSpPr>
          <p:nvPr>
            <p:ph type="title"/>
          </p:nvPr>
        </p:nvSpPr>
        <p:spPr>
          <a:xfrm>
            <a:off x="6475287" y="327803"/>
            <a:ext cx="5144494" cy="638355"/>
          </a:xfrm>
          <a:prstGeom prst="rect">
            <a:avLst/>
          </a:prstGeom>
          <a:noFill/>
          <a:ln>
            <a:noFill/>
          </a:ln>
        </p:spPr>
        <p:txBody>
          <a:bodyPr spcFirstLastPara="1" wrap="square" lIns="91425" tIns="45700" rIns="91425" bIns="45700" anchor="ctr" anchorCtr="0">
            <a:noAutofit/>
          </a:bodyPr>
          <a:lstStyle/>
          <a:p>
            <a:pPr lvl="0" algn="r">
              <a:spcBef>
                <a:spcPts val="0"/>
              </a:spcBef>
              <a:buClr>
                <a:srgbClr val="004494"/>
              </a:buClr>
              <a:buSzPts val="2400"/>
            </a:pPr>
            <a:r>
              <a:rPr lang="en-US" sz="2400" b="1"/>
              <a:t>Railway infrastructure layers</a:t>
            </a:r>
            <a:endParaRPr/>
          </a:p>
        </p:txBody>
      </p:sp>
      <p:pic>
        <p:nvPicPr>
          <p:cNvPr id="3" name="Picture 2" descr="Diagram&#10;&#10;Description automatically generated">
            <a:extLst>
              <a:ext uri="{FF2B5EF4-FFF2-40B4-BE49-F238E27FC236}">
                <a16:creationId xmlns:a16="http://schemas.microsoft.com/office/drawing/2014/main" id="{8DCA5178-201C-FD89-A229-B2115594B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320" y="1293585"/>
            <a:ext cx="9540421" cy="5106141"/>
          </a:xfrm>
          <a:prstGeom prst="rect">
            <a:avLst/>
          </a:prstGeom>
        </p:spPr>
      </p:pic>
      <p:sp>
        <p:nvSpPr>
          <p:cNvPr id="2" name="TextBox 1">
            <a:extLst>
              <a:ext uri="{FF2B5EF4-FFF2-40B4-BE49-F238E27FC236}">
                <a16:creationId xmlns:a16="http://schemas.microsoft.com/office/drawing/2014/main" id="{0CDDA812-FAE0-63C8-0CC5-069C46C3C15A}"/>
              </a:ext>
            </a:extLst>
          </p:cNvPr>
          <p:cNvSpPr txBox="1"/>
          <p:nvPr/>
        </p:nvSpPr>
        <p:spPr>
          <a:xfrm>
            <a:off x="8732520" y="1293585"/>
            <a:ext cx="2259208" cy="369332"/>
          </a:xfrm>
          <a:prstGeom prst="rect">
            <a:avLst/>
          </a:prstGeom>
          <a:noFill/>
        </p:spPr>
        <p:txBody>
          <a:bodyPr wrap="none" rtlCol="0">
            <a:spAutoFit/>
          </a:bodyPr>
          <a:lstStyle/>
          <a:p>
            <a:r>
              <a:rPr lang="en-ES"/>
              <a:t>Implementation layer</a:t>
            </a:r>
          </a:p>
        </p:txBody>
      </p:sp>
      <p:sp>
        <p:nvSpPr>
          <p:cNvPr id="4" name="TextBox 3">
            <a:extLst>
              <a:ext uri="{FF2B5EF4-FFF2-40B4-BE49-F238E27FC236}">
                <a16:creationId xmlns:a16="http://schemas.microsoft.com/office/drawing/2014/main" id="{83BBD7EC-544A-508D-D041-6AA68A58E4E2}"/>
              </a:ext>
            </a:extLst>
          </p:cNvPr>
          <p:cNvSpPr txBox="1"/>
          <p:nvPr/>
        </p:nvSpPr>
        <p:spPr>
          <a:xfrm>
            <a:off x="8732519" y="4402545"/>
            <a:ext cx="1746888" cy="369332"/>
          </a:xfrm>
          <a:prstGeom prst="rect">
            <a:avLst/>
          </a:prstGeom>
          <a:noFill/>
        </p:spPr>
        <p:txBody>
          <a:bodyPr wrap="none" rtlCol="0">
            <a:spAutoFit/>
          </a:bodyPr>
          <a:lstStyle/>
          <a:p>
            <a:r>
              <a:rPr lang="en-ES"/>
              <a:t>Topological layer</a:t>
            </a:r>
          </a:p>
        </p:txBody>
      </p:sp>
    </p:spTree>
    <p:extLst>
      <p:ext uri="{BB962C8B-B14F-4D97-AF65-F5344CB8AC3E}">
        <p14:creationId xmlns:p14="http://schemas.microsoft.com/office/powerpoint/2010/main" val="763792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9;p5">
            <a:extLst>
              <a:ext uri="{FF2B5EF4-FFF2-40B4-BE49-F238E27FC236}">
                <a16:creationId xmlns:a16="http://schemas.microsoft.com/office/drawing/2014/main" id="{0075C262-7D32-491D-9FE9-52A37A154636}"/>
              </a:ext>
            </a:extLst>
          </p:cNvPr>
          <p:cNvSpPr txBox="1">
            <a:spLocks/>
          </p:cNvSpPr>
          <p:nvPr/>
        </p:nvSpPr>
        <p:spPr>
          <a:xfrm>
            <a:off x="2546270" y="500333"/>
            <a:ext cx="9090900" cy="569344"/>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lumMod val="50000"/>
                    <a:lumOff val="50000"/>
                  </a:schemeClr>
                </a:solidFill>
                <a:latin typeface="Calibri"/>
                <a:ea typeface="+mj-ea"/>
                <a:cs typeface="Calibri"/>
              </a:defRPr>
            </a:lvl1pPr>
          </a:lstStyle>
          <a:p>
            <a:pPr algn="r">
              <a:spcBef>
                <a:spcPts val="0"/>
              </a:spcBef>
              <a:buClr>
                <a:srgbClr val="004494"/>
              </a:buClr>
              <a:buSzPts val="2400"/>
            </a:pPr>
            <a:r>
              <a:rPr lang="en-US" sz="2400" b="1">
                <a:latin typeface="+mj-lt"/>
              </a:rPr>
              <a:t>Railway infrastructure general concepts</a:t>
            </a:r>
          </a:p>
        </p:txBody>
      </p:sp>
      <p:pic>
        <p:nvPicPr>
          <p:cNvPr id="5" name="Picture 11" descr="Diagram&#10;&#10;Description automatically generated">
            <a:extLst>
              <a:ext uri="{FF2B5EF4-FFF2-40B4-BE49-F238E27FC236}">
                <a16:creationId xmlns:a16="http://schemas.microsoft.com/office/drawing/2014/main" id="{65CC2B40-3A27-98AF-0E71-58F6C8AC4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10" y="1264890"/>
            <a:ext cx="8349918" cy="3242092"/>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8A678BFA-B136-6614-EA69-6DB093BDD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0135" y="4837793"/>
            <a:ext cx="7772400" cy="1753719"/>
          </a:xfrm>
          <a:prstGeom prst="rect">
            <a:avLst/>
          </a:prstGeom>
        </p:spPr>
      </p:pic>
    </p:spTree>
    <p:extLst>
      <p:ext uri="{BB962C8B-B14F-4D97-AF65-F5344CB8AC3E}">
        <p14:creationId xmlns:p14="http://schemas.microsoft.com/office/powerpoint/2010/main" val="4267550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39;p5">
            <a:extLst>
              <a:ext uri="{FF2B5EF4-FFF2-40B4-BE49-F238E27FC236}">
                <a16:creationId xmlns:a16="http://schemas.microsoft.com/office/drawing/2014/main" id="{20FC457D-C9FF-41CE-8A46-D4D5D6930E94}"/>
              </a:ext>
            </a:extLst>
          </p:cNvPr>
          <p:cNvSpPr txBox="1">
            <a:spLocks/>
          </p:cNvSpPr>
          <p:nvPr/>
        </p:nvSpPr>
        <p:spPr>
          <a:xfrm>
            <a:off x="2259002" y="362309"/>
            <a:ext cx="9090900" cy="707366"/>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lumMod val="50000"/>
                    <a:lumOff val="50000"/>
                  </a:schemeClr>
                </a:solidFill>
                <a:latin typeface="Calibri"/>
                <a:ea typeface="+mj-ea"/>
                <a:cs typeface="Calibri"/>
              </a:defRPr>
            </a:lvl1pPr>
          </a:lstStyle>
          <a:p>
            <a:pPr algn="r">
              <a:spcBef>
                <a:spcPts val="0"/>
              </a:spcBef>
              <a:buClr>
                <a:srgbClr val="004494"/>
              </a:buClr>
              <a:buSzPts val="2400"/>
            </a:pPr>
            <a:r>
              <a:rPr lang="en-US" sz="2400" b="1">
                <a:latin typeface="+mj-lt"/>
              </a:rPr>
              <a:t>Railway infrastructure topological layer</a:t>
            </a:r>
          </a:p>
        </p:txBody>
      </p:sp>
      <p:pic>
        <p:nvPicPr>
          <p:cNvPr id="7" name="Picture 9" descr="Diagram&#10;&#10;Description automatically generated">
            <a:extLst>
              <a:ext uri="{FF2B5EF4-FFF2-40B4-BE49-F238E27FC236}">
                <a16:creationId xmlns:a16="http://schemas.microsoft.com/office/drawing/2014/main" id="{2044E176-D545-C4E8-33A9-9BE780FE3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95" y="1371818"/>
            <a:ext cx="6635733" cy="2089026"/>
          </a:xfrm>
          <a:prstGeom prst="rect">
            <a:avLst/>
          </a:prstGeom>
        </p:spPr>
      </p:pic>
      <p:pic>
        <p:nvPicPr>
          <p:cNvPr id="3" name="Picture 2" descr="Diagram&#10;&#10;Description automatically generated">
            <a:extLst>
              <a:ext uri="{FF2B5EF4-FFF2-40B4-BE49-F238E27FC236}">
                <a16:creationId xmlns:a16="http://schemas.microsoft.com/office/drawing/2014/main" id="{FC1EBD44-6385-4C82-9136-60E53BD042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1914" y="4223955"/>
            <a:ext cx="6322823" cy="1735677"/>
          </a:xfrm>
          <a:prstGeom prst="rect">
            <a:avLst/>
          </a:prstGeom>
        </p:spPr>
      </p:pic>
    </p:spTree>
    <p:extLst>
      <p:ext uri="{BB962C8B-B14F-4D97-AF65-F5344CB8AC3E}">
        <p14:creationId xmlns:p14="http://schemas.microsoft.com/office/powerpoint/2010/main" val="3252683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39" name="Google Shape;339;p5"/>
          <p:cNvSpPr txBox="1">
            <a:spLocks noGrp="1"/>
          </p:cNvSpPr>
          <p:nvPr>
            <p:ph type="title"/>
          </p:nvPr>
        </p:nvSpPr>
        <p:spPr>
          <a:xfrm>
            <a:off x="1261480" y="512900"/>
            <a:ext cx="10515600" cy="563356"/>
          </a:xfrm>
          <a:prstGeom prst="rect">
            <a:avLst/>
          </a:prstGeom>
          <a:noFill/>
          <a:ln>
            <a:noFill/>
          </a:ln>
        </p:spPr>
        <p:txBody>
          <a:bodyPr spcFirstLastPara="1" wrap="square" lIns="91425" tIns="45700" rIns="91425" bIns="45700" anchor="ctr" anchorCtr="0">
            <a:noAutofit/>
          </a:bodyPr>
          <a:lstStyle/>
          <a:p>
            <a:pPr lvl="0" algn="r">
              <a:spcBef>
                <a:spcPts val="0"/>
              </a:spcBef>
              <a:buClr>
                <a:srgbClr val="004494"/>
              </a:buClr>
              <a:buSzPts val="2400"/>
            </a:pPr>
            <a:r>
              <a:rPr lang="en-US" sz="2400" b="1"/>
              <a:t>Railway infrastructure implementation layer- Part I</a:t>
            </a:r>
          </a:p>
        </p:txBody>
      </p:sp>
      <p:pic>
        <p:nvPicPr>
          <p:cNvPr id="23" name="Picture 7" descr="Graphical user interface&#10;&#10;Description automatically generated">
            <a:extLst>
              <a:ext uri="{FF2B5EF4-FFF2-40B4-BE49-F238E27FC236}">
                <a16:creationId xmlns:a16="http://schemas.microsoft.com/office/drawing/2014/main" id="{F218E7D5-D93C-EB43-C135-1569F204E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66" y="1610610"/>
            <a:ext cx="11640067" cy="3056207"/>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4D5413F5-7AA7-0807-411C-A1B26A9780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4680" y="4826907"/>
            <a:ext cx="7772400" cy="1802446"/>
          </a:xfrm>
          <a:prstGeom prst="rect">
            <a:avLst/>
          </a:prstGeom>
        </p:spPr>
      </p:pic>
    </p:spTree>
    <p:extLst>
      <p:ext uri="{BB962C8B-B14F-4D97-AF65-F5344CB8AC3E}">
        <p14:creationId xmlns:p14="http://schemas.microsoft.com/office/powerpoint/2010/main" val="3260205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39" name="Google Shape;339;p5"/>
          <p:cNvSpPr txBox="1">
            <a:spLocks noGrp="1"/>
          </p:cNvSpPr>
          <p:nvPr>
            <p:ph type="title"/>
          </p:nvPr>
        </p:nvSpPr>
        <p:spPr>
          <a:xfrm>
            <a:off x="1261480" y="512900"/>
            <a:ext cx="10515600" cy="563356"/>
          </a:xfrm>
          <a:prstGeom prst="rect">
            <a:avLst/>
          </a:prstGeom>
          <a:noFill/>
          <a:ln>
            <a:noFill/>
          </a:ln>
        </p:spPr>
        <p:txBody>
          <a:bodyPr spcFirstLastPara="1" wrap="square" lIns="91425" tIns="45700" rIns="91425" bIns="45700" anchor="ctr" anchorCtr="0">
            <a:noAutofit/>
          </a:bodyPr>
          <a:lstStyle/>
          <a:p>
            <a:pPr lvl="0" algn="r">
              <a:spcBef>
                <a:spcPts val="0"/>
              </a:spcBef>
              <a:buClr>
                <a:srgbClr val="004494"/>
              </a:buClr>
              <a:buSzPts val="2400"/>
            </a:pPr>
            <a:r>
              <a:rPr lang="en-US" sz="2400" b="1"/>
              <a:t>ERA controlled vocabulary</a:t>
            </a:r>
          </a:p>
        </p:txBody>
      </p:sp>
      <p:sp>
        <p:nvSpPr>
          <p:cNvPr id="6" name="TextBox 5">
            <a:extLst>
              <a:ext uri="{FF2B5EF4-FFF2-40B4-BE49-F238E27FC236}">
                <a16:creationId xmlns:a16="http://schemas.microsoft.com/office/drawing/2014/main" id="{839BF37B-8416-4F01-BDDD-E4D554A1B9E0}"/>
              </a:ext>
            </a:extLst>
          </p:cNvPr>
          <p:cNvSpPr txBox="1"/>
          <p:nvPr/>
        </p:nvSpPr>
        <p:spPr>
          <a:xfrm>
            <a:off x="2952205" y="753090"/>
            <a:ext cx="6566263" cy="646331"/>
          </a:xfrm>
          <a:prstGeom prst="rect">
            <a:avLst/>
          </a:prstGeom>
          <a:noFill/>
        </p:spPr>
        <p:txBody>
          <a:bodyPr wrap="square">
            <a:spAutoFit/>
          </a:bodyPr>
          <a:lstStyle/>
          <a:p>
            <a:pPr algn="ctr"/>
            <a:r>
              <a:rPr lang="en-US">
                <a:hlinkClick r:id="rId3"/>
              </a:rPr>
              <a:t>Link to ERA </a:t>
            </a:r>
            <a:r>
              <a:rPr lang="en-US" err="1">
                <a:hlinkClick r:id="rId3"/>
              </a:rPr>
              <a:t>skos</a:t>
            </a:r>
            <a:r>
              <a:rPr lang="en-US">
                <a:hlinkClick r:id="rId3"/>
              </a:rPr>
              <a:t> controlled vocabulary </a:t>
            </a:r>
          </a:p>
          <a:p>
            <a:pPr algn="ctr"/>
            <a:r>
              <a:rPr lang="en-US">
                <a:hlinkClick r:id="rId3"/>
              </a:rPr>
              <a:t>https://data-interop.era.europa.eu/era-vocabulary/skos/index.html</a:t>
            </a:r>
            <a:endParaRPr lang="en-GB"/>
          </a:p>
        </p:txBody>
      </p:sp>
      <p:pic>
        <p:nvPicPr>
          <p:cNvPr id="5" name="Picture 4">
            <a:extLst>
              <a:ext uri="{FF2B5EF4-FFF2-40B4-BE49-F238E27FC236}">
                <a16:creationId xmlns:a16="http://schemas.microsoft.com/office/drawing/2014/main" id="{4493CEE3-D0E9-4166-B91E-42B4F8DDCFD9}"/>
              </a:ext>
            </a:extLst>
          </p:cNvPr>
          <p:cNvPicPr>
            <a:picLocks noChangeAspect="1"/>
          </p:cNvPicPr>
          <p:nvPr/>
        </p:nvPicPr>
        <p:blipFill>
          <a:blip r:embed="rId4"/>
          <a:stretch>
            <a:fillRect/>
          </a:stretch>
        </p:blipFill>
        <p:spPr>
          <a:xfrm>
            <a:off x="630740" y="1420949"/>
            <a:ext cx="10930520" cy="5394960"/>
          </a:xfrm>
          <a:prstGeom prst="rect">
            <a:avLst/>
          </a:prstGeom>
        </p:spPr>
      </p:pic>
    </p:spTree>
    <p:extLst>
      <p:ext uri="{BB962C8B-B14F-4D97-AF65-F5344CB8AC3E}">
        <p14:creationId xmlns:p14="http://schemas.microsoft.com/office/powerpoint/2010/main" val="3228037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657C91-D9D5-4A81-A983-C88A523D34FF}"/>
              </a:ext>
            </a:extLst>
          </p:cNvPr>
          <p:cNvPicPr>
            <a:picLocks noChangeAspect="1"/>
          </p:cNvPicPr>
          <p:nvPr/>
        </p:nvPicPr>
        <p:blipFill>
          <a:blip r:embed="rId2"/>
          <a:stretch>
            <a:fillRect/>
          </a:stretch>
        </p:blipFill>
        <p:spPr>
          <a:xfrm>
            <a:off x="1785255" y="1793737"/>
            <a:ext cx="9335589" cy="3909309"/>
          </a:xfrm>
          <a:prstGeom prst="rect">
            <a:avLst/>
          </a:prstGeom>
        </p:spPr>
      </p:pic>
      <p:sp>
        <p:nvSpPr>
          <p:cNvPr id="5" name="Google Shape;339;p5">
            <a:extLst>
              <a:ext uri="{FF2B5EF4-FFF2-40B4-BE49-F238E27FC236}">
                <a16:creationId xmlns:a16="http://schemas.microsoft.com/office/drawing/2014/main" id="{2521275D-E668-4111-A5AD-D77AF152BA99}"/>
              </a:ext>
            </a:extLst>
          </p:cNvPr>
          <p:cNvSpPr txBox="1">
            <a:spLocks noGrp="1"/>
          </p:cNvSpPr>
          <p:nvPr>
            <p:ph type="title"/>
          </p:nvPr>
        </p:nvSpPr>
        <p:spPr>
          <a:xfrm>
            <a:off x="1313731" y="704488"/>
            <a:ext cx="10515600" cy="563356"/>
          </a:xfrm>
          <a:prstGeom prst="rect">
            <a:avLst/>
          </a:prstGeom>
          <a:noFill/>
          <a:ln>
            <a:noFill/>
          </a:ln>
        </p:spPr>
        <p:txBody>
          <a:bodyPr spcFirstLastPara="1" wrap="square" lIns="91425" tIns="45700" rIns="91425" bIns="45700" anchor="ctr" anchorCtr="0">
            <a:noAutofit/>
          </a:bodyPr>
          <a:lstStyle/>
          <a:p>
            <a:pPr lvl="0" algn="r">
              <a:spcBef>
                <a:spcPts val="0"/>
              </a:spcBef>
              <a:buClr>
                <a:srgbClr val="004494"/>
              </a:buClr>
              <a:buSzPts val="2400"/>
            </a:pPr>
            <a:r>
              <a:rPr lang="en-US" sz="2400" b="1"/>
              <a:t>ERA controlled vocabulary</a:t>
            </a:r>
          </a:p>
        </p:txBody>
      </p:sp>
    </p:spTree>
    <p:extLst>
      <p:ext uri="{BB962C8B-B14F-4D97-AF65-F5344CB8AC3E}">
        <p14:creationId xmlns:p14="http://schemas.microsoft.com/office/powerpoint/2010/main" val="3636327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7" name="Google Shape;327;p5"/>
          <p:cNvSpPr txBox="1"/>
          <p:nvPr/>
        </p:nvSpPr>
        <p:spPr>
          <a:xfrm>
            <a:off x="0" y="1537122"/>
            <a:ext cx="3075000" cy="738900"/>
          </a:xfrm>
          <a:prstGeom prst="rect">
            <a:avLst/>
          </a:prstGeom>
          <a:solidFill>
            <a:srgbClr val="D8D8D8"/>
          </a:solidFill>
          <a:ln>
            <a:noFill/>
          </a:ln>
        </p:spPr>
        <p:txBody>
          <a:bodyPr spcFirstLastPara="1" wrap="square" lIns="0" tIns="45700" rIns="0" bIns="45700" anchor="t" anchorCtr="0">
            <a:noAutofit/>
          </a:bodyPr>
          <a:lstStyle/>
          <a:p>
            <a:pPr marL="0" marR="0" lvl="0" indent="0" algn="ctr" rtl="0">
              <a:spcBef>
                <a:spcPts val="0"/>
              </a:spcBef>
              <a:spcAft>
                <a:spcPts val="0"/>
              </a:spcAft>
              <a:buClr>
                <a:srgbClr val="7F7F7F"/>
              </a:buClr>
              <a:buSzPts val="1400"/>
              <a:buFont typeface="Arial"/>
              <a:buNone/>
            </a:pPr>
            <a:r>
              <a:rPr lang="en-US" sz="1600" b="1" u="sng">
                <a:solidFill>
                  <a:srgbClr val="7F7F7F"/>
                </a:solidFill>
                <a:latin typeface="Calibri"/>
                <a:ea typeface="Calibri"/>
                <a:cs typeface="Calibri"/>
                <a:sym typeface="Calibri"/>
              </a:rPr>
              <a:t>Data centric approach</a:t>
            </a:r>
            <a:endParaRPr sz="1600" b="1"/>
          </a:p>
          <a:p>
            <a:pPr marL="0" marR="0" lvl="0" indent="0" algn="ctr" rtl="0">
              <a:spcBef>
                <a:spcPts val="280"/>
              </a:spcBef>
              <a:spcAft>
                <a:spcPts val="0"/>
              </a:spcAft>
              <a:buClr>
                <a:srgbClr val="7F7F7F"/>
              </a:buClr>
              <a:buSzPts val="1400"/>
              <a:buFont typeface="Arial"/>
              <a:buNone/>
            </a:pPr>
            <a:r>
              <a:rPr lang="en-US" sz="1400">
                <a:solidFill>
                  <a:srgbClr val="7F7F7F"/>
                </a:solidFill>
                <a:latin typeface="Calibri"/>
                <a:ea typeface="Calibri"/>
                <a:cs typeface="Calibri"/>
                <a:sym typeface="Calibri"/>
              </a:rPr>
              <a:t> less heavy IT CAPEX and OPEX</a:t>
            </a:r>
            <a:endParaRPr/>
          </a:p>
        </p:txBody>
      </p:sp>
      <p:pic>
        <p:nvPicPr>
          <p:cNvPr id="328" name="Google Shape;328;p5" descr="Open Context: Vocabularies + Ontologies"/>
          <p:cNvPicPr preferRelativeResize="0"/>
          <p:nvPr/>
        </p:nvPicPr>
        <p:blipFill rotWithShape="1">
          <a:blip r:embed="rId3">
            <a:alphaModFix/>
          </a:blip>
          <a:srcRect/>
          <a:stretch/>
        </p:blipFill>
        <p:spPr>
          <a:xfrm>
            <a:off x="2825683" y="3218258"/>
            <a:ext cx="1509840" cy="938281"/>
          </a:xfrm>
          <a:prstGeom prst="rect">
            <a:avLst/>
          </a:prstGeom>
          <a:noFill/>
          <a:ln>
            <a:noFill/>
          </a:ln>
        </p:spPr>
      </p:pic>
      <p:pic>
        <p:nvPicPr>
          <p:cNvPr id="329" name="Google Shape;329;p5" descr="C:\Zerest\Dropbox\Prezi\database_array_800_clr_10068.png"/>
          <p:cNvPicPr preferRelativeResize="0"/>
          <p:nvPr/>
        </p:nvPicPr>
        <p:blipFill rotWithShape="1">
          <a:blip r:embed="rId4">
            <a:alphaModFix/>
          </a:blip>
          <a:srcRect/>
          <a:stretch/>
        </p:blipFill>
        <p:spPr>
          <a:xfrm>
            <a:off x="2483625" y="4368059"/>
            <a:ext cx="2193957" cy="1199030"/>
          </a:xfrm>
          <a:prstGeom prst="rect">
            <a:avLst/>
          </a:prstGeom>
          <a:noFill/>
          <a:ln>
            <a:noFill/>
          </a:ln>
        </p:spPr>
      </p:pic>
      <p:sp>
        <p:nvSpPr>
          <p:cNvPr id="337" name="Google Shape;337;p5"/>
          <p:cNvSpPr/>
          <p:nvPr/>
        </p:nvSpPr>
        <p:spPr>
          <a:xfrm>
            <a:off x="0" y="1209803"/>
            <a:ext cx="4557600" cy="267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u="sng">
                <a:solidFill>
                  <a:schemeClr val="dk2"/>
                </a:solidFill>
                <a:latin typeface="Calibri"/>
                <a:ea typeface="Calibri"/>
                <a:cs typeface="Calibri"/>
                <a:sym typeface="Calibri"/>
              </a:rPr>
              <a:t>2021 </a:t>
            </a:r>
            <a:r>
              <a:rPr lang="en-US" sz="1600">
                <a:solidFill>
                  <a:schemeClr val="dk2"/>
                </a:solidFill>
                <a:latin typeface="Calibri"/>
                <a:ea typeface="Calibri"/>
                <a:cs typeface="Calibri"/>
                <a:sym typeface="Calibri"/>
              </a:rPr>
              <a:t>: Linked Data </a:t>
            </a:r>
            <a:r>
              <a:rPr lang="en-US" sz="1600" err="1">
                <a:solidFill>
                  <a:schemeClr val="dk2"/>
                </a:solidFill>
                <a:latin typeface="Calibri"/>
                <a:ea typeface="Calibri"/>
                <a:cs typeface="Calibri"/>
                <a:sym typeface="Calibri"/>
              </a:rPr>
              <a:t>MainStream</a:t>
            </a:r>
            <a:r>
              <a:rPr lang="en-US" sz="1600">
                <a:solidFill>
                  <a:schemeClr val="dk2"/>
                </a:solidFill>
                <a:latin typeface="Calibri"/>
                <a:ea typeface="Calibri"/>
                <a:cs typeface="Calibri"/>
                <a:sym typeface="Calibri"/>
              </a:rPr>
              <a:t> Decision phase 2</a:t>
            </a:r>
            <a:endParaRPr sz="2000">
              <a:solidFill>
                <a:schemeClr val="dk1"/>
              </a:solidFill>
              <a:latin typeface="Calibri"/>
              <a:ea typeface="Calibri"/>
              <a:cs typeface="Calibri"/>
              <a:sym typeface="Calibri"/>
            </a:endParaRPr>
          </a:p>
        </p:txBody>
      </p:sp>
      <p:sp>
        <p:nvSpPr>
          <p:cNvPr id="339" name="Google Shape;339;p5"/>
          <p:cNvSpPr txBox="1">
            <a:spLocks noGrp="1"/>
          </p:cNvSpPr>
          <p:nvPr>
            <p:ph type="title"/>
          </p:nvPr>
        </p:nvSpPr>
        <p:spPr>
          <a:xfrm>
            <a:off x="1321759" y="52387"/>
            <a:ext cx="10515600" cy="1273215"/>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004494"/>
              </a:buClr>
              <a:buSzPts val="2400"/>
              <a:buFont typeface="Calibri"/>
              <a:buNone/>
            </a:pPr>
            <a:r>
              <a:rPr lang="en-US" sz="2400" b="1"/>
              <a:t>Accessing Agency´s KG Today</a:t>
            </a:r>
            <a:endParaRPr/>
          </a:p>
        </p:txBody>
      </p:sp>
      <p:pic>
        <p:nvPicPr>
          <p:cNvPr id="19" name="Google Shape;492;p11">
            <a:extLst>
              <a:ext uri="{FF2B5EF4-FFF2-40B4-BE49-F238E27FC236}">
                <a16:creationId xmlns:a16="http://schemas.microsoft.com/office/drawing/2014/main" id="{030017C3-2DED-2BC5-E761-82B1D352BD8C}"/>
              </a:ext>
            </a:extLst>
          </p:cNvPr>
          <p:cNvPicPr preferRelativeResize="0"/>
          <p:nvPr/>
        </p:nvPicPr>
        <p:blipFill rotWithShape="1">
          <a:blip r:embed="rId5">
            <a:alphaModFix/>
          </a:blip>
          <a:srcRect/>
          <a:stretch/>
        </p:blipFill>
        <p:spPr>
          <a:xfrm>
            <a:off x="4388248" y="1416853"/>
            <a:ext cx="3415503" cy="2530479"/>
          </a:xfrm>
          <a:prstGeom prst="rect">
            <a:avLst/>
          </a:prstGeom>
          <a:noFill/>
          <a:ln>
            <a:noFill/>
          </a:ln>
        </p:spPr>
      </p:pic>
      <p:sp>
        <p:nvSpPr>
          <p:cNvPr id="20" name="Google Shape;521;p9">
            <a:extLst>
              <a:ext uri="{FF2B5EF4-FFF2-40B4-BE49-F238E27FC236}">
                <a16:creationId xmlns:a16="http://schemas.microsoft.com/office/drawing/2014/main" id="{00497CCD-3419-D3EB-8A59-A9353E5B1D6B}"/>
              </a:ext>
            </a:extLst>
          </p:cNvPr>
          <p:cNvSpPr txBox="1"/>
          <p:nvPr/>
        </p:nvSpPr>
        <p:spPr>
          <a:xfrm>
            <a:off x="1740520" y="5440590"/>
            <a:ext cx="3174600" cy="831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600" b="1" u="sng">
                <a:solidFill>
                  <a:srgbClr val="0563C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ERA Knowledge Graph  + SPARQL endpoint</a:t>
            </a:r>
            <a:endParaRPr sz="1600" u="sng">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1600"/>
              <a:buFont typeface="Courier New"/>
              <a:buChar char="o"/>
            </a:pPr>
            <a:r>
              <a:rPr lang="en-US" sz="1600">
                <a:solidFill>
                  <a:schemeClr val="dk1"/>
                </a:solidFill>
                <a:latin typeface="Calibri"/>
                <a:ea typeface="Calibri"/>
                <a:cs typeface="Calibri"/>
                <a:sym typeface="Calibri"/>
              </a:rPr>
              <a:t>~30 millions triples </a:t>
            </a:r>
            <a:endParaRPr sz="1600">
              <a:solidFill>
                <a:schemeClr val="dk1"/>
              </a:solidFill>
              <a:latin typeface="Calibri"/>
              <a:ea typeface="Calibri"/>
              <a:cs typeface="Calibri"/>
              <a:sym typeface="Calibri"/>
            </a:endParaRPr>
          </a:p>
        </p:txBody>
      </p:sp>
      <p:sp>
        <p:nvSpPr>
          <p:cNvPr id="338" name="Google Shape;338;p5"/>
          <p:cNvSpPr/>
          <p:nvPr/>
        </p:nvSpPr>
        <p:spPr>
          <a:xfrm>
            <a:off x="8093085" y="1702858"/>
            <a:ext cx="2929398" cy="7847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a:solidFill>
                  <a:schemeClr val="dk1"/>
                </a:solidFill>
                <a:latin typeface="Calibri"/>
                <a:ea typeface="Calibri"/>
                <a:cs typeface="Calibri"/>
                <a:sym typeface="Calibri"/>
              </a:rPr>
              <a:t>Connected data</a:t>
            </a:r>
            <a:endParaRPr sz="1700"/>
          </a:p>
          <a:p>
            <a:pPr marL="0" marR="0" lvl="0" indent="0" algn="l" rtl="0">
              <a:spcBef>
                <a:spcPts val="0"/>
              </a:spcBef>
              <a:spcAft>
                <a:spcPts val="0"/>
              </a:spcAft>
              <a:buNone/>
            </a:pPr>
            <a:r>
              <a:rPr lang="en-US" sz="1350" i="1">
                <a:solidFill>
                  <a:schemeClr val="dk1"/>
                </a:solidFill>
                <a:latin typeface="Calibri"/>
                <a:ea typeface="Calibri"/>
                <a:cs typeface="Calibri"/>
                <a:sym typeface="Calibri"/>
              </a:rPr>
              <a:t>Federated queries </a:t>
            </a:r>
            <a:endParaRPr sz="1350" i="1">
              <a:solidFill>
                <a:schemeClr val="dk1"/>
              </a:solidFill>
              <a:latin typeface="Calibri"/>
              <a:ea typeface="Calibri"/>
              <a:cs typeface="Calibri"/>
              <a:sym typeface="Calibri"/>
            </a:endParaRPr>
          </a:p>
          <a:p>
            <a:pPr marL="0" marR="0" lvl="0" indent="0" algn="l" rtl="0">
              <a:spcBef>
                <a:spcPts val="0"/>
              </a:spcBef>
              <a:spcAft>
                <a:spcPts val="0"/>
              </a:spcAft>
              <a:buNone/>
            </a:pPr>
            <a:r>
              <a:rPr lang="en-US" sz="1350" i="1">
                <a:solidFill>
                  <a:schemeClr val="dk1"/>
                </a:solidFill>
                <a:latin typeface="Calibri"/>
                <a:ea typeface="Calibri"/>
                <a:cs typeface="Calibri"/>
                <a:sym typeface="Calibri"/>
              </a:rPr>
              <a:t>Automatic data quality control </a:t>
            </a:r>
            <a:endParaRPr sz="1350" i="1">
              <a:solidFill>
                <a:schemeClr val="dk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DB0D4206-682D-44A5-94CE-BC8F0862EE00}"/>
              </a:ext>
            </a:extLst>
          </p:cNvPr>
          <p:cNvPicPr>
            <a:picLocks noChangeAspect="1"/>
          </p:cNvPicPr>
          <p:nvPr/>
        </p:nvPicPr>
        <p:blipFill>
          <a:blip r:embed="rId7"/>
          <a:stretch>
            <a:fillRect/>
          </a:stretch>
        </p:blipFill>
        <p:spPr>
          <a:xfrm>
            <a:off x="6390682" y="4277444"/>
            <a:ext cx="1563281" cy="719323"/>
          </a:xfrm>
          <a:prstGeom prst="rect">
            <a:avLst/>
          </a:prstGeom>
        </p:spPr>
      </p:pic>
      <p:pic>
        <p:nvPicPr>
          <p:cNvPr id="6146" name="Picture 2" descr="Resultado de imagen de logo wikidata">
            <a:extLst>
              <a:ext uri="{FF2B5EF4-FFF2-40B4-BE49-F238E27FC236}">
                <a16:creationId xmlns:a16="http://schemas.microsoft.com/office/drawing/2014/main" id="{BBF0BCDD-A82E-4B9A-BB3A-22E911FED2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84310" y="4282111"/>
            <a:ext cx="795130" cy="84038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sultado de imagen de logo wikipedia">
            <a:extLst>
              <a:ext uri="{FF2B5EF4-FFF2-40B4-BE49-F238E27FC236}">
                <a16:creationId xmlns:a16="http://schemas.microsoft.com/office/drawing/2014/main" id="{139A66C6-22CB-4EF8-B0E0-117848C5A7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6140" y="4282111"/>
            <a:ext cx="885993" cy="834181"/>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334F7CF4-8E2C-45B5-9087-F5AFF58C0E00}"/>
              </a:ext>
            </a:extLst>
          </p:cNvPr>
          <p:cNvGrpSpPr/>
          <p:nvPr/>
        </p:nvGrpSpPr>
        <p:grpSpPr>
          <a:xfrm>
            <a:off x="10291057" y="4432718"/>
            <a:ext cx="1796282" cy="1050000"/>
            <a:chOff x="4964094" y="1707143"/>
            <a:chExt cx="2377440" cy="1870469"/>
          </a:xfrm>
        </p:grpSpPr>
        <p:pic>
          <p:nvPicPr>
            <p:cNvPr id="24" name="Picture 23">
              <a:extLst>
                <a:ext uri="{FF2B5EF4-FFF2-40B4-BE49-F238E27FC236}">
                  <a16:creationId xmlns:a16="http://schemas.microsoft.com/office/drawing/2014/main" id="{C1360D50-EF3C-4360-80F0-BADF3E07EB56}"/>
                </a:ext>
              </a:extLst>
            </p:cNvPr>
            <p:cNvPicPr>
              <a:picLocks noChangeAspect="1"/>
            </p:cNvPicPr>
            <p:nvPr/>
          </p:nvPicPr>
          <p:blipFill rotWithShape="1">
            <a:blip r:embed="rId10"/>
            <a:srcRect l="-1" t="-2090" r="61702" b="-2090"/>
            <a:stretch/>
          </p:blipFill>
          <p:spPr>
            <a:xfrm>
              <a:off x="5332199" y="1707143"/>
              <a:ext cx="1463040" cy="952633"/>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06F7755C-1034-4C7C-9B06-F0B64932EB0A}"/>
                </a:ext>
              </a:extLst>
            </p:cNvPr>
            <p:cNvPicPr>
              <a:picLocks noChangeAspect="1"/>
            </p:cNvPicPr>
            <p:nvPr/>
          </p:nvPicPr>
          <p:blipFill rotWithShape="1">
            <a:blip r:embed="rId10"/>
            <a:srcRect l="37973" r="-208"/>
            <a:stretch/>
          </p:blipFill>
          <p:spPr>
            <a:xfrm>
              <a:off x="4964094" y="2624979"/>
              <a:ext cx="2377440" cy="952633"/>
            </a:xfrm>
            <a:prstGeom prst="rect">
              <a:avLst/>
            </a:prstGeom>
            <a:ln>
              <a:noFill/>
            </a:ln>
            <a:effectLst>
              <a:outerShdw blurRad="292100" dist="139700" dir="2700000" algn="tl" rotWithShape="0">
                <a:srgbClr val="333333">
                  <a:alpha val="65000"/>
                </a:srgbClr>
              </a:outerShdw>
            </a:effectLst>
          </p:spPr>
        </p:pic>
      </p:grpSp>
      <p:sp>
        <p:nvSpPr>
          <p:cNvPr id="28" name="TextBox 27">
            <a:extLst>
              <a:ext uri="{FF2B5EF4-FFF2-40B4-BE49-F238E27FC236}">
                <a16:creationId xmlns:a16="http://schemas.microsoft.com/office/drawing/2014/main" id="{2077D7C1-7B0D-4F76-9510-DD2422E81536}"/>
              </a:ext>
            </a:extLst>
          </p:cNvPr>
          <p:cNvSpPr txBox="1"/>
          <p:nvPr/>
        </p:nvSpPr>
        <p:spPr>
          <a:xfrm>
            <a:off x="6400262" y="5510491"/>
            <a:ext cx="5585166" cy="923330"/>
          </a:xfrm>
          <a:prstGeom prst="rect">
            <a:avLst/>
          </a:prstGeom>
          <a:noFill/>
        </p:spPr>
        <p:txBody>
          <a:bodyPr wrap="square">
            <a:spAutoFit/>
          </a:bodyPr>
          <a:lstStyle/>
          <a:p>
            <a:r>
              <a:rPr lang="en-US" sz="1800">
                <a:solidFill>
                  <a:srgbClr val="000000"/>
                </a:solidFill>
                <a:effectLst/>
                <a:latin typeface="Calibri" panose="020F0502020204030204" pitchFamily="34" charset="0"/>
                <a:ea typeface="Calibri" panose="020F0502020204030204" pitchFamily="34" charset="0"/>
              </a:rPr>
              <a:t> </a:t>
            </a:r>
            <a:endParaRPr lang="en-GB" sz="2000">
              <a:effectLst/>
              <a:latin typeface="Calibri" panose="020F0502020204030204" pitchFamily="34" charset="0"/>
              <a:ea typeface="Calibri" panose="020F0502020204030204" pitchFamily="34" charset="0"/>
            </a:endParaRPr>
          </a:p>
          <a:p>
            <a:r>
              <a:rPr lang="en-US" sz="1200">
                <a:solidFill>
                  <a:srgbClr val="000000"/>
                </a:solidFill>
                <a:effectLst/>
                <a:latin typeface="Calibri" panose="020F0502020204030204" pitchFamily="34" charset="0"/>
                <a:ea typeface="Calibri" panose="020F0502020204030204" pitchFamily="34" charset="0"/>
              </a:rPr>
              <a:t>Wien </a:t>
            </a:r>
            <a:r>
              <a:rPr lang="en-US" sz="1200" err="1">
                <a:solidFill>
                  <a:srgbClr val="000000"/>
                </a:solidFill>
                <a:effectLst/>
                <a:latin typeface="Calibri" panose="020F0502020204030204" pitchFamily="34" charset="0"/>
                <a:ea typeface="Calibri" panose="020F0502020204030204" pitchFamily="34" charset="0"/>
              </a:rPr>
              <a:t>Hauptbanhof</a:t>
            </a:r>
            <a:r>
              <a:rPr lang="en-US" sz="1200">
                <a:solidFill>
                  <a:srgbClr val="000000"/>
                </a:solidFill>
                <a:effectLst/>
                <a:latin typeface="Calibri" panose="020F0502020204030204" pitchFamily="34" charset="0"/>
                <a:ea typeface="Calibri" panose="020F0502020204030204" pitchFamily="34" charset="0"/>
              </a:rPr>
              <a:t>: </a:t>
            </a:r>
            <a:r>
              <a:rPr lang="en-US" sz="1200" u="sng">
                <a:solidFill>
                  <a:srgbClr val="000000"/>
                </a:solidFill>
                <a:effectLst/>
                <a:latin typeface="Calibri" panose="020F0502020204030204" pitchFamily="34" charset="0"/>
                <a:ea typeface="Calibri" panose="020F0502020204030204" pitchFamily="34" charset="0"/>
                <a:hlinkClick r:id="rId11"/>
              </a:rPr>
              <a:t>https://www.wikidata.org/wiki/Q697300</a:t>
            </a:r>
            <a:r>
              <a:rPr lang="en-US" sz="1200">
                <a:solidFill>
                  <a:srgbClr val="000000"/>
                </a:solidFill>
                <a:effectLst/>
                <a:latin typeface="Calibri" panose="020F0502020204030204" pitchFamily="34" charset="0"/>
                <a:ea typeface="Calibri" panose="020F0502020204030204" pitchFamily="34" charset="0"/>
              </a:rPr>
              <a:t> (look in references in station code </a:t>
            </a:r>
            <a:r>
              <a:rPr lang="en-US" sz="1200" err="1">
                <a:solidFill>
                  <a:srgbClr val="000000"/>
                </a:solidFill>
                <a:effectLst/>
                <a:latin typeface="Calibri" panose="020F0502020204030204" pitchFamily="34" charset="0"/>
                <a:ea typeface="Calibri" panose="020F0502020204030204" pitchFamily="34" charset="0"/>
              </a:rPr>
              <a:t>Wbf</a:t>
            </a:r>
            <a:r>
              <a:rPr lang="en-US" sz="1200">
                <a:solidFill>
                  <a:srgbClr val="000000"/>
                </a:solidFill>
                <a:effectLst/>
                <a:latin typeface="Calibri" panose="020F0502020204030204" pitchFamily="34" charset="0"/>
                <a:ea typeface="Calibri" panose="020F0502020204030204" pitchFamily="34" charset="0"/>
              </a:rPr>
              <a:t>)</a:t>
            </a:r>
            <a:endParaRPr lang="en-GB" sz="1400">
              <a:effectLst/>
              <a:latin typeface="Calibri" panose="020F0502020204030204" pitchFamily="34" charset="0"/>
              <a:ea typeface="Calibri" panose="020F0502020204030204" pitchFamily="34" charset="0"/>
            </a:endParaRPr>
          </a:p>
          <a:p>
            <a:r>
              <a:rPr lang="en-US" sz="1200">
                <a:solidFill>
                  <a:srgbClr val="000000"/>
                </a:solidFill>
                <a:effectLst/>
                <a:latin typeface="Calibri" panose="020F0502020204030204" pitchFamily="34" charset="0"/>
                <a:ea typeface="Calibri" panose="020F0502020204030204" pitchFamily="34" charset="0"/>
              </a:rPr>
              <a:t>Amsterdam </a:t>
            </a:r>
            <a:r>
              <a:rPr lang="en-US" sz="1200" err="1">
                <a:solidFill>
                  <a:srgbClr val="000000"/>
                </a:solidFill>
                <a:effectLst/>
                <a:latin typeface="Calibri" panose="020F0502020204030204" pitchFamily="34" charset="0"/>
                <a:ea typeface="Calibri" panose="020F0502020204030204" pitchFamily="34" charset="0"/>
              </a:rPr>
              <a:t>Muiderpoort</a:t>
            </a:r>
            <a:r>
              <a:rPr lang="en-US" sz="1200">
                <a:solidFill>
                  <a:srgbClr val="000000"/>
                </a:solidFill>
                <a:effectLst/>
                <a:latin typeface="Calibri" panose="020F0502020204030204" pitchFamily="34" charset="0"/>
                <a:ea typeface="Calibri" panose="020F0502020204030204" pitchFamily="34" charset="0"/>
              </a:rPr>
              <a:t>: </a:t>
            </a:r>
            <a:r>
              <a:rPr lang="en-US" sz="1200" u="sng">
                <a:solidFill>
                  <a:srgbClr val="000000"/>
                </a:solidFill>
                <a:effectLst/>
                <a:latin typeface="Calibri" panose="020F0502020204030204" pitchFamily="34" charset="0"/>
                <a:ea typeface="Calibri" panose="020F0502020204030204" pitchFamily="34" charset="0"/>
                <a:hlinkClick r:id="rId12"/>
              </a:rPr>
              <a:t>https://www.wikidata.org/wiki/Q50724</a:t>
            </a:r>
            <a:r>
              <a:rPr lang="en-US" sz="1200">
                <a:solidFill>
                  <a:srgbClr val="000000"/>
                </a:solidFill>
                <a:effectLst/>
                <a:latin typeface="Calibri" panose="020F0502020204030204" pitchFamily="34" charset="0"/>
                <a:ea typeface="Calibri" panose="020F0502020204030204" pitchFamily="34" charset="0"/>
              </a:rPr>
              <a:t> (same there)</a:t>
            </a:r>
            <a:endParaRPr lang="en-GB" sz="1400">
              <a:effectLst/>
              <a:latin typeface="Calibri" panose="020F0502020204030204" pitchFamily="34" charset="0"/>
              <a:ea typeface="Calibri" panose="020F0502020204030204" pitchFamily="34" charset="0"/>
            </a:endParaRPr>
          </a:p>
        </p:txBody>
      </p:sp>
      <p:pic>
        <p:nvPicPr>
          <p:cNvPr id="29" name="Picture 4" descr="Descargar Png / La Cadena De Eslabones De La Cadena Png – Impresionante  libre transparente png clipart imágenes descarga gratuita">
            <a:extLst>
              <a:ext uri="{FF2B5EF4-FFF2-40B4-BE49-F238E27FC236}">
                <a16:creationId xmlns:a16="http://schemas.microsoft.com/office/drawing/2014/main" id="{2DE66E20-7066-4B11-8600-E9F06B29544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36400" y="4604287"/>
            <a:ext cx="521094" cy="18982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Descargar Png / La Cadena De Eslabones De La Cadena Png – Impresionante  libre transparente png clipart imágenes descarga gratuita">
            <a:extLst>
              <a:ext uri="{FF2B5EF4-FFF2-40B4-BE49-F238E27FC236}">
                <a16:creationId xmlns:a16="http://schemas.microsoft.com/office/drawing/2014/main" id="{6DD1CAC0-0BEF-4ECA-9D4B-6147305516F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94570" y="4604287"/>
            <a:ext cx="585060" cy="2131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Descargar Png / La Cadena De Eslabones De La Cadena Png – Impresionante  libre transparente png clipart imágenes descarga gratuita">
            <a:extLst>
              <a:ext uri="{FF2B5EF4-FFF2-40B4-BE49-F238E27FC236}">
                <a16:creationId xmlns:a16="http://schemas.microsoft.com/office/drawing/2014/main" id="{6E290B9E-252E-443E-9075-BE829073645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34882" y="4646254"/>
            <a:ext cx="469857" cy="171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39" name="Google Shape;339;p5"/>
          <p:cNvSpPr txBox="1">
            <a:spLocks noGrp="1"/>
          </p:cNvSpPr>
          <p:nvPr>
            <p:ph type="title"/>
          </p:nvPr>
        </p:nvSpPr>
        <p:spPr>
          <a:xfrm>
            <a:off x="1352551" y="106083"/>
            <a:ext cx="10515600" cy="1273215"/>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004494"/>
              </a:buClr>
              <a:buSzPts val="2400"/>
              <a:buFont typeface="Calibri"/>
              <a:buNone/>
            </a:pPr>
            <a:r>
              <a:rPr lang="en-US" sz="2400" b="1"/>
              <a:t>RINF Current Environment</a:t>
            </a:r>
            <a:endParaRPr/>
          </a:p>
        </p:txBody>
      </p:sp>
      <p:sp>
        <p:nvSpPr>
          <p:cNvPr id="12" name="TextBox 11">
            <a:extLst>
              <a:ext uri="{FF2B5EF4-FFF2-40B4-BE49-F238E27FC236}">
                <a16:creationId xmlns:a16="http://schemas.microsoft.com/office/drawing/2014/main" id="{9A53C5FA-3661-4C48-8147-472EE05C8C68}"/>
              </a:ext>
            </a:extLst>
          </p:cNvPr>
          <p:cNvSpPr txBox="1"/>
          <p:nvPr/>
        </p:nvSpPr>
        <p:spPr>
          <a:xfrm>
            <a:off x="1173716" y="2723207"/>
            <a:ext cx="48175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Agency collects railway infrastructure data from all IMs in EU</a:t>
            </a:r>
          </a:p>
        </p:txBody>
      </p:sp>
      <p:pic>
        <p:nvPicPr>
          <p:cNvPr id="13" name="Picture 12" descr="Map&#10;&#10;Description automatically generated">
            <a:extLst>
              <a:ext uri="{FF2B5EF4-FFF2-40B4-BE49-F238E27FC236}">
                <a16:creationId xmlns:a16="http://schemas.microsoft.com/office/drawing/2014/main" id="{F38BB97F-DAA4-4F2D-8ECB-A32EB0B1529F}"/>
              </a:ext>
            </a:extLst>
          </p:cNvPr>
          <p:cNvPicPr>
            <a:picLocks noChangeAspect="1"/>
          </p:cNvPicPr>
          <p:nvPr/>
        </p:nvPicPr>
        <p:blipFill>
          <a:blip r:embed="rId3"/>
          <a:stretch>
            <a:fillRect/>
          </a:stretch>
        </p:blipFill>
        <p:spPr>
          <a:xfrm>
            <a:off x="8942865" y="1552139"/>
            <a:ext cx="1515584" cy="1325062"/>
          </a:xfrm>
          <a:prstGeom prst="rect">
            <a:avLst/>
          </a:prstGeom>
        </p:spPr>
      </p:pic>
      <p:pic>
        <p:nvPicPr>
          <p:cNvPr id="14" name="Picture 7">
            <a:extLst>
              <a:ext uri="{FF2B5EF4-FFF2-40B4-BE49-F238E27FC236}">
                <a16:creationId xmlns:a16="http://schemas.microsoft.com/office/drawing/2014/main" id="{0FC9D887-7264-4C53-804E-7F6287FD7D22}"/>
              </a:ext>
            </a:extLst>
          </p:cNvPr>
          <p:cNvPicPr>
            <a:picLocks noChangeAspect="1"/>
          </p:cNvPicPr>
          <p:nvPr/>
        </p:nvPicPr>
        <p:blipFill>
          <a:blip r:embed="rId4"/>
          <a:stretch>
            <a:fillRect/>
          </a:stretch>
        </p:blipFill>
        <p:spPr>
          <a:xfrm>
            <a:off x="10077449" y="1133209"/>
            <a:ext cx="762000" cy="447675"/>
          </a:xfrm>
          <a:prstGeom prst="rect">
            <a:avLst/>
          </a:prstGeom>
        </p:spPr>
      </p:pic>
      <p:sp>
        <p:nvSpPr>
          <p:cNvPr id="15" name="Cylinder 14">
            <a:extLst>
              <a:ext uri="{FF2B5EF4-FFF2-40B4-BE49-F238E27FC236}">
                <a16:creationId xmlns:a16="http://schemas.microsoft.com/office/drawing/2014/main" id="{86921D8A-E037-42EC-B686-A3F8B96BAF52}"/>
              </a:ext>
            </a:extLst>
          </p:cNvPr>
          <p:cNvSpPr/>
          <p:nvPr/>
        </p:nvSpPr>
        <p:spPr>
          <a:xfrm>
            <a:off x="7723716" y="1857839"/>
            <a:ext cx="518583" cy="5080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bg1"/>
              </a:solidFill>
              <a:cs typeface="Calibri"/>
            </a:endParaRPr>
          </a:p>
        </p:txBody>
      </p:sp>
      <p:sp>
        <p:nvSpPr>
          <p:cNvPr id="16" name="Cylinder 15">
            <a:extLst>
              <a:ext uri="{FF2B5EF4-FFF2-40B4-BE49-F238E27FC236}">
                <a16:creationId xmlns:a16="http://schemas.microsoft.com/office/drawing/2014/main" id="{A1200ABB-4217-4411-B01D-8FEA769291C7}"/>
              </a:ext>
            </a:extLst>
          </p:cNvPr>
          <p:cNvSpPr/>
          <p:nvPr/>
        </p:nvSpPr>
        <p:spPr>
          <a:xfrm>
            <a:off x="7945966" y="2027171"/>
            <a:ext cx="518583" cy="5080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bg1"/>
              </a:solidFill>
              <a:cs typeface="Calibri"/>
            </a:endParaRPr>
          </a:p>
        </p:txBody>
      </p:sp>
      <p:sp>
        <p:nvSpPr>
          <p:cNvPr id="17" name="Cylinder 16">
            <a:extLst>
              <a:ext uri="{FF2B5EF4-FFF2-40B4-BE49-F238E27FC236}">
                <a16:creationId xmlns:a16="http://schemas.microsoft.com/office/drawing/2014/main" id="{8DBAEC91-3622-4863-894A-8ACA2723C224}"/>
              </a:ext>
            </a:extLst>
          </p:cNvPr>
          <p:cNvSpPr/>
          <p:nvPr/>
        </p:nvSpPr>
        <p:spPr>
          <a:xfrm>
            <a:off x="8168216" y="2238839"/>
            <a:ext cx="518583" cy="5080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bg1"/>
              </a:solidFill>
              <a:cs typeface="Calibri"/>
            </a:endParaRPr>
          </a:p>
        </p:txBody>
      </p:sp>
      <p:sp>
        <p:nvSpPr>
          <p:cNvPr id="18" name="TextBox 17">
            <a:extLst>
              <a:ext uri="{FF2B5EF4-FFF2-40B4-BE49-F238E27FC236}">
                <a16:creationId xmlns:a16="http://schemas.microsoft.com/office/drawing/2014/main" id="{9BE34FCF-E06D-4DA5-B159-62B536DAA35A}"/>
              </a:ext>
            </a:extLst>
          </p:cNvPr>
          <p:cNvSpPr txBox="1"/>
          <p:nvPr/>
        </p:nvSpPr>
        <p:spPr>
          <a:xfrm>
            <a:off x="2881739" y="3347549"/>
            <a:ext cx="35540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Sector and The Agency as a </a:t>
            </a:r>
            <a:r>
              <a:rPr lang="en-US" sz="1600" b="1">
                <a:cs typeface="Calibri"/>
              </a:rPr>
              <a:t>vocabulary provider </a:t>
            </a:r>
            <a:r>
              <a:rPr lang="en-US" sz="1600">
                <a:cs typeface="Calibri"/>
              </a:rPr>
              <a:t>provides semantic definitions in the form of an ontology</a:t>
            </a:r>
          </a:p>
        </p:txBody>
      </p:sp>
      <p:pic>
        <p:nvPicPr>
          <p:cNvPr id="21" name="Picture 6" descr="A picture containing graphical user interface&#10;&#10;Description automatically generated">
            <a:extLst>
              <a:ext uri="{FF2B5EF4-FFF2-40B4-BE49-F238E27FC236}">
                <a16:creationId xmlns:a16="http://schemas.microsoft.com/office/drawing/2014/main" id="{ED6AAFB0-666F-4CDC-9991-5ABA7078DF2A}"/>
              </a:ext>
            </a:extLst>
          </p:cNvPr>
          <p:cNvPicPr>
            <a:picLocks noChangeAspect="1"/>
          </p:cNvPicPr>
          <p:nvPr/>
        </p:nvPicPr>
        <p:blipFill>
          <a:blip r:embed="rId5"/>
          <a:stretch>
            <a:fillRect/>
          </a:stretch>
        </p:blipFill>
        <p:spPr>
          <a:xfrm>
            <a:off x="6983093" y="3425877"/>
            <a:ext cx="1229783" cy="1139528"/>
          </a:xfrm>
          <a:prstGeom prst="rect">
            <a:avLst/>
          </a:prstGeom>
        </p:spPr>
      </p:pic>
      <p:sp>
        <p:nvSpPr>
          <p:cNvPr id="22" name="TextBox 21">
            <a:extLst>
              <a:ext uri="{FF2B5EF4-FFF2-40B4-BE49-F238E27FC236}">
                <a16:creationId xmlns:a16="http://schemas.microsoft.com/office/drawing/2014/main" id="{9E7BBB87-B8BF-4009-900F-3AA1B077125A}"/>
              </a:ext>
            </a:extLst>
          </p:cNvPr>
          <p:cNvSpPr txBox="1"/>
          <p:nvPr/>
        </p:nvSpPr>
        <p:spPr>
          <a:xfrm>
            <a:off x="6983093" y="6333641"/>
            <a:ext cx="48175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a:rPr>
              <a:t>Agency publishes a Knowledge Graph that brings semantic interoperability across multiple data sources</a:t>
            </a:r>
          </a:p>
        </p:txBody>
      </p:sp>
      <p:pic>
        <p:nvPicPr>
          <p:cNvPr id="23" name="Picture 7" descr="Chart, diagram&#10;&#10;Description automatically generated">
            <a:extLst>
              <a:ext uri="{FF2B5EF4-FFF2-40B4-BE49-F238E27FC236}">
                <a16:creationId xmlns:a16="http://schemas.microsoft.com/office/drawing/2014/main" id="{9303988D-CEA5-49DA-B5C7-55992DA89DE4}"/>
              </a:ext>
            </a:extLst>
          </p:cNvPr>
          <p:cNvPicPr>
            <a:picLocks noChangeAspect="1"/>
          </p:cNvPicPr>
          <p:nvPr/>
        </p:nvPicPr>
        <p:blipFill>
          <a:blip r:embed="rId6"/>
          <a:stretch>
            <a:fillRect/>
          </a:stretch>
        </p:blipFill>
        <p:spPr>
          <a:xfrm>
            <a:off x="8612717" y="4776426"/>
            <a:ext cx="1314450" cy="1329266"/>
          </a:xfrm>
          <a:prstGeom prst="rect">
            <a:avLst/>
          </a:prstGeom>
        </p:spPr>
      </p:pic>
      <p:cxnSp>
        <p:nvCxnSpPr>
          <p:cNvPr id="24" name="Straight Arrow Connector 23">
            <a:extLst>
              <a:ext uri="{FF2B5EF4-FFF2-40B4-BE49-F238E27FC236}">
                <a16:creationId xmlns:a16="http://schemas.microsoft.com/office/drawing/2014/main" id="{682C8674-E147-47D8-8DD2-7568929EABAC}"/>
              </a:ext>
            </a:extLst>
          </p:cNvPr>
          <p:cNvCxnSpPr/>
          <p:nvPr/>
        </p:nvCxnSpPr>
        <p:spPr>
          <a:xfrm>
            <a:off x="9427633" y="2908300"/>
            <a:ext cx="14816" cy="1771649"/>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9A39B58-C4F6-4A0A-97D3-0E71AA3662F7}"/>
              </a:ext>
            </a:extLst>
          </p:cNvPr>
          <p:cNvCxnSpPr>
            <a:cxnSpLocks/>
          </p:cNvCxnSpPr>
          <p:nvPr/>
        </p:nvCxnSpPr>
        <p:spPr>
          <a:xfrm>
            <a:off x="8464549" y="3765549"/>
            <a:ext cx="977899" cy="4234"/>
          </a:xfrm>
          <a:prstGeom prst="straightConnector1">
            <a:avLst/>
          </a:prstGeom>
          <a:ln w="571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D3BEFAD8-5F3D-4C7B-8A11-942335516537}"/>
              </a:ext>
            </a:extLst>
          </p:cNvPr>
          <p:cNvPicPr>
            <a:picLocks noChangeAspect="1"/>
          </p:cNvPicPr>
          <p:nvPr/>
        </p:nvPicPr>
        <p:blipFill>
          <a:blip r:embed="rId7"/>
          <a:stretch>
            <a:fillRect/>
          </a:stretch>
        </p:blipFill>
        <p:spPr>
          <a:xfrm>
            <a:off x="412335" y="1460849"/>
            <a:ext cx="6570758" cy="1113688"/>
          </a:xfrm>
          <a:prstGeom prst="rect">
            <a:avLst/>
          </a:prstGeom>
        </p:spPr>
      </p:pic>
      <p:pic>
        <p:nvPicPr>
          <p:cNvPr id="29" name="Google Shape;514;p9" descr="A picture containing icon&#10;&#10;Description automatically generated">
            <a:extLst>
              <a:ext uri="{FF2B5EF4-FFF2-40B4-BE49-F238E27FC236}">
                <a16:creationId xmlns:a16="http://schemas.microsoft.com/office/drawing/2014/main" id="{2928605A-B95A-4494-BED7-207ABFF35AE9}"/>
              </a:ext>
            </a:extLst>
          </p:cNvPr>
          <p:cNvPicPr preferRelativeResize="0"/>
          <p:nvPr/>
        </p:nvPicPr>
        <p:blipFill rotWithShape="1">
          <a:blip r:embed="rId8">
            <a:alphaModFix/>
          </a:blip>
          <a:srcRect/>
          <a:stretch/>
        </p:blipFill>
        <p:spPr>
          <a:xfrm>
            <a:off x="915893" y="3549625"/>
            <a:ext cx="1348940" cy="894393"/>
          </a:xfrm>
          <a:prstGeom prst="rect">
            <a:avLst/>
          </a:prstGeom>
          <a:noFill/>
          <a:ln>
            <a:noFill/>
          </a:ln>
        </p:spPr>
      </p:pic>
      <p:sp>
        <p:nvSpPr>
          <p:cNvPr id="30" name="TextBox 29">
            <a:extLst>
              <a:ext uri="{FF2B5EF4-FFF2-40B4-BE49-F238E27FC236}">
                <a16:creationId xmlns:a16="http://schemas.microsoft.com/office/drawing/2014/main" id="{F7CCB63B-9D82-4B5D-9D2A-D8680B70E8F6}"/>
              </a:ext>
            </a:extLst>
          </p:cNvPr>
          <p:cNvSpPr txBox="1"/>
          <p:nvPr/>
        </p:nvSpPr>
        <p:spPr>
          <a:xfrm>
            <a:off x="9694121" y="3016598"/>
            <a:ext cx="227227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26 EU Countries</a:t>
            </a:r>
          </a:p>
          <a:p>
            <a:r>
              <a:rPr lang="en-GB" sz="1200" b="0" i="0">
                <a:solidFill>
                  <a:srgbClr val="242424"/>
                </a:solidFill>
                <a:effectLst/>
                <a:latin typeface="-apple-system"/>
              </a:rPr>
              <a:t>+325K km of tracks</a:t>
            </a:r>
            <a:endParaRPr lang="en-US" sz="1200">
              <a:cs typeface="Calibri"/>
            </a:endParaRPr>
          </a:p>
          <a:p>
            <a:r>
              <a:rPr lang="en-US" sz="1200">
                <a:solidFill>
                  <a:srgbClr val="242424"/>
                </a:solidFill>
                <a:latin typeface="-apple-system"/>
              </a:rPr>
              <a:t>+270k Track segments described</a:t>
            </a:r>
          </a:p>
          <a:p>
            <a:r>
              <a:rPr lang="en-US" sz="1200">
                <a:solidFill>
                  <a:srgbClr val="242424"/>
                </a:solidFill>
                <a:latin typeface="-apple-system"/>
              </a:rPr>
              <a:t>+50k stations Ops described</a:t>
            </a:r>
          </a:p>
          <a:p>
            <a:r>
              <a:rPr lang="en-US" sz="1200">
                <a:cs typeface="Calibri"/>
              </a:rPr>
              <a:t>More than 200 technical parameters per Track well described in the Application User Guide working on it </a:t>
            </a:r>
            <a:r>
              <a:rPr lang="en-US" sz="1200" b="1">
                <a:cs typeface="Calibri"/>
              </a:rPr>
              <a:t>since 2014 </a:t>
            </a:r>
          </a:p>
        </p:txBody>
      </p:sp>
      <p:sp>
        <p:nvSpPr>
          <p:cNvPr id="31" name="Google Shape;46;p1">
            <a:extLst>
              <a:ext uri="{FF2B5EF4-FFF2-40B4-BE49-F238E27FC236}">
                <a16:creationId xmlns:a16="http://schemas.microsoft.com/office/drawing/2014/main" id="{38FF0E4F-5CBD-4923-819C-27C15CCEA21D}"/>
              </a:ext>
            </a:extLst>
          </p:cNvPr>
          <p:cNvSpPr txBox="1"/>
          <p:nvPr/>
        </p:nvSpPr>
        <p:spPr>
          <a:xfrm>
            <a:off x="172786" y="4841889"/>
            <a:ext cx="4378632" cy="17312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50" b="1" u="sng">
                <a:solidFill>
                  <a:schemeClr val="hlink"/>
                </a:solidFill>
                <a:hlinkClick r:id="rId9"/>
              </a:rPr>
              <a:t>EU DATA PLATFORM SPARQL Query Service</a:t>
            </a:r>
            <a:endParaRPr lang="en-US" sz="1050" b="1" u="sng">
              <a:solidFill>
                <a:schemeClr val="hlink"/>
              </a:solidFill>
            </a:endParaRPr>
          </a:p>
          <a:p>
            <a:pPr marL="0" lvl="0" indent="0" algn="l" rtl="0">
              <a:spcBef>
                <a:spcPts val="0"/>
              </a:spcBef>
              <a:spcAft>
                <a:spcPts val="0"/>
              </a:spcAft>
              <a:buNone/>
            </a:pPr>
            <a:r>
              <a:rPr lang="en-US" sz="1200">
                <a:hlinkClick r:id="rId9"/>
              </a:rPr>
              <a:t>https://linked.ec-dataplatform.eu/sparql/</a:t>
            </a:r>
            <a:endParaRPr lang="en-US" sz="1200"/>
          </a:p>
          <a:p>
            <a:pPr marL="0" lvl="0" indent="0" algn="l" rtl="0">
              <a:spcBef>
                <a:spcPts val="0"/>
              </a:spcBef>
              <a:spcAft>
                <a:spcPts val="0"/>
              </a:spcAft>
              <a:buNone/>
            </a:pPr>
            <a:r>
              <a:rPr lang="en-GB" sz="1300">
                <a:hlinkClick r:id="rId10"/>
              </a:rPr>
              <a:t>https://data-interop.era.europa.eu/</a:t>
            </a:r>
            <a:endParaRPr lang="en-GB" sz="1300"/>
          </a:p>
          <a:p>
            <a:pPr marL="0" lvl="0" indent="0" algn="l" rtl="0">
              <a:spcBef>
                <a:spcPts val="0"/>
              </a:spcBef>
              <a:spcAft>
                <a:spcPts val="0"/>
              </a:spcAft>
              <a:buNone/>
            </a:pPr>
            <a:r>
              <a:rPr lang="en-GB" sz="1300">
                <a:hlinkClick r:id="rId11"/>
              </a:rPr>
              <a:t>https://data-interop.era.europa.eu/era-vocabulary/</a:t>
            </a:r>
            <a:endParaRPr lang="en-GB" sz="1300"/>
          </a:p>
          <a:p>
            <a:endParaRPr lang="en-GB" sz="1300"/>
          </a:p>
          <a:p>
            <a:pPr marL="285750" indent="-285750">
              <a:buFont typeface="Wingdings" panose="05000000000000000000" pitchFamily="2" charset="2"/>
              <a:buChar char="ü"/>
            </a:pPr>
            <a:r>
              <a:rPr lang="en-GB" sz="1300"/>
              <a:t>A Search form + a RCC service linked to ERATV types </a:t>
            </a:r>
          </a:p>
          <a:p>
            <a:pPr marL="285750" indent="-285750">
              <a:buFont typeface="Wingdings" panose="05000000000000000000" pitchFamily="2" charset="2"/>
              <a:buChar char="ü"/>
            </a:pPr>
            <a:r>
              <a:rPr lang="en-GB" sz="1300"/>
              <a:t>Tested in the 120 routes provided by 10 IMs</a:t>
            </a:r>
          </a:p>
          <a:p>
            <a:pPr marL="0" lvl="0" indent="0" algn="l" rtl="0">
              <a:spcBef>
                <a:spcPts val="0"/>
              </a:spcBef>
              <a:spcAft>
                <a:spcPts val="0"/>
              </a:spcAft>
              <a:buNone/>
            </a:pPr>
            <a:endParaRPr sz="1300"/>
          </a:p>
        </p:txBody>
      </p:sp>
      <p:pic>
        <p:nvPicPr>
          <p:cNvPr id="2050" name="Picture 2" descr="DIGIT 🇪🇺 (@EU_DIGIT) / Twitter">
            <a:extLst>
              <a:ext uri="{FF2B5EF4-FFF2-40B4-BE49-F238E27FC236}">
                <a16:creationId xmlns:a16="http://schemas.microsoft.com/office/drawing/2014/main" id="{F3A632E5-68F4-43CE-8370-60B2D6CDF2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71172" y="5640047"/>
            <a:ext cx="574553" cy="5745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92AD6CF-7A80-46BE-8394-88F1375EBEB3}"/>
              </a:ext>
            </a:extLst>
          </p:cNvPr>
          <p:cNvPicPr>
            <a:picLocks noChangeAspect="1"/>
          </p:cNvPicPr>
          <p:nvPr/>
        </p:nvPicPr>
        <p:blipFill>
          <a:blip r:embed="rId13"/>
          <a:stretch>
            <a:fillRect/>
          </a:stretch>
        </p:blipFill>
        <p:spPr>
          <a:xfrm>
            <a:off x="10640174" y="5072195"/>
            <a:ext cx="1030112" cy="567852"/>
          </a:xfrm>
          <a:prstGeom prst="rect">
            <a:avLst/>
          </a:prstGeom>
        </p:spPr>
      </p:pic>
      <p:pic>
        <p:nvPicPr>
          <p:cNvPr id="4" name="Picture 3">
            <a:extLst>
              <a:ext uri="{FF2B5EF4-FFF2-40B4-BE49-F238E27FC236}">
                <a16:creationId xmlns:a16="http://schemas.microsoft.com/office/drawing/2014/main" id="{CA58EAB4-9017-4034-A5D0-03843B57ABB0}"/>
              </a:ext>
            </a:extLst>
          </p:cNvPr>
          <p:cNvPicPr>
            <a:picLocks noChangeAspect="1"/>
          </p:cNvPicPr>
          <p:nvPr/>
        </p:nvPicPr>
        <p:blipFill>
          <a:blip r:embed="rId14"/>
          <a:stretch>
            <a:fillRect/>
          </a:stretch>
        </p:blipFill>
        <p:spPr>
          <a:xfrm>
            <a:off x="4793894" y="4858223"/>
            <a:ext cx="1946722" cy="949300"/>
          </a:xfrm>
          <a:prstGeom prst="rect">
            <a:avLst/>
          </a:prstGeom>
        </p:spPr>
      </p:pic>
      <p:pic>
        <p:nvPicPr>
          <p:cNvPr id="6" name="Picture 5">
            <a:extLst>
              <a:ext uri="{FF2B5EF4-FFF2-40B4-BE49-F238E27FC236}">
                <a16:creationId xmlns:a16="http://schemas.microsoft.com/office/drawing/2014/main" id="{0AAEF9BA-CB06-43D1-8FEC-DDB0D4BA5ED7}"/>
              </a:ext>
            </a:extLst>
          </p:cNvPr>
          <p:cNvPicPr>
            <a:picLocks noChangeAspect="1"/>
          </p:cNvPicPr>
          <p:nvPr/>
        </p:nvPicPr>
        <p:blipFill>
          <a:blip r:embed="rId15"/>
          <a:stretch>
            <a:fillRect/>
          </a:stretch>
        </p:blipFill>
        <p:spPr>
          <a:xfrm>
            <a:off x="5563707" y="5663875"/>
            <a:ext cx="1645911" cy="525378"/>
          </a:xfrm>
          <a:prstGeom prst="rect">
            <a:avLst/>
          </a:prstGeom>
        </p:spPr>
      </p:pic>
    </p:spTree>
    <p:extLst>
      <p:ext uri="{BB962C8B-B14F-4D97-AF65-F5344CB8AC3E}">
        <p14:creationId xmlns:p14="http://schemas.microsoft.com/office/powerpoint/2010/main" val="2624661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8" name="Google Shape;328;p5" descr="Open Context: Vocabularies + Ontologies"/>
          <p:cNvPicPr preferRelativeResize="0"/>
          <p:nvPr/>
        </p:nvPicPr>
        <p:blipFill rotWithShape="1">
          <a:blip r:embed="rId3">
            <a:alphaModFix/>
          </a:blip>
          <a:srcRect/>
          <a:stretch/>
        </p:blipFill>
        <p:spPr>
          <a:xfrm>
            <a:off x="1975331" y="2489289"/>
            <a:ext cx="1509840" cy="938281"/>
          </a:xfrm>
          <a:prstGeom prst="rect">
            <a:avLst/>
          </a:prstGeom>
          <a:noFill/>
          <a:ln>
            <a:noFill/>
          </a:ln>
        </p:spPr>
      </p:pic>
      <p:sp>
        <p:nvSpPr>
          <p:cNvPr id="331" name="Google Shape;331;p5"/>
          <p:cNvSpPr txBox="1"/>
          <p:nvPr/>
        </p:nvSpPr>
        <p:spPr>
          <a:xfrm>
            <a:off x="7732034" y="2877928"/>
            <a:ext cx="967800" cy="261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100">
              <a:solidFill>
                <a:srgbClr val="323F4F"/>
              </a:solidFill>
              <a:latin typeface="Calibri"/>
              <a:ea typeface="Calibri"/>
              <a:cs typeface="Calibri"/>
              <a:sym typeface="Calibri"/>
            </a:endParaRPr>
          </a:p>
        </p:txBody>
      </p:sp>
      <p:sp>
        <p:nvSpPr>
          <p:cNvPr id="339" name="Google Shape;339;p5"/>
          <p:cNvSpPr txBox="1">
            <a:spLocks noGrp="1"/>
          </p:cNvSpPr>
          <p:nvPr>
            <p:ph type="title"/>
          </p:nvPr>
        </p:nvSpPr>
        <p:spPr>
          <a:xfrm>
            <a:off x="1451261" y="117224"/>
            <a:ext cx="10515600" cy="1273215"/>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004494"/>
              </a:buClr>
              <a:buSzPts val="2400"/>
              <a:buFont typeface="Calibri"/>
              <a:buNone/>
            </a:pPr>
            <a:r>
              <a:rPr lang="en-US" sz="2400" b="1">
                <a:latin typeface="+mn-lt"/>
              </a:rPr>
              <a:t>Agency´s digital roadmap: </a:t>
            </a:r>
            <a:br>
              <a:rPr lang="en-US" sz="2400">
                <a:latin typeface="+mn-lt"/>
              </a:rPr>
            </a:br>
            <a:r>
              <a:rPr lang="en-US" sz="1800" i="1">
                <a:latin typeface="+mn-lt"/>
              </a:rPr>
              <a:t>from siloed to connected data</a:t>
            </a:r>
            <a:br>
              <a:rPr lang="en-US" sz="1800" i="1">
                <a:latin typeface="+mn-lt"/>
              </a:rPr>
            </a:br>
            <a:br>
              <a:rPr lang="en-US" sz="1800" i="1">
                <a:latin typeface="+mn-lt"/>
              </a:rPr>
            </a:br>
            <a:r>
              <a:rPr lang="en-US" sz="1800" i="1">
                <a:latin typeface="+mn-lt"/>
              </a:rPr>
              <a:t>a </a:t>
            </a:r>
            <a:r>
              <a:rPr lang="en-US" sz="1800" b="1" i="1">
                <a:latin typeface="+mn-lt"/>
              </a:rPr>
              <a:t>“FAIR” LINK </a:t>
            </a:r>
            <a:r>
              <a:rPr lang="en-US" sz="1800" i="1">
                <a:latin typeface="+mn-lt"/>
              </a:rPr>
              <a:t>of railway datasets</a:t>
            </a:r>
            <a:endParaRPr>
              <a:latin typeface="+mn-lt"/>
            </a:endParaRPr>
          </a:p>
        </p:txBody>
      </p:sp>
      <p:pic>
        <p:nvPicPr>
          <p:cNvPr id="19" name="Google Shape;492;p11">
            <a:extLst>
              <a:ext uri="{FF2B5EF4-FFF2-40B4-BE49-F238E27FC236}">
                <a16:creationId xmlns:a16="http://schemas.microsoft.com/office/drawing/2014/main" id="{030017C3-2DED-2BC5-E761-82B1D352BD8C}"/>
              </a:ext>
            </a:extLst>
          </p:cNvPr>
          <p:cNvPicPr preferRelativeResize="0"/>
          <p:nvPr/>
        </p:nvPicPr>
        <p:blipFill rotWithShape="1">
          <a:blip r:embed="rId4">
            <a:alphaModFix/>
          </a:blip>
          <a:srcRect/>
          <a:stretch/>
        </p:blipFill>
        <p:spPr>
          <a:xfrm>
            <a:off x="3835205" y="1310240"/>
            <a:ext cx="3757761" cy="2445135"/>
          </a:xfrm>
          <a:prstGeom prst="rect">
            <a:avLst/>
          </a:prstGeom>
          <a:noFill/>
          <a:ln>
            <a:noFill/>
          </a:ln>
        </p:spPr>
      </p:pic>
      <p:sp>
        <p:nvSpPr>
          <p:cNvPr id="20" name="Google Shape;521;p9">
            <a:extLst>
              <a:ext uri="{FF2B5EF4-FFF2-40B4-BE49-F238E27FC236}">
                <a16:creationId xmlns:a16="http://schemas.microsoft.com/office/drawing/2014/main" id="{00497CCD-3419-D3EB-8A59-A9353E5B1D6B}"/>
              </a:ext>
            </a:extLst>
          </p:cNvPr>
          <p:cNvSpPr txBox="1"/>
          <p:nvPr/>
        </p:nvSpPr>
        <p:spPr>
          <a:xfrm>
            <a:off x="4326222" y="4162486"/>
            <a:ext cx="3266744" cy="36929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1" u="sng">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ERA Knowledge Graph</a:t>
            </a:r>
            <a:endParaRPr sz="1800">
              <a:solidFill>
                <a:schemeClr val="dk1"/>
              </a:solidFill>
              <a:latin typeface="Calibri"/>
              <a:ea typeface="Calibri"/>
              <a:cs typeface="Calibri"/>
              <a:sym typeface="Calibri"/>
            </a:endParaRPr>
          </a:p>
        </p:txBody>
      </p:sp>
      <p:sp>
        <p:nvSpPr>
          <p:cNvPr id="338" name="Google Shape;338;p5"/>
          <p:cNvSpPr/>
          <p:nvPr/>
        </p:nvSpPr>
        <p:spPr>
          <a:xfrm>
            <a:off x="1296583" y="1295487"/>
            <a:ext cx="2929398" cy="7847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a:solidFill>
                  <a:schemeClr val="dk1"/>
                </a:solidFill>
                <a:latin typeface="Calibri"/>
                <a:ea typeface="Calibri"/>
                <a:cs typeface="Calibri"/>
                <a:sym typeface="Calibri"/>
              </a:rPr>
              <a:t>Connected data</a:t>
            </a:r>
            <a:endParaRPr sz="1700"/>
          </a:p>
          <a:p>
            <a:pPr marL="0" marR="0" lvl="0" indent="0" algn="l" rtl="0">
              <a:spcBef>
                <a:spcPts val="0"/>
              </a:spcBef>
              <a:spcAft>
                <a:spcPts val="0"/>
              </a:spcAft>
              <a:buNone/>
            </a:pPr>
            <a:r>
              <a:rPr lang="en-US" sz="1350" i="1">
                <a:solidFill>
                  <a:schemeClr val="dk1"/>
                </a:solidFill>
                <a:latin typeface="Calibri"/>
                <a:ea typeface="Calibri"/>
                <a:cs typeface="Calibri"/>
                <a:sym typeface="Calibri"/>
              </a:rPr>
              <a:t>Federated queries </a:t>
            </a:r>
            <a:endParaRPr sz="1350" i="1">
              <a:solidFill>
                <a:schemeClr val="dk1"/>
              </a:solidFill>
              <a:latin typeface="Calibri"/>
              <a:ea typeface="Calibri"/>
              <a:cs typeface="Calibri"/>
              <a:sym typeface="Calibri"/>
            </a:endParaRPr>
          </a:p>
          <a:p>
            <a:pPr marL="0" marR="0" lvl="0" indent="0" algn="l" rtl="0">
              <a:spcBef>
                <a:spcPts val="0"/>
              </a:spcBef>
              <a:spcAft>
                <a:spcPts val="0"/>
              </a:spcAft>
              <a:buNone/>
            </a:pPr>
            <a:r>
              <a:rPr lang="en-US" sz="1350" i="1">
                <a:solidFill>
                  <a:schemeClr val="dk1"/>
                </a:solidFill>
                <a:latin typeface="Calibri"/>
                <a:ea typeface="Calibri"/>
                <a:cs typeface="Calibri"/>
                <a:sym typeface="Calibri"/>
              </a:rPr>
              <a:t>Automatic data quality control </a:t>
            </a:r>
            <a:endParaRPr sz="1350" i="1">
              <a:solidFill>
                <a:schemeClr val="dk1"/>
              </a:solidFill>
              <a:latin typeface="Calibri"/>
              <a:ea typeface="Calibri"/>
              <a:cs typeface="Calibri"/>
              <a:sym typeface="Calibri"/>
            </a:endParaRPr>
          </a:p>
        </p:txBody>
      </p:sp>
      <p:pic>
        <p:nvPicPr>
          <p:cNvPr id="129" name="Google Shape;380;p11">
            <a:extLst>
              <a:ext uri="{FF2B5EF4-FFF2-40B4-BE49-F238E27FC236}">
                <a16:creationId xmlns:a16="http://schemas.microsoft.com/office/drawing/2014/main" id="{B1342107-DABF-7581-DB95-1211E729B8BF}"/>
              </a:ext>
            </a:extLst>
          </p:cNvPr>
          <p:cNvPicPr preferRelativeResize="0"/>
          <p:nvPr/>
        </p:nvPicPr>
        <p:blipFill rotWithShape="1">
          <a:blip r:embed="rId6">
            <a:alphaModFix/>
          </a:blip>
          <a:srcRect/>
          <a:stretch/>
        </p:blipFill>
        <p:spPr>
          <a:xfrm>
            <a:off x="9610020" y="2175086"/>
            <a:ext cx="771633" cy="1324282"/>
          </a:xfrm>
          <a:prstGeom prst="rect">
            <a:avLst/>
          </a:prstGeom>
          <a:noFill/>
          <a:ln>
            <a:noFill/>
          </a:ln>
        </p:spPr>
      </p:pic>
      <p:sp>
        <p:nvSpPr>
          <p:cNvPr id="130" name="Google Shape;381;p11">
            <a:extLst>
              <a:ext uri="{FF2B5EF4-FFF2-40B4-BE49-F238E27FC236}">
                <a16:creationId xmlns:a16="http://schemas.microsoft.com/office/drawing/2014/main" id="{7271AEBC-6644-3503-3A04-9A34C967782E}"/>
              </a:ext>
            </a:extLst>
          </p:cNvPr>
          <p:cNvSpPr txBox="1"/>
          <p:nvPr/>
        </p:nvSpPr>
        <p:spPr>
          <a:xfrm>
            <a:off x="8699834" y="3722965"/>
            <a:ext cx="2430935"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a:solidFill>
                  <a:schemeClr val="dk2"/>
                </a:solidFill>
                <a:latin typeface="Calibri"/>
                <a:ea typeface="Calibri"/>
                <a:cs typeface="Calibri"/>
                <a:sym typeface="Calibri"/>
              </a:rPr>
              <a:t>A Building block in the Common European Mobility Data Space</a:t>
            </a:r>
            <a:endParaRPr b="1">
              <a:solidFill>
                <a:schemeClr val="dk2"/>
              </a:solidFill>
              <a:latin typeface="Calibri"/>
              <a:ea typeface="Calibri"/>
              <a:cs typeface="Calibri"/>
              <a:sym typeface="Calibri"/>
            </a:endParaRPr>
          </a:p>
        </p:txBody>
      </p:sp>
      <p:pic>
        <p:nvPicPr>
          <p:cNvPr id="138" name="Google Shape;370;g12789b2d42d_0_14">
            <a:extLst>
              <a:ext uri="{FF2B5EF4-FFF2-40B4-BE49-F238E27FC236}">
                <a16:creationId xmlns:a16="http://schemas.microsoft.com/office/drawing/2014/main" id="{5CCDD2A3-6D4E-B03E-54F3-1E8FA5F1FA7D}"/>
              </a:ext>
            </a:extLst>
          </p:cNvPr>
          <p:cNvPicPr preferRelativeResize="0"/>
          <p:nvPr/>
        </p:nvPicPr>
        <p:blipFill>
          <a:blip r:embed="rId7">
            <a:alphaModFix/>
          </a:blip>
          <a:stretch>
            <a:fillRect/>
          </a:stretch>
        </p:blipFill>
        <p:spPr>
          <a:xfrm>
            <a:off x="8765072" y="6297242"/>
            <a:ext cx="1600330" cy="361365"/>
          </a:xfrm>
          <a:prstGeom prst="rect">
            <a:avLst/>
          </a:prstGeom>
          <a:noFill/>
          <a:ln>
            <a:noFill/>
          </a:ln>
        </p:spPr>
      </p:pic>
      <p:pic>
        <p:nvPicPr>
          <p:cNvPr id="139" name="Google Shape;371;g12789b2d42d_0_14">
            <a:extLst>
              <a:ext uri="{FF2B5EF4-FFF2-40B4-BE49-F238E27FC236}">
                <a16:creationId xmlns:a16="http://schemas.microsoft.com/office/drawing/2014/main" id="{0C297886-44B1-2208-958E-DBAFF6A78BAE}"/>
              </a:ext>
            </a:extLst>
          </p:cNvPr>
          <p:cNvPicPr preferRelativeResize="0"/>
          <p:nvPr/>
        </p:nvPicPr>
        <p:blipFill>
          <a:blip r:embed="rId8">
            <a:alphaModFix/>
          </a:blip>
          <a:stretch>
            <a:fillRect/>
          </a:stretch>
        </p:blipFill>
        <p:spPr>
          <a:xfrm>
            <a:off x="241603" y="5502688"/>
            <a:ext cx="771634" cy="679551"/>
          </a:xfrm>
          <a:prstGeom prst="rect">
            <a:avLst/>
          </a:prstGeom>
          <a:noFill/>
          <a:ln>
            <a:noFill/>
          </a:ln>
        </p:spPr>
      </p:pic>
      <p:pic>
        <p:nvPicPr>
          <p:cNvPr id="140" name="Google Shape;373;g12789b2d42d_0_14">
            <a:extLst>
              <a:ext uri="{FF2B5EF4-FFF2-40B4-BE49-F238E27FC236}">
                <a16:creationId xmlns:a16="http://schemas.microsoft.com/office/drawing/2014/main" id="{54651A7D-1C0C-0041-787F-0DE88A576B69}"/>
              </a:ext>
            </a:extLst>
          </p:cNvPr>
          <p:cNvPicPr preferRelativeResize="0"/>
          <p:nvPr/>
        </p:nvPicPr>
        <p:blipFill>
          <a:blip r:embed="rId9">
            <a:alphaModFix/>
          </a:blip>
          <a:stretch>
            <a:fillRect/>
          </a:stretch>
        </p:blipFill>
        <p:spPr>
          <a:xfrm>
            <a:off x="4324831" y="5504145"/>
            <a:ext cx="1456375" cy="833674"/>
          </a:xfrm>
          <a:prstGeom prst="rect">
            <a:avLst/>
          </a:prstGeom>
          <a:noFill/>
          <a:ln>
            <a:noFill/>
          </a:ln>
        </p:spPr>
      </p:pic>
      <p:pic>
        <p:nvPicPr>
          <p:cNvPr id="142" name="Imagen 141">
            <a:extLst>
              <a:ext uri="{FF2B5EF4-FFF2-40B4-BE49-F238E27FC236}">
                <a16:creationId xmlns:a16="http://schemas.microsoft.com/office/drawing/2014/main" id="{2D98CBB3-D453-338D-3E58-357B75302D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2849" y="5488754"/>
            <a:ext cx="1206763" cy="347662"/>
          </a:xfrm>
          <a:prstGeom prst="rect">
            <a:avLst/>
          </a:prstGeom>
        </p:spPr>
      </p:pic>
      <p:pic>
        <p:nvPicPr>
          <p:cNvPr id="144" name="Imagen 143">
            <a:extLst>
              <a:ext uri="{FF2B5EF4-FFF2-40B4-BE49-F238E27FC236}">
                <a16:creationId xmlns:a16="http://schemas.microsoft.com/office/drawing/2014/main" id="{BD7B3113-F18E-2794-E13A-717EC35ECC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74784" y="5502688"/>
            <a:ext cx="2410665" cy="345140"/>
          </a:xfrm>
          <a:prstGeom prst="rect">
            <a:avLst/>
          </a:prstGeom>
        </p:spPr>
      </p:pic>
      <p:pic>
        <p:nvPicPr>
          <p:cNvPr id="134" name="Google Shape;492;p11">
            <a:extLst>
              <a:ext uri="{FF2B5EF4-FFF2-40B4-BE49-F238E27FC236}">
                <a16:creationId xmlns:a16="http://schemas.microsoft.com/office/drawing/2014/main" id="{1D68739F-38C0-48ED-8492-3F39CA717CEA}"/>
              </a:ext>
            </a:extLst>
          </p:cNvPr>
          <p:cNvPicPr preferRelativeResize="0"/>
          <p:nvPr/>
        </p:nvPicPr>
        <p:blipFill rotWithShape="1">
          <a:blip r:embed="rId4">
            <a:alphaModFix/>
          </a:blip>
          <a:srcRect/>
          <a:stretch/>
        </p:blipFill>
        <p:spPr>
          <a:xfrm>
            <a:off x="3786748" y="1310240"/>
            <a:ext cx="3757761" cy="2445135"/>
          </a:xfrm>
          <a:prstGeom prst="rect">
            <a:avLst/>
          </a:prstGeom>
          <a:noFill/>
          <a:ln>
            <a:noFill/>
          </a:ln>
        </p:spPr>
      </p:pic>
      <p:pic>
        <p:nvPicPr>
          <p:cNvPr id="4098" name="Picture 2" descr="AEOLIX project partners appointed five year mandate in DTLF | AEOLIX">
            <a:extLst>
              <a:ext uri="{FF2B5EF4-FFF2-40B4-BE49-F238E27FC236}">
                <a16:creationId xmlns:a16="http://schemas.microsoft.com/office/drawing/2014/main" id="{4C0692FE-B6DF-487D-AEEB-8BE97C4C982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79027" y="5472114"/>
            <a:ext cx="1318900" cy="69348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escargar Png / La Cadena De Eslabones De La Cadena Png – Impresionante  libre transparente png clipart imágenes descarga gratuita">
            <a:extLst>
              <a:ext uri="{FF2B5EF4-FFF2-40B4-BE49-F238E27FC236}">
                <a16:creationId xmlns:a16="http://schemas.microsoft.com/office/drawing/2014/main" id="{769B87BD-8F41-4A41-B961-70A920BCDEB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26985" y="4646254"/>
            <a:ext cx="1132609" cy="4125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10E82C5-4221-4632-865D-2B4912CCAF06}"/>
              </a:ext>
            </a:extLst>
          </p:cNvPr>
          <p:cNvPicPr>
            <a:picLocks noChangeAspect="1"/>
          </p:cNvPicPr>
          <p:nvPr/>
        </p:nvPicPr>
        <p:blipFill>
          <a:blip r:embed="rId14"/>
          <a:stretch>
            <a:fillRect/>
          </a:stretch>
        </p:blipFill>
        <p:spPr>
          <a:xfrm>
            <a:off x="6108694" y="5888951"/>
            <a:ext cx="2395237" cy="417510"/>
          </a:xfrm>
          <a:prstGeom prst="rect">
            <a:avLst/>
          </a:prstGeom>
        </p:spPr>
      </p:pic>
      <p:pic>
        <p:nvPicPr>
          <p:cNvPr id="5" name="Picture 4">
            <a:extLst>
              <a:ext uri="{FF2B5EF4-FFF2-40B4-BE49-F238E27FC236}">
                <a16:creationId xmlns:a16="http://schemas.microsoft.com/office/drawing/2014/main" id="{3D50DAFE-ED04-41A1-B8E5-075EFA159B79}"/>
              </a:ext>
            </a:extLst>
          </p:cNvPr>
          <p:cNvPicPr>
            <a:picLocks noChangeAspect="1"/>
          </p:cNvPicPr>
          <p:nvPr/>
        </p:nvPicPr>
        <p:blipFill>
          <a:blip r:embed="rId15"/>
          <a:stretch>
            <a:fillRect/>
          </a:stretch>
        </p:blipFill>
        <p:spPr>
          <a:xfrm>
            <a:off x="10475931" y="5357756"/>
            <a:ext cx="1490930" cy="889029"/>
          </a:xfrm>
          <a:prstGeom prst="rect">
            <a:avLst/>
          </a:prstGeom>
        </p:spPr>
      </p:pic>
      <p:pic>
        <p:nvPicPr>
          <p:cNvPr id="2052" name="Picture 4" descr="Bane NOR Vector Logo">
            <a:extLst>
              <a:ext uri="{FF2B5EF4-FFF2-40B4-BE49-F238E27FC236}">
                <a16:creationId xmlns:a16="http://schemas.microsoft.com/office/drawing/2014/main" id="{23F7267F-276A-410B-A0FE-F8BCC3717DB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83369" y="5472114"/>
            <a:ext cx="1155449" cy="83367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4233EED-449A-4244-8950-8F43C654433B}"/>
              </a:ext>
            </a:extLst>
          </p:cNvPr>
          <p:cNvSpPr txBox="1"/>
          <p:nvPr/>
        </p:nvSpPr>
        <p:spPr>
          <a:xfrm>
            <a:off x="1716069" y="5851945"/>
            <a:ext cx="902811" cy="338554"/>
          </a:xfrm>
          <a:prstGeom prst="rect">
            <a:avLst/>
          </a:prstGeom>
          <a:noFill/>
        </p:spPr>
        <p:txBody>
          <a:bodyPr wrap="none" rtlCol="0">
            <a:spAutoFit/>
          </a:bodyPr>
          <a:lstStyle/>
          <a:p>
            <a:r>
              <a:rPr lang="en-US" sz="1600" err="1"/>
              <a:t>IMSpoor</a:t>
            </a:r>
            <a:endParaRPr lang="en-GB" sz="1600"/>
          </a:p>
        </p:txBody>
      </p:sp>
      <p:pic>
        <p:nvPicPr>
          <p:cNvPr id="141" name="Imagen 140">
            <a:extLst>
              <a:ext uri="{FF2B5EF4-FFF2-40B4-BE49-F238E27FC236}">
                <a16:creationId xmlns:a16="http://schemas.microsoft.com/office/drawing/2014/main" id="{41BA68A6-EA5E-59B3-82AF-B28303BCEFB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76192" y="6021222"/>
            <a:ext cx="605752" cy="401446"/>
          </a:xfrm>
          <a:prstGeom prst="rect">
            <a:avLst/>
          </a:prstGeom>
        </p:spPr>
      </p:pic>
    </p:spTree>
    <p:extLst>
      <p:ext uri="{BB962C8B-B14F-4D97-AF65-F5344CB8AC3E}">
        <p14:creationId xmlns:p14="http://schemas.microsoft.com/office/powerpoint/2010/main" val="3774259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39" name="Google Shape;339;p5"/>
          <p:cNvSpPr txBox="1">
            <a:spLocks noGrp="1"/>
          </p:cNvSpPr>
          <p:nvPr>
            <p:ph type="title"/>
          </p:nvPr>
        </p:nvSpPr>
        <p:spPr>
          <a:xfrm>
            <a:off x="1443762" y="150105"/>
            <a:ext cx="10515600" cy="1273215"/>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004494"/>
              </a:buClr>
              <a:buSzPts val="2400"/>
              <a:buFont typeface="Calibri"/>
              <a:buNone/>
            </a:pPr>
            <a:r>
              <a:rPr lang="en-US" sz="2400" b="1"/>
              <a:t>Problem Statement</a:t>
            </a:r>
            <a:endParaRPr/>
          </a:p>
        </p:txBody>
      </p:sp>
      <p:pic>
        <p:nvPicPr>
          <p:cNvPr id="73" name="Picture 2" descr="C:\Zerest\Dropbox\Prezi\database_array_800_clr_10068.png">
            <a:extLst>
              <a:ext uri="{FF2B5EF4-FFF2-40B4-BE49-F238E27FC236}">
                <a16:creationId xmlns:a16="http://schemas.microsoft.com/office/drawing/2014/main" id="{77F9CBF7-2F18-4E8B-9468-E6713EA58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1704" y="3555318"/>
            <a:ext cx="4434447" cy="2998795"/>
          </a:xfrm>
          <a:prstGeom prst="rect">
            <a:avLst/>
          </a:prstGeom>
          <a:noFill/>
          <a:extLst>
            <a:ext uri="{909E8E84-426E-40DD-AFC4-6F175D3DCCD1}">
              <a14:hiddenFill xmlns:a14="http://schemas.microsoft.com/office/drawing/2010/main">
                <a:solidFill>
                  <a:srgbClr val="FFFFFF"/>
                </a:solidFill>
              </a14:hiddenFill>
            </a:ext>
          </a:extLst>
        </p:spPr>
      </p:pic>
      <p:grpSp>
        <p:nvGrpSpPr>
          <p:cNvPr id="90" name="Group 89">
            <a:extLst>
              <a:ext uri="{FF2B5EF4-FFF2-40B4-BE49-F238E27FC236}">
                <a16:creationId xmlns:a16="http://schemas.microsoft.com/office/drawing/2014/main" id="{C06FDC11-B835-4338-B546-F016AB55C86D}"/>
              </a:ext>
            </a:extLst>
          </p:cNvPr>
          <p:cNvGrpSpPr/>
          <p:nvPr/>
        </p:nvGrpSpPr>
        <p:grpSpPr>
          <a:xfrm>
            <a:off x="1604265" y="3363763"/>
            <a:ext cx="6594489" cy="2827439"/>
            <a:chOff x="4374675" y="3665570"/>
            <a:chExt cx="5731264" cy="2653839"/>
          </a:xfrm>
        </p:grpSpPr>
        <p:sp>
          <p:nvSpPr>
            <p:cNvPr id="91" name="Google Shape;824;p26">
              <a:extLst>
                <a:ext uri="{FF2B5EF4-FFF2-40B4-BE49-F238E27FC236}">
                  <a16:creationId xmlns:a16="http://schemas.microsoft.com/office/drawing/2014/main" id="{24DC7CF2-B17F-4A9F-9355-8C635C92F74F}"/>
                </a:ext>
              </a:extLst>
            </p:cNvPr>
            <p:cNvSpPr txBox="1"/>
            <p:nvPr/>
          </p:nvSpPr>
          <p:spPr>
            <a:xfrm>
              <a:off x="8313794" y="5826918"/>
              <a:ext cx="1628661" cy="317946"/>
            </a:xfrm>
            <a:prstGeom prst="rect">
              <a:avLst/>
            </a:prstGeom>
            <a:noFill/>
            <a:ln>
              <a:noFill/>
            </a:ln>
          </p:spPr>
          <p:txBody>
            <a:bodyPr spcFirstLastPara="1" wrap="square" lIns="91425" tIns="45700" rIns="91425" bIns="45700" anchor="ctr" anchorCtr="0">
              <a:noAutofit/>
            </a:bodyPr>
            <a:lstStyle/>
            <a:p>
              <a:pPr marL="358775" marR="0" lvl="0" indent="-358775" algn="l" rtl="0">
                <a:spcBef>
                  <a:spcPts val="0"/>
                </a:spcBef>
                <a:spcAft>
                  <a:spcPts val="0"/>
                </a:spcAft>
                <a:buNone/>
              </a:pPr>
              <a:r>
                <a:rPr lang="en-US" sz="2400" b="0">
                  <a:solidFill>
                    <a:srgbClr val="0F5494"/>
                  </a:solidFill>
                  <a:latin typeface="Calibri"/>
                  <a:ea typeface="Calibri"/>
                  <a:cs typeface="Calibri"/>
                  <a:sym typeface="Calibri"/>
                </a:rPr>
                <a:t>ERAIL</a:t>
              </a:r>
              <a:endParaRPr/>
            </a:p>
          </p:txBody>
        </p:sp>
        <p:sp>
          <p:nvSpPr>
            <p:cNvPr id="92" name="Google Shape;826;p26">
              <a:extLst>
                <a:ext uri="{FF2B5EF4-FFF2-40B4-BE49-F238E27FC236}">
                  <a16:creationId xmlns:a16="http://schemas.microsoft.com/office/drawing/2014/main" id="{287C70E6-8703-4F5F-A682-45818043390B}"/>
                </a:ext>
              </a:extLst>
            </p:cNvPr>
            <p:cNvSpPr txBox="1"/>
            <p:nvPr/>
          </p:nvSpPr>
          <p:spPr>
            <a:xfrm>
              <a:off x="4374675" y="3824543"/>
              <a:ext cx="1628661" cy="317946"/>
            </a:xfrm>
            <a:prstGeom prst="rect">
              <a:avLst/>
            </a:prstGeom>
            <a:noFill/>
            <a:ln>
              <a:noFill/>
            </a:ln>
          </p:spPr>
          <p:txBody>
            <a:bodyPr spcFirstLastPara="1" wrap="square" lIns="91425" tIns="45700" rIns="91425" bIns="45700" anchor="ctr" anchorCtr="0">
              <a:noAutofit/>
            </a:bodyPr>
            <a:lstStyle/>
            <a:p>
              <a:pPr marL="358775" marR="0" lvl="0" indent="-358775" algn="l" rtl="0">
                <a:spcBef>
                  <a:spcPts val="0"/>
                </a:spcBef>
                <a:spcAft>
                  <a:spcPts val="0"/>
                </a:spcAft>
                <a:buNone/>
              </a:pPr>
              <a:r>
                <a:rPr lang="en-US" sz="2400" b="0">
                  <a:solidFill>
                    <a:srgbClr val="0F5494"/>
                  </a:solidFill>
                  <a:latin typeface="Calibri"/>
                  <a:ea typeface="Calibri"/>
                  <a:cs typeface="Calibri"/>
                  <a:sym typeface="Calibri"/>
                </a:rPr>
                <a:t>RDD</a:t>
              </a:r>
              <a:endParaRPr/>
            </a:p>
          </p:txBody>
        </p:sp>
        <p:sp>
          <p:nvSpPr>
            <p:cNvPr id="93" name="Google Shape;827;p26">
              <a:extLst>
                <a:ext uri="{FF2B5EF4-FFF2-40B4-BE49-F238E27FC236}">
                  <a16:creationId xmlns:a16="http://schemas.microsoft.com/office/drawing/2014/main" id="{34F2CF6C-DDC9-4EA2-848C-B94E62A7BA03}"/>
                </a:ext>
              </a:extLst>
            </p:cNvPr>
            <p:cNvSpPr txBox="1"/>
            <p:nvPr/>
          </p:nvSpPr>
          <p:spPr>
            <a:xfrm>
              <a:off x="5402466" y="3686391"/>
              <a:ext cx="1628661" cy="317946"/>
            </a:xfrm>
            <a:prstGeom prst="rect">
              <a:avLst/>
            </a:prstGeom>
            <a:noFill/>
            <a:ln>
              <a:noFill/>
            </a:ln>
          </p:spPr>
          <p:txBody>
            <a:bodyPr spcFirstLastPara="1" wrap="square" lIns="91425" tIns="45700" rIns="91425" bIns="45700" anchor="ctr" anchorCtr="0">
              <a:noAutofit/>
            </a:bodyPr>
            <a:lstStyle/>
            <a:p>
              <a:pPr marL="358775" marR="0" lvl="0" indent="-358775" algn="l" rtl="0">
                <a:spcBef>
                  <a:spcPts val="0"/>
                </a:spcBef>
                <a:spcAft>
                  <a:spcPts val="0"/>
                </a:spcAft>
                <a:buNone/>
              </a:pPr>
              <a:r>
                <a:rPr lang="en-US" sz="2400" b="0">
                  <a:solidFill>
                    <a:srgbClr val="0F5494"/>
                  </a:solidFill>
                  <a:latin typeface="Calibri"/>
                  <a:ea typeface="Calibri"/>
                  <a:cs typeface="Calibri"/>
                  <a:sym typeface="Calibri"/>
                </a:rPr>
                <a:t>VKM</a:t>
              </a:r>
              <a:endParaRPr/>
            </a:p>
          </p:txBody>
        </p:sp>
        <p:sp>
          <p:nvSpPr>
            <p:cNvPr id="94" name="Google Shape;828;p26">
              <a:extLst>
                <a:ext uri="{FF2B5EF4-FFF2-40B4-BE49-F238E27FC236}">
                  <a16:creationId xmlns:a16="http://schemas.microsoft.com/office/drawing/2014/main" id="{08AC57C6-2115-4D94-9BE8-73BA3EECAFF2}"/>
                </a:ext>
              </a:extLst>
            </p:cNvPr>
            <p:cNvSpPr txBox="1"/>
            <p:nvPr/>
          </p:nvSpPr>
          <p:spPr>
            <a:xfrm>
              <a:off x="7391815" y="6001463"/>
              <a:ext cx="1628661" cy="317946"/>
            </a:xfrm>
            <a:prstGeom prst="rect">
              <a:avLst/>
            </a:prstGeom>
            <a:noFill/>
            <a:ln>
              <a:noFill/>
            </a:ln>
          </p:spPr>
          <p:txBody>
            <a:bodyPr spcFirstLastPara="1" wrap="square" lIns="91425" tIns="45700" rIns="91425" bIns="45700" anchor="ctr" anchorCtr="0">
              <a:noAutofit/>
            </a:bodyPr>
            <a:lstStyle/>
            <a:p>
              <a:pPr marL="358775" marR="0" lvl="0" indent="-358775" algn="l" rtl="0">
                <a:spcBef>
                  <a:spcPts val="0"/>
                </a:spcBef>
                <a:spcAft>
                  <a:spcPts val="0"/>
                </a:spcAft>
                <a:buNone/>
              </a:pPr>
              <a:r>
                <a:rPr lang="en-US" sz="2400" b="0">
                  <a:solidFill>
                    <a:srgbClr val="0F5494"/>
                  </a:solidFill>
                  <a:latin typeface="Calibri"/>
                  <a:ea typeface="Calibri"/>
                  <a:cs typeface="Calibri"/>
                  <a:sym typeface="Calibri"/>
                </a:rPr>
                <a:t>ECVVR</a:t>
              </a:r>
              <a:endParaRPr/>
            </a:p>
          </p:txBody>
        </p:sp>
        <p:sp>
          <p:nvSpPr>
            <p:cNvPr id="95" name="Google Shape;829;p26">
              <a:extLst>
                <a:ext uri="{FF2B5EF4-FFF2-40B4-BE49-F238E27FC236}">
                  <a16:creationId xmlns:a16="http://schemas.microsoft.com/office/drawing/2014/main" id="{8524C5F3-826E-4FA3-85DD-0E3381D1A3AC}"/>
                </a:ext>
              </a:extLst>
            </p:cNvPr>
            <p:cNvSpPr txBox="1"/>
            <p:nvPr/>
          </p:nvSpPr>
          <p:spPr>
            <a:xfrm>
              <a:off x="8477278" y="4311919"/>
              <a:ext cx="1628661" cy="317946"/>
            </a:xfrm>
            <a:prstGeom prst="rect">
              <a:avLst/>
            </a:prstGeom>
            <a:noFill/>
            <a:ln>
              <a:noFill/>
            </a:ln>
          </p:spPr>
          <p:txBody>
            <a:bodyPr spcFirstLastPara="1" wrap="square" lIns="91425" tIns="45700" rIns="91425" bIns="45700" anchor="ctr" anchorCtr="0">
              <a:noAutofit/>
            </a:bodyPr>
            <a:lstStyle/>
            <a:p>
              <a:pPr marL="358775" marR="0" lvl="0" indent="-358775" algn="l" rtl="0">
                <a:spcBef>
                  <a:spcPts val="0"/>
                </a:spcBef>
                <a:spcAft>
                  <a:spcPts val="0"/>
                </a:spcAft>
                <a:buNone/>
              </a:pPr>
              <a:r>
                <a:rPr lang="en-US" sz="2400" b="0">
                  <a:solidFill>
                    <a:srgbClr val="0F5494"/>
                  </a:solidFill>
                  <a:latin typeface="Calibri"/>
                  <a:ea typeface="Calibri"/>
                  <a:cs typeface="Calibri"/>
                  <a:sym typeface="Calibri"/>
                </a:rPr>
                <a:t>EVR</a:t>
              </a:r>
              <a:endParaRPr/>
            </a:p>
          </p:txBody>
        </p:sp>
        <p:sp>
          <p:nvSpPr>
            <p:cNvPr id="98" name="Google Shape;832;p26">
              <a:extLst>
                <a:ext uri="{FF2B5EF4-FFF2-40B4-BE49-F238E27FC236}">
                  <a16:creationId xmlns:a16="http://schemas.microsoft.com/office/drawing/2014/main" id="{C817D5A3-8D52-4BEC-BB73-EA02E74544BE}"/>
                </a:ext>
              </a:extLst>
            </p:cNvPr>
            <p:cNvSpPr txBox="1"/>
            <p:nvPr/>
          </p:nvSpPr>
          <p:spPr>
            <a:xfrm>
              <a:off x="6685133" y="3665570"/>
              <a:ext cx="1628661" cy="317946"/>
            </a:xfrm>
            <a:prstGeom prst="rect">
              <a:avLst/>
            </a:prstGeom>
            <a:noFill/>
            <a:ln>
              <a:noFill/>
            </a:ln>
          </p:spPr>
          <p:txBody>
            <a:bodyPr spcFirstLastPara="1" wrap="square" lIns="91425" tIns="45700" rIns="91425" bIns="45700" anchor="ctr" anchorCtr="0">
              <a:noAutofit/>
            </a:bodyPr>
            <a:lstStyle/>
            <a:p>
              <a:pPr marL="358775" marR="0" lvl="0" indent="-358775" algn="l" rtl="0">
                <a:spcBef>
                  <a:spcPts val="0"/>
                </a:spcBef>
                <a:spcAft>
                  <a:spcPts val="0"/>
                </a:spcAft>
                <a:buNone/>
              </a:pPr>
              <a:r>
                <a:rPr lang="en-US" sz="2400" b="0">
                  <a:solidFill>
                    <a:srgbClr val="0F5494"/>
                  </a:solidFill>
                  <a:latin typeface="Calibri"/>
                  <a:ea typeface="Calibri"/>
                  <a:cs typeface="Calibri"/>
                  <a:sym typeface="Calibri"/>
                </a:rPr>
                <a:t>SRD</a:t>
              </a:r>
              <a:endParaRPr/>
            </a:p>
          </p:txBody>
        </p:sp>
        <p:sp>
          <p:nvSpPr>
            <p:cNvPr id="99" name="Google Shape;833;p26">
              <a:extLst>
                <a:ext uri="{FF2B5EF4-FFF2-40B4-BE49-F238E27FC236}">
                  <a16:creationId xmlns:a16="http://schemas.microsoft.com/office/drawing/2014/main" id="{B9AA7680-C2FD-49D1-9F5B-66DF2C203DDC}"/>
                </a:ext>
              </a:extLst>
            </p:cNvPr>
            <p:cNvSpPr txBox="1"/>
            <p:nvPr/>
          </p:nvSpPr>
          <p:spPr>
            <a:xfrm>
              <a:off x="7990401" y="3686391"/>
              <a:ext cx="1628661" cy="317946"/>
            </a:xfrm>
            <a:prstGeom prst="rect">
              <a:avLst/>
            </a:prstGeom>
            <a:noFill/>
            <a:ln>
              <a:noFill/>
            </a:ln>
          </p:spPr>
          <p:txBody>
            <a:bodyPr spcFirstLastPara="1" wrap="square" lIns="91425" tIns="45700" rIns="91425" bIns="45700" anchor="ctr" anchorCtr="0">
              <a:noAutofit/>
            </a:bodyPr>
            <a:lstStyle/>
            <a:p>
              <a:pPr marL="358775" marR="0" lvl="0" indent="-358775" algn="l" rtl="0">
                <a:spcBef>
                  <a:spcPts val="0"/>
                </a:spcBef>
                <a:spcAft>
                  <a:spcPts val="0"/>
                </a:spcAft>
                <a:buNone/>
              </a:pPr>
              <a:r>
                <a:rPr lang="en-US" sz="2400" b="0">
                  <a:solidFill>
                    <a:srgbClr val="0F5494"/>
                  </a:solidFill>
                  <a:latin typeface="Calibri"/>
                  <a:ea typeface="Calibri"/>
                  <a:cs typeface="Calibri"/>
                  <a:sym typeface="Calibri"/>
                </a:rPr>
                <a:t>OSS</a:t>
              </a:r>
              <a:endParaRPr/>
            </a:p>
          </p:txBody>
        </p:sp>
      </p:grpSp>
      <p:sp>
        <p:nvSpPr>
          <p:cNvPr id="100" name="Oval 99">
            <a:extLst>
              <a:ext uri="{FF2B5EF4-FFF2-40B4-BE49-F238E27FC236}">
                <a16:creationId xmlns:a16="http://schemas.microsoft.com/office/drawing/2014/main" id="{73372862-FF12-4146-92B8-FFFCA20BCBFE}"/>
              </a:ext>
            </a:extLst>
          </p:cNvPr>
          <p:cNvSpPr/>
          <p:nvPr/>
        </p:nvSpPr>
        <p:spPr>
          <a:xfrm>
            <a:off x="3045958" y="4904187"/>
            <a:ext cx="396060" cy="360040"/>
          </a:xfrm>
          <a:prstGeom prst="ellipse">
            <a:avLst/>
          </a:prstGeom>
          <a:solidFill>
            <a:srgbClr val="133176">
              <a:alpha val="0"/>
            </a:srgbClr>
          </a:solidFill>
          <a:ln w="127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a:solidFill>
                  <a:schemeClr val="tx1"/>
                </a:solidFill>
              </a:rPr>
              <a:t>M</a:t>
            </a:r>
            <a:endParaRPr lang="en-GB" sz="500">
              <a:solidFill>
                <a:schemeClr val="tx1"/>
              </a:solidFill>
            </a:endParaRPr>
          </a:p>
        </p:txBody>
      </p:sp>
      <p:sp>
        <p:nvSpPr>
          <p:cNvPr id="101" name="Oval 100">
            <a:extLst>
              <a:ext uri="{FF2B5EF4-FFF2-40B4-BE49-F238E27FC236}">
                <a16:creationId xmlns:a16="http://schemas.microsoft.com/office/drawing/2014/main" id="{F915D3EA-B2D6-4CB6-9F01-ABDFD7BAC4D2}"/>
              </a:ext>
            </a:extLst>
          </p:cNvPr>
          <p:cNvSpPr/>
          <p:nvPr/>
        </p:nvSpPr>
        <p:spPr>
          <a:xfrm>
            <a:off x="4022940" y="5395084"/>
            <a:ext cx="514340" cy="467562"/>
          </a:xfrm>
          <a:prstGeom prst="ellipse">
            <a:avLst/>
          </a:prstGeom>
          <a:solidFill>
            <a:srgbClr val="133176">
              <a:alpha val="0"/>
            </a:srgbClr>
          </a:solidFill>
          <a:ln w="1905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sz="2800">
                <a:solidFill>
                  <a:schemeClr val="tx1"/>
                </a:solidFill>
              </a:rPr>
              <a:t>M</a:t>
            </a:r>
            <a:endParaRPr lang="en-GB" sz="800">
              <a:solidFill>
                <a:schemeClr val="tx1"/>
              </a:solidFill>
            </a:endParaRPr>
          </a:p>
        </p:txBody>
      </p:sp>
      <p:sp>
        <p:nvSpPr>
          <p:cNvPr id="102" name="Title 2">
            <a:extLst>
              <a:ext uri="{FF2B5EF4-FFF2-40B4-BE49-F238E27FC236}">
                <a16:creationId xmlns:a16="http://schemas.microsoft.com/office/drawing/2014/main" id="{9A8C7FEE-D015-4F79-B77A-2F374BF9BB13}"/>
              </a:ext>
            </a:extLst>
          </p:cNvPr>
          <p:cNvSpPr txBox="1">
            <a:spLocks/>
          </p:cNvSpPr>
          <p:nvPr/>
        </p:nvSpPr>
        <p:spPr bwMode="auto">
          <a:xfrm>
            <a:off x="2287882" y="5381117"/>
            <a:ext cx="785716" cy="38405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400" b="0" kern="0"/>
              <a:t>RINF </a:t>
            </a:r>
          </a:p>
        </p:txBody>
      </p:sp>
      <p:sp>
        <p:nvSpPr>
          <p:cNvPr id="103" name="Title 2">
            <a:extLst>
              <a:ext uri="{FF2B5EF4-FFF2-40B4-BE49-F238E27FC236}">
                <a16:creationId xmlns:a16="http://schemas.microsoft.com/office/drawing/2014/main" id="{6F27E300-8C52-4A68-9A2B-4BA79757243B}"/>
              </a:ext>
            </a:extLst>
          </p:cNvPr>
          <p:cNvSpPr txBox="1">
            <a:spLocks/>
          </p:cNvSpPr>
          <p:nvPr/>
        </p:nvSpPr>
        <p:spPr bwMode="auto">
          <a:xfrm>
            <a:off x="3442018" y="6126412"/>
            <a:ext cx="1844290" cy="36004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400" b="0" kern="0"/>
              <a:t>ERATV</a:t>
            </a:r>
          </a:p>
        </p:txBody>
      </p:sp>
      <p:sp>
        <p:nvSpPr>
          <p:cNvPr id="34" name="Google Shape;829;p26">
            <a:extLst>
              <a:ext uri="{FF2B5EF4-FFF2-40B4-BE49-F238E27FC236}">
                <a16:creationId xmlns:a16="http://schemas.microsoft.com/office/drawing/2014/main" id="{FDC0A944-FFC5-4F75-9DA6-3B53F22B22FA}"/>
              </a:ext>
            </a:extLst>
          </p:cNvPr>
          <p:cNvSpPr txBox="1"/>
          <p:nvPr/>
        </p:nvSpPr>
        <p:spPr>
          <a:xfrm>
            <a:off x="6324788" y="4723388"/>
            <a:ext cx="1873965" cy="338744"/>
          </a:xfrm>
          <a:prstGeom prst="rect">
            <a:avLst/>
          </a:prstGeom>
          <a:noFill/>
          <a:ln>
            <a:noFill/>
          </a:ln>
        </p:spPr>
        <p:txBody>
          <a:bodyPr spcFirstLastPara="1" wrap="square" lIns="91425" tIns="45700" rIns="91425" bIns="45700" anchor="ctr" anchorCtr="0">
            <a:noAutofit/>
          </a:bodyPr>
          <a:lstStyle/>
          <a:p>
            <a:pPr marL="358775" marR="0" lvl="0" indent="-358775" algn="l" rtl="0">
              <a:spcBef>
                <a:spcPts val="0"/>
              </a:spcBef>
              <a:spcAft>
                <a:spcPts val="0"/>
              </a:spcAft>
              <a:buNone/>
            </a:pPr>
            <a:r>
              <a:rPr lang="en-US" sz="2400" b="0">
                <a:solidFill>
                  <a:srgbClr val="0F5494"/>
                </a:solidFill>
                <a:latin typeface="Calibri"/>
                <a:ea typeface="Calibri"/>
                <a:cs typeface="Calibri"/>
                <a:sym typeface="Calibri"/>
              </a:rPr>
              <a:t>ERADIS</a:t>
            </a:r>
            <a:endParaRPr/>
          </a:p>
        </p:txBody>
      </p:sp>
      <p:pic>
        <p:nvPicPr>
          <p:cNvPr id="35" name="Picture 34">
            <a:extLst>
              <a:ext uri="{FF2B5EF4-FFF2-40B4-BE49-F238E27FC236}">
                <a16:creationId xmlns:a16="http://schemas.microsoft.com/office/drawing/2014/main" id="{35B39AF7-272C-4164-8536-2F8657D911E8}"/>
              </a:ext>
            </a:extLst>
          </p:cNvPr>
          <p:cNvPicPr>
            <a:picLocks noChangeAspect="1"/>
          </p:cNvPicPr>
          <p:nvPr/>
        </p:nvPicPr>
        <p:blipFill>
          <a:blip r:embed="rId4"/>
          <a:stretch>
            <a:fillRect/>
          </a:stretch>
        </p:blipFill>
        <p:spPr>
          <a:xfrm>
            <a:off x="6128862" y="1580429"/>
            <a:ext cx="4904006" cy="1201154"/>
          </a:xfrm>
          <a:prstGeom prst="rect">
            <a:avLst/>
          </a:prstGeom>
        </p:spPr>
      </p:pic>
      <p:sp>
        <p:nvSpPr>
          <p:cNvPr id="37" name="TextBox 36">
            <a:extLst>
              <a:ext uri="{FF2B5EF4-FFF2-40B4-BE49-F238E27FC236}">
                <a16:creationId xmlns:a16="http://schemas.microsoft.com/office/drawing/2014/main" id="{C0956FAE-19A0-44C3-B6FA-0E0FC94BBA02}"/>
              </a:ext>
            </a:extLst>
          </p:cNvPr>
          <p:cNvSpPr txBox="1"/>
          <p:nvPr/>
        </p:nvSpPr>
        <p:spPr>
          <a:xfrm>
            <a:off x="7612540" y="2890876"/>
            <a:ext cx="4339599" cy="967957"/>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a:solidFill>
                  <a:schemeClr val="bg2">
                    <a:lumMod val="25000"/>
                  </a:schemeClr>
                </a:solidFill>
              </a:rPr>
              <a:t>Route Compatibility Check </a:t>
            </a:r>
          </a:p>
          <a:p>
            <a:pPr marL="342900" indent="-342900">
              <a:lnSpc>
                <a:spcPct val="150000"/>
              </a:lnSpc>
              <a:buFont typeface="Arial" panose="020B0604020202020204" pitchFamily="34" charset="0"/>
              <a:buChar char="•"/>
            </a:pPr>
            <a:r>
              <a:rPr lang="en-US" sz="2000">
                <a:solidFill>
                  <a:schemeClr val="bg2">
                    <a:lumMod val="25000"/>
                  </a:schemeClr>
                </a:solidFill>
              </a:rPr>
              <a:t>Route Book</a:t>
            </a:r>
          </a:p>
        </p:txBody>
      </p:sp>
    </p:spTree>
    <p:extLst>
      <p:ext uri="{BB962C8B-B14F-4D97-AF65-F5344CB8AC3E}">
        <p14:creationId xmlns:p14="http://schemas.microsoft.com/office/powerpoint/2010/main" val="2110664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61CCE-2971-4F55-A1C3-96293F3D226A}"/>
              </a:ext>
            </a:extLst>
          </p:cNvPr>
          <p:cNvSpPr>
            <a:spLocks noGrp="1"/>
          </p:cNvSpPr>
          <p:nvPr>
            <p:ph type="title"/>
          </p:nvPr>
        </p:nvSpPr>
        <p:spPr/>
        <p:txBody>
          <a:bodyPr>
            <a:normAutofit/>
          </a:bodyPr>
          <a:lstStyle/>
          <a:p>
            <a:pPr algn="ctr"/>
            <a:r>
              <a:rPr lang="en-US" sz="2400" b="1">
                <a:latin typeface="+mn-lt"/>
              </a:rPr>
              <a:t>Extending RINF with Microlevel data</a:t>
            </a:r>
            <a:endParaRPr lang="en-GB" sz="2400" b="1">
              <a:latin typeface="+mn-lt"/>
            </a:endParaRPr>
          </a:p>
        </p:txBody>
      </p:sp>
      <p:pic>
        <p:nvPicPr>
          <p:cNvPr id="4" name="Picture 3">
            <a:extLst>
              <a:ext uri="{FF2B5EF4-FFF2-40B4-BE49-F238E27FC236}">
                <a16:creationId xmlns:a16="http://schemas.microsoft.com/office/drawing/2014/main" id="{76FB40C9-0F18-4F51-9C20-FDECBBE9E568}"/>
              </a:ext>
            </a:extLst>
          </p:cNvPr>
          <p:cNvPicPr>
            <a:picLocks noChangeAspect="1"/>
          </p:cNvPicPr>
          <p:nvPr/>
        </p:nvPicPr>
        <p:blipFill>
          <a:blip r:embed="rId2"/>
          <a:stretch>
            <a:fillRect/>
          </a:stretch>
        </p:blipFill>
        <p:spPr>
          <a:xfrm>
            <a:off x="4370523" y="1531764"/>
            <a:ext cx="6258698" cy="3794472"/>
          </a:xfrm>
          <a:prstGeom prst="rect">
            <a:avLst/>
          </a:prstGeom>
        </p:spPr>
      </p:pic>
      <p:pic>
        <p:nvPicPr>
          <p:cNvPr id="6" name="Picture 5">
            <a:extLst>
              <a:ext uri="{FF2B5EF4-FFF2-40B4-BE49-F238E27FC236}">
                <a16:creationId xmlns:a16="http://schemas.microsoft.com/office/drawing/2014/main" id="{0A9D75F2-F211-48FA-A3B5-CEF4042144C2}"/>
              </a:ext>
            </a:extLst>
          </p:cNvPr>
          <p:cNvPicPr>
            <a:picLocks noChangeAspect="1"/>
          </p:cNvPicPr>
          <p:nvPr/>
        </p:nvPicPr>
        <p:blipFill>
          <a:blip r:embed="rId3"/>
          <a:stretch>
            <a:fillRect/>
          </a:stretch>
        </p:blipFill>
        <p:spPr>
          <a:xfrm>
            <a:off x="1" y="1166497"/>
            <a:ext cx="4370522" cy="3794472"/>
          </a:xfrm>
          <a:prstGeom prst="rect">
            <a:avLst/>
          </a:prstGeom>
        </p:spPr>
      </p:pic>
      <p:pic>
        <p:nvPicPr>
          <p:cNvPr id="8" name="Picture 7">
            <a:extLst>
              <a:ext uri="{FF2B5EF4-FFF2-40B4-BE49-F238E27FC236}">
                <a16:creationId xmlns:a16="http://schemas.microsoft.com/office/drawing/2014/main" id="{5191AA31-CFA5-4B0F-997C-2B60D2D76833}"/>
              </a:ext>
            </a:extLst>
          </p:cNvPr>
          <p:cNvPicPr>
            <a:picLocks noChangeAspect="1"/>
          </p:cNvPicPr>
          <p:nvPr/>
        </p:nvPicPr>
        <p:blipFill>
          <a:blip r:embed="rId4"/>
          <a:stretch>
            <a:fillRect/>
          </a:stretch>
        </p:blipFill>
        <p:spPr>
          <a:xfrm>
            <a:off x="8219267" y="4162049"/>
            <a:ext cx="4210638" cy="2695951"/>
          </a:xfrm>
          <a:prstGeom prst="rect">
            <a:avLst/>
          </a:prstGeom>
        </p:spPr>
      </p:pic>
      <p:sp>
        <p:nvSpPr>
          <p:cNvPr id="7" name="TextBox 6">
            <a:extLst>
              <a:ext uri="{FF2B5EF4-FFF2-40B4-BE49-F238E27FC236}">
                <a16:creationId xmlns:a16="http://schemas.microsoft.com/office/drawing/2014/main" id="{3C333A6A-A005-4CD2-A4A7-903B13959CC5}"/>
              </a:ext>
            </a:extLst>
          </p:cNvPr>
          <p:cNvSpPr txBox="1"/>
          <p:nvPr/>
        </p:nvSpPr>
        <p:spPr>
          <a:xfrm>
            <a:off x="463966" y="5306337"/>
            <a:ext cx="6213564" cy="1354217"/>
          </a:xfrm>
          <a:prstGeom prst="rect">
            <a:avLst/>
          </a:prstGeom>
          <a:noFill/>
        </p:spPr>
        <p:txBody>
          <a:bodyPr wrap="square">
            <a:spAutoFit/>
          </a:bodyPr>
          <a:lstStyle/>
          <a:p>
            <a:r>
              <a:rPr lang="en-GB" sz="1800">
                <a:solidFill>
                  <a:schemeClr val="bg1"/>
                </a:solidFill>
                <a:effectLst/>
                <a:latin typeface="Calibri" panose="020F0502020204030204" pitchFamily="34" charset="0"/>
                <a:ea typeface="Times New Roman" panose="02020603050405020304" pitchFamily="18" charset="0"/>
              </a:rPr>
              <a:t> </a:t>
            </a:r>
            <a:endParaRPr lang="en-GB" sz="1800">
              <a:solidFill>
                <a:schemeClr val="bg1"/>
              </a:solidFill>
              <a:effectLst/>
              <a:latin typeface="Calibri" panose="020F0502020204030204" pitchFamily="34" charset="0"/>
              <a:ea typeface="Calibri" panose="020F0502020204030204" pitchFamily="34" charset="0"/>
            </a:endParaRPr>
          </a:p>
          <a:p>
            <a:pPr>
              <a:spcAft>
                <a:spcPts val="1200"/>
              </a:spcAft>
            </a:pPr>
            <a:r>
              <a:rPr lang="en-GB" sz="1800">
                <a:solidFill>
                  <a:schemeClr val="bg2">
                    <a:lumMod val="25000"/>
                  </a:schemeClr>
                </a:solidFill>
                <a:effectLst/>
                <a:latin typeface="Calibri" panose="020F0502020204030204" pitchFamily="34" charset="0"/>
                <a:ea typeface="Times New Roman" panose="02020603050405020304" pitchFamily="18" charset="0"/>
              </a:rPr>
              <a:t># </a:t>
            </a:r>
            <a:r>
              <a:rPr lang="en-GB" sz="1800">
                <a:solidFill>
                  <a:schemeClr val="bg2">
                    <a:lumMod val="25000"/>
                  </a:schemeClr>
                </a:solidFill>
                <a:latin typeface="Calibri" panose="020F0502020204030204" pitchFamily="34" charset="0"/>
                <a:ea typeface="Times New Roman" panose="02020603050405020304" pitchFamily="18" charset="0"/>
              </a:rPr>
              <a:t>ERA KG – RINF integration demo with Norway </a:t>
            </a:r>
            <a:r>
              <a:rPr lang="en-GB" sz="1800" err="1">
                <a:solidFill>
                  <a:schemeClr val="bg2">
                    <a:lumMod val="25000"/>
                  </a:schemeClr>
                </a:solidFill>
                <a:effectLst/>
                <a:latin typeface="Calibri" panose="020F0502020204030204" pitchFamily="34" charset="0"/>
                <a:ea typeface="Times New Roman" panose="02020603050405020304" pitchFamily="18" charset="0"/>
              </a:rPr>
              <a:t>RailML</a:t>
            </a:r>
            <a:r>
              <a:rPr lang="en-GB" sz="1800">
                <a:solidFill>
                  <a:schemeClr val="bg2">
                    <a:lumMod val="25000"/>
                  </a:schemeClr>
                </a:solidFill>
                <a:effectLst/>
                <a:latin typeface="Calibri" panose="020F0502020204030204" pitchFamily="34" charset="0"/>
                <a:ea typeface="Times New Roman" panose="02020603050405020304" pitchFamily="18" charset="0"/>
              </a:rPr>
              <a:t> dataset</a:t>
            </a:r>
          </a:p>
          <a:p>
            <a:pPr>
              <a:spcAft>
                <a:spcPts val="1200"/>
              </a:spcAft>
            </a:pPr>
            <a:r>
              <a:rPr lang="en-GB" sz="1800">
                <a:solidFill>
                  <a:schemeClr val="bg2">
                    <a:lumMod val="25000"/>
                  </a:schemeClr>
                </a:solidFill>
                <a:latin typeface="Calibri" panose="020F0502020204030204" pitchFamily="34" charset="0"/>
              </a:rPr>
              <a:t> The video is available here:  </a:t>
            </a:r>
            <a:r>
              <a:rPr lang="es-ES" sz="1800">
                <a:solidFill>
                  <a:schemeClr val="bg2">
                    <a:lumMod val="25000"/>
                  </a:schemeClr>
                </a:solidFill>
                <a:latin typeface="Calibri" panose="020F0502020204030204" pitchFamily="34" charset="0"/>
                <a:hlinkClick r:id="rId5">
                  <a:extLst>
                    <a:ext uri="{A12FA001-AC4F-418D-AE19-62706E023703}">
                      <ahyp:hlinkClr xmlns:ahyp="http://schemas.microsoft.com/office/drawing/2018/hyperlinkcolor" val="tx"/>
                    </a:ext>
                  </a:extLst>
                </a:hlinkClick>
              </a:rPr>
              <a:t>https://cloud.ilabt.imec.be/index.php/s/PKcMBcR972ensRQ</a:t>
            </a:r>
            <a:endParaRPr lang="es-ES" sz="1800">
              <a:solidFill>
                <a:schemeClr val="bg2">
                  <a:lumMod val="25000"/>
                </a:schemeClr>
              </a:solidFill>
              <a:latin typeface="Calibri" panose="020F0502020204030204" pitchFamily="34" charset="0"/>
            </a:endParaRPr>
          </a:p>
        </p:txBody>
      </p:sp>
    </p:spTree>
    <p:extLst>
      <p:ext uri="{BB962C8B-B14F-4D97-AF65-F5344CB8AC3E}">
        <p14:creationId xmlns:p14="http://schemas.microsoft.com/office/powerpoint/2010/main" val="415820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9;p5">
            <a:extLst>
              <a:ext uri="{FF2B5EF4-FFF2-40B4-BE49-F238E27FC236}">
                <a16:creationId xmlns:a16="http://schemas.microsoft.com/office/drawing/2014/main" id="{0075C262-7D32-491D-9FE9-52A37A154636}"/>
              </a:ext>
            </a:extLst>
          </p:cNvPr>
          <p:cNvSpPr txBox="1">
            <a:spLocks/>
          </p:cNvSpPr>
          <p:nvPr/>
        </p:nvSpPr>
        <p:spPr>
          <a:xfrm>
            <a:off x="2425500" y="754600"/>
            <a:ext cx="9090900" cy="6177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lumMod val="50000"/>
                    <a:lumOff val="50000"/>
                  </a:schemeClr>
                </a:solidFill>
                <a:latin typeface="Calibri"/>
                <a:ea typeface="+mj-ea"/>
                <a:cs typeface="Calibri"/>
              </a:defRPr>
            </a:lvl1pPr>
          </a:lstStyle>
          <a:p>
            <a:pPr algn="r">
              <a:spcBef>
                <a:spcPts val="0"/>
              </a:spcBef>
              <a:buClr>
                <a:srgbClr val="004494"/>
              </a:buClr>
              <a:buSzPts val="2400"/>
              <a:buFont typeface="Calibri"/>
              <a:buNone/>
            </a:pPr>
            <a:r>
              <a:rPr lang="en-US" sz="2400" b="1"/>
              <a:t>RINF Today Sep 2022 </a:t>
            </a:r>
            <a:br>
              <a:rPr lang="en-US" sz="2400"/>
            </a:br>
            <a:endParaRPr lang="en-US"/>
          </a:p>
        </p:txBody>
      </p:sp>
      <p:sp>
        <p:nvSpPr>
          <p:cNvPr id="6" name="Google Shape;46;p1">
            <a:extLst>
              <a:ext uri="{FF2B5EF4-FFF2-40B4-BE49-F238E27FC236}">
                <a16:creationId xmlns:a16="http://schemas.microsoft.com/office/drawing/2014/main" id="{C4AF3D2C-BBBB-48F0-A33A-B6B87DDEB830}"/>
              </a:ext>
            </a:extLst>
          </p:cNvPr>
          <p:cNvSpPr txBox="1"/>
          <p:nvPr/>
        </p:nvSpPr>
        <p:spPr>
          <a:xfrm>
            <a:off x="1121330" y="2116196"/>
            <a:ext cx="10793893" cy="60016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bg2">
                    <a:lumMod val="25000"/>
                  </a:schemeClr>
                </a:solidFill>
              </a:rPr>
              <a:t>Today RINF is a </a:t>
            </a:r>
            <a:r>
              <a:rPr lang="en-US" sz="2000" b="1" u="sng">
                <a:solidFill>
                  <a:schemeClr val="bg2">
                    <a:lumMod val="25000"/>
                  </a:schemeClr>
                </a:solidFill>
              </a:rPr>
              <a:t>cloud service in production at the  EU Data Platform</a:t>
            </a:r>
            <a:r>
              <a:rPr lang="en-US" sz="2000">
                <a:solidFill>
                  <a:schemeClr val="bg2">
                    <a:lumMod val="25000"/>
                  </a:schemeClr>
                </a:solidFill>
              </a:rPr>
              <a:t> maintained  by DIGIT experts at Data Interoperable unit  (Long Term MoU in place)</a:t>
            </a:r>
          </a:p>
          <a:p>
            <a:pPr marL="0" lvl="0" indent="0" algn="l" rtl="0">
              <a:spcBef>
                <a:spcPts val="0"/>
              </a:spcBef>
              <a:spcAft>
                <a:spcPts val="0"/>
              </a:spcAft>
              <a:buNone/>
            </a:pPr>
            <a:r>
              <a:rPr lang="en-US" sz="2000">
                <a:solidFill>
                  <a:schemeClr val="bg2">
                    <a:lumMod val="25000"/>
                  </a:schemeClr>
                </a:solidFill>
              </a:rPr>
              <a:t>All the assets are browsable </a:t>
            </a:r>
            <a:r>
              <a:rPr lang="en-US" sz="2000" b="1">
                <a:solidFill>
                  <a:schemeClr val="bg2">
                    <a:lumMod val="25000"/>
                  </a:schemeClr>
                </a:solidFill>
              </a:rPr>
              <a:t>using Uniform Resource Identifiers </a:t>
            </a:r>
            <a:r>
              <a:rPr lang="en-US" sz="2000">
                <a:solidFill>
                  <a:schemeClr val="bg2">
                    <a:lumMod val="25000"/>
                  </a:schemeClr>
                </a:solidFill>
              </a:rPr>
              <a:t>published by </a:t>
            </a:r>
            <a:r>
              <a:rPr lang="en-US" sz="2000" b="1">
                <a:solidFill>
                  <a:schemeClr val="bg2">
                    <a:lumMod val="25000"/>
                  </a:schemeClr>
                </a:solidFill>
              </a:rPr>
              <a:t>Publication Office Service</a:t>
            </a:r>
          </a:p>
          <a:p>
            <a:pPr marL="0" lvl="0" indent="0" algn="l" rtl="0">
              <a:spcBef>
                <a:spcPts val="0"/>
              </a:spcBef>
              <a:spcAft>
                <a:spcPts val="0"/>
              </a:spcAft>
              <a:buNone/>
            </a:pPr>
            <a:endParaRPr lang="en-US" sz="2000">
              <a:solidFill>
                <a:schemeClr val="bg2">
                  <a:lumMod val="25000"/>
                </a:schemeClr>
              </a:solidFill>
            </a:endParaRPr>
          </a:p>
          <a:p>
            <a:pPr marL="628650" lvl="1" indent="-171450">
              <a:buFont typeface="Arial" panose="020B0604020202020204" pitchFamily="34" charset="0"/>
              <a:buChar char="•"/>
            </a:pPr>
            <a:r>
              <a:rPr lang="en-US" sz="2000">
                <a:solidFill>
                  <a:schemeClr val="bg2">
                    <a:lumMod val="25000"/>
                  </a:schemeClr>
                </a:solidFill>
              </a:rPr>
              <a:t>Backwards compatible</a:t>
            </a:r>
          </a:p>
          <a:p>
            <a:pPr marL="628650" lvl="1" indent="-171450">
              <a:buFont typeface="Arial" panose="020B0604020202020204" pitchFamily="34" charset="0"/>
              <a:buChar char="•"/>
            </a:pPr>
            <a:r>
              <a:rPr lang="en-US" sz="2000">
                <a:solidFill>
                  <a:schemeClr val="bg2">
                    <a:lumMod val="25000"/>
                  </a:schemeClr>
                </a:solidFill>
              </a:rPr>
              <a:t>Interoperable by design</a:t>
            </a:r>
          </a:p>
          <a:p>
            <a:pPr marL="628650" lvl="1" indent="-171450">
              <a:buFont typeface="Arial" panose="020B0604020202020204" pitchFamily="34" charset="0"/>
              <a:buChar char="•"/>
            </a:pPr>
            <a:r>
              <a:rPr lang="en-US" sz="2000">
                <a:solidFill>
                  <a:schemeClr val="bg2">
                    <a:lumMod val="25000"/>
                  </a:schemeClr>
                </a:solidFill>
              </a:rPr>
              <a:t>Extendable seamlessly to new data models – able to cope with heterogeneous IM Information Tech maturity level </a:t>
            </a:r>
          </a:p>
          <a:p>
            <a:pPr marL="628650" lvl="1" indent="-171450">
              <a:buFont typeface="Arial" panose="020B0604020202020204" pitchFamily="34" charset="0"/>
              <a:buChar char="•"/>
            </a:pPr>
            <a:r>
              <a:rPr lang="en-US" sz="2000">
                <a:solidFill>
                  <a:schemeClr val="bg2">
                    <a:lumMod val="25000"/>
                  </a:schemeClr>
                </a:solidFill>
              </a:rPr>
              <a:t>Agile methodology for new requirements and developments</a:t>
            </a:r>
          </a:p>
          <a:p>
            <a:pPr marL="628650" lvl="1" indent="-171450">
              <a:buFont typeface="Arial" panose="020B0604020202020204" pitchFamily="34" charset="0"/>
              <a:buChar char="•"/>
            </a:pPr>
            <a:r>
              <a:rPr lang="en-US" sz="2000">
                <a:solidFill>
                  <a:schemeClr val="bg2">
                    <a:lumMod val="25000"/>
                  </a:schemeClr>
                </a:solidFill>
              </a:rPr>
              <a:t>The implementation has had Zero impact to our stakeholders from IM data provision perspective </a:t>
            </a:r>
          </a:p>
          <a:p>
            <a:pPr marL="628650" lvl="1" indent="-171450">
              <a:buFont typeface="Arial" panose="020B0604020202020204" pitchFamily="34" charset="0"/>
              <a:buChar char="•"/>
            </a:pPr>
            <a:r>
              <a:rPr lang="en-US" sz="2000">
                <a:solidFill>
                  <a:schemeClr val="bg2">
                    <a:lumMod val="25000"/>
                  </a:schemeClr>
                </a:solidFill>
              </a:rPr>
              <a:t>Previous RINF user Interface to be switched off by end 2023</a:t>
            </a:r>
          </a:p>
          <a:p>
            <a:pPr marL="628650" lvl="1" indent="-171450">
              <a:buFont typeface="Arial" panose="020B0604020202020204" pitchFamily="34" charset="0"/>
              <a:buChar char="•"/>
            </a:pPr>
            <a:r>
              <a:rPr lang="en-US" sz="2000" u="sng">
                <a:solidFill>
                  <a:schemeClr val="bg2">
                    <a:lumMod val="25000"/>
                  </a:schemeClr>
                </a:solidFill>
              </a:rPr>
              <a:t>Zero dependencies with GIS proprietary software – heavy licensing scheme </a:t>
            </a:r>
          </a:p>
          <a:p>
            <a:pPr marL="628650" lvl="1" indent="-171450">
              <a:buFont typeface="Arial" panose="020B0604020202020204" pitchFamily="34" charset="0"/>
              <a:buChar char="•"/>
            </a:pPr>
            <a:r>
              <a:rPr lang="en-US" sz="2000">
                <a:solidFill>
                  <a:schemeClr val="bg2">
                    <a:lumMod val="25000"/>
                  </a:schemeClr>
                </a:solidFill>
              </a:rPr>
              <a:t>Routing independent algorithm</a:t>
            </a:r>
          </a:p>
          <a:p>
            <a:pPr lvl="0" algn="l" rtl="0">
              <a:spcBef>
                <a:spcPts val="0"/>
              </a:spcBef>
              <a:spcAft>
                <a:spcPts val="0"/>
              </a:spcAft>
            </a:pPr>
            <a:endParaRPr lang="en-US" sz="1600"/>
          </a:p>
          <a:p>
            <a:pPr lvl="0" algn="l" rtl="0">
              <a:spcBef>
                <a:spcPts val="0"/>
              </a:spcBef>
              <a:spcAft>
                <a:spcPts val="0"/>
              </a:spcAft>
            </a:pPr>
            <a:endParaRPr lang="en-GB"/>
          </a:p>
          <a:p>
            <a:pPr lvl="0" algn="l" rtl="0">
              <a:spcBef>
                <a:spcPts val="0"/>
              </a:spcBef>
              <a:spcAft>
                <a:spcPts val="0"/>
              </a:spcAft>
            </a:pPr>
            <a:endParaRPr lang="en-GB"/>
          </a:p>
          <a:p>
            <a:endParaRPr lang="en-GB" sz="1300"/>
          </a:p>
          <a:p>
            <a:pPr marL="0" lvl="0" indent="0" algn="l" rtl="0">
              <a:spcBef>
                <a:spcPts val="0"/>
              </a:spcBef>
              <a:spcAft>
                <a:spcPts val="0"/>
              </a:spcAft>
              <a:buNone/>
            </a:pPr>
            <a:endParaRPr sz="1300"/>
          </a:p>
        </p:txBody>
      </p:sp>
    </p:spTree>
    <p:extLst>
      <p:ext uri="{BB962C8B-B14F-4D97-AF65-F5344CB8AC3E}">
        <p14:creationId xmlns:p14="http://schemas.microsoft.com/office/powerpoint/2010/main" val="3924938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4">
            <a:extLst>
              <a:ext uri="{FF2B5EF4-FFF2-40B4-BE49-F238E27FC236}">
                <a16:creationId xmlns:a16="http://schemas.microsoft.com/office/drawing/2014/main" id="{36C686DA-463E-46AA-810E-47642EBF2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0502" y="1369775"/>
            <a:ext cx="4431906" cy="464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339;p5">
            <a:extLst>
              <a:ext uri="{FF2B5EF4-FFF2-40B4-BE49-F238E27FC236}">
                <a16:creationId xmlns:a16="http://schemas.microsoft.com/office/drawing/2014/main" id="{20FC457D-C9FF-41CE-8A46-D4D5D6930E94}"/>
              </a:ext>
            </a:extLst>
          </p:cNvPr>
          <p:cNvSpPr txBox="1">
            <a:spLocks/>
          </p:cNvSpPr>
          <p:nvPr/>
        </p:nvSpPr>
        <p:spPr>
          <a:xfrm>
            <a:off x="2357255" y="736577"/>
            <a:ext cx="9090900" cy="6177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lumMod val="50000"/>
                    <a:lumOff val="50000"/>
                  </a:schemeClr>
                </a:solidFill>
                <a:latin typeface="Calibri"/>
                <a:ea typeface="+mj-ea"/>
                <a:cs typeface="Calibri"/>
              </a:defRPr>
            </a:lvl1pPr>
          </a:lstStyle>
          <a:p>
            <a:pPr algn="r">
              <a:spcBef>
                <a:spcPts val="0"/>
              </a:spcBef>
              <a:buClr>
                <a:srgbClr val="004494"/>
              </a:buClr>
              <a:buSzPts val="2400"/>
              <a:buFont typeface="Calibri"/>
              <a:buNone/>
            </a:pPr>
            <a:r>
              <a:rPr lang="en-US" sz="2400" b="1"/>
              <a:t> Challenge: New Information Needs</a:t>
            </a:r>
            <a:br>
              <a:rPr lang="en-US" sz="2400"/>
            </a:br>
            <a:endParaRPr lang="en-US"/>
          </a:p>
        </p:txBody>
      </p:sp>
      <p:sp>
        <p:nvSpPr>
          <p:cNvPr id="6" name="Google Shape;46;p1">
            <a:extLst>
              <a:ext uri="{FF2B5EF4-FFF2-40B4-BE49-F238E27FC236}">
                <a16:creationId xmlns:a16="http://schemas.microsoft.com/office/drawing/2014/main" id="{D3D6AB1B-337D-4E34-A6B8-BF32024DAA7D}"/>
              </a:ext>
            </a:extLst>
          </p:cNvPr>
          <p:cNvSpPr txBox="1"/>
          <p:nvPr/>
        </p:nvSpPr>
        <p:spPr>
          <a:xfrm>
            <a:off x="1689221" y="1967076"/>
            <a:ext cx="4134064" cy="292384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lang="en-US" sz="2000">
              <a:solidFill>
                <a:schemeClr val="bg2">
                  <a:lumMod val="25000"/>
                </a:schemeClr>
              </a:solidFill>
            </a:endParaRPr>
          </a:p>
          <a:p>
            <a:pPr marL="0" lvl="0" indent="0" algn="l" rtl="0">
              <a:spcBef>
                <a:spcPts val="0"/>
              </a:spcBef>
              <a:spcAft>
                <a:spcPts val="0"/>
              </a:spcAft>
              <a:buNone/>
            </a:pPr>
            <a:endParaRPr lang="en-US" sz="2000">
              <a:solidFill>
                <a:schemeClr val="bg2">
                  <a:lumMod val="25000"/>
                </a:schemeClr>
              </a:solidFill>
            </a:endParaRPr>
          </a:p>
          <a:p>
            <a:pPr marL="171450" lvl="0" indent="-171450" algn="l" rtl="0">
              <a:spcBef>
                <a:spcPts val="0"/>
              </a:spcBef>
              <a:spcAft>
                <a:spcPts val="0"/>
              </a:spcAft>
              <a:buFont typeface="Arial" panose="020B0604020202020204" pitchFamily="34" charset="0"/>
              <a:buChar char="•"/>
            </a:pPr>
            <a:r>
              <a:rPr lang="en-US" sz="2000">
                <a:solidFill>
                  <a:schemeClr val="bg2">
                    <a:lumMod val="25000"/>
                  </a:schemeClr>
                </a:solidFill>
              </a:rPr>
              <a:t>Adaptable means: able to build visual representation of the 200 parameters on the spot</a:t>
            </a:r>
          </a:p>
          <a:p>
            <a:pPr lvl="0" algn="l" rtl="0">
              <a:spcBef>
                <a:spcPts val="0"/>
              </a:spcBef>
              <a:spcAft>
                <a:spcPts val="0"/>
              </a:spcAft>
            </a:pPr>
            <a:endParaRPr lang="en-US" sz="1600"/>
          </a:p>
          <a:p>
            <a:pPr lvl="0" algn="l" rtl="0">
              <a:spcBef>
                <a:spcPts val="0"/>
              </a:spcBef>
              <a:spcAft>
                <a:spcPts val="0"/>
              </a:spcAft>
            </a:pPr>
            <a:endParaRPr lang="en-GB"/>
          </a:p>
          <a:p>
            <a:pPr lvl="0" algn="l" rtl="0">
              <a:spcBef>
                <a:spcPts val="0"/>
              </a:spcBef>
              <a:spcAft>
                <a:spcPts val="0"/>
              </a:spcAft>
            </a:pPr>
            <a:endParaRPr lang="en-GB"/>
          </a:p>
          <a:p>
            <a:endParaRPr lang="en-GB" sz="1300"/>
          </a:p>
          <a:p>
            <a:pPr marL="0" lvl="0" indent="0" algn="l" rtl="0">
              <a:spcBef>
                <a:spcPts val="0"/>
              </a:spcBef>
              <a:spcAft>
                <a:spcPts val="0"/>
              </a:spcAft>
              <a:buNone/>
            </a:pPr>
            <a:endParaRPr sz="1300"/>
          </a:p>
        </p:txBody>
      </p:sp>
    </p:spTree>
    <p:extLst>
      <p:ext uri="{BB962C8B-B14F-4D97-AF65-F5344CB8AC3E}">
        <p14:creationId xmlns:p14="http://schemas.microsoft.com/office/powerpoint/2010/main" val="4148689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C7AB4-A4E7-4DF4-BF20-42D835F840EE}"/>
              </a:ext>
            </a:extLst>
          </p:cNvPr>
          <p:cNvSpPr>
            <a:spLocks noGrp="1"/>
          </p:cNvSpPr>
          <p:nvPr>
            <p:ph type="title"/>
          </p:nvPr>
        </p:nvSpPr>
        <p:spPr>
          <a:xfrm>
            <a:off x="5007428" y="509287"/>
            <a:ext cx="6927901" cy="405113"/>
          </a:xfrm>
        </p:spPr>
        <p:txBody>
          <a:bodyPr>
            <a:normAutofit fontScale="90000"/>
          </a:bodyPr>
          <a:lstStyle/>
          <a:p>
            <a:pPr algn="r"/>
            <a:r>
              <a:rPr lang="en-US" sz="3200" b="1">
                <a:latin typeface="+mn-lt"/>
              </a:rPr>
              <a:t>The Route Compatibility Check App</a:t>
            </a:r>
            <a:endParaRPr lang="en-GB" sz="3200"/>
          </a:p>
        </p:txBody>
      </p:sp>
      <p:pic>
        <p:nvPicPr>
          <p:cNvPr id="4" name="Picture 3">
            <a:extLst>
              <a:ext uri="{FF2B5EF4-FFF2-40B4-BE49-F238E27FC236}">
                <a16:creationId xmlns:a16="http://schemas.microsoft.com/office/drawing/2014/main" id="{833D85A5-44AC-4ED5-98E6-999EEFA0A6B5}"/>
              </a:ext>
            </a:extLst>
          </p:cNvPr>
          <p:cNvPicPr>
            <a:picLocks noChangeAspect="1"/>
          </p:cNvPicPr>
          <p:nvPr/>
        </p:nvPicPr>
        <p:blipFill>
          <a:blip r:embed="rId2"/>
          <a:stretch>
            <a:fillRect/>
          </a:stretch>
        </p:blipFill>
        <p:spPr>
          <a:xfrm>
            <a:off x="570418" y="1495549"/>
            <a:ext cx="11364911" cy="4458322"/>
          </a:xfrm>
          <a:prstGeom prst="rect">
            <a:avLst/>
          </a:prstGeom>
        </p:spPr>
      </p:pic>
      <p:sp>
        <p:nvSpPr>
          <p:cNvPr id="5" name="Oval 4">
            <a:extLst>
              <a:ext uri="{FF2B5EF4-FFF2-40B4-BE49-F238E27FC236}">
                <a16:creationId xmlns:a16="http://schemas.microsoft.com/office/drawing/2014/main" id="{1D4ABC2A-0807-4372-99B1-00616341C3E0}"/>
              </a:ext>
            </a:extLst>
          </p:cNvPr>
          <p:cNvSpPr/>
          <p:nvPr/>
        </p:nvSpPr>
        <p:spPr>
          <a:xfrm>
            <a:off x="7698377" y="5362451"/>
            <a:ext cx="2926080" cy="42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115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7FA1EB-6695-48C3-8A46-4162E180287F}"/>
              </a:ext>
            </a:extLst>
          </p:cNvPr>
          <p:cNvSpPr txBox="1"/>
          <p:nvPr/>
        </p:nvSpPr>
        <p:spPr>
          <a:xfrm>
            <a:off x="2873829" y="1330625"/>
            <a:ext cx="6096000" cy="369332"/>
          </a:xfrm>
          <a:prstGeom prst="rect">
            <a:avLst/>
          </a:prstGeom>
          <a:noFill/>
        </p:spPr>
        <p:txBody>
          <a:bodyPr wrap="square">
            <a:spAutoFit/>
          </a:bodyPr>
          <a:lstStyle/>
          <a:p>
            <a:pPr algn="ctr"/>
            <a:r>
              <a:rPr lang="en-GB">
                <a:hlinkClick r:id="rId2"/>
              </a:rPr>
              <a:t>Search Form</a:t>
            </a:r>
            <a:endParaRPr lang="en-GB"/>
          </a:p>
        </p:txBody>
      </p:sp>
      <p:pic>
        <p:nvPicPr>
          <p:cNvPr id="6" name="Picture 5">
            <a:extLst>
              <a:ext uri="{FF2B5EF4-FFF2-40B4-BE49-F238E27FC236}">
                <a16:creationId xmlns:a16="http://schemas.microsoft.com/office/drawing/2014/main" id="{9D37D13D-A2B1-4076-A175-FA9CA0AB2C64}"/>
              </a:ext>
            </a:extLst>
          </p:cNvPr>
          <p:cNvPicPr>
            <a:picLocks noChangeAspect="1"/>
          </p:cNvPicPr>
          <p:nvPr/>
        </p:nvPicPr>
        <p:blipFill>
          <a:blip r:embed="rId3"/>
          <a:stretch>
            <a:fillRect/>
          </a:stretch>
        </p:blipFill>
        <p:spPr>
          <a:xfrm>
            <a:off x="1126105" y="1994261"/>
            <a:ext cx="10412751" cy="3733921"/>
          </a:xfrm>
          <a:prstGeom prst="rect">
            <a:avLst/>
          </a:prstGeom>
        </p:spPr>
      </p:pic>
    </p:spTree>
    <p:extLst>
      <p:ext uri="{BB962C8B-B14F-4D97-AF65-F5344CB8AC3E}">
        <p14:creationId xmlns:p14="http://schemas.microsoft.com/office/powerpoint/2010/main" val="3436969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1D044-61D3-449A-A9AA-4B4A42F57D6A}"/>
              </a:ext>
            </a:extLst>
          </p:cNvPr>
          <p:cNvSpPr>
            <a:spLocks noGrp="1"/>
          </p:cNvSpPr>
          <p:nvPr>
            <p:ph type="title"/>
          </p:nvPr>
        </p:nvSpPr>
        <p:spPr>
          <a:xfrm>
            <a:off x="6984274" y="509287"/>
            <a:ext cx="4951056" cy="1273215"/>
          </a:xfrm>
        </p:spPr>
        <p:txBody>
          <a:bodyPr>
            <a:normAutofit/>
          </a:bodyPr>
          <a:lstStyle/>
          <a:p>
            <a:r>
              <a:rPr lang="en-US" sz="2900" b="1">
                <a:latin typeface="+mn-lt"/>
              </a:rPr>
              <a:t>RINF API USERS Today</a:t>
            </a:r>
            <a:endParaRPr lang="en-GB"/>
          </a:p>
        </p:txBody>
      </p:sp>
      <p:pic>
        <p:nvPicPr>
          <p:cNvPr id="3" name="Picture 2" descr="image">
            <a:extLst>
              <a:ext uri="{FF2B5EF4-FFF2-40B4-BE49-F238E27FC236}">
                <a16:creationId xmlns:a16="http://schemas.microsoft.com/office/drawing/2014/main" id="{EA6753A8-D8ED-4DF5-9DBB-FE8B35E00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480" y="1634455"/>
            <a:ext cx="7273017" cy="481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42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B4C0DE59-8628-4321-89B2-7EB09061DC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93" y="1387438"/>
            <a:ext cx="11721630" cy="5030779"/>
          </a:xfrm>
          <a:prstGeom prst="rect">
            <a:avLst/>
          </a:prstGeom>
        </p:spPr>
      </p:pic>
      <p:sp>
        <p:nvSpPr>
          <p:cNvPr id="8" name="TextBox 7">
            <a:extLst>
              <a:ext uri="{FF2B5EF4-FFF2-40B4-BE49-F238E27FC236}">
                <a16:creationId xmlns:a16="http://schemas.microsoft.com/office/drawing/2014/main" id="{9797760B-896F-4310-8F29-00229B6E40F3}"/>
              </a:ext>
            </a:extLst>
          </p:cNvPr>
          <p:cNvSpPr txBox="1"/>
          <p:nvPr/>
        </p:nvSpPr>
        <p:spPr>
          <a:xfrm>
            <a:off x="3910149" y="806105"/>
            <a:ext cx="6096000" cy="369332"/>
          </a:xfrm>
          <a:prstGeom prst="rect">
            <a:avLst/>
          </a:prstGeom>
          <a:noFill/>
        </p:spPr>
        <p:txBody>
          <a:bodyPr wrap="square">
            <a:spAutoFit/>
          </a:bodyPr>
          <a:lstStyle/>
          <a:p>
            <a:r>
              <a:rPr lang="en-US" err="1">
                <a:hlinkClick r:id="rId3"/>
              </a:rPr>
              <a:t>Perma</a:t>
            </a:r>
            <a:r>
              <a:rPr lang="en-US">
                <a:hlinkClick r:id="rId3"/>
              </a:rPr>
              <a:t> link to a RCC case in France</a:t>
            </a:r>
            <a:endParaRPr lang="en-GB"/>
          </a:p>
        </p:txBody>
      </p:sp>
    </p:spTree>
    <p:extLst>
      <p:ext uri="{BB962C8B-B14F-4D97-AF65-F5344CB8AC3E}">
        <p14:creationId xmlns:p14="http://schemas.microsoft.com/office/powerpoint/2010/main" val="822285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9;p5">
            <a:extLst>
              <a:ext uri="{FF2B5EF4-FFF2-40B4-BE49-F238E27FC236}">
                <a16:creationId xmlns:a16="http://schemas.microsoft.com/office/drawing/2014/main" id="{3F56528F-EC40-4A54-958C-52B076EAF8FF}"/>
              </a:ext>
            </a:extLst>
          </p:cNvPr>
          <p:cNvSpPr txBox="1">
            <a:spLocks/>
          </p:cNvSpPr>
          <p:nvPr/>
        </p:nvSpPr>
        <p:spPr>
          <a:xfrm>
            <a:off x="3030583" y="705394"/>
            <a:ext cx="8415343" cy="1109641"/>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lumMod val="50000"/>
                    <a:lumOff val="50000"/>
                  </a:schemeClr>
                </a:solidFill>
                <a:latin typeface="Calibri"/>
                <a:ea typeface="+mj-ea"/>
                <a:cs typeface="Calibri"/>
              </a:defRPr>
            </a:lvl1pPr>
          </a:lstStyle>
          <a:p>
            <a:pPr algn="r">
              <a:spcBef>
                <a:spcPts val="0"/>
              </a:spcBef>
              <a:buClr>
                <a:srgbClr val="004494"/>
              </a:buClr>
              <a:buSzPts val="2400"/>
              <a:buFont typeface="Calibri"/>
              <a:buNone/>
            </a:pPr>
            <a:r>
              <a:rPr lang="en-US" sz="2400" b="1"/>
              <a:t>The  European Railway Infrastructure Reference data service</a:t>
            </a:r>
            <a:br>
              <a:rPr lang="en-US" sz="2400"/>
            </a:br>
            <a:endParaRPr lang="en-US"/>
          </a:p>
        </p:txBody>
      </p:sp>
      <p:sp>
        <p:nvSpPr>
          <p:cNvPr id="7" name="Google Shape;46;p1">
            <a:extLst>
              <a:ext uri="{FF2B5EF4-FFF2-40B4-BE49-F238E27FC236}">
                <a16:creationId xmlns:a16="http://schemas.microsoft.com/office/drawing/2014/main" id="{6182A5A1-7A69-45F9-B08A-18D678B91E46}"/>
              </a:ext>
            </a:extLst>
          </p:cNvPr>
          <p:cNvSpPr txBox="1"/>
          <p:nvPr/>
        </p:nvSpPr>
        <p:spPr>
          <a:xfrm>
            <a:off x="2782313" y="4919038"/>
            <a:ext cx="6660098" cy="193896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lang="en-US" dirty="0">
              <a:solidFill>
                <a:schemeClr val="bg2">
                  <a:lumMod val="25000"/>
                </a:schemeClr>
              </a:solidFill>
            </a:endParaRPr>
          </a:p>
          <a:p>
            <a:r>
              <a:rPr lang="en-US" sz="1200" dirty="0">
                <a:solidFill>
                  <a:schemeClr val="bg2">
                    <a:lumMod val="25000"/>
                  </a:schemeClr>
                </a:solidFill>
              </a:rPr>
              <a:t>ERA KG Building blocks: </a:t>
            </a:r>
            <a:endParaRPr lang="en-US" sz="1200" dirty="0">
              <a:solidFill>
                <a:schemeClr val="bg2">
                  <a:lumMod val="25000"/>
                </a:schemeClr>
              </a:solidFill>
              <a:cs typeface="Calibri"/>
            </a:endParaRPr>
          </a:p>
          <a:p>
            <a:pPr marL="0" lvl="0" indent="0" algn="l" rtl="0">
              <a:spcBef>
                <a:spcPts val="0"/>
              </a:spcBef>
              <a:spcAft>
                <a:spcPts val="0"/>
              </a:spcAft>
              <a:buNone/>
            </a:pPr>
            <a:r>
              <a:rPr lang="en-US" sz="1200" dirty="0">
                <a:solidFill>
                  <a:schemeClr val="bg2">
                    <a:lumMod val="25000"/>
                  </a:schemeClr>
                </a:solidFill>
              </a:rPr>
              <a:t>	- Commission Implementing Regulation (EU) on railway infrastructure</a:t>
            </a:r>
            <a:endParaRPr lang="en-US" sz="1200" dirty="0">
              <a:solidFill>
                <a:schemeClr val="bg2">
                  <a:lumMod val="25000"/>
                </a:schemeClr>
              </a:solidFill>
              <a:cs typeface="Calibri"/>
            </a:endParaRPr>
          </a:p>
          <a:p>
            <a:pPr marL="0" lvl="0" indent="0" algn="l" rtl="0">
              <a:spcBef>
                <a:spcPts val="0"/>
              </a:spcBef>
              <a:spcAft>
                <a:spcPts val="0"/>
              </a:spcAft>
              <a:buNone/>
            </a:pPr>
            <a:r>
              <a:rPr lang="en-US" sz="1200" dirty="0">
                <a:solidFill>
                  <a:schemeClr val="bg2">
                    <a:lumMod val="25000"/>
                  </a:schemeClr>
                </a:solidFill>
              </a:rPr>
              <a:t>	- CRD/ </a:t>
            </a:r>
            <a:r>
              <a:rPr lang="en-US" sz="1200" dirty="0" err="1">
                <a:solidFill>
                  <a:schemeClr val="bg2">
                    <a:lumMod val="25000"/>
                  </a:schemeClr>
                </a:solidFill>
              </a:rPr>
              <a:t>TeleREF</a:t>
            </a:r>
            <a:r>
              <a:rPr lang="en-US" sz="1200" dirty="0">
                <a:solidFill>
                  <a:schemeClr val="bg2">
                    <a:lumMod val="25000"/>
                  </a:schemeClr>
                </a:solidFill>
              </a:rPr>
              <a:t> data</a:t>
            </a:r>
            <a:endParaRPr lang="en-US" sz="1200" dirty="0">
              <a:solidFill>
                <a:schemeClr val="bg2">
                  <a:lumMod val="25000"/>
                </a:schemeClr>
              </a:solidFill>
              <a:cs typeface="Calibri"/>
            </a:endParaRPr>
          </a:p>
          <a:p>
            <a:pPr marL="0" lvl="0" indent="0" algn="l" rtl="0">
              <a:spcBef>
                <a:spcPts val="0"/>
              </a:spcBef>
              <a:spcAft>
                <a:spcPts val="0"/>
              </a:spcAft>
              <a:buNone/>
            </a:pPr>
            <a:r>
              <a:rPr lang="en-US" sz="1200" dirty="0">
                <a:solidFill>
                  <a:schemeClr val="bg2">
                    <a:lumMod val="25000"/>
                  </a:schemeClr>
                </a:solidFill>
              </a:rPr>
              <a:t>	- Network Statement Infra related data properly digitalized according to ERA vocabulary</a:t>
            </a:r>
            <a:endParaRPr lang="en-US" sz="1200" dirty="0">
              <a:solidFill>
                <a:schemeClr val="bg2">
                  <a:lumMod val="25000"/>
                </a:schemeClr>
              </a:solidFill>
              <a:cs typeface="Calibri"/>
            </a:endParaRPr>
          </a:p>
          <a:p>
            <a:pPr marL="0" lvl="0" indent="0" algn="l" rtl="0">
              <a:spcBef>
                <a:spcPts val="0"/>
              </a:spcBef>
              <a:spcAft>
                <a:spcPts val="0"/>
              </a:spcAft>
              <a:buNone/>
            </a:pPr>
            <a:r>
              <a:rPr lang="en-US" sz="1200" dirty="0">
                <a:solidFill>
                  <a:schemeClr val="bg2">
                    <a:lumMod val="25000"/>
                  </a:schemeClr>
                </a:solidFill>
              </a:rPr>
              <a:t>	- Rail Facility Portal</a:t>
            </a:r>
            <a:endParaRPr lang="en-US" sz="1200" dirty="0">
              <a:solidFill>
                <a:schemeClr val="bg2">
                  <a:lumMod val="25000"/>
                </a:schemeClr>
              </a:solidFill>
              <a:cs typeface="Calibri"/>
            </a:endParaRPr>
          </a:p>
          <a:p>
            <a:r>
              <a:rPr lang="en-US" sz="1200" dirty="0">
                <a:solidFill>
                  <a:schemeClr val="bg2">
                    <a:lumMod val="25000"/>
                  </a:schemeClr>
                </a:solidFill>
                <a:ea typeface="+mn-lt"/>
                <a:cs typeface="+mn-lt"/>
              </a:rPr>
              <a:t>	- ERSAD</a:t>
            </a:r>
            <a:endParaRPr lang="en-US" dirty="0">
              <a:solidFill>
                <a:schemeClr val="bg2">
                  <a:lumMod val="25000"/>
                </a:schemeClr>
              </a:solidFill>
            </a:endParaRPr>
          </a:p>
          <a:p>
            <a:r>
              <a:rPr lang="en-US" sz="1200" dirty="0">
                <a:solidFill>
                  <a:schemeClr val="bg2">
                    <a:lumMod val="25000"/>
                  </a:schemeClr>
                </a:solidFill>
              </a:rPr>
              <a:t>                           - Geographical representation of the lines, provided through WKT</a:t>
            </a:r>
            <a:endParaRPr lang="en-US" sz="1200" dirty="0">
              <a:solidFill>
                <a:schemeClr val="bg2">
                  <a:lumMod val="25000"/>
                </a:schemeClr>
              </a:solidFill>
              <a:ea typeface="+mn-lt"/>
              <a:cs typeface="+mn-lt"/>
            </a:endParaRPr>
          </a:p>
          <a:p>
            <a:r>
              <a:rPr lang="en-US" sz="1200" dirty="0">
                <a:solidFill>
                  <a:schemeClr val="bg2">
                    <a:lumMod val="25000"/>
                  </a:schemeClr>
                </a:solidFill>
              </a:rPr>
              <a:t>	- Microlevel data expressed in well maintained standard models (</a:t>
            </a:r>
            <a:r>
              <a:rPr lang="en-US" sz="1200" dirty="0" err="1">
                <a:solidFill>
                  <a:schemeClr val="bg2">
                    <a:lumMod val="25000"/>
                  </a:schemeClr>
                </a:solidFill>
              </a:rPr>
              <a:t>RailML</a:t>
            </a:r>
            <a:r>
              <a:rPr lang="en-US" sz="1200" dirty="0">
                <a:solidFill>
                  <a:schemeClr val="bg2">
                    <a:lumMod val="25000"/>
                  </a:schemeClr>
                </a:solidFill>
              </a:rPr>
              <a:t>, Shape files)</a:t>
            </a:r>
            <a:endParaRPr lang="en-US" sz="1200" dirty="0">
              <a:solidFill>
                <a:schemeClr val="bg2">
                  <a:lumMod val="25000"/>
                </a:schemeClr>
              </a:solidFill>
              <a:cs typeface="Calibri"/>
            </a:endParaRPr>
          </a:p>
        </p:txBody>
      </p:sp>
      <p:sp>
        <p:nvSpPr>
          <p:cNvPr id="8" name="Rectangle 7">
            <a:extLst>
              <a:ext uri="{FF2B5EF4-FFF2-40B4-BE49-F238E27FC236}">
                <a16:creationId xmlns:a16="http://schemas.microsoft.com/office/drawing/2014/main" id="{544B7A39-9B73-427B-9753-A11428881C0B}"/>
              </a:ext>
            </a:extLst>
          </p:cNvPr>
          <p:cNvSpPr/>
          <p:nvPr/>
        </p:nvSpPr>
        <p:spPr>
          <a:xfrm>
            <a:off x="2897924" y="3814593"/>
            <a:ext cx="3444835" cy="1434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oogle Shape;328;p5" descr="Open Context: Vocabularies + Ontologies">
            <a:extLst>
              <a:ext uri="{FF2B5EF4-FFF2-40B4-BE49-F238E27FC236}">
                <a16:creationId xmlns:a16="http://schemas.microsoft.com/office/drawing/2014/main" id="{9271B176-ED34-42C0-9022-74F69DA1B401}"/>
              </a:ext>
            </a:extLst>
          </p:cNvPr>
          <p:cNvPicPr preferRelativeResize="0"/>
          <p:nvPr/>
        </p:nvPicPr>
        <p:blipFill rotWithShape="1">
          <a:blip r:embed="rId3">
            <a:alphaModFix/>
          </a:blip>
          <a:srcRect/>
          <a:stretch/>
        </p:blipFill>
        <p:spPr>
          <a:xfrm>
            <a:off x="5327852" y="3298375"/>
            <a:ext cx="1310594" cy="938281"/>
          </a:xfrm>
          <a:prstGeom prst="rect">
            <a:avLst/>
          </a:prstGeom>
          <a:noFill/>
          <a:ln>
            <a:noFill/>
          </a:ln>
        </p:spPr>
      </p:pic>
      <p:sp>
        <p:nvSpPr>
          <p:cNvPr id="14" name="TextBox 13">
            <a:extLst>
              <a:ext uri="{FF2B5EF4-FFF2-40B4-BE49-F238E27FC236}">
                <a16:creationId xmlns:a16="http://schemas.microsoft.com/office/drawing/2014/main" id="{1FFCA6FB-9D33-48D8-A652-357ACC9E49C3}"/>
              </a:ext>
            </a:extLst>
          </p:cNvPr>
          <p:cNvSpPr txBox="1"/>
          <p:nvPr/>
        </p:nvSpPr>
        <p:spPr>
          <a:xfrm>
            <a:off x="4023204" y="4141768"/>
            <a:ext cx="2554515" cy="1077218"/>
          </a:xfrm>
          <a:prstGeom prst="rect">
            <a:avLst/>
          </a:prstGeom>
          <a:noFill/>
        </p:spPr>
        <p:txBody>
          <a:bodyPr wrap="square">
            <a:spAutoFit/>
          </a:bodyPr>
          <a:lstStyle/>
          <a:p>
            <a:pPr marL="0" lvl="0" indent="0" algn="ctr" rtl="0">
              <a:spcBef>
                <a:spcPts val="0"/>
              </a:spcBef>
              <a:spcAft>
                <a:spcPts val="0"/>
              </a:spcAft>
              <a:buNone/>
            </a:pPr>
            <a:r>
              <a:rPr lang="en-US" sz="2400">
                <a:solidFill>
                  <a:schemeClr val="bg2">
                    <a:lumMod val="25000"/>
                  </a:schemeClr>
                </a:solidFill>
              </a:rPr>
              <a:t>ERA KG  </a:t>
            </a:r>
          </a:p>
          <a:p>
            <a:pPr marL="0" lvl="0" indent="0" algn="l" rtl="0">
              <a:spcBef>
                <a:spcPts val="0"/>
              </a:spcBef>
              <a:spcAft>
                <a:spcPts val="0"/>
              </a:spcAft>
              <a:buNone/>
            </a:pPr>
            <a:endParaRPr lang="en-US" sz="1100">
              <a:solidFill>
                <a:schemeClr val="bg2">
                  <a:lumMod val="25000"/>
                </a:schemeClr>
              </a:solidFill>
            </a:endParaRPr>
          </a:p>
          <a:p>
            <a:pPr marL="0" lvl="0" indent="0" algn="l" rtl="0">
              <a:spcBef>
                <a:spcPts val="0"/>
              </a:spcBef>
              <a:spcAft>
                <a:spcPts val="0"/>
              </a:spcAft>
              <a:buNone/>
            </a:pPr>
            <a:endParaRPr lang="en-US" sz="1100">
              <a:solidFill>
                <a:schemeClr val="bg2">
                  <a:lumMod val="25000"/>
                </a:schemeClr>
              </a:solidFill>
            </a:endParaRPr>
          </a:p>
          <a:p>
            <a:pPr marL="0" lvl="0" indent="0" algn="l" rtl="0">
              <a:spcBef>
                <a:spcPts val="0"/>
              </a:spcBef>
              <a:spcAft>
                <a:spcPts val="0"/>
              </a:spcAft>
              <a:buNone/>
            </a:pPr>
            <a:r>
              <a:rPr lang="en-US" sz="1800" u="sng">
                <a:solidFill>
                  <a:schemeClr val="bg2">
                    <a:lumMod val="25000"/>
                  </a:schemeClr>
                </a:solidFill>
              </a:rPr>
              <a:t>@EU Data Platform</a:t>
            </a:r>
          </a:p>
        </p:txBody>
      </p:sp>
      <p:grpSp>
        <p:nvGrpSpPr>
          <p:cNvPr id="19" name="Group 18">
            <a:extLst>
              <a:ext uri="{FF2B5EF4-FFF2-40B4-BE49-F238E27FC236}">
                <a16:creationId xmlns:a16="http://schemas.microsoft.com/office/drawing/2014/main" id="{46641571-4DE2-4F32-B3F2-35E718B818DC}"/>
              </a:ext>
            </a:extLst>
          </p:cNvPr>
          <p:cNvGrpSpPr/>
          <p:nvPr/>
        </p:nvGrpSpPr>
        <p:grpSpPr>
          <a:xfrm>
            <a:off x="3077426" y="3814593"/>
            <a:ext cx="1517514" cy="1050000"/>
            <a:chOff x="4964094" y="1707143"/>
            <a:chExt cx="2377440" cy="1870469"/>
          </a:xfrm>
        </p:grpSpPr>
        <p:pic>
          <p:nvPicPr>
            <p:cNvPr id="20" name="Picture 19">
              <a:extLst>
                <a:ext uri="{FF2B5EF4-FFF2-40B4-BE49-F238E27FC236}">
                  <a16:creationId xmlns:a16="http://schemas.microsoft.com/office/drawing/2014/main" id="{15D62697-CC01-4656-833D-0C3FC2DADBB1}"/>
                </a:ext>
              </a:extLst>
            </p:cNvPr>
            <p:cNvPicPr>
              <a:picLocks noChangeAspect="1"/>
            </p:cNvPicPr>
            <p:nvPr/>
          </p:nvPicPr>
          <p:blipFill rotWithShape="1">
            <a:blip r:embed="rId4"/>
            <a:srcRect l="-1" t="-2090" r="61702" b="-2090"/>
            <a:stretch/>
          </p:blipFill>
          <p:spPr>
            <a:xfrm>
              <a:off x="5332199" y="1707143"/>
              <a:ext cx="1463040" cy="952633"/>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41130949-69D1-4D9E-8744-AD9A5DF133D3}"/>
                </a:ext>
              </a:extLst>
            </p:cNvPr>
            <p:cNvPicPr>
              <a:picLocks noChangeAspect="1"/>
            </p:cNvPicPr>
            <p:nvPr/>
          </p:nvPicPr>
          <p:blipFill rotWithShape="1">
            <a:blip r:embed="rId4"/>
            <a:srcRect l="37973" r="-208"/>
            <a:stretch/>
          </p:blipFill>
          <p:spPr>
            <a:xfrm>
              <a:off x="4964094" y="2624979"/>
              <a:ext cx="2377440" cy="952633"/>
            </a:xfrm>
            <a:prstGeom prst="rect">
              <a:avLst/>
            </a:prstGeom>
            <a:ln>
              <a:noFill/>
            </a:ln>
            <a:effectLst>
              <a:outerShdw blurRad="292100" dist="139700" dir="2700000" algn="tl" rotWithShape="0">
                <a:srgbClr val="333333">
                  <a:alpha val="65000"/>
                </a:srgbClr>
              </a:outerShdw>
            </a:effectLst>
          </p:spPr>
        </p:pic>
      </p:grpSp>
      <p:pic>
        <p:nvPicPr>
          <p:cNvPr id="16" name="Google Shape;370;g12789b2d42d_0_14">
            <a:extLst>
              <a:ext uri="{FF2B5EF4-FFF2-40B4-BE49-F238E27FC236}">
                <a16:creationId xmlns:a16="http://schemas.microsoft.com/office/drawing/2014/main" id="{FEFB9B75-7F33-474C-B74C-FE9C82DFDF9B}"/>
              </a:ext>
            </a:extLst>
          </p:cNvPr>
          <p:cNvPicPr preferRelativeResize="0"/>
          <p:nvPr/>
        </p:nvPicPr>
        <p:blipFill>
          <a:blip r:embed="rId5">
            <a:alphaModFix/>
          </a:blip>
          <a:stretch>
            <a:fillRect/>
          </a:stretch>
        </p:blipFill>
        <p:spPr>
          <a:xfrm>
            <a:off x="9792160" y="2936895"/>
            <a:ext cx="619286" cy="240031"/>
          </a:xfrm>
          <a:prstGeom prst="rect">
            <a:avLst/>
          </a:prstGeom>
          <a:noFill/>
          <a:ln>
            <a:noFill/>
          </a:ln>
        </p:spPr>
      </p:pic>
      <p:pic>
        <p:nvPicPr>
          <p:cNvPr id="17" name="Google Shape;371;g12789b2d42d_0_14">
            <a:extLst>
              <a:ext uri="{FF2B5EF4-FFF2-40B4-BE49-F238E27FC236}">
                <a16:creationId xmlns:a16="http://schemas.microsoft.com/office/drawing/2014/main" id="{16A3A5DB-67DF-4899-8F9D-0BA5AF5DD191}"/>
              </a:ext>
            </a:extLst>
          </p:cNvPr>
          <p:cNvPicPr preferRelativeResize="0"/>
          <p:nvPr/>
        </p:nvPicPr>
        <p:blipFill>
          <a:blip r:embed="rId6">
            <a:alphaModFix/>
          </a:blip>
          <a:stretch>
            <a:fillRect/>
          </a:stretch>
        </p:blipFill>
        <p:spPr>
          <a:xfrm>
            <a:off x="8670777" y="2627217"/>
            <a:ext cx="771634" cy="679551"/>
          </a:xfrm>
          <a:prstGeom prst="rect">
            <a:avLst/>
          </a:prstGeom>
          <a:noFill/>
          <a:ln>
            <a:noFill/>
          </a:ln>
        </p:spPr>
      </p:pic>
      <p:pic>
        <p:nvPicPr>
          <p:cNvPr id="18" name="Imagen 143">
            <a:extLst>
              <a:ext uri="{FF2B5EF4-FFF2-40B4-BE49-F238E27FC236}">
                <a16:creationId xmlns:a16="http://schemas.microsoft.com/office/drawing/2014/main" id="{F0BD1B84-1CF5-42E8-AA5D-DE013E908D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1679" y="2453088"/>
            <a:ext cx="2410665" cy="345140"/>
          </a:xfrm>
          <a:prstGeom prst="rect">
            <a:avLst/>
          </a:prstGeom>
        </p:spPr>
      </p:pic>
      <p:pic>
        <p:nvPicPr>
          <p:cNvPr id="22" name="Picture 2" descr="AEOLIX project partners appointed five year mandate in DTLF | AEOLIX">
            <a:extLst>
              <a:ext uri="{FF2B5EF4-FFF2-40B4-BE49-F238E27FC236}">
                <a16:creationId xmlns:a16="http://schemas.microsoft.com/office/drawing/2014/main" id="{A75AECA5-A6E3-4E51-BC1A-0A62901955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7624" y="1713882"/>
            <a:ext cx="1318900" cy="6934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8885E902-6608-47F4-9217-05CF9D944681}"/>
              </a:ext>
            </a:extLst>
          </p:cNvPr>
          <p:cNvPicPr>
            <a:picLocks noChangeAspect="1"/>
          </p:cNvPicPr>
          <p:nvPr/>
        </p:nvPicPr>
        <p:blipFill>
          <a:blip r:embed="rId9"/>
          <a:stretch>
            <a:fillRect/>
          </a:stretch>
        </p:blipFill>
        <p:spPr>
          <a:xfrm>
            <a:off x="9682038" y="1860550"/>
            <a:ext cx="1283736" cy="417510"/>
          </a:xfrm>
          <a:prstGeom prst="rect">
            <a:avLst/>
          </a:prstGeom>
        </p:spPr>
      </p:pic>
      <p:pic>
        <p:nvPicPr>
          <p:cNvPr id="24" name="Google Shape;492;p11">
            <a:extLst>
              <a:ext uri="{FF2B5EF4-FFF2-40B4-BE49-F238E27FC236}">
                <a16:creationId xmlns:a16="http://schemas.microsoft.com/office/drawing/2014/main" id="{E26DEA0F-D6EA-494A-80B9-CC85B23E9BB3}"/>
              </a:ext>
            </a:extLst>
          </p:cNvPr>
          <p:cNvPicPr preferRelativeResize="0"/>
          <p:nvPr/>
        </p:nvPicPr>
        <p:blipFill rotWithShape="1">
          <a:blip r:embed="rId10">
            <a:alphaModFix/>
          </a:blip>
          <a:srcRect/>
          <a:stretch/>
        </p:blipFill>
        <p:spPr>
          <a:xfrm>
            <a:off x="6692508" y="2685940"/>
            <a:ext cx="1495561" cy="1188935"/>
          </a:xfrm>
          <a:prstGeom prst="rect">
            <a:avLst/>
          </a:prstGeom>
          <a:noFill/>
          <a:ln>
            <a:noFill/>
          </a:ln>
        </p:spPr>
      </p:pic>
      <p:pic>
        <p:nvPicPr>
          <p:cNvPr id="3" name="Picture 2">
            <a:extLst>
              <a:ext uri="{FF2B5EF4-FFF2-40B4-BE49-F238E27FC236}">
                <a16:creationId xmlns:a16="http://schemas.microsoft.com/office/drawing/2014/main" id="{A2C33119-94E6-4C30-8FEF-321F26D3134B}"/>
              </a:ext>
            </a:extLst>
          </p:cNvPr>
          <p:cNvPicPr>
            <a:picLocks noChangeAspect="1"/>
          </p:cNvPicPr>
          <p:nvPr/>
        </p:nvPicPr>
        <p:blipFill>
          <a:blip r:embed="rId11"/>
          <a:stretch>
            <a:fillRect/>
          </a:stretch>
        </p:blipFill>
        <p:spPr>
          <a:xfrm>
            <a:off x="59741" y="1597748"/>
            <a:ext cx="2956958" cy="2895274"/>
          </a:xfrm>
          <a:prstGeom prst="rect">
            <a:avLst/>
          </a:prstGeom>
        </p:spPr>
      </p:pic>
      <p:pic>
        <p:nvPicPr>
          <p:cNvPr id="25" name="Picture 2" descr="RailNetEurope — Wikipédia">
            <a:extLst>
              <a:ext uri="{FF2B5EF4-FFF2-40B4-BE49-F238E27FC236}">
                <a16:creationId xmlns:a16="http://schemas.microsoft.com/office/drawing/2014/main" id="{AAF4E1C4-6ADC-4CAA-B8EA-6245F96F790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0929" y="1398655"/>
            <a:ext cx="1050289" cy="398186"/>
          </a:xfrm>
          <a:prstGeom prst="rect">
            <a:avLst/>
          </a:prstGeom>
          <a:noFill/>
          <a:extLst>
            <a:ext uri="{909E8E84-426E-40DD-AFC4-6F175D3DCCD1}">
              <a14:hiddenFill xmlns:a14="http://schemas.microsoft.com/office/drawing/2010/main">
                <a:solidFill>
                  <a:srgbClr val="FFFFFF"/>
                </a:solidFill>
              </a14:hiddenFill>
            </a:ext>
          </a:extLst>
        </p:spPr>
      </p:pic>
      <p:pic>
        <p:nvPicPr>
          <p:cNvPr id="26" name="Google Shape;373;g12789b2d42d_0_14">
            <a:extLst>
              <a:ext uri="{FF2B5EF4-FFF2-40B4-BE49-F238E27FC236}">
                <a16:creationId xmlns:a16="http://schemas.microsoft.com/office/drawing/2014/main" id="{CDA48A91-DE57-4A82-BC7F-E8BA5C1813E3}"/>
              </a:ext>
            </a:extLst>
          </p:cNvPr>
          <p:cNvPicPr preferRelativeResize="0"/>
          <p:nvPr/>
        </p:nvPicPr>
        <p:blipFill>
          <a:blip r:embed="rId13">
            <a:alphaModFix/>
          </a:blip>
          <a:stretch>
            <a:fillRect/>
          </a:stretch>
        </p:blipFill>
        <p:spPr>
          <a:xfrm>
            <a:off x="7311995" y="4715680"/>
            <a:ext cx="811665" cy="533718"/>
          </a:xfrm>
          <a:prstGeom prst="rect">
            <a:avLst/>
          </a:prstGeom>
          <a:noFill/>
          <a:ln>
            <a:noFill/>
          </a:ln>
        </p:spPr>
      </p:pic>
      <p:pic>
        <p:nvPicPr>
          <p:cNvPr id="29" name="Imagen 140">
            <a:extLst>
              <a:ext uri="{FF2B5EF4-FFF2-40B4-BE49-F238E27FC236}">
                <a16:creationId xmlns:a16="http://schemas.microsoft.com/office/drawing/2014/main" id="{DBCE90BC-EBB7-4A1B-BB16-789263D89D0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77719" y="4781816"/>
            <a:ext cx="605752" cy="401446"/>
          </a:xfrm>
          <a:prstGeom prst="rect">
            <a:avLst/>
          </a:prstGeom>
        </p:spPr>
      </p:pic>
      <p:pic>
        <p:nvPicPr>
          <p:cNvPr id="7170" name="Picture 2" descr="Resultado de imagen de rail cargo logo">
            <a:extLst>
              <a:ext uri="{FF2B5EF4-FFF2-40B4-BE49-F238E27FC236}">
                <a16:creationId xmlns:a16="http://schemas.microsoft.com/office/drawing/2014/main" id="{A582E0CE-D2C9-4271-8C69-00D3ED409A8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37011" y="2860019"/>
            <a:ext cx="1100137" cy="5762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5A534C18-BC84-D4BA-3C04-D78C231F1928}"/>
              </a:ext>
            </a:extLst>
          </p:cNvPr>
          <p:cNvPicPr>
            <a:picLocks noChangeAspect="1"/>
          </p:cNvPicPr>
          <p:nvPr/>
        </p:nvPicPr>
        <p:blipFill>
          <a:blip r:embed="rId16"/>
          <a:stretch>
            <a:fillRect/>
          </a:stretch>
        </p:blipFill>
        <p:spPr>
          <a:xfrm>
            <a:off x="8297115" y="4679296"/>
            <a:ext cx="1133475" cy="581025"/>
          </a:xfrm>
          <a:prstGeom prst="rect">
            <a:avLst/>
          </a:prstGeom>
        </p:spPr>
      </p:pic>
    </p:spTree>
    <p:extLst>
      <p:ext uri="{BB962C8B-B14F-4D97-AF65-F5344CB8AC3E}">
        <p14:creationId xmlns:p14="http://schemas.microsoft.com/office/powerpoint/2010/main" val="3418807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ttangolo 36">
            <a:extLst>
              <a:ext uri="{FF2B5EF4-FFF2-40B4-BE49-F238E27FC236}">
                <a16:creationId xmlns:a16="http://schemas.microsoft.com/office/drawing/2014/main" id="{1FBA0849-402D-D740-8D69-6ACC5B367789}"/>
              </a:ext>
            </a:extLst>
          </p:cNvPr>
          <p:cNvSpPr/>
          <p:nvPr/>
        </p:nvSpPr>
        <p:spPr>
          <a:xfrm>
            <a:off x="94834" y="2213999"/>
            <a:ext cx="4475163" cy="4644001"/>
          </a:xfrm>
          <a:prstGeom prst="rect">
            <a:avLst/>
          </a:prstGeom>
          <a:solidFill>
            <a:srgbClr val="364B7D">
              <a:alpha val="2021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400699" y="2402783"/>
            <a:ext cx="2559156" cy="39087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A66AC"/>
                </a:solidFill>
                <a:effectLst/>
                <a:uLnTx/>
                <a:uFillTx/>
                <a:latin typeface="Calibri" panose="020F0502020204030204"/>
                <a:ea typeface="+mn-ea"/>
                <a:cs typeface="+mn-cs"/>
              </a:rPr>
              <a:t>The Agency is recruiting experts to support the wider digitalisation agenda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4A66A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A66AC"/>
                </a:solidFill>
                <a:effectLst/>
                <a:uLnTx/>
                <a:uFillTx/>
                <a:latin typeface="Calibri" panose="020F0502020204030204"/>
                <a:ea typeface="+mn-ea"/>
                <a:cs typeface="+mn-cs"/>
              </a:rPr>
              <a:t>Future calls to be published on the Agency Website  </a:t>
            </a:r>
            <a:r>
              <a:rPr kumimoji="0" lang="en-GB" sz="800" b="1" i="0" u="none" strike="noStrike" kern="1200" cap="none" spc="0" normalizeH="0" baseline="0" noProof="0">
                <a:ln>
                  <a:noFill/>
                </a:ln>
                <a:solidFill>
                  <a:srgbClr val="4A66AC"/>
                </a:solidFill>
                <a:effectLst/>
                <a:uLnTx/>
                <a:uFillTx/>
                <a:latin typeface="Calibri" panose="020F0502020204030204"/>
                <a:ea typeface="+mn-ea"/>
                <a:cs typeface="+mn-cs"/>
              </a:rPr>
              <a:t>https://www.era.europa.eu/agency/recruitment_en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a:ln>
                  <a:noFill/>
                </a:ln>
                <a:solidFill>
                  <a:srgbClr val="4A66AC"/>
                </a:solidFill>
                <a:effectLst/>
                <a:uLnTx/>
                <a:uFillTx/>
                <a:latin typeface="Calibri" panose="020F0502020204030204"/>
                <a:ea typeface="+mn-ea"/>
                <a:cs typeface="+mn-cs"/>
                <a:hlinkClick r:id="rId2"/>
              </a:rPr>
              <a:t>https://www.era.europa.eu/sites/default/files/agency/docs/sne-era-application-form-era-sne-2022-001_en.docx</a:t>
            </a:r>
            <a:endParaRPr kumimoji="0" lang="en-GB" sz="700" b="1" i="0" u="none" strike="noStrike" kern="1200" cap="none" spc="0" normalizeH="0" baseline="0" noProof="0">
              <a:ln>
                <a:noFill/>
              </a:ln>
              <a:solidFill>
                <a:srgbClr val="4A66A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700" b="1">
              <a:solidFill>
                <a:srgbClr val="4A66AC"/>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00" b="1" i="0" u="none" strike="noStrike" kern="1200" cap="none" spc="0" normalizeH="0" baseline="0" noProof="0">
              <a:ln>
                <a:noFill/>
              </a:ln>
              <a:solidFill>
                <a:srgbClr val="4A66A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A66AC"/>
                </a:solidFill>
                <a:effectLst/>
                <a:uLnTx/>
                <a:uFillTx/>
                <a:latin typeface="Calibri" panose="020F0502020204030204"/>
                <a:ea typeface="+mn-ea"/>
                <a:cs typeface="+mn-cs"/>
              </a:rPr>
              <a:t>Today open calls for seconded national experts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000" b="1" i="0" u="none" strike="noStrike" kern="1200" cap="none" spc="0" normalizeH="0" baseline="0" noProof="0">
              <a:ln>
                <a:noFill/>
              </a:ln>
              <a:solidFill>
                <a:srgbClr val="4A66AC"/>
              </a:solidFill>
              <a:effectLst/>
              <a:uLnTx/>
              <a:uFillTx/>
              <a:latin typeface="Calibri" panose="020F0502020204030204"/>
              <a:ea typeface="+mn-ea"/>
              <a:cs typeface="+mn-cs"/>
            </a:endParaRPr>
          </a:p>
        </p:txBody>
      </p:sp>
      <p:pic>
        <p:nvPicPr>
          <p:cNvPr id="18" name="Segnaposto immagine 17">
            <a:extLst>
              <a:ext uri="{FF2B5EF4-FFF2-40B4-BE49-F238E27FC236}">
                <a16:creationId xmlns:a16="http://schemas.microsoft.com/office/drawing/2014/main" id="{08B823A1-9008-6B44-9320-B839FD410B96}"/>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22989" t="19109" r="14146" b="13343"/>
          <a:stretch/>
        </p:blipFill>
        <p:spPr>
          <a:xfrm>
            <a:off x="4475163" y="2214000"/>
            <a:ext cx="7740000" cy="4644000"/>
          </a:xfrm>
          <a:solidFill>
            <a:schemeClr val="bg1">
              <a:lumMod val="85000"/>
            </a:schemeClr>
          </a:solidFill>
        </p:spPr>
      </p:pic>
      <p:sp>
        <p:nvSpPr>
          <p:cNvPr id="33" name="Rectangle 21">
            <a:extLst>
              <a:ext uri="{FF2B5EF4-FFF2-40B4-BE49-F238E27FC236}">
                <a16:creationId xmlns:a16="http://schemas.microsoft.com/office/drawing/2014/main" id="{F866A9D3-1D7D-8441-928D-8EC0A30D2FBB}"/>
              </a:ext>
            </a:extLst>
          </p:cNvPr>
          <p:cNvSpPr/>
          <p:nvPr/>
        </p:nvSpPr>
        <p:spPr>
          <a:xfrm>
            <a:off x="331114" y="5949908"/>
            <a:ext cx="3681368" cy="477054"/>
          </a:xfrm>
          <a:prstGeom prst="rect">
            <a:avLst/>
          </a:prstGeom>
        </p:spPr>
        <p:txBody>
          <a:bodyPr wrap="square">
            <a:spAutoFit/>
          </a:bodyPr>
          <a:lstStyle/>
          <a:p>
            <a:pPr marL="0" marR="0" lvl="0" indent="0" algn="just" defTabSz="914400" rtl="0" eaLnBrk="1" fontAlgn="auto" latinLnBrk="0" hangingPunct="1">
              <a:lnSpc>
                <a:spcPts val="148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SNEs can come from public administrations and public sector organisations!</a:t>
            </a:r>
            <a:endParaRPr kumimoji="0" lang="id-ID" sz="14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36" name="Title 4">
            <a:extLst>
              <a:ext uri="{FF2B5EF4-FFF2-40B4-BE49-F238E27FC236}">
                <a16:creationId xmlns:a16="http://schemas.microsoft.com/office/drawing/2014/main" id="{0FF63BB7-2233-774C-A442-232FCCE5EA2E}"/>
              </a:ext>
            </a:extLst>
          </p:cNvPr>
          <p:cNvSpPr>
            <a:spLocks noGrp="1"/>
          </p:cNvSpPr>
          <p:nvPr>
            <p:ph type="title"/>
          </p:nvPr>
        </p:nvSpPr>
        <p:spPr>
          <a:xfrm>
            <a:off x="4673611" y="135802"/>
            <a:ext cx="6460250" cy="1273215"/>
          </a:xfrm>
        </p:spPr>
        <p:txBody>
          <a:bodyPr lIns="0" tIns="0" rIns="0" bIns="0">
            <a:normAutofit/>
          </a:bodyPr>
          <a:lstStyle/>
          <a:p>
            <a:r>
              <a:rPr lang="en-GB">
                <a:latin typeface="+mn-lt"/>
              </a:rPr>
              <a:t>Work with Us </a:t>
            </a:r>
            <a:endParaRPr lang="id-ID" sz="2400">
              <a:latin typeface="+mn-lt"/>
            </a:endParaRPr>
          </a:p>
        </p:txBody>
      </p:sp>
      <p:sp>
        <p:nvSpPr>
          <p:cNvPr id="38" name="Rettangolo 37">
            <a:extLst>
              <a:ext uri="{FF2B5EF4-FFF2-40B4-BE49-F238E27FC236}">
                <a16:creationId xmlns:a16="http://schemas.microsoft.com/office/drawing/2014/main" id="{EAE24E6D-0B7B-C146-9463-0D0AF3CC0BB0}"/>
              </a:ext>
            </a:extLst>
          </p:cNvPr>
          <p:cNvSpPr/>
          <p:nvPr/>
        </p:nvSpPr>
        <p:spPr>
          <a:xfrm>
            <a:off x="4466384" y="2213998"/>
            <a:ext cx="207227" cy="4644002"/>
          </a:xfrm>
          <a:prstGeom prst="rect">
            <a:avLst/>
          </a:prstGeom>
          <a:solidFill>
            <a:srgbClr val="364B7D"/>
          </a:solidFill>
          <a:ln>
            <a:solidFill>
              <a:srgbClr val="364B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204548"/>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track, train, grass, outdoor&#10;&#10;Description automatically generated">
            <a:extLst>
              <a:ext uri="{FF2B5EF4-FFF2-40B4-BE49-F238E27FC236}">
                <a16:creationId xmlns:a16="http://schemas.microsoft.com/office/drawing/2014/main" id="{BAB21F28-5B15-46B6-9148-E61CEFF92B86}"/>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12" name="Rettangolo 11">
            <a:extLst>
              <a:ext uri="{FF2B5EF4-FFF2-40B4-BE49-F238E27FC236}">
                <a16:creationId xmlns:a16="http://schemas.microsoft.com/office/drawing/2014/main" id="{A6B2F688-CA06-E64C-9CB5-AAC1CB5F9EFB}"/>
              </a:ext>
            </a:extLst>
          </p:cNvPr>
          <p:cNvSpPr/>
          <p:nvPr/>
        </p:nvSpPr>
        <p:spPr>
          <a:xfrm>
            <a:off x="12471" y="5858192"/>
            <a:ext cx="6126480" cy="991815"/>
          </a:xfrm>
          <a:prstGeom prst="rect">
            <a:avLst/>
          </a:prstGeom>
          <a:solidFill>
            <a:srgbClr val="364B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0885" y="1338470"/>
            <a:ext cx="6126480" cy="4737436"/>
          </a:xfrm>
          <a:prstGeom prst="rect">
            <a:avLst/>
          </a:prstGeom>
          <a:solidFill>
            <a:srgbClr val="364B7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ctrTitle"/>
          </p:nvPr>
        </p:nvSpPr>
        <p:spPr>
          <a:xfrm>
            <a:off x="213360" y="1197928"/>
            <a:ext cx="9144000" cy="2387600"/>
          </a:xfrm>
        </p:spPr>
        <p:txBody>
          <a:bodyPr anchor="ctr">
            <a:noAutofit/>
          </a:bodyPr>
          <a:lstStyle/>
          <a:p>
            <a:pPr algn="l"/>
            <a:r>
              <a:rPr lang="id-ID" sz="8800">
                <a:solidFill>
                  <a:schemeClr val="bg1"/>
                </a:solidFill>
              </a:rPr>
              <a:t>THANK YOU</a:t>
            </a:r>
          </a:p>
        </p:txBody>
      </p:sp>
      <p:sp>
        <p:nvSpPr>
          <p:cNvPr id="2" name="Subtitle 1"/>
          <p:cNvSpPr>
            <a:spLocks noGrp="1"/>
          </p:cNvSpPr>
          <p:nvPr>
            <p:ph type="subTitle" idx="1"/>
          </p:nvPr>
        </p:nvSpPr>
        <p:spPr>
          <a:xfrm>
            <a:off x="385374" y="3878728"/>
            <a:ext cx="5321462" cy="1880528"/>
          </a:xfrm>
        </p:spPr>
        <p:txBody>
          <a:bodyPr>
            <a:noAutofit/>
          </a:bodyPr>
          <a:lstStyle/>
          <a:p>
            <a:pPr algn="l"/>
            <a:r>
              <a:rPr lang="en-US" sz="2800">
                <a:solidFill>
                  <a:schemeClr val="bg1"/>
                </a:solidFill>
              </a:rPr>
              <a:t>Moving Europe towards a sustainable and safe railway system without frontiers.</a:t>
            </a:r>
          </a:p>
          <a:p>
            <a:pPr algn="l">
              <a:lnSpc>
                <a:spcPct val="120000"/>
              </a:lnSpc>
            </a:pPr>
            <a:endParaRPr lang="id-ID" sz="1400">
              <a:solidFill>
                <a:schemeClr val="bg1"/>
              </a:solidFill>
            </a:endParaRP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69DCAB-2F4C-4855-A2DD-8F41E74CAF44}" type="slidenum">
              <a:rPr kumimoji="0" lang="id-ID"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 name="Straight Connector 6"/>
          <p:cNvCxnSpPr/>
          <p:nvPr/>
        </p:nvCxnSpPr>
        <p:spPr>
          <a:xfrm>
            <a:off x="385374" y="3585528"/>
            <a:ext cx="5070546"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Immagine 7">
            <a:hlinkClick r:id="rId4"/>
            <a:extLst>
              <a:ext uri="{FF2B5EF4-FFF2-40B4-BE49-F238E27FC236}">
                <a16:creationId xmlns:a16="http://schemas.microsoft.com/office/drawing/2014/main" id="{CBA59573-2D0E-8A47-BC3D-195F43AF6E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959" y="6191024"/>
            <a:ext cx="301457" cy="247096"/>
          </a:xfrm>
          <a:prstGeom prst="rect">
            <a:avLst/>
          </a:prstGeom>
        </p:spPr>
      </p:pic>
      <p:pic>
        <p:nvPicPr>
          <p:cNvPr id="10" name="Immagine 9">
            <a:hlinkClick r:id="rId6"/>
            <a:extLst>
              <a:ext uri="{FF2B5EF4-FFF2-40B4-BE49-F238E27FC236}">
                <a16:creationId xmlns:a16="http://schemas.microsoft.com/office/drawing/2014/main" id="{01788A02-A2F3-6D49-8C17-D7C928B38EC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75711" y="6151391"/>
            <a:ext cx="281689" cy="281689"/>
          </a:xfrm>
          <a:prstGeom prst="rect">
            <a:avLst/>
          </a:prstGeom>
        </p:spPr>
      </p:pic>
      <p:pic>
        <p:nvPicPr>
          <p:cNvPr id="11" name="Immagine 10">
            <a:hlinkClick r:id="rId8"/>
            <a:extLst>
              <a:ext uri="{FF2B5EF4-FFF2-40B4-BE49-F238E27FC236}">
                <a16:creationId xmlns:a16="http://schemas.microsoft.com/office/drawing/2014/main" id="{CAF26962-E59B-DE48-97D6-340D8FDC7BF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52127" y="6191835"/>
            <a:ext cx="355818" cy="247096"/>
          </a:xfrm>
          <a:prstGeom prst="rect">
            <a:avLst/>
          </a:prstGeom>
        </p:spPr>
      </p:pic>
      <p:sp>
        <p:nvSpPr>
          <p:cNvPr id="13" name="Subtitle 1">
            <a:extLst>
              <a:ext uri="{FF2B5EF4-FFF2-40B4-BE49-F238E27FC236}">
                <a16:creationId xmlns:a16="http://schemas.microsoft.com/office/drawing/2014/main" id="{7BEA18BC-A7DE-4B31-9CD9-DAE150E3D988}"/>
              </a:ext>
            </a:extLst>
          </p:cNvPr>
          <p:cNvSpPr txBox="1">
            <a:spLocks/>
          </p:cNvSpPr>
          <p:nvPr/>
        </p:nvSpPr>
        <p:spPr>
          <a:xfrm>
            <a:off x="402509" y="6086389"/>
            <a:ext cx="5321462" cy="18805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50000"/>
                    <a:lumOff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Follow us: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id-ID"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298201"/>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 name="Rectángulo 1"/>
          <p:cNvSpPr/>
          <p:nvPr/>
        </p:nvSpPr>
        <p:spPr>
          <a:xfrm>
            <a:off x="1251609" y="1116369"/>
            <a:ext cx="10161917" cy="5291192"/>
          </a:xfrm>
          <a:prstGeom prst="rect">
            <a:avLst/>
          </a:prstGeom>
        </p:spPr>
        <p:txBody>
          <a:bodyPr wrap="square">
            <a:spAutoFit/>
          </a:bodyPr>
          <a:lstStyle/>
          <a:p>
            <a:pPr marL="153000" algn="ctr">
              <a:lnSpc>
                <a:spcPct val="100000"/>
              </a:lnSpc>
              <a:spcBef>
                <a:spcPts val="479"/>
              </a:spcBef>
            </a:pPr>
            <a:r>
              <a:rPr lang="en-US" sz="2400" spc="-1">
                <a:solidFill>
                  <a:srgbClr val="000000"/>
                </a:solidFill>
              </a:rPr>
              <a:t>Vocabulary/Ontology extracted from </a:t>
            </a:r>
          </a:p>
          <a:p>
            <a:pPr marL="153000" algn="just">
              <a:lnSpc>
                <a:spcPct val="100000"/>
              </a:lnSpc>
              <a:spcBef>
                <a:spcPts val="479"/>
              </a:spcBef>
            </a:pPr>
            <a:endParaRPr lang="en-US" sz="2800" spc="-1">
              <a:solidFill>
                <a:srgbClr val="000000"/>
              </a:solidFill>
            </a:endParaRPr>
          </a:p>
          <a:p>
            <a:pPr marL="153000" algn="just">
              <a:lnSpc>
                <a:spcPct val="100000"/>
              </a:lnSpc>
              <a:spcBef>
                <a:spcPts val="479"/>
              </a:spcBef>
            </a:pPr>
            <a:endParaRPr lang="en-US" sz="2800" spc="-1">
              <a:solidFill>
                <a:srgbClr val="000000"/>
              </a:solidFill>
            </a:endParaRPr>
          </a:p>
          <a:p>
            <a:pPr marL="153000" algn="just">
              <a:lnSpc>
                <a:spcPct val="100000"/>
              </a:lnSpc>
              <a:spcBef>
                <a:spcPts val="479"/>
              </a:spcBef>
            </a:pPr>
            <a:endParaRPr lang="en-US" sz="2800" spc="-1">
              <a:solidFill>
                <a:srgbClr val="000000"/>
              </a:solidFill>
            </a:endParaRPr>
          </a:p>
          <a:p>
            <a:pPr marL="153000" algn="just">
              <a:lnSpc>
                <a:spcPct val="100000"/>
              </a:lnSpc>
              <a:spcBef>
                <a:spcPts val="479"/>
              </a:spcBef>
            </a:pPr>
            <a:endParaRPr lang="en-US" sz="2400" spc="-1">
              <a:solidFill>
                <a:srgbClr val="000000"/>
              </a:solidFill>
            </a:endParaRPr>
          </a:p>
          <a:p>
            <a:pPr marL="153000" algn="just">
              <a:lnSpc>
                <a:spcPct val="100000"/>
              </a:lnSpc>
              <a:spcBef>
                <a:spcPts val="479"/>
              </a:spcBef>
            </a:pPr>
            <a:endParaRPr lang="en-US" sz="2400" spc="-1">
              <a:solidFill>
                <a:srgbClr val="000000"/>
              </a:solidFill>
            </a:endParaRPr>
          </a:p>
          <a:p>
            <a:pPr marL="153000" algn="just">
              <a:lnSpc>
                <a:spcPct val="100000"/>
              </a:lnSpc>
              <a:spcBef>
                <a:spcPts val="479"/>
              </a:spcBef>
            </a:pPr>
            <a:endParaRPr lang="en-US" sz="2400" spc="-1">
              <a:solidFill>
                <a:srgbClr val="000000"/>
              </a:solidFill>
            </a:endParaRPr>
          </a:p>
          <a:p>
            <a:pPr marL="153000" algn="just">
              <a:lnSpc>
                <a:spcPct val="100000"/>
              </a:lnSpc>
              <a:spcBef>
                <a:spcPts val="479"/>
              </a:spcBef>
            </a:pPr>
            <a:endParaRPr lang="en-US" sz="2400" spc="-1">
              <a:solidFill>
                <a:srgbClr val="000000"/>
              </a:solidFill>
            </a:endParaRPr>
          </a:p>
          <a:p>
            <a:pPr marL="153000" algn="just">
              <a:spcBef>
                <a:spcPts val="479"/>
              </a:spcBef>
            </a:pPr>
            <a:r>
              <a:rPr lang="en-GB" sz="2400" b="1" i="0">
                <a:solidFill>
                  <a:srgbClr val="211B38"/>
                </a:solidFill>
                <a:effectLst/>
                <a:latin typeface="Open Sans" panose="020B0606030504020204" pitchFamily="34" charset="0"/>
              </a:rPr>
              <a:t>	</a:t>
            </a:r>
          </a:p>
          <a:p>
            <a:pPr marL="153000" algn="just">
              <a:spcBef>
                <a:spcPts val="479"/>
              </a:spcBef>
            </a:pPr>
            <a:r>
              <a:rPr lang="es-ES" sz="2400">
                <a:hlinkClick r:id="rId3"/>
              </a:rPr>
              <a:t>Link </a:t>
            </a:r>
            <a:r>
              <a:rPr lang="es-ES" sz="2400" err="1">
                <a:hlinkClick r:id="rId3"/>
              </a:rPr>
              <a:t>to</a:t>
            </a:r>
            <a:r>
              <a:rPr lang="es-ES" sz="2400">
                <a:hlinkClick r:id="rId3"/>
              </a:rPr>
              <a:t> Interoperable-Europe</a:t>
            </a:r>
            <a:endParaRPr lang="es-ES" sz="2400"/>
          </a:p>
          <a:p>
            <a:pPr marL="153000" algn="just">
              <a:spcBef>
                <a:spcPts val="479"/>
              </a:spcBef>
            </a:pPr>
            <a:r>
              <a:rPr lang="en-US" sz="2000" b="0">
                <a:effectLst/>
              </a:rPr>
              <a:t>EC initiative to reinforce policy in the public sector to support their digital transformation. </a:t>
            </a:r>
          </a:p>
          <a:p>
            <a:pPr marL="153000" algn="just">
              <a:spcBef>
                <a:spcPts val="479"/>
              </a:spcBef>
            </a:pPr>
            <a:r>
              <a:rPr lang="en-US" sz="2000" b="0">
                <a:effectLst/>
              </a:rPr>
              <a:t>The Digital Europe </a:t>
            </a:r>
            <a:r>
              <a:rPr lang="en-US" sz="2000" b="0" err="1">
                <a:effectLst/>
              </a:rPr>
              <a:t>programme</a:t>
            </a:r>
            <a:r>
              <a:rPr lang="en-US" sz="2000" b="0">
                <a:effectLst/>
              </a:rPr>
              <a:t>. It continues the mission of  </a:t>
            </a:r>
            <a:r>
              <a:rPr lang="en-US" sz="2000" b="0">
                <a:solidFill>
                  <a:srgbClr val="EE8917"/>
                </a:solidFill>
                <a:effectLst/>
                <a:hlinkClick r:id="rId4"/>
              </a:rPr>
              <a:t>ISA² </a:t>
            </a:r>
            <a:r>
              <a:rPr lang="en-US" sz="2000" b="0" err="1">
                <a:solidFill>
                  <a:srgbClr val="EE8917"/>
                </a:solidFill>
                <a:effectLst/>
                <a:hlinkClick r:id="rId4"/>
              </a:rPr>
              <a:t>programme</a:t>
            </a:r>
            <a:r>
              <a:rPr lang="en-US" sz="2000" b="0">
                <a:effectLst/>
              </a:rPr>
              <a:t>.</a:t>
            </a:r>
            <a:endParaRPr lang="en-US" sz="6600" spc="-1">
              <a:solidFill>
                <a:srgbClr val="000000"/>
              </a:solidFill>
            </a:endParaRPr>
          </a:p>
        </p:txBody>
      </p:sp>
      <p:sp>
        <p:nvSpPr>
          <p:cNvPr id="38" name="Title 1">
            <a:extLst>
              <a:ext uri="{FF2B5EF4-FFF2-40B4-BE49-F238E27FC236}">
                <a16:creationId xmlns:a16="http://schemas.microsoft.com/office/drawing/2014/main" id="{50664386-AACE-4C97-85E2-7AE939C20FE3}"/>
              </a:ext>
            </a:extLst>
          </p:cNvPr>
          <p:cNvSpPr>
            <a:spLocks noGrp="1"/>
          </p:cNvSpPr>
          <p:nvPr>
            <p:ph type="title"/>
          </p:nvPr>
        </p:nvSpPr>
        <p:spPr>
          <a:xfrm>
            <a:off x="838200" y="45918"/>
            <a:ext cx="10515600" cy="1273215"/>
          </a:xfrm>
        </p:spPr>
        <p:txBody>
          <a:bodyPr>
            <a:normAutofit/>
          </a:bodyPr>
          <a:lstStyle/>
          <a:p>
            <a:pPr algn="r"/>
            <a:r>
              <a:rPr lang="en-US" sz="2400" b="1"/>
              <a:t>Semantic Interoperability </a:t>
            </a:r>
          </a:p>
        </p:txBody>
      </p:sp>
      <p:pic>
        <p:nvPicPr>
          <p:cNvPr id="4" name="Picture 3">
            <a:extLst>
              <a:ext uri="{FF2B5EF4-FFF2-40B4-BE49-F238E27FC236}">
                <a16:creationId xmlns:a16="http://schemas.microsoft.com/office/drawing/2014/main" id="{A6CCD4C9-A45B-4065-9C5E-C394648BEC8F}"/>
              </a:ext>
            </a:extLst>
          </p:cNvPr>
          <p:cNvPicPr>
            <a:picLocks noChangeAspect="1"/>
          </p:cNvPicPr>
          <p:nvPr/>
        </p:nvPicPr>
        <p:blipFill>
          <a:blip r:embed="rId5"/>
          <a:stretch>
            <a:fillRect/>
          </a:stretch>
        </p:blipFill>
        <p:spPr>
          <a:xfrm>
            <a:off x="2945650" y="1974805"/>
            <a:ext cx="6570758" cy="1113688"/>
          </a:xfrm>
          <a:prstGeom prst="rect">
            <a:avLst/>
          </a:prstGeom>
        </p:spPr>
      </p:pic>
      <p:sp>
        <p:nvSpPr>
          <p:cNvPr id="6" name="TextBox 5">
            <a:extLst>
              <a:ext uri="{FF2B5EF4-FFF2-40B4-BE49-F238E27FC236}">
                <a16:creationId xmlns:a16="http://schemas.microsoft.com/office/drawing/2014/main" id="{38865461-0C59-4DE8-A01E-7F16730EBA7C}"/>
              </a:ext>
            </a:extLst>
          </p:cNvPr>
          <p:cNvSpPr txBox="1"/>
          <p:nvPr/>
        </p:nvSpPr>
        <p:spPr>
          <a:xfrm>
            <a:off x="2853138" y="3543954"/>
            <a:ext cx="6094378" cy="830997"/>
          </a:xfrm>
          <a:prstGeom prst="rect">
            <a:avLst/>
          </a:prstGeom>
          <a:noFill/>
        </p:spPr>
        <p:txBody>
          <a:bodyPr wrap="square">
            <a:spAutoFit/>
          </a:bodyPr>
          <a:lstStyle/>
          <a:p>
            <a:pPr algn="ctr"/>
            <a:r>
              <a:rPr lang="en-US" sz="1200" b="1" i="0">
                <a:solidFill>
                  <a:srgbClr val="000000"/>
                </a:solidFill>
                <a:effectLst/>
                <a:latin typeface="Times New Roman" panose="02020603050405020304" pitchFamily="18" charset="0"/>
                <a:cs typeface="Times New Roman" panose="02020603050405020304" pitchFamily="18" charset="0"/>
              </a:rPr>
              <a:t>European register of </a:t>
            </a:r>
            <a:r>
              <a:rPr lang="en-US" sz="1200" b="1" i="0" err="1">
                <a:solidFill>
                  <a:srgbClr val="000000"/>
                </a:solidFill>
                <a:effectLst/>
                <a:latin typeface="Times New Roman" panose="02020603050405020304" pitchFamily="18" charset="0"/>
                <a:cs typeface="Times New Roman" panose="02020603050405020304" pitchFamily="18" charset="0"/>
              </a:rPr>
              <a:t>authorised</a:t>
            </a:r>
            <a:r>
              <a:rPr lang="en-US" sz="1200" b="1" i="0">
                <a:solidFill>
                  <a:srgbClr val="000000"/>
                </a:solidFill>
                <a:effectLst/>
                <a:latin typeface="Times New Roman" panose="02020603050405020304" pitchFamily="18" charset="0"/>
                <a:cs typeface="Times New Roman" panose="02020603050405020304" pitchFamily="18" charset="0"/>
              </a:rPr>
              <a:t> types of vehicles (ERATV — Article 34 of the interoperability Directive)</a:t>
            </a:r>
          </a:p>
          <a:p>
            <a:pPr algn="ctr"/>
            <a:r>
              <a:rPr lang="en-US" sz="1200" b="1" i="0">
                <a:solidFill>
                  <a:srgbClr val="000000"/>
                </a:solidFill>
                <a:effectLst/>
                <a:latin typeface="Times New Roman" panose="02020603050405020304" pitchFamily="18" charset="0"/>
                <a:cs typeface="Times New Roman" panose="02020603050405020304" pitchFamily="18" charset="0"/>
              </a:rPr>
              <a:t>ERATV specification  </a:t>
            </a:r>
            <a:r>
              <a:rPr lang="en-US" sz="1200" b="1">
                <a:solidFill>
                  <a:srgbClr val="000000"/>
                </a:solidFill>
                <a:latin typeface="Times New Roman" panose="02020603050405020304" pitchFamily="18" charset="0"/>
                <a:cs typeface="Times New Roman" panose="02020603050405020304" pitchFamily="18" charset="0"/>
              </a:rPr>
              <a:t>COMMISSION IMPLEMENTING REGULATION (EU) 2019/776 of 16 May 2019</a:t>
            </a:r>
          </a:p>
        </p:txBody>
      </p:sp>
      <p:pic>
        <p:nvPicPr>
          <p:cNvPr id="7" name="Picture 4" descr="A picture containing text, sign&#10;&#10;Description automatically generated">
            <a:extLst>
              <a:ext uri="{FF2B5EF4-FFF2-40B4-BE49-F238E27FC236}">
                <a16:creationId xmlns:a16="http://schemas.microsoft.com/office/drawing/2014/main" id="{1B2CE85D-AEA3-4069-BB32-5C624305BE58}"/>
              </a:ext>
            </a:extLst>
          </p:cNvPr>
          <p:cNvPicPr>
            <a:picLocks noChangeAspect="1"/>
          </p:cNvPicPr>
          <p:nvPr/>
        </p:nvPicPr>
        <p:blipFill>
          <a:blip r:embed="rId6"/>
          <a:stretch>
            <a:fillRect/>
          </a:stretch>
        </p:blipFill>
        <p:spPr>
          <a:xfrm>
            <a:off x="1106006" y="1804155"/>
            <a:ext cx="1426235" cy="1454989"/>
          </a:xfrm>
          <a:prstGeom prst="rect">
            <a:avLst/>
          </a:prstGeom>
        </p:spPr>
      </p:pic>
      <p:pic>
        <p:nvPicPr>
          <p:cNvPr id="8" name="Picture 4" descr="A picture containing icon&#10;&#10;Description automatically generated">
            <a:extLst>
              <a:ext uri="{FF2B5EF4-FFF2-40B4-BE49-F238E27FC236}">
                <a16:creationId xmlns:a16="http://schemas.microsoft.com/office/drawing/2014/main" id="{2EBEB73F-DBD3-4F08-83A6-F62D934BF693}"/>
              </a:ext>
            </a:extLst>
          </p:cNvPr>
          <p:cNvPicPr>
            <a:picLocks noChangeAspect="1"/>
          </p:cNvPicPr>
          <p:nvPr/>
        </p:nvPicPr>
        <p:blipFill>
          <a:blip r:embed="rId7"/>
          <a:stretch>
            <a:fillRect/>
          </a:stretch>
        </p:blipFill>
        <p:spPr>
          <a:xfrm>
            <a:off x="9338862" y="3823655"/>
            <a:ext cx="2047692" cy="1139815"/>
          </a:xfrm>
          <a:prstGeom prst="rect">
            <a:avLst/>
          </a:prstGeom>
        </p:spPr>
      </p:pic>
      <p:sp>
        <p:nvSpPr>
          <p:cNvPr id="10" name="TextBox 9">
            <a:extLst>
              <a:ext uri="{FF2B5EF4-FFF2-40B4-BE49-F238E27FC236}">
                <a16:creationId xmlns:a16="http://schemas.microsoft.com/office/drawing/2014/main" id="{9BD93F45-3470-47CC-BCE3-3920714F5D75}"/>
              </a:ext>
            </a:extLst>
          </p:cNvPr>
          <p:cNvSpPr txBox="1"/>
          <p:nvPr/>
        </p:nvSpPr>
        <p:spPr>
          <a:xfrm>
            <a:off x="1048532" y="3088493"/>
            <a:ext cx="1426235" cy="369332"/>
          </a:xfrm>
          <a:prstGeom prst="rect">
            <a:avLst/>
          </a:prstGeom>
          <a:noFill/>
        </p:spPr>
        <p:txBody>
          <a:bodyPr wrap="square">
            <a:spAutoFit/>
          </a:bodyPr>
          <a:lstStyle/>
          <a:p>
            <a:pPr marL="153000" algn="just">
              <a:lnSpc>
                <a:spcPct val="100000"/>
              </a:lnSpc>
              <a:spcBef>
                <a:spcPts val="479"/>
              </a:spcBef>
            </a:pPr>
            <a:r>
              <a:rPr lang="en-US" sz="1800" spc="-1">
                <a:solidFill>
                  <a:schemeClr val="accent1">
                    <a:lumMod val="75000"/>
                  </a:schemeClr>
                </a:solidFill>
              </a:rPr>
              <a:t>Legal basis</a:t>
            </a:r>
          </a:p>
        </p:txBody>
      </p:sp>
      <p:sp>
        <p:nvSpPr>
          <p:cNvPr id="11" name="TextBox 10">
            <a:extLst>
              <a:ext uri="{FF2B5EF4-FFF2-40B4-BE49-F238E27FC236}">
                <a16:creationId xmlns:a16="http://schemas.microsoft.com/office/drawing/2014/main" id="{56A480AB-896E-4C06-939F-3FE4C4984221}"/>
              </a:ext>
            </a:extLst>
          </p:cNvPr>
          <p:cNvSpPr txBox="1"/>
          <p:nvPr/>
        </p:nvSpPr>
        <p:spPr>
          <a:xfrm>
            <a:off x="9424317" y="2894495"/>
            <a:ext cx="1661677" cy="1264449"/>
          </a:xfrm>
          <a:prstGeom prst="rect">
            <a:avLst/>
          </a:prstGeom>
          <a:noFill/>
        </p:spPr>
        <p:txBody>
          <a:bodyPr wrap="square">
            <a:spAutoFit/>
          </a:bodyPr>
          <a:lstStyle/>
          <a:p>
            <a:pPr marL="153000" algn="ctr">
              <a:lnSpc>
                <a:spcPct val="100000"/>
              </a:lnSpc>
              <a:spcBef>
                <a:spcPts val="479"/>
              </a:spcBef>
            </a:pPr>
            <a:r>
              <a:rPr lang="en-US" sz="1800" spc="-1">
                <a:solidFill>
                  <a:schemeClr val="accent1">
                    <a:lumMod val="75000"/>
                  </a:schemeClr>
                </a:solidFill>
              </a:rPr>
              <a:t>Sector Working party activity</a:t>
            </a:r>
          </a:p>
          <a:p>
            <a:pPr marL="153000" algn="just">
              <a:lnSpc>
                <a:spcPct val="100000"/>
              </a:lnSpc>
              <a:spcBef>
                <a:spcPts val="479"/>
              </a:spcBef>
            </a:pPr>
            <a:endParaRPr lang="en-US" sz="1800" spc="-1">
              <a:solidFill>
                <a:schemeClr val="accent1">
                  <a:lumMod val="75000"/>
                </a:schemeClr>
              </a:solidFill>
            </a:endParaRPr>
          </a:p>
        </p:txBody>
      </p:sp>
      <p:pic>
        <p:nvPicPr>
          <p:cNvPr id="5" name="Picture 4">
            <a:extLst>
              <a:ext uri="{FF2B5EF4-FFF2-40B4-BE49-F238E27FC236}">
                <a16:creationId xmlns:a16="http://schemas.microsoft.com/office/drawing/2014/main" id="{95AE75A2-25C5-4B94-89D3-91768F520D0E}"/>
              </a:ext>
            </a:extLst>
          </p:cNvPr>
          <p:cNvPicPr>
            <a:picLocks noChangeAspect="1"/>
          </p:cNvPicPr>
          <p:nvPr/>
        </p:nvPicPr>
        <p:blipFill>
          <a:blip r:embed="rId8"/>
          <a:stretch>
            <a:fillRect/>
          </a:stretch>
        </p:blipFill>
        <p:spPr>
          <a:xfrm>
            <a:off x="663621" y="4705855"/>
            <a:ext cx="1212011" cy="392121"/>
          </a:xfrm>
          <a:prstGeom prst="rect">
            <a:avLst/>
          </a:prstGeom>
        </p:spPr>
      </p:pic>
      <p:sp>
        <p:nvSpPr>
          <p:cNvPr id="12" name="Rectangle 1">
            <a:extLst>
              <a:ext uri="{FF2B5EF4-FFF2-40B4-BE49-F238E27FC236}">
                <a16:creationId xmlns:a16="http://schemas.microsoft.com/office/drawing/2014/main" id="{80DA2DB0-19B5-463E-BD0C-715F91DEB604}"/>
              </a:ext>
            </a:extLst>
          </p:cNvPr>
          <p:cNvSpPr>
            <a:spLocks noChangeArrowheads="1"/>
          </p:cNvSpPr>
          <p:nvPr/>
        </p:nvSpPr>
        <p:spPr bwMode="auto">
          <a:xfrm>
            <a:off x="5213350"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66831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derstanding the FAIR Principles – The road to FAIR">
            <a:extLst>
              <a:ext uri="{FF2B5EF4-FFF2-40B4-BE49-F238E27FC236}">
                <a16:creationId xmlns:a16="http://schemas.microsoft.com/office/drawing/2014/main" id="{D0893274-FAC6-491E-90F5-AFED74E7A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174" y="1021251"/>
            <a:ext cx="3667125" cy="12477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86BA389-DB93-471F-B5D5-EAE50A6184BB}"/>
              </a:ext>
            </a:extLst>
          </p:cNvPr>
          <p:cNvSpPr txBox="1"/>
          <p:nvPr/>
        </p:nvSpPr>
        <p:spPr>
          <a:xfrm>
            <a:off x="4789108" y="2269026"/>
            <a:ext cx="2412274" cy="369332"/>
          </a:xfrm>
          <a:prstGeom prst="rect">
            <a:avLst/>
          </a:prstGeom>
          <a:noFill/>
        </p:spPr>
        <p:txBody>
          <a:bodyPr wrap="square">
            <a:spAutoFit/>
          </a:bodyPr>
          <a:lstStyle/>
          <a:p>
            <a:r>
              <a:rPr lang="en-GB">
                <a:hlinkClick r:id="rId3"/>
              </a:rPr>
              <a:t>Link to Fair Principles</a:t>
            </a:r>
            <a:endParaRPr lang="en-GB"/>
          </a:p>
        </p:txBody>
      </p:sp>
      <p:sp>
        <p:nvSpPr>
          <p:cNvPr id="11" name="TextBox 10">
            <a:extLst>
              <a:ext uri="{FF2B5EF4-FFF2-40B4-BE49-F238E27FC236}">
                <a16:creationId xmlns:a16="http://schemas.microsoft.com/office/drawing/2014/main" id="{DBDBBBA0-E677-4B58-A1C5-B7E72582B359}"/>
              </a:ext>
            </a:extLst>
          </p:cNvPr>
          <p:cNvSpPr txBox="1"/>
          <p:nvPr/>
        </p:nvSpPr>
        <p:spPr>
          <a:xfrm>
            <a:off x="2217142" y="3128824"/>
            <a:ext cx="8151221" cy="1077218"/>
          </a:xfrm>
          <a:prstGeom prst="rect">
            <a:avLst/>
          </a:prstGeom>
          <a:noFill/>
        </p:spPr>
        <p:txBody>
          <a:bodyPr wrap="square">
            <a:spAutoFit/>
          </a:bodyPr>
          <a:lstStyle/>
          <a:p>
            <a:pPr algn="l"/>
            <a:r>
              <a:rPr lang="en-US" sz="1600" b="0" i="0">
                <a:solidFill>
                  <a:srgbClr val="333333"/>
                </a:solidFill>
                <a:effectLst/>
                <a:latin typeface="Lato" panose="020F0502020204030203" pitchFamily="34" charset="0"/>
              </a:rPr>
              <a:t>F1. (Meta)data are assigned </a:t>
            </a:r>
            <a:r>
              <a:rPr lang="en-US" sz="1600" b="0" i="0">
                <a:solidFill>
                  <a:srgbClr val="333333"/>
                </a:solidFill>
                <a:effectLst/>
                <a:highlight>
                  <a:srgbClr val="FFFF00"/>
                </a:highlight>
                <a:latin typeface="Lato" panose="020F0502020204030203" pitchFamily="34" charset="0"/>
              </a:rPr>
              <a:t>a globally unique and persistent identifier</a:t>
            </a:r>
          </a:p>
          <a:p>
            <a:pPr algn="l"/>
            <a:r>
              <a:rPr lang="en-US" sz="1600" b="0" i="0">
                <a:solidFill>
                  <a:srgbClr val="333333"/>
                </a:solidFill>
                <a:effectLst/>
                <a:latin typeface="Lato" panose="020F0502020204030203" pitchFamily="34" charset="0"/>
              </a:rPr>
              <a:t>F2. Data are described with rich metadata </a:t>
            </a:r>
          </a:p>
          <a:p>
            <a:pPr algn="l"/>
            <a:r>
              <a:rPr lang="en-US" sz="1600" b="0" i="0">
                <a:solidFill>
                  <a:srgbClr val="333333"/>
                </a:solidFill>
                <a:effectLst/>
                <a:latin typeface="Lato" panose="020F0502020204030203" pitchFamily="34" charset="0"/>
              </a:rPr>
              <a:t>F3. Metadata clearly and explicitly include the identifier of the data they describe</a:t>
            </a:r>
          </a:p>
          <a:p>
            <a:pPr algn="l"/>
            <a:r>
              <a:rPr lang="en-US" sz="1600" b="0" i="0">
                <a:solidFill>
                  <a:srgbClr val="333333"/>
                </a:solidFill>
                <a:effectLst/>
                <a:latin typeface="Lato" panose="020F0502020204030203" pitchFamily="34" charset="0"/>
              </a:rPr>
              <a:t>F4. (Meta)data are registered or </a:t>
            </a:r>
            <a:r>
              <a:rPr lang="en-US" sz="1600" b="0" i="0">
                <a:solidFill>
                  <a:srgbClr val="333333"/>
                </a:solidFill>
                <a:effectLst/>
                <a:highlight>
                  <a:srgbClr val="FFFF00"/>
                </a:highlight>
                <a:latin typeface="Lato" panose="020F0502020204030203" pitchFamily="34" charset="0"/>
              </a:rPr>
              <a:t>indexed in a searchable resource</a:t>
            </a:r>
          </a:p>
        </p:txBody>
      </p:sp>
      <p:sp>
        <p:nvSpPr>
          <p:cNvPr id="13" name="TextBox 12">
            <a:extLst>
              <a:ext uri="{FF2B5EF4-FFF2-40B4-BE49-F238E27FC236}">
                <a16:creationId xmlns:a16="http://schemas.microsoft.com/office/drawing/2014/main" id="{54BDEF3F-5180-4568-80B6-1286E31659EF}"/>
              </a:ext>
            </a:extLst>
          </p:cNvPr>
          <p:cNvSpPr txBox="1"/>
          <p:nvPr/>
        </p:nvSpPr>
        <p:spPr>
          <a:xfrm>
            <a:off x="1598832" y="4937062"/>
            <a:ext cx="8769531" cy="1200329"/>
          </a:xfrm>
          <a:prstGeom prst="rect">
            <a:avLst/>
          </a:prstGeom>
          <a:noFill/>
        </p:spPr>
        <p:txBody>
          <a:bodyPr wrap="square">
            <a:spAutoFit/>
          </a:bodyPr>
          <a:lstStyle/>
          <a:p>
            <a:r>
              <a:rPr lang="en-US" sz="1200" b="1" i="0">
                <a:solidFill>
                  <a:srgbClr val="333333"/>
                </a:solidFill>
                <a:effectLst/>
                <a:latin typeface="Lato" panose="020F0502020204030203" pitchFamily="34" charset="0"/>
              </a:rPr>
              <a:t>What does this mean?</a:t>
            </a:r>
            <a:br>
              <a:rPr lang="en-US" sz="1200"/>
            </a:br>
            <a:endParaRPr lang="en-US" sz="1200"/>
          </a:p>
          <a:p>
            <a:r>
              <a:rPr lang="en-US" sz="1200" b="0" i="0">
                <a:solidFill>
                  <a:srgbClr val="333333"/>
                </a:solidFill>
                <a:effectLst/>
                <a:latin typeface="Lato" panose="020F0502020204030203" pitchFamily="34" charset="0"/>
              </a:rPr>
              <a:t>To </a:t>
            </a:r>
            <a:r>
              <a:rPr lang="en-US" sz="1200" b="0" i="0" err="1">
                <a:solidFill>
                  <a:srgbClr val="333333"/>
                </a:solidFill>
                <a:effectLst/>
                <a:latin typeface="Lato" panose="020F0502020204030203" pitchFamily="34" charset="0"/>
              </a:rPr>
              <a:t>maximise</a:t>
            </a:r>
            <a:r>
              <a:rPr lang="en-US" sz="1200" b="0" i="0">
                <a:solidFill>
                  <a:srgbClr val="333333"/>
                </a:solidFill>
                <a:effectLst/>
                <a:latin typeface="Lato" panose="020F0502020204030203" pitchFamily="34" charset="0"/>
              </a:rPr>
              <a:t> data reuse, the protocol </a:t>
            </a:r>
            <a:r>
              <a:rPr lang="en-US" sz="1200" b="0" i="0">
                <a:solidFill>
                  <a:srgbClr val="333333"/>
                </a:solidFill>
                <a:effectLst/>
                <a:highlight>
                  <a:srgbClr val="FFFF00"/>
                </a:highlight>
                <a:latin typeface="Lato" panose="020F0502020204030203" pitchFamily="34" charset="0"/>
              </a:rPr>
              <a:t>should be free (no-cost) and open (-sourced</a:t>
            </a:r>
            <a:r>
              <a:rPr lang="en-US" sz="1200" b="0" i="0">
                <a:solidFill>
                  <a:srgbClr val="333333"/>
                </a:solidFill>
                <a:effectLst/>
                <a:latin typeface="Lato" panose="020F0502020204030203" pitchFamily="34" charset="0"/>
              </a:rPr>
              <a:t>) and thus globally implementable to facilitate data retrieval. </a:t>
            </a:r>
          </a:p>
          <a:p>
            <a:endParaRPr lang="en-US" sz="1200" u="sng">
              <a:solidFill>
                <a:srgbClr val="333333"/>
              </a:solidFill>
              <a:highlight>
                <a:srgbClr val="FFFF00"/>
              </a:highlight>
              <a:latin typeface="Lato" panose="020F0502020204030203" pitchFamily="34" charset="0"/>
            </a:endParaRPr>
          </a:p>
          <a:p>
            <a:r>
              <a:rPr lang="en-US" sz="1200" b="0" i="0" u="sng">
                <a:solidFill>
                  <a:srgbClr val="333333"/>
                </a:solidFill>
                <a:effectLst/>
                <a:highlight>
                  <a:srgbClr val="FFFF00"/>
                </a:highlight>
                <a:latin typeface="Lato" panose="020F0502020204030203" pitchFamily="34" charset="0"/>
              </a:rPr>
              <a:t>Anyone with a computer and an internet connection can access at least the metadata. </a:t>
            </a:r>
            <a:endParaRPr lang="en-GB" sz="1200" u="sng">
              <a:highlight>
                <a:srgbClr val="FFFF00"/>
              </a:highlight>
            </a:endParaRPr>
          </a:p>
        </p:txBody>
      </p:sp>
      <p:sp>
        <p:nvSpPr>
          <p:cNvPr id="14" name="Title 1">
            <a:extLst>
              <a:ext uri="{FF2B5EF4-FFF2-40B4-BE49-F238E27FC236}">
                <a16:creationId xmlns:a16="http://schemas.microsoft.com/office/drawing/2014/main" id="{D35F19E6-CE10-480B-93F8-CD2CC6242F7A}"/>
              </a:ext>
            </a:extLst>
          </p:cNvPr>
          <p:cNvSpPr>
            <a:spLocks noGrp="1"/>
          </p:cNvSpPr>
          <p:nvPr>
            <p:ph type="title"/>
          </p:nvPr>
        </p:nvSpPr>
        <p:spPr>
          <a:xfrm>
            <a:off x="838200" y="45918"/>
            <a:ext cx="10515600" cy="1273215"/>
          </a:xfrm>
        </p:spPr>
        <p:txBody>
          <a:bodyPr>
            <a:normAutofit/>
          </a:bodyPr>
          <a:lstStyle/>
          <a:p>
            <a:pPr algn="r"/>
            <a:r>
              <a:rPr lang="en-US" sz="2400" b="1"/>
              <a:t>FAIR principles</a:t>
            </a:r>
          </a:p>
        </p:txBody>
      </p:sp>
    </p:spTree>
    <p:extLst>
      <p:ext uri="{BB962C8B-B14F-4D97-AF65-F5344CB8AC3E}">
        <p14:creationId xmlns:p14="http://schemas.microsoft.com/office/powerpoint/2010/main" val="4093033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531914-4584-4538-997F-488FD0851001}"/>
              </a:ext>
            </a:extLst>
          </p:cNvPr>
          <p:cNvPicPr>
            <a:picLocks noChangeAspect="1"/>
          </p:cNvPicPr>
          <p:nvPr/>
        </p:nvPicPr>
        <p:blipFill>
          <a:blip r:embed="rId2"/>
          <a:stretch>
            <a:fillRect/>
          </a:stretch>
        </p:blipFill>
        <p:spPr>
          <a:xfrm>
            <a:off x="126051" y="3534931"/>
            <a:ext cx="4780404" cy="2599566"/>
          </a:xfrm>
          <a:prstGeom prst="rect">
            <a:avLst/>
          </a:prstGeom>
        </p:spPr>
      </p:pic>
      <p:pic>
        <p:nvPicPr>
          <p:cNvPr id="10" name="Picture 9">
            <a:extLst>
              <a:ext uri="{FF2B5EF4-FFF2-40B4-BE49-F238E27FC236}">
                <a16:creationId xmlns:a16="http://schemas.microsoft.com/office/drawing/2014/main" id="{8EDDD95A-7CF7-4BCF-A035-89CACE83B864}"/>
              </a:ext>
            </a:extLst>
          </p:cNvPr>
          <p:cNvPicPr>
            <a:picLocks noChangeAspect="1"/>
          </p:cNvPicPr>
          <p:nvPr/>
        </p:nvPicPr>
        <p:blipFill>
          <a:blip r:embed="rId3"/>
          <a:stretch>
            <a:fillRect/>
          </a:stretch>
        </p:blipFill>
        <p:spPr>
          <a:xfrm>
            <a:off x="4906455" y="3952898"/>
            <a:ext cx="7146560" cy="2599566"/>
          </a:xfrm>
          <a:prstGeom prst="rect">
            <a:avLst/>
          </a:prstGeom>
        </p:spPr>
      </p:pic>
      <p:sp>
        <p:nvSpPr>
          <p:cNvPr id="11" name="TextBox 10">
            <a:extLst>
              <a:ext uri="{FF2B5EF4-FFF2-40B4-BE49-F238E27FC236}">
                <a16:creationId xmlns:a16="http://schemas.microsoft.com/office/drawing/2014/main" id="{44DE4898-2C65-4828-AFEF-05B48499F3D8}"/>
              </a:ext>
            </a:extLst>
          </p:cNvPr>
          <p:cNvSpPr txBox="1"/>
          <p:nvPr/>
        </p:nvSpPr>
        <p:spPr>
          <a:xfrm>
            <a:off x="7686669" y="2699254"/>
            <a:ext cx="3265183" cy="646331"/>
          </a:xfrm>
          <a:prstGeom prst="rect">
            <a:avLst/>
          </a:prstGeom>
          <a:noFill/>
        </p:spPr>
        <p:txBody>
          <a:bodyPr wrap="square">
            <a:spAutoFit/>
          </a:bodyPr>
          <a:lstStyle/>
          <a:p>
            <a:r>
              <a:rPr lang="en-US" sz="1200" b="0" i="0">
                <a:solidFill>
                  <a:srgbClr val="242424"/>
                </a:solidFill>
                <a:effectLst/>
                <a:latin typeface="-apple-system"/>
              </a:rPr>
              <a:t>FA1</a:t>
            </a:r>
            <a:r>
              <a:rPr lang="en-US" sz="1200">
                <a:solidFill>
                  <a:srgbClr val="242424"/>
                </a:solidFill>
                <a:latin typeface="-apple-system"/>
              </a:rPr>
              <a:t> - </a:t>
            </a:r>
            <a:r>
              <a:rPr lang="en-US" sz="1200" b="0" i="0">
                <a:solidFill>
                  <a:srgbClr val="242424"/>
                </a:solidFill>
                <a:effectLst/>
                <a:latin typeface="-apple-system"/>
              </a:rPr>
              <a:t>WP30 - Conceptual Data Model and semantic dictionary evolution</a:t>
            </a:r>
          </a:p>
          <a:p>
            <a:r>
              <a:rPr lang="en-US" sz="1200" b="0" i="0">
                <a:solidFill>
                  <a:srgbClr val="242424"/>
                </a:solidFill>
                <a:effectLst/>
                <a:latin typeface="-apple-system"/>
              </a:rPr>
              <a:t>Central Modelling Service - System Pillar</a:t>
            </a:r>
            <a:endParaRPr lang="en-GB" sz="1200"/>
          </a:p>
        </p:txBody>
      </p:sp>
      <p:pic>
        <p:nvPicPr>
          <p:cNvPr id="12" name="Picture 2" descr="Europe's Rail Joint Undertaking">
            <a:extLst>
              <a:ext uri="{FF2B5EF4-FFF2-40B4-BE49-F238E27FC236}">
                <a16:creationId xmlns:a16="http://schemas.microsoft.com/office/drawing/2014/main" id="{1CCA84E5-253E-41CF-962D-E7A08A3EC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0646" y="3160231"/>
            <a:ext cx="866472" cy="654856"/>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92BDDC19-0C0A-4F5D-A2D9-1BF4E6DD13C0}"/>
              </a:ext>
            </a:extLst>
          </p:cNvPr>
          <p:cNvSpPr>
            <a:spLocks noGrp="1"/>
          </p:cNvSpPr>
          <p:nvPr>
            <p:ph type="title"/>
          </p:nvPr>
        </p:nvSpPr>
        <p:spPr>
          <a:xfrm>
            <a:off x="838200" y="45918"/>
            <a:ext cx="10515600" cy="1273215"/>
          </a:xfrm>
        </p:spPr>
        <p:txBody>
          <a:bodyPr>
            <a:normAutofit/>
          </a:bodyPr>
          <a:lstStyle/>
          <a:p>
            <a:pPr algn="r"/>
            <a:r>
              <a:rPr lang="en-US" sz="2400" b="1"/>
              <a:t>Same approach everywhere .. </a:t>
            </a:r>
          </a:p>
        </p:txBody>
      </p:sp>
      <p:pic>
        <p:nvPicPr>
          <p:cNvPr id="14" name="Picture 13">
            <a:extLst>
              <a:ext uri="{FF2B5EF4-FFF2-40B4-BE49-F238E27FC236}">
                <a16:creationId xmlns:a16="http://schemas.microsoft.com/office/drawing/2014/main" id="{BBC92241-0017-4364-8762-2F007CFD2FE2}"/>
              </a:ext>
            </a:extLst>
          </p:cNvPr>
          <p:cNvPicPr>
            <a:picLocks noChangeAspect="1"/>
          </p:cNvPicPr>
          <p:nvPr/>
        </p:nvPicPr>
        <p:blipFill>
          <a:blip r:embed="rId5"/>
          <a:stretch>
            <a:fillRect/>
          </a:stretch>
        </p:blipFill>
        <p:spPr>
          <a:xfrm>
            <a:off x="550911" y="1284374"/>
            <a:ext cx="3284159" cy="2144626"/>
          </a:xfrm>
          <a:prstGeom prst="rect">
            <a:avLst/>
          </a:prstGeom>
        </p:spPr>
      </p:pic>
      <p:pic>
        <p:nvPicPr>
          <p:cNvPr id="15" name="Picture 14">
            <a:extLst>
              <a:ext uri="{FF2B5EF4-FFF2-40B4-BE49-F238E27FC236}">
                <a16:creationId xmlns:a16="http://schemas.microsoft.com/office/drawing/2014/main" id="{B0A5EB6D-0128-4732-8617-8FD083791C2F}"/>
              </a:ext>
            </a:extLst>
          </p:cNvPr>
          <p:cNvPicPr>
            <a:picLocks noChangeAspect="1"/>
          </p:cNvPicPr>
          <p:nvPr/>
        </p:nvPicPr>
        <p:blipFill>
          <a:blip r:embed="rId6"/>
          <a:stretch>
            <a:fillRect/>
          </a:stretch>
        </p:blipFill>
        <p:spPr>
          <a:xfrm>
            <a:off x="3949765" y="1284374"/>
            <a:ext cx="3392595" cy="2144626"/>
          </a:xfrm>
          <a:prstGeom prst="rect">
            <a:avLst/>
          </a:prstGeom>
        </p:spPr>
      </p:pic>
    </p:spTree>
    <p:extLst>
      <p:ext uri="{BB962C8B-B14F-4D97-AF65-F5344CB8AC3E}">
        <p14:creationId xmlns:p14="http://schemas.microsoft.com/office/powerpoint/2010/main" val="1345141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39" name="Google Shape;339;p5"/>
          <p:cNvSpPr txBox="1">
            <a:spLocks noGrp="1"/>
          </p:cNvSpPr>
          <p:nvPr>
            <p:ph type="title"/>
          </p:nvPr>
        </p:nvSpPr>
        <p:spPr>
          <a:xfrm>
            <a:off x="1443762" y="150105"/>
            <a:ext cx="10515600" cy="1273215"/>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004494"/>
              </a:buClr>
              <a:buSzPts val="2400"/>
              <a:buFont typeface="Calibri"/>
              <a:buNone/>
            </a:pPr>
            <a:r>
              <a:rPr lang="en-US" sz="2400" b="1"/>
              <a:t>Solution to Interoperable Problem</a:t>
            </a:r>
            <a:endParaRPr/>
          </a:p>
        </p:txBody>
      </p:sp>
      <p:pic>
        <p:nvPicPr>
          <p:cNvPr id="73" name="Picture 2" descr="C:\Zerest\Dropbox\Prezi\database_array_800_clr_10068.png">
            <a:extLst>
              <a:ext uri="{FF2B5EF4-FFF2-40B4-BE49-F238E27FC236}">
                <a16:creationId xmlns:a16="http://schemas.microsoft.com/office/drawing/2014/main" id="{77F9CBF7-2F18-4E8B-9468-E6713EA58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762" y="3737811"/>
            <a:ext cx="4434447" cy="2998795"/>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Group 73">
            <a:extLst>
              <a:ext uri="{FF2B5EF4-FFF2-40B4-BE49-F238E27FC236}">
                <a16:creationId xmlns:a16="http://schemas.microsoft.com/office/drawing/2014/main" id="{70750132-DC75-45A6-995F-70715F0D8BB4}"/>
              </a:ext>
            </a:extLst>
          </p:cNvPr>
          <p:cNvGrpSpPr/>
          <p:nvPr/>
        </p:nvGrpSpPr>
        <p:grpSpPr>
          <a:xfrm>
            <a:off x="3354101" y="995354"/>
            <a:ext cx="7000390" cy="2433654"/>
            <a:chOff x="2971999" y="272175"/>
            <a:chExt cx="7707456" cy="3302812"/>
          </a:xfrm>
        </p:grpSpPr>
        <p:pic>
          <p:nvPicPr>
            <p:cNvPr id="75" name="Picture 2" descr="C:\Zerest\Dropbox\Prezi\technode_800_clr_8973_network.png">
              <a:extLst>
                <a:ext uri="{FF2B5EF4-FFF2-40B4-BE49-F238E27FC236}">
                  <a16:creationId xmlns:a16="http://schemas.microsoft.com/office/drawing/2014/main" id="{F7924A7F-6243-40A1-8928-708F76E37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020" y="319077"/>
              <a:ext cx="6400679" cy="325591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C:\Zerest\Dropbox\Prezi\technode_800_clr_8973_network.png">
              <a:extLst>
                <a:ext uri="{FF2B5EF4-FFF2-40B4-BE49-F238E27FC236}">
                  <a16:creationId xmlns:a16="http://schemas.microsoft.com/office/drawing/2014/main" id="{2ABD829F-CC5C-47ED-B933-92D1E09108C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3210906" y="272175"/>
              <a:ext cx="6400679" cy="3255910"/>
            </a:xfrm>
            <a:prstGeom prst="rect">
              <a:avLst/>
            </a:prstGeom>
            <a:noFill/>
            <a:extLst>
              <a:ext uri="{909E8E84-426E-40DD-AFC4-6F175D3DCCD1}">
                <a14:hiddenFill xmlns:a14="http://schemas.microsoft.com/office/drawing/2010/main">
                  <a:solidFill>
                    <a:srgbClr val="FFFFFF"/>
                  </a:solidFill>
                </a14:hiddenFill>
              </a:ext>
            </a:extLst>
          </p:spPr>
        </p:pic>
        <p:sp>
          <p:nvSpPr>
            <p:cNvPr id="77" name="Oval 76">
              <a:extLst>
                <a:ext uri="{FF2B5EF4-FFF2-40B4-BE49-F238E27FC236}">
                  <a16:creationId xmlns:a16="http://schemas.microsoft.com/office/drawing/2014/main" id="{C0AC90C1-B008-4CB1-8F58-2CAF2B5018DF}"/>
                </a:ext>
              </a:extLst>
            </p:cNvPr>
            <p:cNvSpPr/>
            <p:nvPr/>
          </p:nvSpPr>
          <p:spPr>
            <a:xfrm>
              <a:off x="2971999" y="2012985"/>
              <a:ext cx="2066147" cy="804077"/>
            </a:xfrm>
            <a:prstGeom prst="ellipse">
              <a:avLst/>
            </a:prstGeom>
            <a:solidFill>
              <a:srgbClr val="133176">
                <a:alpha val="0"/>
              </a:srgbClr>
            </a:solidFill>
            <a:ln w="1905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sz="2800">
                  <a:solidFill>
                    <a:schemeClr val="tx1"/>
                  </a:solidFill>
                </a:rPr>
                <a:t>ERA </a:t>
              </a:r>
              <a:r>
                <a:rPr lang="en-GB" sz="1600">
                  <a:solidFill>
                    <a:schemeClr val="tx1"/>
                  </a:solidFill>
                </a:rPr>
                <a:t>vocabulary</a:t>
              </a:r>
              <a:endParaRPr lang="en-GB" sz="800">
                <a:solidFill>
                  <a:schemeClr val="tx1"/>
                </a:solidFill>
              </a:endParaRPr>
            </a:p>
          </p:txBody>
        </p:sp>
        <p:sp>
          <p:nvSpPr>
            <p:cNvPr id="78" name="TextBox 3">
              <a:extLst>
                <a:ext uri="{FF2B5EF4-FFF2-40B4-BE49-F238E27FC236}">
                  <a16:creationId xmlns:a16="http://schemas.microsoft.com/office/drawing/2014/main" id="{E81A9FF5-F66E-4D0E-8126-F136AE9FE2A9}"/>
                </a:ext>
              </a:extLst>
            </p:cNvPr>
            <p:cNvSpPr txBox="1"/>
            <p:nvPr/>
          </p:nvSpPr>
          <p:spPr>
            <a:xfrm>
              <a:off x="8130029" y="2662675"/>
              <a:ext cx="959609" cy="307777"/>
            </a:xfrm>
            <a:prstGeom prst="rect">
              <a:avLst/>
            </a:prstGeom>
            <a:noFill/>
          </p:spPr>
          <p:txBody>
            <a:bodyPr wrap="square">
              <a:spAutoFit/>
            </a:bodyPr>
            <a:lstStyle/>
            <a:p>
              <a:r>
                <a:rPr lang="en-GB" sz="1400">
                  <a:solidFill>
                    <a:srgbClr val="0F5494"/>
                  </a:solidFill>
                </a:rPr>
                <a:t>  Track</a:t>
              </a:r>
              <a:endParaRPr lang="en-GB">
                <a:solidFill>
                  <a:srgbClr val="0F5494"/>
                </a:solidFill>
              </a:endParaRPr>
            </a:p>
          </p:txBody>
        </p:sp>
        <p:sp>
          <p:nvSpPr>
            <p:cNvPr id="79" name="TextBox 6">
              <a:extLst>
                <a:ext uri="{FF2B5EF4-FFF2-40B4-BE49-F238E27FC236}">
                  <a16:creationId xmlns:a16="http://schemas.microsoft.com/office/drawing/2014/main" id="{B7196153-05B8-465F-AA71-1F7CE8348C77}"/>
                </a:ext>
              </a:extLst>
            </p:cNvPr>
            <p:cNvSpPr txBox="1"/>
            <p:nvPr/>
          </p:nvSpPr>
          <p:spPr>
            <a:xfrm>
              <a:off x="7542736" y="3114239"/>
              <a:ext cx="2811780" cy="307777"/>
            </a:xfrm>
            <a:prstGeom prst="rect">
              <a:avLst/>
            </a:prstGeom>
            <a:noFill/>
          </p:spPr>
          <p:txBody>
            <a:bodyPr wrap="square">
              <a:spAutoFit/>
            </a:bodyPr>
            <a:lstStyle/>
            <a:p>
              <a:r>
                <a:rPr lang="en-GB" sz="1400">
                  <a:solidFill>
                    <a:srgbClr val="0F5494"/>
                  </a:solidFill>
                  <a:latin typeface="Verdana" panose="020B0604030504040204" pitchFamily="34" charset="0"/>
                </a:rPr>
                <a:t>  T_1302150_382_1302578</a:t>
              </a:r>
              <a:r>
                <a:rPr lang="en-GB" sz="1400">
                  <a:solidFill>
                    <a:srgbClr val="0F5494"/>
                  </a:solidFill>
                </a:rPr>
                <a:t> </a:t>
              </a:r>
              <a:r>
                <a:rPr lang="en-GB" sz="1200">
                  <a:solidFill>
                    <a:srgbClr val="0F5494"/>
                  </a:solidFill>
                </a:rPr>
                <a:t> </a:t>
              </a:r>
            </a:p>
          </p:txBody>
        </p:sp>
        <p:sp>
          <p:nvSpPr>
            <p:cNvPr id="80" name="TextBox 7">
              <a:extLst>
                <a:ext uri="{FF2B5EF4-FFF2-40B4-BE49-F238E27FC236}">
                  <a16:creationId xmlns:a16="http://schemas.microsoft.com/office/drawing/2014/main" id="{B3AEF388-2E5C-4D5A-8CF5-D3470B68494A}"/>
                </a:ext>
              </a:extLst>
            </p:cNvPr>
            <p:cNvSpPr txBox="1"/>
            <p:nvPr/>
          </p:nvSpPr>
          <p:spPr>
            <a:xfrm rot="19476515">
              <a:off x="7300755" y="2400058"/>
              <a:ext cx="1097635" cy="369332"/>
            </a:xfrm>
            <a:prstGeom prst="rect">
              <a:avLst/>
            </a:prstGeom>
            <a:noFill/>
          </p:spPr>
          <p:txBody>
            <a:bodyPr wrap="square">
              <a:spAutoFit/>
            </a:bodyPr>
            <a:lstStyle/>
            <a:p>
              <a:r>
                <a:rPr lang="en-GB" sz="1400">
                  <a:solidFill>
                    <a:srgbClr val="0F5494"/>
                  </a:solidFill>
                  <a:hlinkClick r:id="rId7">
                    <a:extLst>
                      <a:ext uri="{A12FA001-AC4F-418D-AE19-62706E023703}">
                        <ahyp:hlinkClr xmlns:ahyp="http://schemas.microsoft.com/office/drawing/2018/hyperlinkcolor" val="tx"/>
                      </a:ext>
                    </a:extLst>
                  </a:hlinkClick>
                </a:rPr>
                <a:t>is a</a:t>
              </a:r>
              <a:r>
                <a:rPr lang="en-GB" b="1">
                  <a:solidFill>
                    <a:srgbClr val="000000"/>
                  </a:solidFill>
                  <a:latin typeface="Verdana" panose="020B0604030504040204" pitchFamily="34" charset="0"/>
                </a:rPr>
                <a:t> </a:t>
              </a:r>
              <a:endParaRPr lang="en-GB"/>
            </a:p>
          </p:txBody>
        </p:sp>
        <p:sp>
          <p:nvSpPr>
            <p:cNvPr id="81" name="TextBox 8">
              <a:extLst>
                <a:ext uri="{FF2B5EF4-FFF2-40B4-BE49-F238E27FC236}">
                  <a16:creationId xmlns:a16="http://schemas.microsoft.com/office/drawing/2014/main" id="{D50235DB-447F-405B-A841-EE03C072CBD4}"/>
                </a:ext>
              </a:extLst>
            </p:cNvPr>
            <p:cNvSpPr txBox="1"/>
            <p:nvPr/>
          </p:nvSpPr>
          <p:spPr>
            <a:xfrm rot="2205816">
              <a:off x="8787134" y="1282566"/>
              <a:ext cx="1097635" cy="369332"/>
            </a:xfrm>
            <a:prstGeom prst="rect">
              <a:avLst/>
            </a:prstGeom>
            <a:noFill/>
          </p:spPr>
          <p:txBody>
            <a:bodyPr wrap="square">
              <a:spAutoFit/>
            </a:bodyPr>
            <a:lstStyle/>
            <a:p>
              <a:r>
                <a:rPr lang="en-GB" sz="1400">
                  <a:solidFill>
                    <a:srgbClr val="0F5494"/>
                  </a:solidFill>
                </a:rPr>
                <a:t>is a</a:t>
              </a:r>
              <a:r>
                <a:rPr lang="en-GB" b="1">
                  <a:solidFill>
                    <a:srgbClr val="0F5494"/>
                  </a:solidFill>
                </a:rPr>
                <a:t> </a:t>
              </a:r>
              <a:endParaRPr lang="en-GB">
                <a:solidFill>
                  <a:srgbClr val="0F5494"/>
                </a:solidFill>
              </a:endParaRPr>
            </a:p>
          </p:txBody>
        </p:sp>
        <p:sp>
          <p:nvSpPr>
            <p:cNvPr id="82" name="TextBox 9">
              <a:extLst>
                <a:ext uri="{FF2B5EF4-FFF2-40B4-BE49-F238E27FC236}">
                  <a16:creationId xmlns:a16="http://schemas.microsoft.com/office/drawing/2014/main" id="{8BA6F78E-4095-422D-88BC-680D96F77A6B}"/>
                </a:ext>
              </a:extLst>
            </p:cNvPr>
            <p:cNvSpPr txBox="1"/>
            <p:nvPr/>
          </p:nvSpPr>
          <p:spPr>
            <a:xfrm>
              <a:off x="9197623" y="1367925"/>
              <a:ext cx="1471612" cy="307777"/>
            </a:xfrm>
            <a:prstGeom prst="rect">
              <a:avLst/>
            </a:prstGeom>
            <a:noFill/>
          </p:spPr>
          <p:txBody>
            <a:bodyPr wrap="square">
              <a:spAutoFit/>
            </a:bodyPr>
            <a:lstStyle/>
            <a:p>
              <a:r>
                <a:rPr lang="en-GB" sz="1400">
                  <a:solidFill>
                    <a:srgbClr val="0F5494"/>
                  </a:solidFill>
                </a:rPr>
                <a:t> Vehicle Type </a:t>
              </a:r>
            </a:p>
          </p:txBody>
        </p:sp>
        <p:sp>
          <p:nvSpPr>
            <p:cNvPr id="83" name="TextBox 19">
              <a:extLst>
                <a:ext uri="{FF2B5EF4-FFF2-40B4-BE49-F238E27FC236}">
                  <a16:creationId xmlns:a16="http://schemas.microsoft.com/office/drawing/2014/main" id="{5A445C73-2F48-4AC4-9DA0-A72DB0807930}"/>
                </a:ext>
              </a:extLst>
            </p:cNvPr>
            <p:cNvSpPr txBox="1"/>
            <p:nvPr/>
          </p:nvSpPr>
          <p:spPr>
            <a:xfrm>
              <a:off x="5530241" y="1034301"/>
              <a:ext cx="5149214" cy="369332"/>
            </a:xfrm>
            <a:prstGeom prst="rect">
              <a:avLst/>
            </a:prstGeom>
            <a:noFill/>
          </p:spPr>
          <p:txBody>
            <a:bodyPr wrap="square">
              <a:spAutoFit/>
            </a:bodyPr>
            <a:lstStyle/>
            <a:p>
              <a:r>
                <a:rPr lang="en-GB">
                  <a:ln>
                    <a:solidFill>
                      <a:srgbClr val="F6F6FC"/>
                    </a:solidFill>
                  </a:ln>
                  <a:solidFill>
                    <a:srgbClr val="0F5494"/>
                  </a:solidFill>
                  <a:hlinkClick r:id="rId8">
                    <a:extLst>
                      <a:ext uri="{A12FA001-AC4F-418D-AE19-62706E023703}">
                        <ahyp:hlinkClr xmlns:ahyp="http://schemas.microsoft.com/office/drawing/2018/hyperlinkcolor" val="tx"/>
                      </a:ext>
                    </a:extLst>
                  </a:hlinkClick>
                </a:rPr>
                <a:t> </a:t>
              </a:r>
              <a:r>
                <a:rPr lang="en-GB">
                  <a:ln>
                    <a:solidFill>
                      <a:srgbClr val="F6F6FC"/>
                    </a:solidFill>
                  </a:ln>
                  <a:solidFill>
                    <a:srgbClr val="0F5494"/>
                  </a:solidFill>
                </a:rPr>
                <a:t>track circuit    </a:t>
              </a:r>
            </a:p>
          </p:txBody>
        </p:sp>
        <p:sp>
          <p:nvSpPr>
            <p:cNvPr id="84" name="Oval 26">
              <a:hlinkClick r:id="rId9"/>
              <a:extLst>
                <a:ext uri="{FF2B5EF4-FFF2-40B4-BE49-F238E27FC236}">
                  <a16:creationId xmlns:a16="http://schemas.microsoft.com/office/drawing/2014/main" id="{EBF134B8-6917-4BC5-97C2-8E249FDBAFF6}"/>
                </a:ext>
              </a:extLst>
            </p:cNvPr>
            <p:cNvSpPr/>
            <p:nvPr/>
          </p:nvSpPr>
          <p:spPr>
            <a:xfrm>
              <a:off x="7294758" y="3143463"/>
              <a:ext cx="325013" cy="325013"/>
            </a:xfrm>
            <a:prstGeom prst="ellipse">
              <a:avLst/>
            </a:prstGeom>
            <a:solidFill>
              <a:srgbClr val="FFFF00"/>
            </a:solidFill>
            <a:ln w="38100">
              <a:solidFill>
                <a:srgbClr val="0F549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p>
          </p:txBody>
        </p:sp>
        <p:sp>
          <p:nvSpPr>
            <p:cNvPr id="85" name="Oval 23551">
              <a:extLst>
                <a:ext uri="{FF2B5EF4-FFF2-40B4-BE49-F238E27FC236}">
                  <a16:creationId xmlns:a16="http://schemas.microsoft.com/office/drawing/2014/main" id="{5D55C7D5-059A-4F2F-B995-D03EC785667B}"/>
                </a:ext>
              </a:extLst>
            </p:cNvPr>
            <p:cNvSpPr/>
            <p:nvPr/>
          </p:nvSpPr>
          <p:spPr>
            <a:xfrm>
              <a:off x="8520701" y="1027149"/>
              <a:ext cx="331312" cy="331312"/>
            </a:xfrm>
            <a:prstGeom prst="ellipse">
              <a:avLst/>
            </a:prstGeom>
            <a:solidFill>
              <a:srgbClr val="FFFF00"/>
            </a:solidFill>
            <a:ln w="38100">
              <a:solidFill>
                <a:srgbClr val="0F549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p>
          </p:txBody>
        </p:sp>
        <p:sp>
          <p:nvSpPr>
            <p:cNvPr id="86" name="Oval 23552">
              <a:extLst>
                <a:ext uri="{FF2B5EF4-FFF2-40B4-BE49-F238E27FC236}">
                  <a16:creationId xmlns:a16="http://schemas.microsoft.com/office/drawing/2014/main" id="{5ADE3E80-F643-4F7A-B616-5D037F63E3D8}"/>
                </a:ext>
              </a:extLst>
            </p:cNvPr>
            <p:cNvSpPr/>
            <p:nvPr/>
          </p:nvSpPr>
          <p:spPr>
            <a:xfrm>
              <a:off x="7991399" y="2769123"/>
              <a:ext cx="226898" cy="226898"/>
            </a:xfrm>
            <a:prstGeom prst="ellipse">
              <a:avLst/>
            </a:prstGeom>
            <a:solidFill>
              <a:srgbClr val="FFFF00"/>
            </a:solidFill>
            <a:ln w="38100">
              <a:solidFill>
                <a:srgbClr val="0F549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p>
          </p:txBody>
        </p:sp>
        <p:sp>
          <p:nvSpPr>
            <p:cNvPr id="87" name="Oval 23554">
              <a:extLst>
                <a:ext uri="{FF2B5EF4-FFF2-40B4-BE49-F238E27FC236}">
                  <a16:creationId xmlns:a16="http://schemas.microsoft.com/office/drawing/2014/main" id="{27AB818D-EE2F-464C-A6D8-EA42BF0FEEF4}"/>
                </a:ext>
              </a:extLst>
            </p:cNvPr>
            <p:cNvSpPr/>
            <p:nvPr/>
          </p:nvSpPr>
          <p:spPr>
            <a:xfrm>
              <a:off x="9040422" y="1483692"/>
              <a:ext cx="226898" cy="226898"/>
            </a:xfrm>
            <a:prstGeom prst="ellipse">
              <a:avLst/>
            </a:prstGeom>
            <a:solidFill>
              <a:srgbClr val="FFFF00"/>
            </a:solidFill>
            <a:ln w="38100">
              <a:solidFill>
                <a:srgbClr val="0F549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p>
          </p:txBody>
        </p:sp>
        <p:sp>
          <p:nvSpPr>
            <p:cNvPr id="88" name="Oval 23555">
              <a:extLst>
                <a:ext uri="{FF2B5EF4-FFF2-40B4-BE49-F238E27FC236}">
                  <a16:creationId xmlns:a16="http://schemas.microsoft.com/office/drawing/2014/main" id="{C66CAA78-9031-46D4-B88B-CB55838B9FA2}"/>
                </a:ext>
              </a:extLst>
            </p:cNvPr>
            <p:cNvSpPr/>
            <p:nvPr/>
          </p:nvSpPr>
          <p:spPr>
            <a:xfrm>
              <a:off x="5434204" y="1236195"/>
              <a:ext cx="226898" cy="226898"/>
            </a:xfrm>
            <a:prstGeom prst="ellipse">
              <a:avLst/>
            </a:prstGeom>
            <a:solidFill>
              <a:srgbClr val="FFFF00"/>
            </a:solidFill>
            <a:ln w="38100">
              <a:solidFill>
                <a:srgbClr val="0F549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p>
          </p:txBody>
        </p:sp>
        <p:sp>
          <p:nvSpPr>
            <p:cNvPr id="89" name="TextBox 10">
              <a:extLst>
                <a:ext uri="{FF2B5EF4-FFF2-40B4-BE49-F238E27FC236}">
                  <a16:creationId xmlns:a16="http://schemas.microsoft.com/office/drawing/2014/main" id="{DBB120D9-C530-46C1-AD74-945AC38F31F0}"/>
                </a:ext>
              </a:extLst>
            </p:cNvPr>
            <p:cNvSpPr txBox="1"/>
            <p:nvPr/>
          </p:nvSpPr>
          <p:spPr>
            <a:xfrm rot="2744777">
              <a:off x="5334441" y="2157074"/>
              <a:ext cx="2484005" cy="276999"/>
            </a:xfrm>
            <a:prstGeom prst="rect">
              <a:avLst/>
            </a:prstGeom>
            <a:noFill/>
            <a:ln>
              <a:solidFill>
                <a:schemeClr val="bg1"/>
              </a:solidFill>
            </a:ln>
          </p:spPr>
          <p:txBody>
            <a:bodyPr wrap="square">
              <a:spAutoFit/>
            </a:bodyPr>
            <a:lstStyle/>
            <a:p>
              <a:r>
                <a:rPr lang="en-GB" sz="1200">
                  <a:ln>
                    <a:solidFill>
                      <a:srgbClr val="F6F6FC"/>
                    </a:solidFill>
                  </a:ln>
                  <a:solidFill>
                    <a:schemeClr val="bg2">
                      <a:lumMod val="50000"/>
                    </a:schemeClr>
                  </a:solidFill>
                  <a:sym typeface="Wingdings" panose="05000000000000000000" pitchFamily="2" charset="2"/>
                </a:rPr>
                <a:t>   </a:t>
              </a:r>
              <a:r>
                <a:rPr lang="en-GB" sz="1200">
                  <a:ln>
                    <a:solidFill>
                      <a:srgbClr val="F6F6FC"/>
                    </a:solidFill>
                  </a:ln>
                  <a:solidFill>
                    <a:schemeClr val="bg2">
                      <a:lumMod val="50000"/>
                    </a:schemeClr>
                  </a:solidFill>
                </a:rPr>
                <a:t>train detection system </a:t>
              </a:r>
            </a:p>
          </p:txBody>
        </p:sp>
      </p:grpSp>
      <p:grpSp>
        <p:nvGrpSpPr>
          <p:cNvPr id="90" name="Group 89">
            <a:extLst>
              <a:ext uri="{FF2B5EF4-FFF2-40B4-BE49-F238E27FC236}">
                <a16:creationId xmlns:a16="http://schemas.microsoft.com/office/drawing/2014/main" id="{C06FDC11-B835-4338-B546-F016AB55C86D}"/>
              </a:ext>
            </a:extLst>
          </p:cNvPr>
          <p:cNvGrpSpPr/>
          <p:nvPr/>
        </p:nvGrpSpPr>
        <p:grpSpPr>
          <a:xfrm>
            <a:off x="527661" y="3533136"/>
            <a:ext cx="7087362" cy="2814073"/>
            <a:chOff x="3438999" y="3824543"/>
            <a:chExt cx="6159620" cy="2641293"/>
          </a:xfrm>
        </p:grpSpPr>
        <p:sp>
          <p:nvSpPr>
            <p:cNvPr id="91" name="Google Shape;824;p26">
              <a:extLst>
                <a:ext uri="{FF2B5EF4-FFF2-40B4-BE49-F238E27FC236}">
                  <a16:creationId xmlns:a16="http://schemas.microsoft.com/office/drawing/2014/main" id="{24DC7CF2-B17F-4A9F-9355-8C635C92F74F}"/>
                </a:ext>
              </a:extLst>
            </p:cNvPr>
            <p:cNvSpPr txBox="1"/>
            <p:nvPr/>
          </p:nvSpPr>
          <p:spPr>
            <a:xfrm>
              <a:off x="7113627" y="5645846"/>
              <a:ext cx="1628661" cy="317946"/>
            </a:xfrm>
            <a:prstGeom prst="rect">
              <a:avLst/>
            </a:prstGeom>
            <a:noFill/>
            <a:ln>
              <a:noFill/>
            </a:ln>
          </p:spPr>
          <p:txBody>
            <a:bodyPr spcFirstLastPara="1" wrap="square" lIns="91425" tIns="45700" rIns="91425" bIns="45700" anchor="ctr" anchorCtr="0">
              <a:noAutofit/>
            </a:bodyPr>
            <a:lstStyle/>
            <a:p>
              <a:pPr marL="358775" marR="0" lvl="0" indent="-358775" algn="l" rtl="0">
                <a:spcBef>
                  <a:spcPts val="0"/>
                </a:spcBef>
                <a:spcAft>
                  <a:spcPts val="0"/>
                </a:spcAft>
                <a:buNone/>
              </a:pPr>
              <a:r>
                <a:rPr lang="en-US" sz="2400" b="0">
                  <a:solidFill>
                    <a:srgbClr val="0F5494"/>
                  </a:solidFill>
                  <a:latin typeface="Calibri"/>
                  <a:ea typeface="Calibri"/>
                  <a:cs typeface="Calibri"/>
                  <a:sym typeface="Calibri"/>
                </a:rPr>
                <a:t>ERAIL</a:t>
              </a:r>
              <a:endParaRPr/>
            </a:p>
          </p:txBody>
        </p:sp>
        <p:sp>
          <p:nvSpPr>
            <p:cNvPr id="92" name="Google Shape;826;p26">
              <a:extLst>
                <a:ext uri="{FF2B5EF4-FFF2-40B4-BE49-F238E27FC236}">
                  <a16:creationId xmlns:a16="http://schemas.microsoft.com/office/drawing/2014/main" id="{287C70E6-8703-4F5F-A682-45818043390B}"/>
                </a:ext>
              </a:extLst>
            </p:cNvPr>
            <p:cNvSpPr txBox="1"/>
            <p:nvPr/>
          </p:nvSpPr>
          <p:spPr>
            <a:xfrm>
              <a:off x="4374675" y="3824543"/>
              <a:ext cx="1628661" cy="317946"/>
            </a:xfrm>
            <a:prstGeom prst="rect">
              <a:avLst/>
            </a:prstGeom>
            <a:noFill/>
            <a:ln>
              <a:noFill/>
            </a:ln>
          </p:spPr>
          <p:txBody>
            <a:bodyPr spcFirstLastPara="1" wrap="square" lIns="91425" tIns="45700" rIns="91425" bIns="45700" anchor="ctr" anchorCtr="0">
              <a:noAutofit/>
            </a:bodyPr>
            <a:lstStyle/>
            <a:p>
              <a:pPr marL="358775" marR="0" lvl="0" indent="-358775" algn="l" rtl="0">
                <a:spcBef>
                  <a:spcPts val="0"/>
                </a:spcBef>
                <a:spcAft>
                  <a:spcPts val="0"/>
                </a:spcAft>
                <a:buNone/>
              </a:pPr>
              <a:r>
                <a:rPr lang="en-US" sz="2400" b="0">
                  <a:solidFill>
                    <a:srgbClr val="0F5494"/>
                  </a:solidFill>
                  <a:latin typeface="Calibri"/>
                  <a:ea typeface="Calibri"/>
                  <a:cs typeface="Calibri"/>
                  <a:sym typeface="Calibri"/>
                </a:rPr>
                <a:t>RDD</a:t>
              </a:r>
              <a:endParaRPr/>
            </a:p>
          </p:txBody>
        </p:sp>
        <p:sp>
          <p:nvSpPr>
            <p:cNvPr id="93" name="Google Shape;827;p26">
              <a:extLst>
                <a:ext uri="{FF2B5EF4-FFF2-40B4-BE49-F238E27FC236}">
                  <a16:creationId xmlns:a16="http://schemas.microsoft.com/office/drawing/2014/main" id="{34F2CF6C-DDC9-4EA2-848C-B94E62A7BA03}"/>
                </a:ext>
              </a:extLst>
            </p:cNvPr>
            <p:cNvSpPr txBox="1"/>
            <p:nvPr/>
          </p:nvSpPr>
          <p:spPr>
            <a:xfrm>
              <a:off x="4942971" y="3832554"/>
              <a:ext cx="1628661" cy="317946"/>
            </a:xfrm>
            <a:prstGeom prst="rect">
              <a:avLst/>
            </a:prstGeom>
            <a:noFill/>
            <a:ln>
              <a:noFill/>
            </a:ln>
          </p:spPr>
          <p:txBody>
            <a:bodyPr spcFirstLastPara="1" wrap="square" lIns="91425" tIns="45700" rIns="91425" bIns="45700" anchor="ctr" anchorCtr="0">
              <a:noAutofit/>
            </a:bodyPr>
            <a:lstStyle/>
            <a:p>
              <a:pPr marL="358775" marR="0" lvl="0" indent="-358775" algn="l" rtl="0">
                <a:spcBef>
                  <a:spcPts val="0"/>
                </a:spcBef>
                <a:spcAft>
                  <a:spcPts val="0"/>
                </a:spcAft>
                <a:buNone/>
              </a:pPr>
              <a:r>
                <a:rPr lang="en-US" sz="2400" b="0">
                  <a:solidFill>
                    <a:srgbClr val="0F5494"/>
                  </a:solidFill>
                  <a:latin typeface="Calibri"/>
                  <a:ea typeface="Calibri"/>
                  <a:cs typeface="Calibri"/>
                  <a:sym typeface="Calibri"/>
                </a:rPr>
                <a:t>VKM</a:t>
              </a:r>
              <a:endParaRPr/>
            </a:p>
          </p:txBody>
        </p:sp>
        <p:sp>
          <p:nvSpPr>
            <p:cNvPr id="94" name="Google Shape;828;p26">
              <a:extLst>
                <a:ext uri="{FF2B5EF4-FFF2-40B4-BE49-F238E27FC236}">
                  <a16:creationId xmlns:a16="http://schemas.microsoft.com/office/drawing/2014/main" id="{08AC57C6-2115-4D94-9BE8-73BA3EECAFF2}"/>
                </a:ext>
              </a:extLst>
            </p:cNvPr>
            <p:cNvSpPr txBox="1"/>
            <p:nvPr/>
          </p:nvSpPr>
          <p:spPr>
            <a:xfrm>
              <a:off x="6389490" y="6147890"/>
              <a:ext cx="1628661" cy="317946"/>
            </a:xfrm>
            <a:prstGeom prst="rect">
              <a:avLst/>
            </a:prstGeom>
            <a:noFill/>
            <a:ln>
              <a:noFill/>
            </a:ln>
          </p:spPr>
          <p:txBody>
            <a:bodyPr spcFirstLastPara="1" wrap="square" lIns="91425" tIns="45700" rIns="91425" bIns="45700" anchor="ctr" anchorCtr="0">
              <a:noAutofit/>
            </a:bodyPr>
            <a:lstStyle/>
            <a:p>
              <a:pPr marL="358775" marR="0" lvl="0" indent="-358775" algn="l" rtl="0">
                <a:spcBef>
                  <a:spcPts val="0"/>
                </a:spcBef>
                <a:spcAft>
                  <a:spcPts val="0"/>
                </a:spcAft>
                <a:buNone/>
              </a:pPr>
              <a:r>
                <a:rPr lang="en-US" sz="2400" b="0">
                  <a:solidFill>
                    <a:srgbClr val="0F5494"/>
                  </a:solidFill>
                  <a:latin typeface="Calibri"/>
                  <a:ea typeface="Calibri"/>
                  <a:cs typeface="Calibri"/>
                  <a:sym typeface="Calibri"/>
                </a:rPr>
                <a:t>ECVVR</a:t>
              </a:r>
              <a:endParaRPr/>
            </a:p>
          </p:txBody>
        </p:sp>
        <p:sp>
          <p:nvSpPr>
            <p:cNvPr id="95" name="Google Shape;829;p26">
              <a:extLst>
                <a:ext uri="{FF2B5EF4-FFF2-40B4-BE49-F238E27FC236}">
                  <a16:creationId xmlns:a16="http://schemas.microsoft.com/office/drawing/2014/main" id="{8524C5F3-826E-4FA3-85DD-0E3381D1A3AC}"/>
                </a:ext>
              </a:extLst>
            </p:cNvPr>
            <p:cNvSpPr txBox="1"/>
            <p:nvPr/>
          </p:nvSpPr>
          <p:spPr>
            <a:xfrm>
              <a:off x="7679050" y="4531663"/>
              <a:ext cx="1628661" cy="317946"/>
            </a:xfrm>
            <a:prstGeom prst="rect">
              <a:avLst/>
            </a:prstGeom>
            <a:noFill/>
            <a:ln>
              <a:noFill/>
            </a:ln>
          </p:spPr>
          <p:txBody>
            <a:bodyPr spcFirstLastPara="1" wrap="square" lIns="91425" tIns="45700" rIns="91425" bIns="45700" anchor="ctr" anchorCtr="0">
              <a:noAutofit/>
            </a:bodyPr>
            <a:lstStyle/>
            <a:p>
              <a:pPr marL="358775" marR="0" lvl="0" indent="-358775" algn="l" rtl="0">
                <a:spcBef>
                  <a:spcPts val="0"/>
                </a:spcBef>
                <a:spcAft>
                  <a:spcPts val="0"/>
                </a:spcAft>
                <a:buNone/>
              </a:pPr>
              <a:r>
                <a:rPr lang="en-US" sz="2400" b="0">
                  <a:solidFill>
                    <a:srgbClr val="0F5494"/>
                  </a:solidFill>
                  <a:latin typeface="Calibri"/>
                  <a:ea typeface="Calibri"/>
                  <a:cs typeface="Calibri"/>
                  <a:sym typeface="Calibri"/>
                </a:rPr>
                <a:t>EVR</a:t>
              </a:r>
              <a:endParaRPr/>
            </a:p>
          </p:txBody>
        </p:sp>
        <p:sp>
          <p:nvSpPr>
            <p:cNvPr id="96" name="Google Shape;830;p26">
              <a:extLst>
                <a:ext uri="{FF2B5EF4-FFF2-40B4-BE49-F238E27FC236}">
                  <a16:creationId xmlns:a16="http://schemas.microsoft.com/office/drawing/2014/main" id="{33E7CCBD-90F6-42C4-8FB8-325BEA7C1C50}"/>
                </a:ext>
              </a:extLst>
            </p:cNvPr>
            <p:cNvSpPr txBox="1"/>
            <p:nvPr/>
          </p:nvSpPr>
          <p:spPr>
            <a:xfrm>
              <a:off x="3438999" y="4596698"/>
              <a:ext cx="1628661" cy="317946"/>
            </a:xfrm>
            <a:prstGeom prst="rect">
              <a:avLst/>
            </a:prstGeom>
            <a:noFill/>
            <a:ln>
              <a:noFill/>
            </a:ln>
          </p:spPr>
          <p:txBody>
            <a:bodyPr spcFirstLastPara="1" wrap="square" lIns="91425" tIns="45700" rIns="91425" bIns="45700" anchor="ctr" anchorCtr="0">
              <a:noAutofit/>
            </a:bodyPr>
            <a:lstStyle/>
            <a:p>
              <a:pPr marL="358775" marR="0" lvl="0" indent="-358775" algn="l" rtl="0">
                <a:spcBef>
                  <a:spcPts val="0"/>
                </a:spcBef>
                <a:spcAft>
                  <a:spcPts val="0"/>
                </a:spcAft>
                <a:buNone/>
              </a:pPr>
              <a:r>
                <a:rPr lang="en-US" sz="2400" b="0">
                  <a:solidFill>
                    <a:srgbClr val="0F5494"/>
                  </a:solidFill>
                  <a:latin typeface="Calibri"/>
                  <a:ea typeface="Calibri"/>
                  <a:cs typeface="Calibri"/>
                  <a:sym typeface="Calibri"/>
                </a:rPr>
                <a:t>CMM</a:t>
              </a:r>
              <a:endParaRPr/>
            </a:p>
          </p:txBody>
        </p:sp>
        <p:sp>
          <p:nvSpPr>
            <p:cNvPr id="97" name="Google Shape;831;p26">
              <a:extLst>
                <a:ext uri="{FF2B5EF4-FFF2-40B4-BE49-F238E27FC236}">
                  <a16:creationId xmlns:a16="http://schemas.microsoft.com/office/drawing/2014/main" id="{0E8C90CC-41D8-4E6B-930D-5AA82D4A5F73}"/>
                </a:ext>
              </a:extLst>
            </p:cNvPr>
            <p:cNvSpPr txBox="1"/>
            <p:nvPr/>
          </p:nvSpPr>
          <p:spPr>
            <a:xfrm>
              <a:off x="7969958" y="5568811"/>
              <a:ext cx="1628661" cy="317946"/>
            </a:xfrm>
            <a:prstGeom prst="rect">
              <a:avLst/>
            </a:prstGeom>
            <a:noFill/>
            <a:ln>
              <a:noFill/>
            </a:ln>
          </p:spPr>
          <p:txBody>
            <a:bodyPr spcFirstLastPara="1" wrap="square" lIns="91425" tIns="45700" rIns="91425" bIns="45700" anchor="ctr" anchorCtr="0">
              <a:noAutofit/>
            </a:bodyPr>
            <a:lstStyle/>
            <a:p>
              <a:pPr marL="358775" marR="0" lvl="0" indent="-358775" algn="l" rtl="0">
                <a:spcBef>
                  <a:spcPts val="0"/>
                </a:spcBef>
                <a:spcAft>
                  <a:spcPts val="0"/>
                </a:spcAft>
                <a:buNone/>
              </a:pPr>
              <a:r>
                <a:rPr lang="en-US" sz="2400" b="0">
                  <a:solidFill>
                    <a:srgbClr val="0F5494"/>
                  </a:solidFill>
                  <a:latin typeface="Calibri"/>
                  <a:ea typeface="Calibri"/>
                  <a:cs typeface="Calibri"/>
                  <a:sym typeface="Calibri"/>
                </a:rPr>
                <a:t>OCR</a:t>
              </a:r>
              <a:endParaRPr/>
            </a:p>
          </p:txBody>
        </p:sp>
        <p:sp>
          <p:nvSpPr>
            <p:cNvPr id="98" name="Google Shape;832;p26">
              <a:extLst>
                <a:ext uri="{FF2B5EF4-FFF2-40B4-BE49-F238E27FC236}">
                  <a16:creationId xmlns:a16="http://schemas.microsoft.com/office/drawing/2014/main" id="{C817D5A3-8D52-4BEC-BB73-EA02E74544BE}"/>
                </a:ext>
              </a:extLst>
            </p:cNvPr>
            <p:cNvSpPr txBox="1"/>
            <p:nvPr/>
          </p:nvSpPr>
          <p:spPr>
            <a:xfrm>
              <a:off x="5944766" y="3902713"/>
              <a:ext cx="1628661" cy="317946"/>
            </a:xfrm>
            <a:prstGeom prst="rect">
              <a:avLst/>
            </a:prstGeom>
            <a:noFill/>
            <a:ln>
              <a:noFill/>
            </a:ln>
          </p:spPr>
          <p:txBody>
            <a:bodyPr spcFirstLastPara="1" wrap="square" lIns="91425" tIns="45700" rIns="91425" bIns="45700" anchor="ctr" anchorCtr="0">
              <a:noAutofit/>
            </a:bodyPr>
            <a:lstStyle/>
            <a:p>
              <a:pPr marL="358775" marR="0" lvl="0" indent="-358775" algn="l" rtl="0">
                <a:spcBef>
                  <a:spcPts val="0"/>
                </a:spcBef>
                <a:spcAft>
                  <a:spcPts val="0"/>
                </a:spcAft>
                <a:buNone/>
              </a:pPr>
              <a:r>
                <a:rPr lang="en-US" sz="2400" b="0">
                  <a:solidFill>
                    <a:srgbClr val="0F5494"/>
                  </a:solidFill>
                  <a:latin typeface="Calibri"/>
                  <a:ea typeface="Calibri"/>
                  <a:cs typeface="Calibri"/>
                  <a:sym typeface="Calibri"/>
                </a:rPr>
                <a:t>SRD</a:t>
              </a:r>
              <a:endParaRPr/>
            </a:p>
          </p:txBody>
        </p:sp>
        <p:sp>
          <p:nvSpPr>
            <p:cNvPr id="99" name="Google Shape;833;p26">
              <a:extLst>
                <a:ext uri="{FF2B5EF4-FFF2-40B4-BE49-F238E27FC236}">
                  <a16:creationId xmlns:a16="http://schemas.microsoft.com/office/drawing/2014/main" id="{B9AA7680-C2FD-49D1-9F5B-66DF2C203DDC}"/>
                </a:ext>
              </a:extLst>
            </p:cNvPr>
            <p:cNvSpPr txBox="1"/>
            <p:nvPr/>
          </p:nvSpPr>
          <p:spPr>
            <a:xfrm>
              <a:off x="6734557" y="3958691"/>
              <a:ext cx="1628661" cy="317946"/>
            </a:xfrm>
            <a:prstGeom prst="rect">
              <a:avLst/>
            </a:prstGeom>
            <a:noFill/>
            <a:ln>
              <a:noFill/>
            </a:ln>
          </p:spPr>
          <p:txBody>
            <a:bodyPr spcFirstLastPara="1" wrap="square" lIns="91425" tIns="45700" rIns="91425" bIns="45700" anchor="ctr" anchorCtr="0">
              <a:noAutofit/>
            </a:bodyPr>
            <a:lstStyle/>
            <a:p>
              <a:pPr marL="358775" marR="0" lvl="0" indent="-358775" algn="l" rtl="0">
                <a:spcBef>
                  <a:spcPts val="0"/>
                </a:spcBef>
                <a:spcAft>
                  <a:spcPts val="0"/>
                </a:spcAft>
                <a:buNone/>
              </a:pPr>
              <a:r>
                <a:rPr lang="en-US" sz="2400" b="0">
                  <a:solidFill>
                    <a:srgbClr val="0F5494"/>
                  </a:solidFill>
                  <a:latin typeface="Calibri"/>
                  <a:ea typeface="Calibri"/>
                  <a:cs typeface="Calibri"/>
                  <a:sym typeface="Calibri"/>
                </a:rPr>
                <a:t>OSS</a:t>
              </a:r>
              <a:endParaRPr/>
            </a:p>
          </p:txBody>
        </p:sp>
      </p:grpSp>
      <p:sp>
        <p:nvSpPr>
          <p:cNvPr id="100" name="Oval 99">
            <a:extLst>
              <a:ext uri="{FF2B5EF4-FFF2-40B4-BE49-F238E27FC236}">
                <a16:creationId xmlns:a16="http://schemas.microsoft.com/office/drawing/2014/main" id="{73372862-FF12-4146-92B8-FFFCA20BCBFE}"/>
              </a:ext>
            </a:extLst>
          </p:cNvPr>
          <p:cNvSpPr/>
          <p:nvPr/>
        </p:nvSpPr>
        <p:spPr>
          <a:xfrm>
            <a:off x="2203595" y="5069980"/>
            <a:ext cx="396060" cy="360040"/>
          </a:xfrm>
          <a:prstGeom prst="ellipse">
            <a:avLst/>
          </a:prstGeom>
          <a:solidFill>
            <a:srgbClr val="133176">
              <a:alpha val="0"/>
            </a:srgbClr>
          </a:solidFill>
          <a:ln w="127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a:solidFill>
                  <a:schemeClr val="tx1"/>
                </a:solidFill>
              </a:rPr>
              <a:t>M</a:t>
            </a:r>
            <a:endParaRPr lang="en-GB" sz="500">
              <a:solidFill>
                <a:schemeClr val="tx1"/>
              </a:solidFill>
            </a:endParaRPr>
          </a:p>
        </p:txBody>
      </p:sp>
      <p:sp>
        <p:nvSpPr>
          <p:cNvPr id="101" name="Oval 100">
            <a:extLst>
              <a:ext uri="{FF2B5EF4-FFF2-40B4-BE49-F238E27FC236}">
                <a16:creationId xmlns:a16="http://schemas.microsoft.com/office/drawing/2014/main" id="{F915D3EA-B2D6-4CB6-9F01-ABDFD7BAC4D2}"/>
              </a:ext>
            </a:extLst>
          </p:cNvPr>
          <p:cNvSpPr/>
          <p:nvPr/>
        </p:nvSpPr>
        <p:spPr>
          <a:xfrm>
            <a:off x="3180577" y="5560877"/>
            <a:ext cx="514340" cy="467562"/>
          </a:xfrm>
          <a:prstGeom prst="ellipse">
            <a:avLst/>
          </a:prstGeom>
          <a:solidFill>
            <a:srgbClr val="133176">
              <a:alpha val="0"/>
            </a:srgbClr>
          </a:solidFill>
          <a:ln w="1905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sz="2800">
                <a:solidFill>
                  <a:schemeClr val="tx1"/>
                </a:solidFill>
              </a:rPr>
              <a:t>M</a:t>
            </a:r>
            <a:endParaRPr lang="en-GB" sz="800">
              <a:solidFill>
                <a:schemeClr val="tx1"/>
              </a:solidFill>
            </a:endParaRPr>
          </a:p>
        </p:txBody>
      </p:sp>
      <p:sp>
        <p:nvSpPr>
          <p:cNvPr id="102" name="Title 2">
            <a:extLst>
              <a:ext uri="{FF2B5EF4-FFF2-40B4-BE49-F238E27FC236}">
                <a16:creationId xmlns:a16="http://schemas.microsoft.com/office/drawing/2014/main" id="{9A8C7FEE-D015-4F79-B77A-2F374BF9BB13}"/>
              </a:ext>
            </a:extLst>
          </p:cNvPr>
          <p:cNvSpPr txBox="1">
            <a:spLocks/>
          </p:cNvSpPr>
          <p:nvPr/>
        </p:nvSpPr>
        <p:spPr bwMode="auto">
          <a:xfrm>
            <a:off x="1445519" y="5546910"/>
            <a:ext cx="785716" cy="38405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400" kern="0"/>
              <a:t>RINF</a:t>
            </a:r>
            <a:r>
              <a:rPr lang="en-GB" sz="2400" b="0" kern="0"/>
              <a:t> </a:t>
            </a:r>
          </a:p>
        </p:txBody>
      </p:sp>
      <p:sp>
        <p:nvSpPr>
          <p:cNvPr id="103" name="Title 2">
            <a:extLst>
              <a:ext uri="{FF2B5EF4-FFF2-40B4-BE49-F238E27FC236}">
                <a16:creationId xmlns:a16="http://schemas.microsoft.com/office/drawing/2014/main" id="{6F27E300-8C52-4A68-9A2B-4BA79757243B}"/>
              </a:ext>
            </a:extLst>
          </p:cNvPr>
          <p:cNvSpPr txBox="1">
            <a:spLocks/>
          </p:cNvSpPr>
          <p:nvPr/>
        </p:nvSpPr>
        <p:spPr bwMode="auto">
          <a:xfrm>
            <a:off x="2646325" y="6333894"/>
            <a:ext cx="1844290" cy="36004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r>
              <a:rPr lang="en-GB" sz="2400" kern="0"/>
              <a:t>ERATV</a:t>
            </a:r>
          </a:p>
        </p:txBody>
      </p:sp>
      <p:sp>
        <p:nvSpPr>
          <p:cNvPr id="34" name="Google Shape;829;p26">
            <a:extLst>
              <a:ext uri="{FF2B5EF4-FFF2-40B4-BE49-F238E27FC236}">
                <a16:creationId xmlns:a16="http://schemas.microsoft.com/office/drawing/2014/main" id="{FDC0A944-FFC5-4F75-9DA6-3B53F22B22FA}"/>
              </a:ext>
            </a:extLst>
          </p:cNvPr>
          <p:cNvSpPr txBox="1"/>
          <p:nvPr/>
        </p:nvSpPr>
        <p:spPr>
          <a:xfrm>
            <a:off x="5482425" y="4889181"/>
            <a:ext cx="1873965" cy="338744"/>
          </a:xfrm>
          <a:prstGeom prst="rect">
            <a:avLst/>
          </a:prstGeom>
          <a:noFill/>
          <a:ln>
            <a:noFill/>
          </a:ln>
        </p:spPr>
        <p:txBody>
          <a:bodyPr spcFirstLastPara="1" wrap="square" lIns="91425" tIns="45700" rIns="91425" bIns="45700" anchor="ctr" anchorCtr="0">
            <a:noAutofit/>
          </a:bodyPr>
          <a:lstStyle/>
          <a:p>
            <a:pPr marL="358775" marR="0" lvl="0" indent="-358775" algn="l" rtl="0">
              <a:spcBef>
                <a:spcPts val="0"/>
              </a:spcBef>
              <a:spcAft>
                <a:spcPts val="0"/>
              </a:spcAft>
              <a:buNone/>
            </a:pPr>
            <a:r>
              <a:rPr lang="en-US" sz="2400" b="0">
                <a:solidFill>
                  <a:srgbClr val="0F5494"/>
                </a:solidFill>
                <a:latin typeface="Calibri"/>
                <a:ea typeface="Calibri"/>
                <a:cs typeface="Calibri"/>
                <a:sym typeface="Calibri"/>
              </a:rPr>
              <a:t>ERADIS</a:t>
            </a:r>
            <a:endParaRPr/>
          </a:p>
        </p:txBody>
      </p:sp>
      <p:sp>
        <p:nvSpPr>
          <p:cNvPr id="36" name="TextBox 35">
            <a:extLst>
              <a:ext uri="{FF2B5EF4-FFF2-40B4-BE49-F238E27FC236}">
                <a16:creationId xmlns:a16="http://schemas.microsoft.com/office/drawing/2014/main" id="{8921E93E-8042-4A23-A133-FAB0281A9A3F}"/>
              </a:ext>
            </a:extLst>
          </p:cNvPr>
          <p:cNvSpPr txBox="1"/>
          <p:nvPr/>
        </p:nvSpPr>
        <p:spPr>
          <a:xfrm>
            <a:off x="7281631" y="4759588"/>
            <a:ext cx="4001891" cy="1754326"/>
          </a:xfrm>
          <a:prstGeom prst="rect">
            <a:avLst/>
          </a:prstGeom>
          <a:noFill/>
        </p:spPr>
        <p:txBody>
          <a:bodyPr wrap="square">
            <a:spAutoFit/>
          </a:bodyPr>
          <a:lstStyle/>
          <a:p>
            <a:pPr algn="ctr"/>
            <a:r>
              <a:rPr lang="en-US">
                <a:solidFill>
                  <a:srgbClr val="333333"/>
                </a:solidFill>
                <a:latin typeface="Lato" panose="020F0502020204030203" pitchFamily="34" charset="0"/>
              </a:rPr>
              <a:t>Agency’s Legacy Databases </a:t>
            </a:r>
            <a:r>
              <a:rPr lang="en-US" u="sng">
                <a:solidFill>
                  <a:srgbClr val="333333"/>
                </a:solidFill>
                <a:highlight>
                  <a:srgbClr val="FFFF00"/>
                </a:highlight>
                <a:latin typeface="Lato" panose="020F0502020204030203" pitchFamily="34" charset="0"/>
              </a:rPr>
              <a:t>annotated</a:t>
            </a:r>
            <a:r>
              <a:rPr lang="en-US">
                <a:solidFill>
                  <a:srgbClr val="333333"/>
                </a:solidFill>
                <a:latin typeface="Lato" panose="020F0502020204030203" pitchFamily="34" charset="0"/>
              </a:rPr>
              <a:t> with Persistent Unique Global Identifiers from a consensual Vocabulary </a:t>
            </a:r>
          </a:p>
          <a:p>
            <a:pPr algn="ctr"/>
            <a:r>
              <a:rPr lang="en-US">
                <a:solidFill>
                  <a:srgbClr val="333333"/>
                </a:solidFill>
                <a:latin typeface="Lato" panose="020F0502020204030203" pitchFamily="34" charset="0"/>
              </a:rPr>
              <a:t>URI provided maintained by Publication Office</a:t>
            </a:r>
            <a:endParaRPr lang="en-GB"/>
          </a:p>
        </p:txBody>
      </p:sp>
    </p:spTree>
    <p:extLst>
      <p:ext uri="{BB962C8B-B14F-4D97-AF65-F5344CB8AC3E}">
        <p14:creationId xmlns:p14="http://schemas.microsoft.com/office/powerpoint/2010/main" val="1809878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7DB721-B866-4183-B24D-AF7C74260258}"/>
              </a:ext>
            </a:extLst>
          </p:cNvPr>
          <p:cNvSpPr txBox="1"/>
          <p:nvPr/>
        </p:nvSpPr>
        <p:spPr>
          <a:xfrm>
            <a:off x="1659189" y="3429000"/>
            <a:ext cx="8069903" cy="2464777"/>
          </a:xfrm>
          <a:prstGeom prst="rect">
            <a:avLst/>
          </a:prstGeom>
          <a:noFill/>
        </p:spPr>
        <p:txBody>
          <a:bodyPr wrap="square">
            <a:spAutoFit/>
          </a:bodyPr>
          <a:lstStyle/>
          <a:p>
            <a:pPr marL="153000" algn="just">
              <a:lnSpc>
                <a:spcPct val="100000"/>
              </a:lnSpc>
              <a:spcBef>
                <a:spcPts val="479"/>
              </a:spcBef>
            </a:pPr>
            <a:r>
              <a:rPr lang="en-US" sz="2400" b="1" spc="-1">
                <a:solidFill>
                  <a:srgbClr val="000000"/>
                </a:solidFill>
              </a:rPr>
              <a:t>Advantages </a:t>
            </a:r>
            <a:r>
              <a:rPr lang="es-ES" err="1"/>
              <a:t>Allows</a:t>
            </a:r>
            <a:r>
              <a:rPr lang="es-ES"/>
              <a:t> </a:t>
            </a:r>
            <a:r>
              <a:rPr lang="es-ES" err="1"/>
              <a:t>the</a:t>
            </a:r>
            <a:r>
              <a:rPr lang="es-ES"/>
              <a:t> </a:t>
            </a:r>
            <a:r>
              <a:rPr lang="es-ES" err="1"/>
              <a:t>description</a:t>
            </a:r>
            <a:r>
              <a:rPr lang="es-ES"/>
              <a:t> </a:t>
            </a:r>
            <a:r>
              <a:rPr lang="es-ES" err="1"/>
              <a:t>of</a:t>
            </a:r>
            <a:r>
              <a:rPr lang="es-ES"/>
              <a:t> </a:t>
            </a:r>
            <a:r>
              <a:rPr lang="es-ES" err="1"/>
              <a:t>the</a:t>
            </a:r>
            <a:r>
              <a:rPr lang="es-ES"/>
              <a:t> data in a precise and </a:t>
            </a:r>
            <a:r>
              <a:rPr lang="es-ES" err="1"/>
              <a:t>unambigous</a:t>
            </a:r>
            <a:r>
              <a:rPr lang="es-ES"/>
              <a:t> </a:t>
            </a:r>
            <a:r>
              <a:rPr lang="es-ES" err="1"/>
              <a:t>way</a:t>
            </a:r>
            <a:r>
              <a:rPr lang="es-ES"/>
              <a:t> </a:t>
            </a:r>
          </a:p>
          <a:p>
            <a:pPr marL="153000" algn="just">
              <a:lnSpc>
                <a:spcPct val="100000"/>
              </a:lnSpc>
              <a:spcBef>
                <a:spcPts val="479"/>
              </a:spcBef>
            </a:pPr>
            <a:endParaRPr lang="es-ES"/>
          </a:p>
          <a:p>
            <a:pPr marL="914400" lvl="1" indent="-457200">
              <a:buFont typeface="+mj-lt"/>
              <a:buAutoNum type="arabicPeriod"/>
            </a:pPr>
            <a:r>
              <a:rPr lang="es-ES"/>
              <a:t>Describes </a:t>
            </a:r>
            <a:r>
              <a:rPr lang="es-ES" err="1"/>
              <a:t>the</a:t>
            </a:r>
            <a:r>
              <a:rPr lang="es-ES"/>
              <a:t> data in a </a:t>
            </a:r>
            <a:r>
              <a:rPr lang="es-ES" err="1"/>
              <a:t>homogenous</a:t>
            </a:r>
            <a:r>
              <a:rPr lang="es-ES"/>
              <a:t> </a:t>
            </a:r>
            <a:r>
              <a:rPr lang="es-ES" err="1"/>
              <a:t>way</a:t>
            </a:r>
            <a:endParaRPr lang="es-ES"/>
          </a:p>
          <a:p>
            <a:pPr marL="914400" lvl="1" indent="-457200">
              <a:buFont typeface="+mj-lt"/>
              <a:buAutoNum type="arabicPeriod"/>
            </a:pPr>
            <a:r>
              <a:rPr lang="es-ES" err="1"/>
              <a:t>The</a:t>
            </a:r>
            <a:r>
              <a:rPr lang="es-ES"/>
              <a:t> </a:t>
            </a:r>
            <a:r>
              <a:rPr lang="es-ES" err="1"/>
              <a:t>information</a:t>
            </a:r>
            <a:r>
              <a:rPr lang="es-ES"/>
              <a:t> </a:t>
            </a:r>
            <a:r>
              <a:rPr lang="es-ES" err="1"/>
              <a:t>will</a:t>
            </a:r>
            <a:r>
              <a:rPr lang="es-ES"/>
              <a:t> </a:t>
            </a:r>
            <a:r>
              <a:rPr lang="es-ES" err="1"/>
              <a:t>improve</a:t>
            </a:r>
            <a:r>
              <a:rPr lang="es-ES"/>
              <a:t> </a:t>
            </a:r>
            <a:r>
              <a:rPr lang="es-ES" err="1"/>
              <a:t>its</a:t>
            </a:r>
            <a:r>
              <a:rPr lang="es-ES"/>
              <a:t> </a:t>
            </a:r>
            <a:r>
              <a:rPr lang="es-ES" err="1"/>
              <a:t>quality</a:t>
            </a:r>
            <a:r>
              <a:rPr lang="es-ES"/>
              <a:t> </a:t>
            </a:r>
            <a:r>
              <a:rPr lang="es-ES" err="1"/>
              <a:t>over</a:t>
            </a:r>
            <a:r>
              <a:rPr lang="es-ES"/>
              <a:t> time</a:t>
            </a:r>
          </a:p>
          <a:p>
            <a:pPr marL="914400" lvl="1" indent="-457200">
              <a:buFont typeface="+mj-lt"/>
              <a:buAutoNum type="arabicPeriod"/>
            </a:pPr>
            <a:r>
              <a:rPr lang="es-ES" err="1"/>
              <a:t>Datasets</a:t>
            </a:r>
            <a:r>
              <a:rPr lang="es-ES"/>
              <a:t> can be more </a:t>
            </a:r>
            <a:r>
              <a:rPr lang="es-ES" err="1"/>
              <a:t>easily</a:t>
            </a:r>
            <a:r>
              <a:rPr lang="es-ES"/>
              <a:t> </a:t>
            </a:r>
            <a:r>
              <a:rPr lang="es-ES" err="1"/>
              <a:t>related</a:t>
            </a:r>
            <a:r>
              <a:rPr lang="es-ES"/>
              <a:t> </a:t>
            </a:r>
            <a:r>
              <a:rPr lang="es-ES" err="1"/>
              <a:t>to</a:t>
            </a:r>
            <a:r>
              <a:rPr lang="es-ES"/>
              <a:t> </a:t>
            </a:r>
            <a:r>
              <a:rPr lang="es-ES" err="1"/>
              <a:t>each</a:t>
            </a:r>
            <a:r>
              <a:rPr lang="es-ES"/>
              <a:t> </a:t>
            </a:r>
            <a:r>
              <a:rPr lang="es-ES" err="1"/>
              <a:t>other</a:t>
            </a:r>
            <a:endParaRPr lang="es-ES"/>
          </a:p>
          <a:p>
            <a:pPr marL="914400" lvl="1" indent="-457200">
              <a:buFont typeface="+mj-lt"/>
              <a:buAutoNum type="arabicPeriod"/>
            </a:pPr>
            <a:r>
              <a:rPr lang="es-ES" err="1"/>
              <a:t>Semantic</a:t>
            </a:r>
            <a:r>
              <a:rPr lang="es-ES"/>
              <a:t> (SPARQL) </a:t>
            </a:r>
            <a:r>
              <a:rPr lang="es-ES" err="1"/>
              <a:t>queries</a:t>
            </a:r>
            <a:r>
              <a:rPr lang="es-ES"/>
              <a:t> can be </a:t>
            </a:r>
            <a:r>
              <a:rPr lang="es-ES" err="1"/>
              <a:t>made</a:t>
            </a:r>
            <a:endParaRPr lang="es-ES"/>
          </a:p>
          <a:p>
            <a:pPr marL="914400" lvl="1" indent="-457200">
              <a:buFont typeface="+mj-lt"/>
              <a:buAutoNum type="arabicPeriod"/>
            </a:pPr>
            <a:r>
              <a:rPr lang="es-ES" err="1"/>
              <a:t>Findability</a:t>
            </a:r>
            <a:r>
              <a:rPr lang="es-ES"/>
              <a:t>/ </a:t>
            </a:r>
            <a:r>
              <a:rPr lang="es-ES" err="1"/>
              <a:t>Reusability</a:t>
            </a:r>
            <a:r>
              <a:rPr lang="es-ES"/>
              <a:t> </a:t>
            </a:r>
            <a:endParaRPr lang="en-GB"/>
          </a:p>
        </p:txBody>
      </p:sp>
      <p:sp>
        <p:nvSpPr>
          <p:cNvPr id="5" name="Title 1">
            <a:extLst>
              <a:ext uri="{FF2B5EF4-FFF2-40B4-BE49-F238E27FC236}">
                <a16:creationId xmlns:a16="http://schemas.microsoft.com/office/drawing/2014/main" id="{B8058615-2051-4F93-BCA3-7D35B3209E21}"/>
              </a:ext>
            </a:extLst>
          </p:cNvPr>
          <p:cNvSpPr>
            <a:spLocks noGrp="1"/>
          </p:cNvSpPr>
          <p:nvPr>
            <p:ph type="title"/>
          </p:nvPr>
        </p:nvSpPr>
        <p:spPr>
          <a:xfrm>
            <a:off x="1071664" y="629578"/>
            <a:ext cx="10515600" cy="1273215"/>
          </a:xfrm>
        </p:spPr>
        <p:txBody>
          <a:bodyPr>
            <a:normAutofit/>
          </a:bodyPr>
          <a:lstStyle/>
          <a:p>
            <a:pPr algn="r"/>
            <a:r>
              <a:rPr lang="en-US" sz="3200" b="1"/>
              <a:t>A semantic machine/readable vocabulary/ontology</a:t>
            </a:r>
          </a:p>
        </p:txBody>
      </p:sp>
      <p:sp>
        <p:nvSpPr>
          <p:cNvPr id="6" name="Rectángulo 1">
            <a:extLst>
              <a:ext uri="{FF2B5EF4-FFF2-40B4-BE49-F238E27FC236}">
                <a16:creationId xmlns:a16="http://schemas.microsoft.com/office/drawing/2014/main" id="{6C6A3572-4809-492E-8DCC-DDC6D7B93336}"/>
              </a:ext>
            </a:extLst>
          </p:cNvPr>
          <p:cNvSpPr/>
          <p:nvPr/>
        </p:nvSpPr>
        <p:spPr>
          <a:xfrm>
            <a:off x="3224380" y="2021590"/>
            <a:ext cx="5743239" cy="369332"/>
          </a:xfrm>
          <a:prstGeom prst="rect">
            <a:avLst/>
          </a:prstGeom>
          <a:solidFill>
            <a:srgbClr val="FFFFFF">
              <a:alpha val="56078"/>
            </a:srgbClr>
          </a:solidFill>
        </p:spPr>
        <p:txBody>
          <a:bodyPr wrap="non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spc="-1">
                <a:solidFill>
                  <a:srgbClr val="0B3F43"/>
                </a:solidFill>
                <a:latin typeface="Helvetica Neue"/>
                <a:ea typeface="Helvetica Neue"/>
              </a:rPr>
              <a:t>Link</a:t>
            </a:r>
            <a:r>
              <a:rPr lang="en-US" spc="-1">
                <a:solidFill>
                  <a:srgbClr val="0B3F43"/>
                </a:solidFill>
                <a:latin typeface="Helvetica Neue"/>
                <a:ea typeface="Helvetica Neue"/>
              </a:rPr>
              <a:t>: </a:t>
            </a:r>
            <a:r>
              <a:rPr lang="en-US" u="sng" spc="-1">
                <a:solidFill>
                  <a:srgbClr val="0B3F43"/>
                </a:solidFill>
                <a:latin typeface="Helvetica Neue"/>
                <a:ea typeface="Helvetica Neue"/>
              </a:rPr>
              <a:t>https://data-interop.era.europa.eu/era-vocabulary</a:t>
            </a:r>
            <a:endParaRPr lang="es-ES">
              <a:solidFill>
                <a:srgbClr val="0B3F43"/>
              </a:solidFill>
            </a:endParaRPr>
          </a:p>
        </p:txBody>
      </p:sp>
      <p:sp>
        <p:nvSpPr>
          <p:cNvPr id="7" name="TextBox 6">
            <a:extLst>
              <a:ext uri="{FF2B5EF4-FFF2-40B4-BE49-F238E27FC236}">
                <a16:creationId xmlns:a16="http://schemas.microsoft.com/office/drawing/2014/main" id="{45A390DF-42F4-4B57-8535-5C77CA16AD12}"/>
              </a:ext>
            </a:extLst>
          </p:cNvPr>
          <p:cNvSpPr txBox="1"/>
          <p:nvPr/>
        </p:nvSpPr>
        <p:spPr>
          <a:xfrm>
            <a:off x="3047999" y="2390922"/>
            <a:ext cx="6096000" cy="646331"/>
          </a:xfrm>
          <a:prstGeom prst="rect">
            <a:avLst/>
          </a:prstGeom>
          <a:noFill/>
        </p:spPr>
        <p:txBody>
          <a:bodyPr wrap="square">
            <a:spAutoFit/>
          </a:bodyPr>
          <a:lstStyle/>
          <a:p>
            <a:pPr>
              <a:spcAft>
                <a:spcPts val="1200"/>
              </a:spcAft>
            </a:pPr>
            <a:r>
              <a:rPr lang="en-GB" sz="1800">
                <a:solidFill>
                  <a:schemeClr val="bg2">
                    <a:lumMod val="25000"/>
                  </a:schemeClr>
                </a:solidFill>
                <a:effectLst/>
                <a:latin typeface="Calibri" panose="020F0502020204030204" pitchFamily="34" charset="0"/>
                <a:ea typeface="Times New Roman" panose="02020603050405020304" pitchFamily="18" charset="0"/>
              </a:rPr>
              <a:t># </a:t>
            </a:r>
            <a:r>
              <a:rPr lang="en-GB" sz="1800">
                <a:solidFill>
                  <a:schemeClr val="bg2">
                    <a:lumMod val="25000"/>
                  </a:schemeClr>
                </a:solidFill>
                <a:latin typeface="Calibri" panose="020F0502020204030204" pitchFamily="34" charset="0"/>
                <a:ea typeface="Times New Roman" panose="02020603050405020304" pitchFamily="18" charset="0"/>
              </a:rPr>
              <a:t>ERA Vocabulary Video Presentation –</a:t>
            </a:r>
            <a:r>
              <a:rPr lang="en-US" sz="1800">
                <a:solidFill>
                  <a:schemeClr val="bg2">
                    <a:lumMod val="25000"/>
                  </a:schemeClr>
                </a:solidFill>
                <a:latin typeface="Calibri" panose="020F0502020204030204" pitchFamily="34" charset="0"/>
                <a:hlinkClick r:id="rId2">
                  <a:extLst>
                    <a:ext uri="{A12FA001-AC4F-418D-AE19-62706E023703}">
                      <ahyp:hlinkClr xmlns:ahyp="http://schemas.microsoft.com/office/drawing/2018/hyperlinkcolor" val="tx"/>
                    </a:ext>
                  </a:extLst>
                </a:hlinkClick>
              </a:rPr>
              <a:t>(211) ERA vocabulary description (v2.5.1) - YouTube</a:t>
            </a:r>
            <a:endParaRPr lang="en-GB" sz="1800">
              <a:solidFill>
                <a:schemeClr val="bg2">
                  <a:lumMod val="25000"/>
                </a:schemeClr>
              </a:solidFill>
              <a:latin typeface="Calibri" panose="020F0502020204030204" pitchFamily="34" charset="0"/>
            </a:endParaRPr>
          </a:p>
        </p:txBody>
      </p:sp>
    </p:spTree>
    <p:extLst>
      <p:ext uri="{BB962C8B-B14F-4D97-AF65-F5344CB8AC3E}">
        <p14:creationId xmlns:p14="http://schemas.microsoft.com/office/powerpoint/2010/main" val="3688287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8597A-D89A-4A86-93CB-763E8B205BE4}"/>
              </a:ext>
            </a:extLst>
          </p:cNvPr>
          <p:cNvPicPr>
            <a:picLocks noChangeAspect="1"/>
          </p:cNvPicPr>
          <p:nvPr/>
        </p:nvPicPr>
        <p:blipFill>
          <a:blip r:embed="rId3"/>
          <a:stretch>
            <a:fillRect/>
          </a:stretch>
        </p:blipFill>
        <p:spPr>
          <a:xfrm>
            <a:off x="4927483" y="3235080"/>
            <a:ext cx="7687123" cy="2881067"/>
          </a:xfrm>
          <a:prstGeom prst="rect">
            <a:avLst/>
          </a:prstGeom>
        </p:spPr>
      </p:pic>
      <p:pic>
        <p:nvPicPr>
          <p:cNvPr id="3" name="Picture 2">
            <a:extLst>
              <a:ext uri="{FF2B5EF4-FFF2-40B4-BE49-F238E27FC236}">
                <a16:creationId xmlns:a16="http://schemas.microsoft.com/office/drawing/2014/main" id="{0D82B42D-9836-49BD-8270-3D333DA7F8CF}"/>
              </a:ext>
            </a:extLst>
          </p:cNvPr>
          <p:cNvPicPr>
            <a:picLocks noChangeAspect="1"/>
          </p:cNvPicPr>
          <p:nvPr/>
        </p:nvPicPr>
        <p:blipFill>
          <a:blip r:embed="rId4"/>
          <a:stretch>
            <a:fillRect/>
          </a:stretch>
        </p:blipFill>
        <p:spPr>
          <a:xfrm>
            <a:off x="437391" y="1331896"/>
            <a:ext cx="6145218" cy="3806369"/>
          </a:xfrm>
          <a:prstGeom prst="rect">
            <a:avLst/>
          </a:prstGeom>
        </p:spPr>
      </p:pic>
      <p:sp>
        <p:nvSpPr>
          <p:cNvPr id="6" name="Google Shape;339;p5">
            <a:extLst>
              <a:ext uri="{FF2B5EF4-FFF2-40B4-BE49-F238E27FC236}">
                <a16:creationId xmlns:a16="http://schemas.microsoft.com/office/drawing/2014/main" id="{3F56528F-EC40-4A54-958C-52B076EAF8FF}"/>
              </a:ext>
            </a:extLst>
          </p:cNvPr>
          <p:cNvSpPr txBox="1">
            <a:spLocks/>
          </p:cNvSpPr>
          <p:nvPr/>
        </p:nvSpPr>
        <p:spPr>
          <a:xfrm>
            <a:off x="5286104" y="526658"/>
            <a:ext cx="6145218" cy="6177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lumMod val="50000"/>
                    <a:lumOff val="50000"/>
                  </a:schemeClr>
                </a:solidFill>
                <a:latin typeface="Calibri"/>
                <a:ea typeface="+mj-ea"/>
                <a:cs typeface="Calibri"/>
              </a:defRPr>
            </a:lvl1pPr>
          </a:lstStyle>
          <a:p>
            <a:pPr algn="r">
              <a:spcBef>
                <a:spcPts val="0"/>
              </a:spcBef>
              <a:buClr>
                <a:srgbClr val="004494"/>
              </a:buClr>
              <a:buSzPts val="2400"/>
              <a:buFont typeface="Calibri"/>
              <a:buNone/>
            </a:pPr>
            <a:r>
              <a:rPr lang="en-US" sz="2400" b="1"/>
              <a:t>Where to find the ERA Vocabulary</a:t>
            </a:r>
            <a:endParaRPr lang="en-US"/>
          </a:p>
        </p:txBody>
      </p:sp>
      <p:sp>
        <p:nvSpPr>
          <p:cNvPr id="11" name="Oval 10">
            <a:extLst>
              <a:ext uri="{FF2B5EF4-FFF2-40B4-BE49-F238E27FC236}">
                <a16:creationId xmlns:a16="http://schemas.microsoft.com/office/drawing/2014/main" id="{7B9BC4A1-0871-4DD6-8B44-408AE2EEB376}"/>
              </a:ext>
            </a:extLst>
          </p:cNvPr>
          <p:cNvSpPr/>
          <p:nvPr/>
        </p:nvSpPr>
        <p:spPr>
          <a:xfrm>
            <a:off x="2725783" y="3596640"/>
            <a:ext cx="1105988" cy="2561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87251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39" name="Google Shape;339;p5"/>
          <p:cNvSpPr txBox="1">
            <a:spLocks noGrp="1"/>
          </p:cNvSpPr>
          <p:nvPr>
            <p:ph type="title"/>
          </p:nvPr>
        </p:nvSpPr>
        <p:spPr>
          <a:xfrm>
            <a:off x="6475287" y="327803"/>
            <a:ext cx="5144494" cy="638355"/>
          </a:xfrm>
          <a:prstGeom prst="rect">
            <a:avLst/>
          </a:prstGeom>
          <a:noFill/>
          <a:ln>
            <a:noFill/>
          </a:ln>
        </p:spPr>
        <p:txBody>
          <a:bodyPr spcFirstLastPara="1" wrap="square" lIns="91425" tIns="45700" rIns="91425" bIns="45700" anchor="ctr" anchorCtr="0">
            <a:noAutofit/>
          </a:bodyPr>
          <a:lstStyle/>
          <a:p>
            <a:pPr lvl="0" algn="r">
              <a:spcBef>
                <a:spcPts val="0"/>
              </a:spcBef>
              <a:buClr>
                <a:srgbClr val="004494"/>
              </a:buClr>
              <a:buSzPts val="2400"/>
            </a:pPr>
            <a:r>
              <a:rPr lang="en-US" sz="2400" b="1"/>
              <a:t>ERA Vocabulary conceptual diagram</a:t>
            </a:r>
            <a:endParaRPr/>
          </a:p>
        </p:txBody>
      </p:sp>
      <p:pic>
        <p:nvPicPr>
          <p:cNvPr id="34" name="Picture 4" descr="Graphical user interface, diagram&#10;&#10;Description automatically generated">
            <a:extLst>
              <a:ext uri="{FF2B5EF4-FFF2-40B4-BE49-F238E27FC236}">
                <a16:creationId xmlns:a16="http://schemas.microsoft.com/office/drawing/2014/main" id="{CAE9EF3D-50BE-D450-051B-55812ABC4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954" y="1195338"/>
            <a:ext cx="9609827" cy="5507386"/>
          </a:xfrm>
          <a:prstGeom prst="rect">
            <a:avLst/>
          </a:prstGeom>
        </p:spPr>
      </p:pic>
    </p:spTree>
    <p:extLst>
      <p:ext uri="{BB962C8B-B14F-4D97-AF65-F5344CB8AC3E}">
        <p14:creationId xmlns:p14="http://schemas.microsoft.com/office/powerpoint/2010/main" val="247174205"/>
      </p:ext>
    </p:extLst>
  </p:cSld>
  <p:clrMapOvr>
    <a:masterClrMapping/>
  </p:clrMapOvr>
</p:sld>
</file>

<file path=ppt/theme/theme1.xml><?xml version="1.0" encoding="utf-8"?>
<a:theme xmlns:a="http://schemas.openxmlformats.org/drawingml/2006/main" name="Office Theme">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2287</Words>
  <Application>Microsoft Office PowerPoint</Application>
  <PresentationFormat>Widescreen</PresentationFormat>
  <Paragraphs>302</Paragraphs>
  <Slides>29</Slides>
  <Notes>16</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29</vt:i4>
      </vt:variant>
    </vt:vector>
  </HeadingPairs>
  <TitlesOfParts>
    <vt:vector size="45" baseType="lpstr">
      <vt:lpstr>-apple-system</vt:lpstr>
      <vt:lpstr>Arial</vt:lpstr>
      <vt:lpstr>Calibri</vt:lpstr>
      <vt:lpstr>Calibri Light</vt:lpstr>
      <vt:lpstr>Courier New</vt:lpstr>
      <vt:lpstr>Helvetica Neue</vt:lpstr>
      <vt:lpstr>Lato</vt:lpstr>
      <vt:lpstr>Open Sans</vt:lpstr>
      <vt:lpstr>Poppins Light</vt:lpstr>
      <vt:lpstr>Times New Roman</vt:lpstr>
      <vt:lpstr>Verdana</vt:lpstr>
      <vt:lpstr>Wingdings</vt:lpstr>
      <vt:lpstr>Office Theme</vt:lpstr>
      <vt:lpstr>1_Office Theme</vt:lpstr>
      <vt:lpstr>3_Office Theme</vt:lpstr>
      <vt:lpstr>2_Office Theme</vt:lpstr>
      <vt:lpstr> European Railway Infrastructure Knowledge Graph   Enhancing Data Interoperability in the Railway Sector 21 September 2022</vt:lpstr>
      <vt:lpstr>Problem Statement</vt:lpstr>
      <vt:lpstr>Semantic Interoperability </vt:lpstr>
      <vt:lpstr>FAIR principles</vt:lpstr>
      <vt:lpstr>Same approach everywhere .. </vt:lpstr>
      <vt:lpstr>Solution to Interoperable Problem</vt:lpstr>
      <vt:lpstr>A semantic machine/readable vocabulary/ontology</vt:lpstr>
      <vt:lpstr>PowerPoint Presentation</vt:lpstr>
      <vt:lpstr>ERA Vocabulary conceptual diagram</vt:lpstr>
      <vt:lpstr>Vocabulary metrics</vt:lpstr>
      <vt:lpstr>Railway infrastructure layers</vt:lpstr>
      <vt:lpstr>PowerPoint Presentation</vt:lpstr>
      <vt:lpstr>PowerPoint Presentation</vt:lpstr>
      <vt:lpstr>Railway infrastructure implementation layer- Part I</vt:lpstr>
      <vt:lpstr>ERA controlled vocabulary</vt:lpstr>
      <vt:lpstr>ERA controlled vocabulary</vt:lpstr>
      <vt:lpstr>Accessing Agency´s KG Today</vt:lpstr>
      <vt:lpstr>RINF Current Environment</vt:lpstr>
      <vt:lpstr>Agency´s digital roadmap:  from siloed to connected data  a “FAIR” LINK of railway datasets</vt:lpstr>
      <vt:lpstr>Extending RINF with Microlevel data</vt:lpstr>
      <vt:lpstr>PowerPoint Presentation</vt:lpstr>
      <vt:lpstr>PowerPoint Presentation</vt:lpstr>
      <vt:lpstr>The Route Compatibility Check App</vt:lpstr>
      <vt:lpstr>PowerPoint Presentation</vt:lpstr>
      <vt:lpstr>RINF API USERS Today</vt:lpstr>
      <vt:lpstr>PowerPoint Presentation</vt:lpstr>
      <vt:lpstr>PowerPoint Presentation</vt:lpstr>
      <vt:lpstr>Work with Us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RejekiLancar</dc:creator>
  <cp:lastModifiedBy>PATRU Dragos (EXT)</cp:lastModifiedBy>
  <cp:revision>3</cp:revision>
  <cp:lastPrinted>2022-09-21T06:34:42Z</cp:lastPrinted>
  <dcterms:created xsi:type="dcterms:W3CDTF">2016-10-10T14:48:34Z</dcterms:created>
  <dcterms:modified xsi:type="dcterms:W3CDTF">2022-09-21T07:51:49Z</dcterms:modified>
</cp:coreProperties>
</file>