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741" r:id="rId2"/>
  </p:sldMasterIdLst>
  <p:notesMasterIdLst>
    <p:notesMasterId r:id="rId7"/>
  </p:notesMasterIdLst>
  <p:handoutMasterIdLst>
    <p:handoutMasterId r:id="rId8"/>
  </p:handoutMasterIdLst>
  <p:sldIdLst>
    <p:sldId id="257" r:id="rId3"/>
    <p:sldId id="259" r:id="rId4"/>
    <p:sldId id="260" r:id="rId5"/>
    <p:sldId id="258" r:id="rId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18" userDrawn="1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orient="horz" pos="10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/>
  <p:cmAuthor id="1" name="Arnout Drenthel" initials="AD" lastIdx="1" clrIdx="0"/>
  <p:cmAuthor id="8" name="Arnout Drenthel" initials="AD [8]" lastIdx="1" clrIdx="7"/>
  <p:cmAuthor id="2" name="Arnout Drenthel" initials="AD [2]" lastIdx="1" clrIdx="1"/>
  <p:cmAuthor id="9" name="Arnout Drenthel" initials="AD [9]" lastIdx="1" clrIdx="8"/>
  <p:cmAuthor id="3" name="Arnout Drenthel" initials="AD [3]" lastIdx="1" clrIdx="2"/>
  <p:cmAuthor id="4" name="Arnout Drenthel" initials="AD [4]" lastIdx="1" clrIdx="3"/>
  <p:cmAuthor id="5" name="Arnout Drenthel" initials="AD [5]" lastIdx="1" clrIdx="4"/>
  <p:cmAuthor id="6" name="Arnout Drenthel" initials="AD [6]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341" autoAdjust="0"/>
  </p:normalViewPr>
  <p:slideViewPr>
    <p:cSldViewPr snapToGrid="0">
      <p:cViewPr varScale="1">
        <p:scale>
          <a:sx n="85" d="100"/>
          <a:sy n="85" d="100"/>
        </p:scale>
        <p:origin x="366" y="84"/>
      </p:cViewPr>
      <p:guideLst>
        <p:guide pos="518"/>
        <p:guide orient="horz" pos="2160"/>
        <p:guide orient="horz" pos="10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224"/>
    </p:cViewPr>
  </p:sorterViewPr>
  <p:notesViewPr>
    <p:cSldViewPr snapToGrid="0">
      <p:cViewPr varScale="1">
        <p:scale>
          <a:sx n="79" d="100"/>
          <a:sy n="79" d="100"/>
        </p:scale>
        <p:origin x="394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pPr/>
              <a:t>19-9-2022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pPr/>
              <a:t>19-9-2022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png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4611018-E0D5-BF45-B124-6BD0F554E3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" y="0"/>
            <a:ext cx="12192000" cy="168275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9" y="0"/>
            <a:ext cx="12182611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1AB1A3E9-97CB-CA43-9E2C-4CE700C68A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E770F96-3C80-EF44-950D-D974353140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1" spcCol="46800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E2861002-9B37-3648-AC12-62C3BB3C1FD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B9945B71-DBE8-C64D-A8FF-A06662931A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1817E04A-B9A8-0D44-BBB8-122507EA081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8466592-3EDA-8A4C-9A9E-0690EAD4E0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0065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71931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5FF1452E-61D4-2248-8677-11F4BF8179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55BAFB1C-5D11-944A-96BB-FA74D8B08F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9" y="0"/>
            <a:ext cx="12182611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0E8BB49C-81EE-D640-B093-EE3BB39828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A89A82B9-7DCD-4B4C-A1E7-70EA56CC3EB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A3124508-A1C5-A546-B635-25BCABA3FC1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2A7CF36B-46BB-C94E-AE21-AE6C325851B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4611018-E0D5-BF45-B124-6BD0F554E3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" y="0"/>
            <a:ext cx="12192000" cy="168275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2610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4614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1" spcCol="46800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43522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2AC70C0-3F62-AD40-8225-7DFC4A386A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E71B0B9D-1DF0-634C-BB24-80EFB4F29B1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9" y="0"/>
            <a:ext cx="12182611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0038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5FF1452E-61D4-2248-8677-11F4BF8179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55BAFB1C-5D11-944A-96BB-FA74D8B08F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20" name="Afbeelding 1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2610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49365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2AC70C0-3F62-AD40-8225-7DFC4A386A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E71B0B9D-1DF0-634C-BB24-80EFB4F29B1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2610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3475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7DF6F61C-97D5-AA49-8399-84317D3394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5" name="Afbeelding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2610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3757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E728E48-643E-544D-A813-C0BAB23F9F2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2610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61074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AF260D0C-1E71-C54C-BC16-D1CBE1023D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4903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CC44ED47-A238-2D42-9C79-E60FB98206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95454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FCF7695-4593-1943-B84E-F8C54CACBE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2532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070263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34442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29494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7DF6F61C-97D5-AA49-8399-84317D3394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9" y="0"/>
            <a:ext cx="12182611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4963508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033569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169435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768990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1AB1A3E9-97CB-CA43-9E2C-4CE700C68A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162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E770F96-3C80-EF44-950D-D974353140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4553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7571548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E2861002-9B37-3648-AC12-62C3BB3C1FD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B9945B71-DBE8-C64D-A8FF-A06662931A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2413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1817E04A-B9A8-0D44-BBB8-122507EA081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508304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8466592-3EDA-8A4C-9A9E-0690EAD4E0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778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E728E48-643E-544D-A813-C0BAB23F9F2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9" y="0"/>
            <a:ext cx="12182611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9221678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215337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2680338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203880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7625102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415958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56983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12932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</p:spTree>
    <p:extLst>
      <p:ext uri="{BB962C8B-B14F-4D97-AF65-F5344CB8AC3E}">
        <p14:creationId xmlns:p14="http://schemas.microsoft.com/office/powerpoint/2010/main" val="292566585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21516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AF260D0C-1E71-C54C-BC16-D1CBE1023D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345092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0E8BB49C-81EE-D640-B093-EE3BB39828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6815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A89A82B9-7DCD-4B4C-A1E7-70EA56CC3EB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54638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A3124508-A1C5-A546-B635-25BCABA3FC1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91262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2A7CF36B-46BB-C94E-AE21-AE6C325851B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8189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CC44ED47-A238-2D42-9C79-E60FB98206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FCF7695-4593-1943-B84E-F8C54CACBE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55.xml"/><Relationship Id="rId26" Type="http://schemas.openxmlformats.org/officeDocument/2006/relationships/slideLayout" Target="../slideLayouts/slideLayout63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58.xml"/><Relationship Id="rId34" Type="http://schemas.openxmlformats.org/officeDocument/2006/relationships/slideLayout" Target="../slideLayouts/slideLayout71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54.xml"/><Relationship Id="rId25" Type="http://schemas.openxmlformats.org/officeDocument/2006/relationships/slideLayout" Target="../slideLayouts/slideLayout62.xml"/><Relationship Id="rId33" Type="http://schemas.openxmlformats.org/officeDocument/2006/relationships/slideLayout" Target="../slideLayouts/slideLayout70.xml"/><Relationship Id="rId38" Type="http://schemas.openxmlformats.org/officeDocument/2006/relationships/theme" Target="../theme/theme2.xml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20" Type="http://schemas.openxmlformats.org/officeDocument/2006/relationships/slideLayout" Target="../slideLayouts/slideLayout57.xml"/><Relationship Id="rId29" Type="http://schemas.openxmlformats.org/officeDocument/2006/relationships/slideLayout" Target="../slideLayouts/slideLayout66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24" Type="http://schemas.openxmlformats.org/officeDocument/2006/relationships/slideLayout" Target="../slideLayouts/slideLayout61.xml"/><Relationship Id="rId32" Type="http://schemas.openxmlformats.org/officeDocument/2006/relationships/slideLayout" Target="../slideLayouts/slideLayout69.xml"/><Relationship Id="rId37" Type="http://schemas.openxmlformats.org/officeDocument/2006/relationships/slideLayout" Target="../slideLayouts/slideLayout74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23" Type="http://schemas.openxmlformats.org/officeDocument/2006/relationships/slideLayout" Target="../slideLayouts/slideLayout60.xml"/><Relationship Id="rId28" Type="http://schemas.openxmlformats.org/officeDocument/2006/relationships/slideLayout" Target="../slideLayouts/slideLayout65.xml"/><Relationship Id="rId36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47.xml"/><Relationship Id="rId19" Type="http://schemas.openxmlformats.org/officeDocument/2006/relationships/slideLayout" Target="../slideLayouts/slideLayout56.xml"/><Relationship Id="rId31" Type="http://schemas.openxmlformats.org/officeDocument/2006/relationships/slideLayout" Target="../slideLayouts/slideLayout68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Relationship Id="rId22" Type="http://schemas.openxmlformats.org/officeDocument/2006/relationships/slideLayout" Target="../slideLayouts/slideLayout59.xml"/><Relationship Id="rId27" Type="http://schemas.openxmlformats.org/officeDocument/2006/relationships/slideLayout" Target="../slideLayouts/slideLayout64.xml"/><Relationship Id="rId30" Type="http://schemas.openxmlformats.org/officeDocument/2006/relationships/slideLayout" Target="../slideLayouts/slideLayout67.xml"/><Relationship Id="rId35" Type="http://schemas.openxmlformats.org/officeDocument/2006/relationships/slideLayout" Target="../slideLayouts/slideLayout72.xml"/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994C5400-D7ED-1E44-BA9E-5361256F8F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650" r:id="rId2"/>
    <p:sldLayoutId id="2147483725" r:id="rId3"/>
    <p:sldLayoutId id="2147483719" r:id="rId4"/>
    <p:sldLayoutId id="2147483726" r:id="rId5"/>
    <p:sldLayoutId id="2147483666" r:id="rId6"/>
    <p:sldLayoutId id="2147483690" r:id="rId7"/>
    <p:sldLayoutId id="2147483728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89" r:id="rId15"/>
    <p:sldLayoutId id="2147483712" r:id="rId16"/>
    <p:sldLayoutId id="2147483711" r:id="rId17"/>
    <p:sldLayoutId id="2147483675" r:id="rId18"/>
    <p:sldLayoutId id="2147483657" r:id="rId19"/>
    <p:sldLayoutId id="2147483691" r:id="rId20"/>
    <p:sldLayoutId id="2147483729" r:id="rId21"/>
    <p:sldLayoutId id="2147483739" r:id="rId22"/>
    <p:sldLayoutId id="2147483740" r:id="rId23"/>
    <p:sldLayoutId id="2147483718" r:id="rId24"/>
    <p:sldLayoutId id="2147483717" r:id="rId25"/>
    <p:sldLayoutId id="2147483714" r:id="rId26"/>
    <p:sldLayoutId id="2147483713" r:id="rId27"/>
    <p:sldLayoutId id="2147483716" r:id="rId28"/>
    <p:sldLayoutId id="2147483715" r:id="rId29"/>
    <p:sldLayoutId id="2147483707" r:id="rId30"/>
    <p:sldLayoutId id="2147483667" r:id="rId31"/>
    <p:sldLayoutId id="2147483702" r:id="rId32"/>
    <p:sldLayoutId id="2147483721" r:id="rId33"/>
    <p:sldLayoutId id="2147483700" r:id="rId34"/>
    <p:sldLayoutId id="2147483692" r:id="rId35"/>
    <p:sldLayoutId id="2147483722" r:id="rId36"/>
    <p:sldLayoutId id="2147483723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994C5400-D7ED-1E44-BA9E-5361256F8F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505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  <p:sldLayoutId id="2147483758" r:id="rId17"/>
    <p:sldLayoutId id="2147483759" r:id="rId18"/>
    <p:sldLayoutId id="2147483760" r:id="rId19"/>
    <p:sldLayoutId id="2147483761" r:id="rId20"/>
    <p:sldLayoutId id="2147483762" r:id="rId21"/>
    <p:sldLayoutId id="2147483763" r:id="rId22"/>
    <p:sldLayoutId id="2147483764" r:id="rId23"/>
    <p:sldLayoutId id="2147483765" r:id="rId24"/>
    <p:sldLayoutId id="2147483766" r:id="rId25"/>
    <p:sldLayoutId id="2147483767" r:id="rId26"/>
    <p:sldLayoutId id="2147483768" r:id="rId27"/>
    <p:sldLayoutId id="2147483769" r:id="rId28"/>
    <p:sldLayoutId id="2147483770" r:id="rId29"/>
    <p:sldLayoutId id="2147483771" r:id="rId30"/>
    <p:sldLayoutId id="2147483772" r:id="rId31"/>
    <p:sldLayoutId id="2147483773" r:id="rId32"/>
    <p:sldLayoutId id="2147483774" r:id="rId33"/>
    <p:sldLayoutId id="2147483775" r:id="rId34"/>
    <p:sldLayoutId id="2147483776" r:id="rId35"/>
    <p:sldLayoutId id="2147483777" r:id="rId36"/>
    <p:sldLayoutId id="2147483778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Cooperation common </a:t>
            </a:r>
            <a:r>
              <a:rPr lang="nl-NL" dirty="0" err="1"/>
              <a:t>use</a:t>
            </a:r>
            <a:r>
              <a:rPr lang="nl-NL" dirty="0"/>
              <a:t> of data ERA / MS / sector</a:t>
            </a:r>
          </a:p>
        </p:txBody>
      </p:sp>
      <p:sp>
        <p:nvSpPr>
          <p:cNvPr id="6" name="Ondertitel 5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nl-NL" i="1" dirty="0"/>
              <a:t>ERA workshop data </a:t>
            </a:r>
            <a:r>
              <a:rPr lang="nl-NL" i="1" dirty="0" err="1"/>
              <a:t>interoperability</a:t>
            </a:r>
            <a:endParaRPr lang="nl-NL" i="1" dirty="0"/>
          </a:p>
          <a:p>
            <a:r>
              <a:rPr lang="nl-NL" i="1" dirty="0"/>
              <a:t>Hinne Groot</a:t>
            </a:r>
          </a:p>
          <a:p>
            <a:r>
              <a:rPr lang="nl-NL" i="1" dirty="0"/>
              <a:t>ERA MB sponsor ICT / data </a:t>
            </a:r>
            <a:r>
              <a:rPr lang="nl-NL" i="1" dirty="0" err="1"/>
              <a:t>strategy</a:t>
            </a:r>
            <a:endParaRPr lang="nl-NL" i="1" dirty="0"/>
          </a:p>
          <a:p>
            <a:r>
              <a:rPr lang="nl-NL" i="1" dirty="0"/>
              <a:t>21 September 2022 </a:t>
            </a:r>
          </a:p>
        </p:txBody>
      </p:sp>
    </p:spTree>
    <p:extLst>
      <p:ext uri="{BB962C8B-B14F-4D97-AF65-F5344CB8AC3E}">
        <p14:creationId xmlns:p14="http://schemas.microsoft.com/office/powerpoint/2010/main" val="3747111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45A9D13-D091-4CEF-BE01-4483EFEC86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err="1"/>
              <a:t>Why</a:t>
            </a:r>
            <a:r>
              <a:rPr lang="nl-NL" dirty="0"/>
              <a:t>? </a:t>
            </a:r>
            <a:r>
              <a:rPr lang="nl-NL" dirty="0" err="1"/>
              <a:t>Political</a:t>
            </a:r>
            <a:r>
              <a:rPr lang="nl-NL" dirty="0"/>
              <a:t> agenda:</a:t>
            </a:r>
          </a:p>
          <a:p>
            <a:pPr lvl="1"/>
            <a:r>
              <a:rPr lang="nl-NL" dirty="0"/>
              <a:t>Rotterdam (2016), Vienna (2018), Berlin (2020) </a:t>
            </a:r>
            <a:r>
              <a:rPr lang="nl-NL" dirty="0" err="1"/>
              <a:t>declarations</a:t>
            </a:r>
            <a:r>
              <a:rPr lang="nl-NL" dirty="0"/>
              <a:t> on development of rail </a:t>
            </a:r>
            <a:r>
              <a:rPr lang="nl-NL" dirty="0" err="1"/>
              <a:t>freight</a:t>
            </a:r>
            <a:r>
              <a:rPr lang="nl-NL" dirty="0"/>
              <a:t> corridors;</a:t>
            </a:r>
          </a:p>
          <a:p>
            <a:pPr lvl="1"/>
            <a:r>
              <a:rPr lang="nl-NL" dirty="0" err="1"/>
              <a:t>Ministerial</a:t>
            </a:r>
            <a:r>
              <a:rPr lang="nl-NL" dirty="0"/>
              <a:t> </a:t>
            </a:r>
            <a:r>
              <a:rPr lang="nl-NL" dirty="0" err="1"/>
              <a:t>declaration</a:t>
            </a:r>
            <a:r>
              <a:rPr lang="nl-NL" dirty="0"/>
              <a:t> on </a:t>
            </a:r>
            <a:r>
              <a:rPr lang="nl-NL" dirty="0" err="1"/>
              <a:t>developing</a:t>
            </a:r>
            <a:r>
              <a:rPr lang="nl-NL" dirty="0"/>
              <a:t> </a:t>
            </a:r>
            <a:r>
              <a:rPr lang="nl-NL" dirty="0" err="1"/>
              <a:t>international</a:t>
            </a:r>
            <a:r>
              <a:rPr lang="nl-NL" dirty="0"/>
              <a:t> rail passenger transport (2020);</a:t>
            </a:r>
          </a:p>
          <a:p>
            <a:pPr lvl="1"/>
            <a:r>
              <a:rPr lang="nl-NL" dirty="0"/>
              <a:t>EU council </a:t>
            </a:r>
            <a:r>
              <a:rPr lang="nl-NL" dirty="0" err="1"/>
              <a:t>conclusions</a:t>
            </a:r>
            <a:r>
              <a:rPr lang="nl-NL" dirty="0"/>
              <a:t> on </a:t>
            </a:r>
            <a:r>
              <a:rPr lang="nl-NL" dirty="0" err="1"/>
              <a:t>railways</a:t>
            </a:r>
            <a:r>
              <a:rPr lang="nl-NL" dirty="0"/>
              <a:t> (2020)</a:t>
            </a:r>
          </a:p>
          <a:p>
            <a:r>
              <a:rPr lang="nl-NL" dirty="0"/>
              <a:t>How? Benefits data </a:t>
            </a:r>
            <a:r>
              <a:rPr lang="nl-NL" dirty="0" err="1"/>
              <a:t>interoperability</a:t>
            </a:r>
            <a:r>
              <a:rPr lang="nl-NL" dirty="0"/>
              <a:t>:</a:t>
            </a:r>
          </a:p>
          <a:p>
            <a:pPr lvl="1"/>
            <a:r>
              <a:rPr lang="nl-NL" dirty="0" err="1"/>
              <a:t>Administrative</a:t>
            </a:r>
            <a:r>
              <a:rPr lang="nl-NL" dirty="0"/>
              <a:t> </a:t>
            </a:r>
            <a:r>
              <a:rPr lang="nl-NL" dirty="0" err="1"/>
              <a:t>savings</a:t>
            </a:r>
            <a:r>
              <a:rPr lang="nl-NL" dirty="0"/>
              <a:t>;</a:t>
            </a:r>
          </a:p>
          <a:p>
            <a:pPr lvl="1"/>
            <a:r>
              <a:rPr lang="nl-NL" dirty="0" err="1"/>
              <a:t>Improving</a:t>
            </a:r>
            <a:r>
              <a:rPr lang="nl-NL" dirty="0"/>
              <a:t> </a:t>
            </a:r>
            <a:r>
              <a:rPr lang="nl-NL" dirty="0" err="1"/>
              <a:t>quality</a:t>
            </a:r>
            <a:r>
              <a:rPr lang="nl-NL" dirty="0"/>
              <a:t> of rail services. </a:t>
            </a:r>
            <a:r>
              <a:rPr lang="nl-NL" dirty="0" err="1"/>
              <a:t>Examples</a:t>
            </a:r>
            <a:r>
              <a:rPr lang="nl-NL" dirty="0"/>
              <a:t>: rail </a:t>
            </a:r>
            <a:r>
              <a:rPr lang="nl-NL" dirty="0" err="1"/>
              <a:t>ticketing</a:t>
            </a:r>
            <a:r>
              <a:rPr lang="nl-NL" dirty="0"/>
              <a:t>, Rail </a:t>
            </a:r>
            <a:r>
              <a:rPr lang="nl-NL" dirty="0" err="1"/>
              <a:t>Collaborative</a:t>
            </a:r>
            <a:r>
              <a:rPr lang="nl-NL" dirty="0"/>
              <a:t> </a:t>
            </a:r>
            <a:r>
              <a:rPr lang="nl-NL" dirty="0" err="1"/>
              <a:t>Decesion</a:t>
            </a:r>
            <a:r>
              <a:rPr lang="nl-NL" dirty="0"/>
              <a:t> Making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0793701-F55D-4195-A1A4-70931D077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err="1"/>
              <a:t>Digitalization</a:t>
            </a:r>
            <a:r>
              <a:rPr lang="nl-NL" dirty="0"/>
              <a:t> context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B76BEF1-A32B-4374-9A89-5268410C8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/>
              <a:t>21 September 2022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36913B2-397B-4216-9E34-4964A78CA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FBEC5BA-D71C-4877-B2F0-A81D69C3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10291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45A9D13-D091-4CEF-BE01-4483EFEC86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Rail sector </a:t>
            </a:r>
            <a:r>
              <a:rPr lang="nl-NL" dirty="0" err="1"/>
              <a:t>and</a:t>
            </a:r>
            <a:r>
              <a:rPr lang="nl-NL" dirty="0"/>
              <a:t> ERA / MS-NSA / </a:t>
            </a:r>
            <a:r>
              <a:rPr lang="nl-NL" dirty="0" err="1"/>
              <a:t>can</a:t>
            </a:r>
            <a:r>
              <a:rPr lang="nl-NL" dirty="0"/>
              <a:t> make </a:t>
            </a:r>
            <a:r>
              <a:rPr lang="nl-NL" dirty="0" err="1"/>
              <a:t>use</a:t>
            </a:r>
            <a:r>
              <a:rPr lang="nl-NL" dirty="0"/>
              <a:t> of </a:t>
            </a:r>
            <a:r>
              <a:rPr lang="nl-NL" dirty="0" err="1"/>
              <a:t>same</a:t>
            </a:r>
            <a:r>
              <a:rPr lang="nl-NL" dirty="0"/>
              <a:t> data sources;</a:t>
            </a:r>
          </a:p>
          <a:p>
            <a:r>
              <a:rPr lang="nl-NL" dirty="0" err="1"/>
              <a:t>Standardization</a:t>
            </a:r>
            <a:r>
              <a:rPr lang="nl-NL" dirty="0"/>
              <a:t> of </a:t>
            </a:r>
            <a:r>
              <a:rPr lang="nl-NL" dirty="0" err="1"/>
              <a:t>terms</a:t>
            </a:r>
            <a:r>
              <a:rPr lang="nl-NL" dirty="0"/>
              <a:t>;</a:t>
            </a:r>
          </a:p>
          <a:p>
            <a:r>
              <a:rPr lang="nl-NL" dirty="0"/>
              <a:t>Rules / </a:t>
            </a:r>
            <a:r>
              <a:rPr lang="nl-NL" dirty="0" err="1"/>
              <a:t>agreements</a:t>
            </a:r>
            <a:r>
              <a:rPr lang="nl-NL" dirty="0"/>
              <a:t> on access </a:t>
            </a:r>
            <a:r>
              <a:rPr lang="nl-NL" dirty="0" err="1"/>
              <a:t>to</a:t>
            </a:r>
            <a:r>
              <a:rPr lang="nl-NL" dirty="0"/>
              <a:t> data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0793701-F55D-4195-A1A4-70931D077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What</a:t>
            </a:r>
            <a:r>
              <a:rPr lang="nl-NL" dirty="0"/>
              <a:t>?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B76BEF1-A32B-4374-9A89-5268410C8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/>
              <a:t>21 September 2022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36913B2-397B-4216-9E34-4964A78CA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FBEC5BA-D71C-4877-B2F0-A81D69C3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73402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45A9D13-D091-4CEF-BE01-4483EFEC86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err="1"/>
              <a:t>Accelarate</a:t>
            </a:r>
            <a:r>
              <a:rPr lang="nl-NL" dirty="0"/>
              <a:t> (</a:t>
            </a:r>
            <a:r>
              <a:rPr lang="nl-NL" dirty="0" err="1"/>
              <a:t>application</a:t>
            </a:r>
            <a:r>
              <a:rPr lang="nl-NL" dirty="0"/>
              <a:t> of) pilots </a:t>
            </a:r>
            <a:r>
              <a:rPr lang="nl-NL" dirty="0" err="1"/>
              <a:t>between</a:t>
            </a:r>
            <a:r>
              <a:rPr lang="nl-NL" dirty="0"/>
              <a:t> ERA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NSA’s</a:t>
            </a:r>
            <a:r>
              <a:rPr lang="nl-NL" dirty="0"/>
              <a:t> / </a:t>
            </a:r>
            <a:r>
              <a:rPr lang="nl-NL" dirty="0" err="1"/>
              <a:t>wider</a:t>
            </a:r>
            <a:r>
              <a:rPr lang="nl-NL" dirty="0"/>
              <a:t> rail sector. E.g. RINF;</a:t>
            </a:r>
          </a:p>
          <a:p>
            <a:r>
              <a:rPr lang="nl-NL" dirty="0"/>
              <a:t>ERA </a:t>
            </a:r>
            <a:r>
              <a:rPr lang="nl-NL" dirty="0" err="1"/>
              <a:t>investigation</a:t>
            </a:r>
            <a:r>
              <a:rPr lang="nl-NL" dirty="0"/>
              <a:t> on </a:t>
            </a:r>
            <a:r>
              <a:rPr lang="nl-NL" dirty="0" err="1"/>
              <a:t>benefical</a:t>
            </a:r>
            <a:r>
              <a:rPr lang="nl-NL" dirty="0"/>
              <a:t> </a:t>
            </a:r>
            <a:r>
              <a:rPr lang="nl-NL" dirty="0" err="1"/>
              <a:t>applications</a:t>
            </a:r>
            <a:r>
              <a:rPr lang="nl-NL" dirty="0"/>
              <a:t>:</a:t>
            </a:r>
          </a:p>
          <a:p>
            <a:pPr lvl="1"/>
            <a:r>
              <a:rPr lang="nl-NL" dirty="0"/>
              <a:t>Rail </a:t>
            </a:r>
            <a:r>
              <a:rPr lang="nl-NL" dirty="0" err="1"/>
              <a:t>ticketing</a:t>
            </a:r>
            <a:r>
              <a:rPr lang="nl-NL" dirty="0"/>
              <a:t>;</a:t>
            </a:r>
          </a:p>
          <a:p>
            <a:pPr lvl="1"/>
            <a:r>
              <a:rPr lang="nl-NL" dirty="0"/>
              <a:t>R-CDM;</a:t>
            </a:r>
          </a:p>
          <a:p>
            <a:pPr lvl="1"/>
            <a:r>
              <a:rPr lang="nl-NL" dirty="0" err="1"/>
              <a:t>Freight</a:t>
            </a:r>
            <a:r>
              <a:rPr lang="nl-NL" dirty="0"/>
              <a:t> wagons monitoring</a:t>
            </a:r>
          </a:p>
          <a:p>
            <a:r>
              <a:rPr lang="nl-NL" dirty="0"/>
              <a:t>ERA </a:t>
            </a:r>
            <a:r>
              <a:rPr lang="nl-NL" dirty="0" err="1"/>
              <a:t>memoradum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sector </a:t>
            </a:r>
            <a:r>
              <a:rPr lang="nl-NL" dirty="0" err="1"/>
              <a:t>organisations</a:t>
            </a:r>
            <a:r>
              <a:rPr lang="nl-NL" dirty="0"/>
              <a:t> on data </a:t>
            </a:r>
            <a:r>
              <a:rPr lang="nl-NL" dirty="0" err="1"/>
              <a:t>interoperability</a:t>
            </a:r>
            <a:r>
              <a:rPr lang="nl-NL" dirty="0"/>
              <a:t> program;</a:t>
            </a:r>
          </a:p>
          <a:p>
            <a:r>
              <a:rPr lang="nl-NL" dirty="0"/>
              <a:t>EC: </a:t>
            </a:r>
            <a:r>
              <a:rPr lang="nl-NL" dirty="0" err="1"/>
              <a:t>regulatory</a:t>
            </a:r>
            <a:r>
              <a:rPr lang="nl-NL" dirty="0"/>
              <a:t> </a:t>
            </a:r>
            <a:r>
              <a:rPr lang="nl-NL" dirty="0" err="1"/>
              <a:t>framework</a:t>
            </a:r>
            <a:r>
              <a:rPr lang="nl-NL" dirty="0"/>
              <a:t>. </a:t>
            </a:r>
            <a:r>
              <a:rPr lang="nl-NL" dirty="0" err="1"/>
              <a:t>I.a</a:t>
            </a:r>
            <a:r>
              <a:rPr lang="nl-NL" dirty="0"/>
              <a:t>. </a:t>
            </a:r>
            <a:r>
              <a:rPr lang="nl-NL"/>
              <a:t>TAF/TAP, RFC</a:t>
            </a:r>
            <a:endParaRPr lang="nl-NL" dirty="0"/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0793701-F55D-4195-A1A4-70931D077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How?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B76BEF1-A32B-4374-9A89-5268410C8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/>
              <a:t>21 </a:t>
            </a:r>
            <a:r>
              <a:rPr lang="nl-NL" dirty="0" err="1"/>
              <a:t>eptemebr</a:t>
            </a:r>
            <a:r>
              <a:rPr lang="nl-NL" dirty="0"/>
              <a:t> 2021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36913B2-397B-4216-9E34-4964A78CA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FBEC5BA-D71C-4877-B2F0-A81D69C3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9895331"/>
      </p:ext>
    </p:extLst>
  </p:cSld>
  <p:clrMapOvr>
    <a:masterClrMapping/>
  </p:clrMapOvr>
</p:sld>
</file>

<file path=ppt/theme/theme1.xml><?xml version="1.0" encoding="utf-8"?>
<a:theme xmlns:a="http://schemas.openxmlformats.org/drawingml/2006/main" name="IenW Nederlands 16:9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Presentatie46" id="{D7A288C4-2E63-1F40-8FEE-1BD90C88DEA2}" vid="{DC129FCA-0CF9-BD45-9DB2-8FC41F291E1F}"/>
    </a:ext>
  </a:extLst>
</a:theme>
</file>

<file path=ppt/theme/theme2.xml><?xml version="1.0" encoding="utf-8"?>
<a:theme xmlns:a="http://schemas.openxmlformats.org/drawingml/2006/main" name="IenW Engels 16:9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Presentatie46" id="{D7A288C4-2E63-1F40-8FEE-1BD90C88DEA2}" vid="{DC129FCA-0CF9-BD45-9DB2-8FC41F291E1F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18067 RIJK - Sjabloon 16x9 Hemelblauw</Template>
  <TotalTime>0</TotalTime>
  <Words>197</Words>
  <Application>Microsoft Office PowerPoint</Application>
  <PresentationFormat>Breedbeeld</PresentationFormat>
  <Paragraphs>31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2</vt:i4>
      </vt:variant>
      <vt:variant>
        <vt:lpstr>Diatitels</vt:lpstr>
      </vt:variant>
      <vt:variant>
        <vt:i4>4</vt:i4>
      </vt:variant>
    </vt:vector>
  </HeadingPairs>
  <TitlesOfParts>
    <vt:vector size="10" baseType="lpstr">
      <vt:lpstr>Arial</vt:lpstr>
      <vt:lpstr>Calibri</vt:lpstr>
      <vt:lpstr>Verdana</vt:lpstr>
      <vt:lpstr>Wingdings</vt:lpstr>
      <vt:lpstr>IenW Nederlands 16:9</vt:lpstr>
      <vt:lpstr>IenW Engels 16:9</vt:lpstr>
      <vt:lpstr>Cooperation common use of data ERA / MS / sector</vt:lpstr>
      <vt:lpstr>Digitalization context</vt:lpstr>
      <vt:lpstr>What?</vt:lpstr>
      <vt:lpstr>How?</vt:lpstr>
    </vt:vector>
  </TitlesOfParts>
  <Company>Rijksoverheid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Haeren, Lilian</dc:creator>
  <cp:lastModifiedBy>Groot, H.J.Y. (Hinne) - DGMo</cp:lastModifiedBy>
  <cp:revision>11</cp:revision>
  <dcterms:created xsi:type="dcterms:W3CDTF">2018-09-20T11:41:26Z</dcterms:created>
  <dcterms:modified xsi:type="dcterms:W3CDTF">2022-09-19T13:17:24Z</dcterms:modified>
</cp:coreProperties>
</file>