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8" r:id="rId3"/>
    <p:sldId id="323" r:id="rId4"/>
    <p:sldId id="325" r:id="rId5"/>
    <p:sldId id="326" r:id="rId6"/>
    <p:sldId id="292" r:id="rId7"/>
    <p:sldId id="3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47607-461B-47A5-9251-4603D5C53A6F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988B-D326-424D-A149-08A0867B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3:notes"/>
          <p:cNvSpPr txBox="1">
            <a:spLocks noGrp="1"/>
          </p:cNvSpPr>
          <p:nvPr>
            <p:ph type="body" idx="1"/>
          </p:nvPr>
        </p:nvSpPr>
        <p:spPr>
          <a:xfrm>
            <a:off x="666600" y="4714124"/>
            <a:ext cx="5335894" cy="446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2950"/>
            <a:ext cx="6615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772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3:notes"/>
          <p:cNvSpPr txBox="1">
            <a:spLocks noGrp="1"/>
          </p:cNvSpPr>
          <p:nvPr>
            <p:ph type="body" idx="1"/>
          </p:nvPr>
        </p:nvSpPr>
        <p:spPr>
          <a:xfrm>
            <a:off x="666600" y="4714124"/>
            <a:ext cx="5335894" cy="446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2950"/>
            <a:ext cx="6615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98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:notes"/>
          <p:cNvSpPr txBox="1">
            <a:spLocks noGrp="1"/>
          </p:cNvSpPr>
          <p:nvPr>
            <p:ph type="body" idx="1"/>
          </p:nvPr>
        </p:nvSpPr>
        <p:spPr>
          <a:xfrm>
            <a:off x="666600" y="4714124"/>
            <a:ext cx="5335894" cy="446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8" name="Google Shape;6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2950"/>
            <a:ext cx="6615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924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694B20-FB8A-C5AE-D5C5-41A8CDCA5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4" descr="Ein Bild, das dunkel, erleuchtet, Nacht, Licht enthält.&#10;&#10;Automatisch generierte Beschreibung">
            <a:extLst>
              <a:ext uri="{FF2B5EF4-FFF2-40B4-BE49-F238E27FC236}">
                <a16:creationId xmlns:a16="http://schemas.microsoft.com/office/drawing/2014/main" id="{A79FA85E-463C-669C-7F7D-90AE430E7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55" b="1235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95E138E-B08B-603E-53EB-52DC34224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3A839-2628-A303-CDB6-48E114FE3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780" y="1122363"/>
            <a:ext cx="66294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7200" kern="1200" smtClean="0">
                <a:solidFill>
                  <a:srgbClr val="FF9926"/>
                </a:solidFill>
                <a:latin typeface="Conduit ITC Pro" panose="02000806030000020004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39180-0DAB-4434-A079-9B4248C3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1780" y="3602038"/>
            <a:ext cx="66294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200" b="1" kern="1200" dirty="0" smtClean="0">
                <a:solidFill>
                  <a:schemeClr val="tx1"/>
                </a:solidFill>
                <a:latin typeface="Conduit ITC Pro Light" panose="02000506040000020004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7590-253F-C861-AA79-CC4C80AC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869E5B3-8E95-499F-BF27-D566F59383C5}" type="datetime1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A5BFA-AF5F-2BB3-E895-3FE3664A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EBA1A-D7F9-9110-688B-205566CA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30D6C7F-E9F9-4EAE-8FE0-34D965AA7F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5">
            <a:extLst>
              <a:ext uri="{FF2B5EF4-FFF2-40B4-BE49-F238E27FC236}">
                <a16:creationId xmlns:a16="http://schemas.microsoft.com/office/drawing/2014/main" id="{BA03F2BA-617E-9608-6BFD-96CED9149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46" y="5425539"/>
            <a:ext cx="2053107" cy="8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8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F2F3-C6B3-528D-C97F-554DA228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75BC2-941F-AB87-A697-5552848C3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55F-3386-2493-94FC-870D34EC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349AC-37EE-4C6B-A569-4274A00E021C}" type="datetime1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E1CC-8D46-42DA-4C6B-F688791B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13818-046C-FD90-793D-E9B4302B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5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A5810-0C1D-A7A6-568F-1AE6EF434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3116C-C4A4-8041-B756-A0BAEA71A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2119-C628-7A5C-14D2-72AB6EC7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A36C7C-D461-4A98-93B8-5D0D39AA6082}" type="datetime1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2D76-EB3E-2D4D-66DF-FC97BF34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C55B3-A76A-D734-6C3E-346E5EF6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DD82-663C-00CA-A7A1-222C6CBF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8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257AF-407F-4DBC-87C0-F66D50A5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F80A0-09E8-E0FF-0D5A-2F41FF29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2AA1DD8-2E51-4A0B-BAEC-B616043EB102}" type="datetime1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E1255-F339-EA0D-BB1D-0DE3F5D2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D4DD-0EB8-3BF0-12BA-CD210145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30D6C7F-E9F9-4EAE-8FE0-34D965AA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AFAC-FABA-D75C-216F-720D7BC8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87A7-FE87-CB52-897E-29192FB74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1DC9-2773-C17D-5313-7605494C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193CF-0816-416F-8C8C-97D12EF048E1}" type="datetime1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2C70B-DF91-D2F5-13DF-D82E2AE2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4F0BB-AAE2-4705-BD79-E39C02E3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3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C693-4502-0EB5-99AE-B0CB3B49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448FD-8CC1-6000-1B29-162BE7774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38DF2-1876-CB0D-27EC-E0D577BFF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FCD10-94FB-71B2-FFBB-84795D5A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B96420-79DA-4D79-A92B-BF5474783CCD}" type="datetime1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A72DD-2F8F-CAFE-0AC2-973B8A5C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3CD42-4B35-F53C-FEC1-822A82A8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F2DF-7974-696A-8815-67DDA278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81518-6DE3-FBA2-A046-9FDF6029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1CD72-F263-4C8D-4038-53B3CA8E9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4CB6D-C1D4-81B6-6125-455FE3C24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25D62-FCBF-57AA-AA41-2BA3C4586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CE883-9F20-AFCB-0793-B7B14391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97481-8CAA-418E-BDC8-999F4BBF39DD}" type="datetime1">
              <a:rPr lang="en-US" smtClean="0"/>
              <a:t>19/09/2022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9F8CC-7CC3-4535-F43A-BEDBBE75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E3CFD-0E7B-8982-CCEB-9A4BF6F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24EE-C616-801A-D1D9-CD1D99FD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F5B54-E523-F344-E84D-87ADFDAE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C7DC5-9BBA-4495-BFEB-702F2D363D07}" type="datetime1">
              <a:rPr lang="en-US" smtClean="0"/>
              <a:t>19/09/2022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468F0-FEDB-DF0E-EACE-460F9F39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CC34-0827-561F-CC17-7753B932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7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7DF4C-171F-188A-B67C-CBFD6986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83B71-07D7-47EC-8ACD-CB93E25206C2}" type="datetime1">
              <a:rPr lang="en-US" smtClean="0"/>
              <a:t>19/09/2022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ABA6E-BC31-005E-2AC6-89FF6530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8A17F-AFF9-0B53-E515-18B28E8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E9A6-8389-76C8-7CDA-34D7A09F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F386D-76B2-2F43-005B-3C644C28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2B57D-99A2-C5F1-38C1-65A9D7D5A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04765-A7D1-5A99-855D-B7EE97E0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15784F-2630-47E8-A462-CB61F242EFCE}" type="datetime1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05A96-F8EA-C275-0109-B8F263BD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F62F8-F0E5-E44F-63DA-98E87F79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3886-E768-FB79-D690-89A6CA75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F5564-0166-EBD3-F442-8D04356D9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A8A57-71A0-A8FB-E7E3-7A541DF1E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5EC0B-3861-FB62-C0B2-3947D7AF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38BD5-4CDF-40B1-8308-479AAFF71DFF}" type="datetime1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3B40D-E7B1-08BA-AD18-EC900AD0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39FA3-D290-C764-395D-E7C99D60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5">
            <a:extLst>
              <a:ext uri="{FF2B5EF4-FFF2-40B4-BE49-F238E27FC236}">
                <a16:creationId xmlns:a16="http://schemas.microsoft.com/office/drawing/2014/main" id="{63A3F0CD-2D1B-980A-774D-AB01E24307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71460"/>
            <a:ext cx="2053107" cy="851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D15A4-D992-8998-A409-64855F5E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E31C6-48C9-8612-9310-F7EDFE5C9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3D552-A69B-BF84-882C-74D5A4633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2997-930B-4B31-84D5-7993E8DDB757}" type="datetime1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5AC7-9247-57C9-6FD4-5A0815EA9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2982-6D42-AB41-F997-3425FA2A1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6C7F-E9F9-4EAE-8FE0-34D965A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ECDD-4E60-E0BC-8A8C-D1E5287F2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389" y="1122363"/>
            <a:ext cx="704098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DXI - Data </a:t>
            </a:r>
            <a:r>
              <a:rPr lang="en-US" dirty="0" err="1"/>
              <a:t>eXchange</a:t>
            </a:r>
            <a:r>
              <a:rPr lang="en-US" dirty="0"/>
              <a:t> Intermodal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8FED6-983D-38B9-96D4-A8CD493BF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389" y="3602038"/>
            <a:ext cx="6629400" cy="1655762"/>
          </a:xfrm>
        </p:spPr>
        <p:txBody>
          <a:bodyPr/>
          <a:lstStyle/>
          <a:p>
            <a:pPr algn="l"/>
            <a:r>
              <a:rPr lang="en-US" dirty="0"/>
              <a:t>The Integrated Data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4BA1-5A4A-AAEB-1A32-DBC841C7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C7F-E9F9-4EAE-8FE0-34D965AA7FB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8BE8D-4817-7B3B-A355-1144163A2E9B}"/>
              </a:ext>
            </a:extLst>
          </p:cNvPr>
          <p:cNvSpPr txBox="1"/>
          <p:nvPr/>
        </p:nvSpPr>
        <p:spPr>
          <a:xfrm>
            <a:off x="1277389" y="453381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Aldo Puglisi</a:t>
            </a:r>
          </a:p>
          <a:p>
            <a:r>
              <a:rPr lang="en-US" sz="1400" dirty="0"/>
              <a:t>Berlin, 21.09.2022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4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3"/>
          <p:cNvSpPr txBox="1">
            <a:spLocks noGrp="1"/>
          </p:cNvSpPr>
          <p:nvPr>
            <p:ph type="body" idx="4294967295"/>
          </p:nvPr>
        </p:nvSpPr>
        <p:spPr>
          <a:xfrm>
            <a:off x="113251" y="879453"/>
            <a:ext cx="11425042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800" dirty="0"/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 Black"/>
              <a:buChar char="&gt;"/>
            </a:pPr>
            <a:r>
              <a:rPr lang="en-US" sz="2000" dirty="0"/>
              <a:t>The </a:t>
            </a:r>
            <a:r>
              <a:rPr lang="en-US" sz="2000" b="1" dirty="0"/>
              <a:t>DXI Data Hub is the result of the KV4.0 Project </a:t>
            </a:r>
            <a:r>
              <a:rPr lang="en-US" sz="2000" dirty="0"/>
              <a:t>implemented successfully in 2017-2020 and financed by German Ministry of Innovation</a:t>
            </a:r>
            <a:endParaRPr lang="en-US" sz="800" dirty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SzPts val="2000"/>
              <a:buFont typeface="Arial Black"/>
              <a:buChar char="&gt;"/>
            </a:pPr>
            <a:r>
              <a:rPr lang="en-US" sz="2000" dirty="0"/>
              <a:t>The DXI Data Hub is an </a:t>
            </a:r>
            <a:r>
              <a:rPr lang="en-US" sz="2000" b="1" dirty="0"/>
              <a:t>integrated data hub</a:t>
            </a:r>
            <a:r>
              <a:rPr lang="en-US" sz="2000" dirty="0"/>
              <a:t> </a:t>
            </a:r>
            <a:r>
              <a:rPr lang="en-US" sz="2000" b="1" dirty="0"/>
              <a:t> increasing transparency across the entire intermodal transport chain</a:t>
            </a:r>
            <a:r>
              <a:rPr lang="en-US" sz="2000" dirty="0"/>
              <a:t>, including Logistics Service Provider, Intermodal Operator, Terminal, RU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SzPts val="2000"/>
              <a:buFont typeface="Arial Black"/>
              <a:buChar char="&gt;"/>
            </a:pPr>
            <a:r>
              <a:rPr lang="en-US" sz="2000" dirty="0"/>
              <a:t>DXI Platform is a </a:t>
            </a:r>
            <a:r>
              <a:rPr lang="en-US" sz="2000" b="1" dirty="0"/>
              <a:t>modern cloud-based solution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SzPts val="2000"/>
              <a:buFont typeface="Arial Black"/>
              <a:buChar char="&gt;"/>
            </a:pPr>
            <a:r>
              <a:rPr lang="en-US" sz="2000" b="1" dirty="0"/>
              <a:t>DXI Company founded in 2022 </a:t>
            </a:r>
            <a:r>
              <a:rPr lang="en-US" sz="2000" dirty="0"/>
              <a:t>with the objective to manage the DXI Data Hub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SzPts val="2000"/>
              <a:buFont typeface="Arial Black"/>
              <a:buChar char="&gt;"/>
            </a:pPr>
            <a:r>
              <a:rPr lang="en-US" sz="2000" dirty="0"/>
              <a:t>All </a:t>
            </a:r>
            <a:r>
              <a:rPr lang="en-US" sz="2000" b="1" dirty="0"/>
              <a:t>participating partners will provide the relevant order and transport-related information (based on standard XML EDIGES format)</a:t>
            </a:r>
            <a:r>
              <a:rPr lang="en-US" sz="2000" dirty="0"/>
              <a:t>, starting from the first (electronic) booking with the intermodal operator, to the train run information until the collection of the loading unit at the terminal</a:t>
            </a:r>
            <a:endParaRPr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5CF07-4B55-B011-A7BB-43CC3340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C7F-E9F9-4EAE-8FE0-34D965AA7FB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1CA6B-1A53-CE0E-26D2-52B2EFB2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84" y="4360369"/>
            <a:ext cx="959924" cy="2288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C61B57-0799-54A2-DAB5-210DE12F8069}"/>
              </a:ext>
            </a:extLst>
          </p:cNvPr>
          <p:cNvGrpSpPr/>
          <p:nvPr/>
        </p:nvGrpSpPr>
        <p:grpSpPr>
          <a:xfrm>
            <a:off x="2947500" y="4236670"/>
            <a:ext cx="6105525" cy="2561202"/>
            <a:chOff x="3273425" y="3666262"/>
            <a:chExt cx="6105525" cy="2561202"/>
          </a:xfrm>
        </p:grpSpPr>
        <p:pic>
          <p:nvPicPr>
            <p:cNvPr id="7" name="picture">
              <a:extLst>
                <a:ext uri="{FF2B5EF4-FFF2-40B4-BE49-F238E27FC236}">
                  <a16:creationId xmlns:a16="http://schemas.microsoft.com/office/drawing/2014/main" id="{D52347B8-C4FB-98E3-F809-85FDCB190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425" y="3666262"/>
              <a:ext cx="6105525" cy="252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849E08-8BB0-DCC2-7834-B70B4B3261D4}"/>
                </a:ext>
              </a:extLst>
            </p:cNvPr>
            <p:cNvSpPr txBox="1"/>
            <p:nvPr/>
          </p:nvSpPr>
          <p:spPr>
            <a:xfrm>
              <a:off x="3987312" y="4035669"/>
              <a:ext cx="672612" cy="1804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chemeClr val="tx1"/>
                  </a:solidFill>
                </a:rPr>
                <a:t>Operator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29C468-6CD1-36FB-F9A8-B450B0DD559A}"/>
                </a:ext>
              </a:extLst>
            </p:cNvPr>
            <p:cNvSpPr txBox="1"/>
            <p:nvPr/>
          </p:nvSpPr>
          <p:spPr>
            <a:xfrm>
              <a:off x="3607776" y="4815533"/>
              <a:ext cx="672612" cy="1804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chemeClr val="tx1"/>
                  </a:solidFill>
                </a:rPr>
                <a:t>LSP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D346CB-099E-D771-F578-E3829D7AED11}"/>
                </a:ext>
              </a:extLst>
            </p:cNvPr>
            <p:cNvSpPr txBox="1"/>
            <p:nvPr/>
          </p:nvSpPr>
          <p:spPr>
            <a:xfrm>
              <a:off x="7691804" y="4035668"/>
              <a:ext cx="672612" cy="1804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chemeClr val="tx1"/>
                  </a:solidFill>
                </a:rPr>
                <a:t>Terminals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D3A054-3709-6422-1F81-2C0E94582665}"/>
                </a:ext>
              </a:extLst>
            </p:cNvPr>
            <p:cNvSpPr txBox="1"/>
            <p:nvPr/>
          </p:nvSpPr>
          <p:spPr>
            <a:xfrm>
              <a:off x="8307266" y="4732697"/>
              <a:ext cx="672612" cy="1804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chemeClr val="tx1"/>
                  </a:solidFill>
                </a:rPr>
                <a:t>RUs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3CB455-9217-BD63-DF9B-841207161CB6}"/>
                </a:ext>
              </a:extLst>
            </p:cNvPr>
            <p:cNvSpPr txBox="1"/>
            <p:nvPr/>
          </p:nvSpPr>
          <p:spPr>
            <a:xfrm>
              <a:off x="5150827" y="4961075"/>
              <a:ext cx="672612" cy="2517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First/Last </a:t>
              </a:r>
              <a:br>
                <a:rPr lang="it-IT" sz="700" dirty="0">
                  <a:solidFill>
                    <a:srgbClr val="848388"/>
                  </a:solidFill>
                </a:rPr>
              </a:br>
              <a:r>
                <a:rPr lang="it-IT" sz="700" dirty="0">
                  <a:solidFill>
                    <a:srgbClr val="848388"/>
                  </a:solidFill>
                </a:rPr>
                <a:t>Mile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00CCE5-3BE0-1925-69DE-1D4B756DD466}"/>
                </a:ext>
              </a:extLst>
            </p:cNvPr>
            <p:cNvSpPr txBox="1"/>
            <p:nvPr/>
          </p:nvSpPr>
          <p:spPr>
            <a:xfrm>
              <a:off x="4982307" y="5536757"/>
              <a:ext cx="672612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Terminal </a:t>
              </a:r>
              <a:br>
                <a:rPr lang="it-IT" sz="700" dirty="0">
                  <a:solidFill>
                    <a:srgbClr val="848388"/>
                  </a:solidFill>
                </a:rPr>
              </a:br>
              <a:r>
                <a:rPr lang="it-IT" sz="700" dirty="0">
                  <a:solidFill>
                    <a:srgbClr val="848388"/>
                  </a:solidFill>
                </a:rPr>
                <a:t>Status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FCFF67-2457-D5E8-4837-168E605F7DA6}"/>
                </a:ext>
              </a:extLst>
            </p:cNvPr>
            <p:cNvSpPr txBox="1"/>
            <p:nvPr/>
          </p:nvSpPr>
          <p:spPr>
            <a:xfrm>
              <a:off x="5649789" y="5482537"/>
              <a:ext cx="597145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Terminal </a:t>
              </a:r>
              <a:br>
                <a:rPr lang="it-IT" sz="700" dirty="0">
                  <a:solidFill>
                    <a:srgbClr val="848388"/>
                  </a:solidFill>
                </a:rPr>
              </a:br>
              <a:r>
                <a:rPr lang="it-IT" sz="700" dirty="0">
                  <a:solidFill>
                    <a:srgbClr val="848388"/>
                  </a:solidFill>
                </a:rPr>
                <a:t>Slots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4FA7D4-DE8B-6ADF-C45A-BCAACEFDCA66}"/>
                </a:ext>
              </a:extLst>
            </p:cNvPr>
            <p:cNvSpPr txBox="1"/>
            <p:nvPr/>
          </p:nvSpPr>
          <p:spPr>
            <a:xfrm>
              <a:off x="6848473" y="5392683"/>
              <a:ext cx="597145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Train Run</a:t>
              </a:r>
              <a:br>
                <a:rPr lang="it-IT" sz="700" dirty="0">
                  <a:solidFill>
                    <a:srgbClr val="848388"/>
                  </a:solidFill>
                </a:rPr>
              </a:br>
              <a:r>
                <a:rPr lang="it-IT" sz="700" dirty="0">
                  <a:solidFill>
                    <a:srgbClr val="848388"/>
                  </a:solidFill>
                </a:rPr>
                <a:t>Info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040B40-431F-4AEE-98E8-1FCCEF48DE64}"/>
                </a:ext>
              </a:extLst>
            </p:cNvPr>
            <p:cNvSpPr txBox="1"/>
            <p:nvPr/>
          </p:nvSpPr>
          <p:spPr>
            <a:xfrm>
              <a:off x="6455749" y="4851884"/>
              <a:ext cx="758339" cy="1804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Master Data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4FDCC9-2612-4262-1866-4B574AFA1465}"/>
                </a:ext>
              </a:extLst>
            </p:cNvPr>
            <p:cNvSpPr txBox="1"/>
            <p:nvPr/>
          </p:nvSpPr>
          <p:spPr>
            <a:xfrm>
              <a:off x="5914657" y="4984697"/>
              <a:ext cx="758339" cy="1804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Timetable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103DCC-DA9B-A795-C8E6-AD79A7ED785F}"/>
                </a:ext>
              </a:extLst>
            </p:cNvPr>
            <p:cNvSpPr txBox="1"/>
            <p:nvPr/>
          </p:nvSpPr>
          <p:spPr>
            <a:xfrm>
              <a:off x="5444269" y="4482856"/>
              <a:ext cx="758339" cy="1804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Track&amp;Trace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238C7F-68DA-9133-F730-A5EE5DB071FD}"/>
                </a:ext>
              </a:extLst>
            </p:cNvPr>
            <p:cNvSpPr txBox="1"/>
            <p:nvPr/>
          </p:nvSpPr>
          <p:spPr>
            <a:xfrm>
              <a:off x="5693382" y="4635256"/>
              <a:ext cx="317988" cy="1804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ETA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73C0E5-7AF4-6BCC-DA02-0FE9E3496714}"/>
                </a:ext>
              </a:extLst>
            </p:cNvPr>
            <p:cNvSpPr txBox="1"/>
            <p:nvPr/>
          </p:nvSpPr>
          <p:spPr>
            <a:xfrm>
              <a:off x="6260122" y="5551638"/>
              <a:ext cx="667482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700" dirty="0">
                  <a:solidFill>
                    <a:srgbClr val="848388"/>
                  </a:solidFill>
                </a:rPr>
                <a:t>Booking Data</a:t>
              </a:r>
              <a:br>
                <a:rPr lang="it-IT" sz="700" dirty="0">
                  <a:solidFill>
                    <a:srgbClr val="848388"/>
                  </a:solidFill>
                </a:rPr>
              </a:br>
              <a:r>
                <a:rPr lang="it-IT" sz="700" dirty="0">
                  <a:solidFill>
                    <a:srgbClr val="848388"/>
                  </a:solidFill>
                </a:rPr>
                <a:t>LSP</a:t>
              </a:r>
              <a:endParaRPr lang="en-US" sz="700" dirty="0">
                <a:solidFill>
                  <a:srgbClr val="848388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D86A0B-9FD5-1BC3-BEC2-C2C4770A3FA9}"/>
                </a:ext>
              </a:extLst>
            </p:cNvPr>
            <p:cNvSpPr txBox="1"/>
            <p:nvPr/>
          </p:nvSpPr>
          <p:spPr>
            <a:xfrm>
              <a:off x="5787905" y="5877762"/>
              <a:ext cx="788742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it-IT" sz="1800" dirty="0">
                  <a:solidFill>
                    <a:srgbClr val="848388"/>
                  </a:solidFill>
                </a:rPr>
                <a:t>KV 4.0</a:t>
              </a:r>
              <a:endParaRPr lang="en-US" sz="1800" dirty="0">
                <a:solidFill>
                  <a:srgbClr val="848388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1CAF2D-3F25-389A-CD2D-97459B1F122B}"/>
                </a:ext>
              </a:extLst>
            </p:cNvPr>
            <p:cNvSpPr/>
            <p:nvPr/>
          </p:nvSpPr>
          <p:spPr bwMode="auto">
            <a:xfrm>
              <a:off x="8484577" y="3666262"/>
              <a:ext cx="894373" cy="249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rgbClr val="879DB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Google Shape;572;p33">
            <a:extLst>
              <a:ext uri="{FF2B5EF4-FFF2-40B4-BE49-F238E27FC236}">
                <a16:creationId xmlns:a16="http://schemas.microsoft.com/office/drawing/2014/main" id="{BE8EC97F-07FA-F45D-C72A-581FA8F818A5}"/>
              </a:ext>
            </a:extLst>
          </p:cNvPr>
          <p:cNvSpPr txBox="1"/>
          <p:nvPr/>
        </p:nvSpPr>
        <p:spPr>
          <a:xfrm>
            <a:off x="431803" y="242932"/>
            <a:ext cx="11425239" cy="59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Objective of the DXI Data Hub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3"/>
          <p:cNvSpPr txBox="1"/>
          <p:nvPr/>
        </p:nvSpPr>
        <p:spPr>
          <a:xfrm>
            <a:off x="431803" y="235390"/>
            <a:ext cx="11425239" cy="59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DXI Data Hub is the result of the KV4.0 Project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KV4.0 Project Partners</a:t>
            </a:r>
            <a:endParaRPr sz="240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DBAAA-DF90-8AB7-DF1A-D72FF2DC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891055"/>
            <a:ext cx="21605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8116237-F150-D65D-AB27-18D230AE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833905"/>
            <a:ext cx="215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3EF894C-691E-77FF-E155-E1E1C9A6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829142"/>
            <a:ext cx="21605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9E94F02-4CE7-0E4F-8885-E11E6D01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2054" r="1012" b="8215"/>
          <a:stretch>
            <a:fillRect/>
          </a:stretch>
        </p:blipFill>
        <p:spPr bwMode="auto">
          <a:xfrm>
            <a:off x="2606675" y="4935880"/>
            <a:ext cx="216058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49A98B7-84C2-A7C2-9B04-CC70070B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3323"/>
          <a:stretch>
            <a:fillRect/>
          </a:stretch>
        </p:blipFill>
        <p:spPr bwMode="auto">
          <a:xfrm>
            <a:off x="5028483" y="4864442"/>
            <a:ext cx="2160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39D13DB1-0024-9136-6AA2-E2C158F0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3323"/>
          <a:stretch>
            <a:fillRect/>
          </a:stretch>
        </p:blipFill>
        <p:spPr bwMode="auto">
          <a:xfrm>
            <a:off x="5018088" y="2703855"/>
            <a:ext cx="2160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5D32C7A6-0A8A-B4AB-8774-8564ED5C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892892"/>
            <a:ext cx="1066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815BE08B-06AF-4A7B-193C-53A063A9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r="3578"/>
          <a:stretch>
            <a:fillRect/>
          </a:stretch>
        </p:blipFill>
        <p:spPr bwMode="auto">
          <a:xfrm>
            <a:off x="4983163" y="4040530"/>
            <a:ext cx="233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B9126441-0A5C-817F-5B0F-D960FE71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3676992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464AF2A-6219-3DE1-8E9C-55910A3C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853080"/>
            <a:ext cx="1924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16">
            <a:extLst>
              <a:ext uri="{FF2B5EF4-FFF2-40B4-BE49-F238E27FC236}">
                <a16:creationId xmlns:a16="http://schemas.microsoft.com/office/drawing/2014/main" id="{2A95BF34-DBA9-6FE3-A3F2-44362960E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4432642"/>
            <a:ext cx="1338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>
            <a:spAutoFit/>
          </a:bodyPr>
          <a:lstStyle>
            <a:lvl1pPr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000">
                <a:solidFill>
                  <a:schemeClr val="tx1"/>
                </a:solidFill>
              </a:rPr>
              <a:t>DB Cargo AG, Mainz</a:t>
            </a:r>
          </a:p>
        </p:txBody>
      </p:sp>
      <p:sp>
        <p:nvSpPr>
          <p:cNvPr id="29" name="Textfeld 17">
            <a:extLst>
              <a:ext uri="{FF2B5EF4-FFF2-40B4-BE49-F238E27FC236}">
                <a16:creationId xmlns:a16="http://schemas.microsoft.com/office/drawing/2014/main" id="{5627E827-3148-C645-05BA-9E4114122128}"/>
              </a:ext>
            </a:extLst>
          </p:cNvPr>
          <p:cNvSpPr txBox="1"/>
          <p:nvPr/>
        </p:nvSpPr>
        <p:spPr>
          <a:xfrm>
            <a:off x="5099050" y="3481730"/>
            <a:ext cx="2044700" cy="254000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C72D28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050" dirty="0">
                <a:solidFill>
                  <a:schemeClr val="tx1"/>
                </a:solidFill>
              </a:rPr>
              <a:t>Hupac Intermodal SA, Chiasso</a:t>
            </a:r>
          </a:p>
        </p:txBody>
      </p:sp>
      <p:sp>
        <p:nvSpPr>
          <p:cNvPr id="31" name="Textfeld 18">
            <a:extLst>
              <a:ext uri="{FF2B5EF4-FFF2-40B4-BE49-F238E27FC236}">
                <a16:creationId xmlns:a16="http://schemas.microsoft.com/office/drawing/2014/main" id="{960FC8C0-A1AB-5B85-06F7-85D80B46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2514863"/>
            <a:ext cx="16650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>
            <a:spAutoFit/>
          </a:bodyPr>
          <a:lstStyle>
            <a:lvl1pPr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000" dirty="0">
                <a:solidFill>
                  <a:schemeClr val="tx1"/>
                </a:solidFill>
              </a:rPr>
              <a:t>Bertschi AG, </a:t>
            </a:r>
            <a:r>
              <a:rPr lang="de-DE" altLang="en-US" sz="1000" dirty="0" err="1">
                <a:solidFill>
                  <a:schemeClr val="tx1"/>
                </a:solidFill>
              </a:rPr>
              <a:t>Dürrenäsch</a:t>
            </a:r>
            <a:endParaRPr lang="de-DE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Textfeld 20">
            <a:extLst>
              <a:ext uri="{FF2B5EF4-FFF2-40B4-BE49-F238E27FC236}">
                <a16:creationId xmlns:a16="http://schemas.microsoft.com/office/drawing/2014/main" id="{9178A2E9-1C70-D56C-EEAE-3C488866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670" y="5669226"/>
            <a:ext cx="126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>
            <a:spAutoFit/>
          </a:bodyPr>
          <a:lstStyle>
            <a:lvl1pPr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000" dirty="0">
                <a:solidFill>
                  <a:schemeClr val="tx1"/>
                </a:solidFill>
              </a:rPr>
              <a:t>Hupac </a:t>
            </a:r>
            <a:r>
              <a:rPr lang="de-DE" altLang="en-US" sz="1000" dirty="0" err="1">
                <a:solidFill>
                  <a:schemeClr val="tx1"/>
                </a:solidFill>
              </a:rPr>
              <a:t>SpA</a:t>
            </a:r>
            <a:r>
              <a:rPr lang="de-DE" altLang="en-US" sz="1000" dirty="0">
                <a:solidFill>
                  <a:schemeClr val="tx1"/>
                </a:solidFill>
              </a:rPr>
              <a:t>, Busto</a:t>
            </a:r>
          </a:p>
        </p:txBody>
      </p:sp>
      <p:sp>
        <p:nvSpPr>
          <p:cNvPr id="37" name="Textfeld 22">
            <a:extLst>
              <a:ext uri="{FF2B5EF4-FFF2-40B4-BE49-F238E27FC236}">
                <a16:creationId xmlns:a16="http://schemas.microsoft.com/office/drawing/2014/main" id="{921993DE-E4FF-FA93-D3F6-F760C6BFC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434230"/>
            <a:ext cx="2514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>
            <a:spAutoFit/>
          </a:bodyPr>
          <a:lstStyle>
            <a:lvl1pPr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000">
                <a:solidFill>
                  <a:schemeClr val="tx1"/>
                </a:solidFill>
              </a:rPr>
              <a:t>SBB Cargo Deutschland GmbH, Duisburg</a:t>
            </a:r>
          </a:p>
        </p:txBody>
      </p:sp>
      <p:sp>
        <p:nvSpPr>
          <p:cNvPr id="39" name="Textfeld 23">
            <a:extLst>
              <a:ext uri="{FF2B5EF4-FFF2-40B4-BE49-F238E27FC236}">
                <a16:creationId xmlns:a16="http://schemas.microsoft.com/office/drawing/2014/main" id="{494E882A-D9E4-9BD0-5CAD-BB7531C5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507130"/>
            <a:ext cx="1735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>
            <a:spAutoFit/>
          </a:bodyPr>
          <a:lstStyle>
            <a:lvl1pPr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000">
                <a:solidFill>
                  <a:schemeClr val="tx1"/>
                </a:solidFill>
              </a:rPr>
              <a:t>Kombiverkehr KG, Frankfurt</a:t>
            </a:r>
          </a:p>
        </p:txBody>
      </p:sp>
      <p:sp>
        <p:nvSpPr>
          <p:cNvPr id="41" name="Textfeld 24">
            <a:extLst>
              <a:ext uri="{FF2B5EF4-FFF2-40B4-BE49-F238E27FC236}">
                <a16:creationId xmlns:a16="http://schemas.microsoft.com/office/drawing/2014/main" id="{AB6B06CA-9235-7604-E109-B83B621E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2451442"/>
            <a:ext cx="14874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>
            <a:spAutoFit/>
          </a:bodyPr>
          <a:lstStyle>
            <a:lvl1pPr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000">
                <a:solidFill>
                  <a:schemeClr val="tx1"/>
                </a:solidFill>
              </a:rPr>
              <a:t>Hoyer GmbH, Hamburg</a:t>
            </a:r>
          </a:p>
        </p:txBody>
      </p:sp>
      <p:sp>
        <p:nvSpPr>
          <p:cNvPr id="43" name="Textfeld 25">
            <a:extLst>
              <a:ext uri="{FF2B5EF4-FFF2-40B4-BE49-F238E27FC236}">
                <a16:creationId xmlns:a16="http://schemas.microsoft.com/office/drawing/2014/main" id="{AD477EB3-738B-F29C-68EA-9A2253E1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2451442"/>
            <a:ext cx="16398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>
            <a:spAutoFit/>
          </a:bodyPr>
          <a:lstStyle>
            <a:lvl1pPr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000">
                <a:solidFill>
                  <a:schemeClr val="tx1"/>
                </a:solidFill>
              </a:rPr>
              <a:t>Paneuropa GmbH, Vechta</a:t>
            </a:r>
          </a:p>
        </p:txBody>
      </p:sp>
      <p:sp>
        <p:nvSpPr>
          <p:cNvPr id="47" name="Textfeld 27">
            <a:extLst>
              <a:ext uri="{FF2B5EF4-FFF2-40B4-BE49-F238E27FC236}">
                <a16:creationId xmlns:a16="http://schemas.microsoft.com/office/drawing/2014/main" id="{6B95FE57-3FE1-924C-B4CB-A117415F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488" y="4432642"/>
            <a:ext cx="669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>
            <a:spAutoFit/>
          </a:bodyPr>
          <a:lstStyle>
            <a:lvl1pPr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79D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000">
                <a:solidFill>
                  <a:schemeClr val="tx1"/>
                </a:solidFill>
              </a:rPr>
              <a:t>München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9CBA44-FB39-A21F-2280-A79BC5019FC2}"/>
              </a:ext>
            </a:extLst>
          </p:cNvPr>
          <p:cNvSpPr txBox="1"/>
          <p:nvPr/>
        </p:nvSpPr>
        <p:spPr>
          <a:xfrm>
            <a:off x="950242" y="1928090"/>
            <a:ext cx="10118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Logistic </a:t>
            </a:r>
          </a:p>
          <a:p>
            <a:r>
              <a:rPr lang="en-US" b="1" dirty="0"/>
              <a:t>Service </a:t>
            </a:r>
          </a:p>
          <a:p>
            <a:r>
              <a:rPr lang="en-US" b="1" dirty="0"/>
              <a:t>Providers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277C87-CE5E-DED4-2739-2B0E746D0A29}"/>
              </a:ext>
            </a:extLst>
          </p:cNvPr>
          <p:cNvSpPr txBox="1"/>
          <p:nvPr/>
        </p:nvSpPr>
        <p:spPr>
          <a:xfrm>
            <a:off x="950242" y="3143691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Intermodal</a:t>
            </a:r>
          </a:p>
          <a:p>
            <a:r>
              <a:rPr lang="en-US" b="1" dirty="0"/>
              <a:t>Operators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394B8B-ADAB-7FC5-239C-08F4080367E4}"/>
              </a:ext>
            </a:extLst>
          </p:cNvPr>
          <p:cNvSpPr txBox="1"/>
          <p:nvPr/>
        </p:nvSpPr>
        <p:spPr>
          <a:xfrm>
            <a:off x="950242" y="4172129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Railway </a:t>
            </a:r>
          </a:p>
          <a:p>
            <a:r>
              <a:rPr lang="en-US" b="1" dirty="0"/>
              <a:t>Undertaking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29E5BE-F1C1-70E8-8B3F-63675D87B833}"/>
              </a:ext>
            </a:extLst>
          </p:cNvPr>
          <p:cNvSpPr txBox="1"/>
          <p:nvPr/>
        </p:nvSpPr>
        <p:spPr>
          <a:xfrm>
            <a:off x="950242" y="5313692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Intermodal </a:t>
            </a:r>
          </a:p>
          <a:p>
            <a:r>
              <a:rPr lang="en-US" b="1" dirty="0"/>
              <a:t>Terminals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308E4-252F-A462-7529-2A24BA73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C7F-E9F9-4EAE-8FE0-34D965AA7F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8DCF-5A05-1B20-8184-BBF79740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C7F-E9F9-4EAE-8FE0-34D965AA7FBE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9C99FA-1D29-1EFA-EF3A-6D90D39B892B}"/>
              </a:ext>
            </a:extLst>
          </p:cNvPr>
          <p:cNvGrpSpPr/>
          <p:nvPr/>
        </p:nvGrpSpPr>
        <p:grpSpPr>
          <a:xfrm>
            <a:off x="1847850" y="1499824"/>
            <a:ext cx="8799634" cy="5026025"/>
            <a:chOff x="1847850" y="1233488"/>
            <a:chExt cx="8799634" cy="502602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8C19D4-30C0-CA68-E8BA-DDC8284C7EDE}"/>
                </a:ext>
              </a:extLst>
            </p:cNvPr>
            <p:cNvGrpSpPr/>
            <p:nvPr/>
          </p:nvGrpSpPr>
          <p:grpSpPr>
            <a:xfrm>
              <a:off x="1847850" y="1233488"/>
              <a:ext cx="8799634" cy="5026025"/>
              <a:chOff x="1847850" y="1233488"/>
              <a:chExt cx="8799634" cy="5026025"/>
            </a:xfrm>
          </p:grpSpPr>
          <p:pic>
            <p:nvPicPr>
              <p:cNvPr id="28" name="Picture 2" descr="C:\Users\usondermann\AppData\Local\Microsoft\Windows\Temporary Internet Files\Content.Outlook\VBVROMUH\KVK63890_Praesentation_Digitale_Lieferketten_D_2017_mitLogo.jpg">
                <a:extLst>
                  <a:ext uri="{FF2B5EF4-FFF2-40B4-BE49-F238E27FC236}">
                    <a16:creationId xmlns:a16="http://schemas.microsoft.com/office/drawing/2014/main" id="{A2EBD97B-736F-B6DD-AE50-EC02662C8C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19167" r="3058" b="3194"/>
              <a:stretch>
                <a:fillRect/>
              </a:stretch>
            </p:blipFill>
            <p:spPr bwMode="auto">
              <a:xfrm>
                <a:off x="1847850" y="1233488"/>
                <a:ext cx="8459788" cy="502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 descr="C:\Users\usondermann\AppData\Local\Microsoft\Windows\Temporary Internet Files\Content.Outlook\VBVROMUH\KVK63890_Praesentation_Digitale_Lieferketten_D_2017_mitLogo.jpg">
                <a:extLst>
                  <a:ext uri="{FF2B5EF4-FFF2-40B4-BE49-F238E27FC236}">
                    <a16:creationId xmlns:a16="http://schemas.microsoft.com/office/drawing/2014/main" id="{1EA51AB7-371B-9470-153A-566ECFB6B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758BB9"/>
                  </a:clrFrom>
                  <a:clrTo>
                    <a:srgbClr val="758BB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59" t="83891" r="31145" b="10014"/>
              <a:stretch>
                <a:fillRect/>
              </a:stretch>
            </p:blipFill>
            <p:spPr bwMode="auto">
              <a:xfrm>
                <a:off x="5513388" y="4768850"/>
                <a:ext cx="447675" cy="39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hteck 25">
                <a:extLst>
                  <a:ext uri="{FF2B5EF4-FFF2-40B4-BE49-F238E27FC236}">
                    <a16:creationId xmlns:a16="http://schemas.microsoft.com/office/drawing/2014/main" id="{9CD796F8-3ADB-51DF-1326-4C5BEEDBA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4725" y="5334000"/>
                <a:ext cx="384175" cy="56515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879DB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879DB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A1AEF43-CC9A-E00D-E140-4BEB86A4FF3D}"/>
                  </a:ext>
                </a:extLst>
              </p:cNvPr>
              <p:cNvSpPr/>
              <p:nvPr/>
            </p:nvSpPr>
            <p:spPr>
              <a:xfrm>
                <a:off x="3887623" y="1284062"/>
                <a:ext cx="1625766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Status Messages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Terminal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BF70251-A9F8-FC8A-3CDF-922CC900C8ED}"/>
                  </a:ext>
                </a:extLst>
              </p:cNvPr>
              <p:cNvSpPr/>
              <p:nvPr/>
            </p:nvSpPr>
            <p:spPr>
              <a:xfrm>
                <a:off x="1973830" y="2205787"/>
                <a:ext cx="1625766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Order Data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Speditions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3C37FF-1E51-BD7C-A9B9-4CE15152C01E}"/>
                  </a:ext>
                </a:extLst>
              </p:cNvPr>
              <p:cNvSpPr/>
              <p:nvPr/>
            </p:nvSpPr>
            <p:spPr>
              <a:xfrm>
                <a:off x="1865434" y="3299809"/>
                <a:ext cx="1625766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Timetable data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Operators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8411D7-83C1-430B-59F3-1C49D1412630}"/>
                  </a:ext>
                </a:extLst>
              </p:cNvPr>
              <p:cNvSpPr/>
              <p:nvPr/>
            </p:nvSpPr>
            <p:spPr>
              <a:xfrm>
                <a:off x="1956246" y="4416685"/>
                <a:ext cx="1625766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Master data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BE0728A-E55F-7F29-B9A3-0B2AD06927AE}"/>
                  </a:ext>
                </a:extLst>
              </p:cNvPr>
              <p:cNvSpPr/>
              <p:nvPr/>
            </p:nvSpPr>
            <p:spPr>
              <a:xfrm>
                <a:off x="4111459" y="5328589"/>
                <a:ext cx="1625766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Tracking &amp; Tracing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9EF0B34-D3FA-F726-1B2E-70B0B9D4C29C}"/>
                  </a:ext>
                </a:extLst>
              </p:cNvPr>
              <p:cNvSpPr/>
              <p:nvPr/>
            </p:nvSpPr>
            <p:spPr>
              <a:xfrm>
                <a:off x="5891046" y="5328589"/>
                <a:ext cx="1625766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Estimated Time of Arrival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E12BD0-34D8-270A-D93B-77338E799551}"/>
                  </a:ext>
                </a:extLst>
              </p:cNvPr>
              <p:cNvSpPr/>
              <p:nvPr/>
            </p:nvSpPr>
            <p:spPr>
              <a:xfrm>
                <a:off x="8326316" y="4458432"/>
                <a:ext cx="1811215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First and Last Mile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Information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4F56516-29B3-3AC1-A094-6DF73BDCCD87}"/>
                  </a:ext>
                </a:extLst>
              </p:cNvPr>
              <p:cNvSpPr/>
              <p:nvPr/>
            </p:nvSpPr>
            <p:spPr>
              <a:xfrm>
                <a:off x="8267699" y="3273430"/>
                <a:ext cx="1811215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Slot Planning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Terminals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124F64-B3A8-1FDB-ACF3-740FD61325BC}"/>
                  </a:ext>
                </a:extLst>
              </p:cNvPr>
              <p:cNvSpPr/>
              <p:nvPr/>
            </p:nvSpPr>
            <p:spPr>
              <a:xfrm>
                <a:off x="7910146" y="2229106"/>
                <a:ext cx="1811215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DB Netz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planned works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6687CCC-5E29-DDD2-C8B4-276171F0350C}"/>
                  </a:ext>
                </a:extLst>
              </p:cNvPr>
              <p:cNvSpPr/>
              <p:nvPr/>
            </p:nvSpPr>
            <p:spPr>
              <a:xfrm>
                <a:off x="5719190" y="1284062"/>
                <a:ext cx="1811215" cy="648000"/>
              </a:xfrm>
              <a:prstGeom prst="rect">
                <a:avLst/>
              </a:prstGeom>
              <a:solidFill>
                <a:srgbClr val="006BB3"/>
              </a:solidFill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Train Run / Planning RU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AD57AE-313A-C031-8465-7E8588F5D6E5}"/>
                  </a:ext>
                </a:extLst>
              </p:cNvPr>
              <p:cNvSpPr txBox="1"/>
              <p:nvPr/>
            </p:nvSpPr>
            <p:spPr>
              <a:xfrm>
                <a:off x="6295947" y="4660924"/>
                <a:ext cx="984738" cy="2616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79DB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Plan Data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79DB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77A4B5-F103-E01C-3D01-2D97A2BD8040}"/>
                  </a:ext>
                </a:extLst>
              </p:cNvPr>
              <p:cNvSpPr txBox="1"/>
              <p:nvPr/>
            </p:nvSpPr>
            <p:spPr>
              <a:xfrm>
                <a:off x="4278192" y="4651627"/>
                <a:ext cx="984738" cy="2616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79DB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Actual Data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79DB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5AA97D3-32F1-B05A-5609-98D880558D89}"/>
                  </a:ext>
                </a:extLst>
              </p:cNvPr>
              <p:cNvSpPr txBox="1"/>
              <p:nvPr/>
            </p:nvSpPr>
            <p:spPr>
              <a:xfrm>
                <a:off x="9524511" y="5997903"/>
                <a:ext cx="1122973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79DB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Working Package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879DB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15AEA6D-CF46-B41B-34BC-2FBFAE53B590}"/>
                  </a:ext>
                </a:extLst>
              </p:cNvPr>
              <p:cNvSpPr/>
              <p:nvPr/>
            </p:nvSpPr>
            <p:spPr bwMode="auto">
              <a:xfrm>
                <a:off x="7892562" y="1914478"/>
                <a:ext cx="2025162" cy="29704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879DBC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Flowchart: Magnetic Disk 26">
              <a:extLst>
                <a:ext uri="{FF2B5EF4-FFF2-40B4-BE49-F238E27FC236}">
                  <a16:creationId xmlns:a16="http://schemas.microsoft.com/office/drawing/2014/main" id="{0B004606-8F31-CE3E-4387-81E264520C68}"/>
                </a:ext>
              </a:extLst>
            </p:cNvPr>
            <p:cNvSpPr/>
            <p:nvPr/>
          </p:nvSpPr>
          <p:spPr bwMode="auto">
            <a:xfrm>
              <a:off x="4571999" y="2898036"/>
              <a:ext cx="2407993" cy="1631850"/>
            </a:xfrm>
            <a:prstGeom prst="flowChartMagneticDisk">
              <a:avLst/>
            </a:prstGeom>
            <a:gradFill>
              <a:gsLst>
                <a:gs pos="0">
                  <a:srgbClr val="F2F6FB">
                    <a:lumMod val="89000"/>
                  </a:srgbClr>
                </a:gs>
                <a:gs pos="0">
                  <a:srgbClr val="F2F6FB">
                    <a:lumMod val="89000"/>
                  </a:srgbClr>
                </a:gs>
                <a:gs pos="8000">
                  <a:srgbClr val="F2F6FB">
                    <a:lumMod val="75000"/>
                  </a:srgbClr>
                </a:gs>
                <a:gs pos="69000">
                  <a:srgbClr val="E9F0F8">
                    <a:lumMod val="50000"/>
                  </a:srgb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Data Hub KV 4.0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Google Shape;645;p36">
            <a:extLst>
              <a:ext uri="{FF2B5EF4-FFF2-40B4-BE49-F238E27FC236}">
                <a16:creationId xmlns:a16="http://schemas.microsoft.com/office/drawing/2014/main" id="{41727836-07D0-3EAE-6E9A-1811DC0A9C0D}"/>
              </a:ext>
            </a:extLst>
          </p:cNvPr>
          <p:cNvSpPr txBox="1"/>
          <p:nvPr/>
        </p:nvSpPr>
        <p:spPr>
          <a:xfrm>
            <a:off x="431803" y="235390"/>
            <a:ext cx="11425239" cy="59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DXI Data Hub – Overall Concept</a:t>
            </a:r>
            <a:endParaRPr sz="32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28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51D9E-B40C-74E5-31E1-AE8AD60A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C7F-E9F9-4EAE-8FE0-34D965AA7FB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22660E-28CC-B140-135E-5D0531E82CE1}"/>
              </a:ext>
            </a:extLst>
          </p:cNvPr>
          <p:cNvGrpSpPr/>
          <p:nvPr/>
        </p:nvGrpSpPr>
        <p:grpSpPr>
          <a:xfrm>
            <a:off x="511478" y="1174306"/>
            <a:ext cx="11204575" cy="4128182"/>
            <a:chOff x="511478" y="1689216"/>
            <a:chExt cx="11204575" cy="4128182"/>
          </a:xfrm>
        </p:grpSpPr>
        <p:sp>
          <p:nvSpPr>
            <p:cNvPr id="41" name="Rectangle 44">
              <a:extLst>
                <a:ext uri="{FF2B5EF4-FFF2-40B4-BE49-F238E27FC236}">
                  <a16:creationId xmlns:a16="http://schemas.microsoft.com/office/drawing/2014/main" id="{5F9F198E-2549-3A9B-3C43-1348E7C396E5}"/>
                </a:ext>
              </a:extLst>
            </p:cNvPr>
            <p:cNvSpPr/>
            <p:nvPr/>
          </p:nvSpPr>
          <p:spPr>
            <a:xfrm>
              <a:off x="536878" y="3047211"/>
              <a:ext cx="1189038" cy="576262"/>
            </a:xfrm>
            <a:prstGeom prst="rect">
              <a:avLst/>
            </a:prstGeom>
            <a:solidFill>
              <a:srgbClr val="F2F6FB">
                <a:lumMod val="9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Sender</a:t>
              </a:r>
            </a:p>
          </p:txBody>
        </p:sp>
        <p:sp>
          <p:nvSpPr>
            <p:cNvPr id="42" name="Rectangle 46">
              <a:extLst>
                <a:ext uri="{FF2B5EF4-FFF2-40B4-BE49-F238E27FC236}">
                  <a16:creationId xmlns:a16="http://schemas.microsoft.com/office/drawing/2014/main" id="{05A67E7B-2BF4-8690-52E6-B79B14C4AF8C}"/>
                </a:ext>
              </a:extLst>
            </p:cNvPr>
            <p:cNvSpPr/>
            <p:nvPr/>
          </p:nvSpPr>
          <p:spPr>
            <a:xfrm>
              <a:off x="1998966" y="2248698"/>
              <a:ext cx="8253412" cy="576263"/>
            </a:xfrm>
            <a:custGeom>
              <a:avLst/>
              <a:gdLst>
                <a:gd name="connsiteX0" fmla="*/ 0 w 5040560"/>
                <a:gd name="connsiteY0" fmla="*/ 0 h 231951"/>
                <a:gd name="connsiteX1" fmla="*/ 5040560 w 5040560"/>
                <a:gd name="connsiteY1" fmla="*/ 0 h 231951"/>
                <a:gd name="connsiteX2" fmla="*/ 5040560 w 5040560"/>
                <a:gd name="connsiteY2" fmla="*/ 231951 h 231951"/>
                <a:gd name="connsiteX3" fmla="*/ 0 w 5040560"/>
                <a:gd name="connsiteY3" fmla="*/ 231951 h 231951"/>
                <a:gd name="connsiteX4" fmla="*/ 0 w 5040560"/>
                <a:gd name="connsiteY4" fmla="*/ 0 h 231951"/>
                <a:gd name="connsiteX0" fmla="*/ 926757 w 5040560"/>
                <a:gd name="connsiteY0" fmla="*/ 0 h 231951"/>
                <a:gd name="connsiteX1" fmla="*/ 5040560 w 5040560"/>
                <a:gd name="connsiteY1" fmla="*/ 0 h 231951"/>
                <a:gd name="connsiteX2" fmla="*/ 5040560 w 5040560"/>
                <a:gd name="connsiteY2" fmla="*/ 231951 h 231951"/>
                <a:gd name="connsiteX3" fmla="*/ 0 w 5040560"/>
                <a:gd name="connsiteY3" fmla="*/ 231951 h 231951"/>
                <a:gd name="connsiteX4" fmla="*/ 926757 w 5040560"/>
                <a:gd name="connsiteY4" fmla="*/ 0 h 231951"/>
                <a:gd name="connsiteX0" fmla="*/ 926757 w 5040560"/>
                <a:gd name="connsiteY0" fmla="*/ 0 h 231951"/>
                <a:gd name="connsiteX1" fmla="*/ 4175587 w 5040560"/>
                <a:gd name="connsiteY1" fmla="*/ 0 h 231951"/>
                <a:gd name="connsiteX2" fmla="*/ 5040560 w 5040560"/>
                <a:gd name="connsiteY2" fmla="*/ 231951 h 231951"/>
                <a:gd name="connsiteX3" fmla="*/ 0 w 5040560"/>
                <a:gd name="connsiteY3" fmla="*/ 231951 h 231951"/>
                <a:gd name="connsiteX4" fmla="*/ 926757 w 5040560"/>
                <a:gd name="connsiteY4" fmla="*/ 0 h 231951"/>
                <a:gd name="connsiteX0" fmla="*/ 840259 w 4954062"/>
                <a:gd name="connsiteY0" fmla="*/ 0 h 231951"/>
                <a:gd name="connsiteX1" fmla="*/ 4089089 w 4954062"/>
                <a:gd name="connsiteY1" fmla="*/ 0 h 231951"/>
                <a:gd name="connsiteX2" fmla="*/ 4954062 w 4954062"/>
                <a:gd name="connsiteY2" fmla="*/ 231951 h 231951"/>
                <a:gd name="connsiteX3" fmla="*/ 0 w 4954062"/>
                <a:gd name="connsiteY3" fmla="*/ 231951 h 231951"/>
                <a:gd name="connsiteX4" fmla="*/ 840259 w 4954062"/>
                <a:gd name="connsiteY4" fmla="*/ 0 h 231951"/>
                <a:gd name="connsiteX0" fmla="*/ 840259 w 4879923"/>
                <a:gd name="connsiteY0" fmla="*/ 0 h 231951"/>
                <a:gd name="connsiteX1" fmla="*/ 4089089 w 4879923"/>
                <a:gd name="connsiteY1" fmla="*/ 0 h 231951"/>
                <a:gd name="connsiteX2" fmla="*/ 4879923 w 4879923"/>
                <a:gd name="connsiteY2" fmla="*/ 231951 h 231951"/>
                <a:gd name="connsiteX3" fmla="*/ 0 w 4879923"/>
                <a:gd name="connsiteY3" fmla="*/ 231951 h 231951"/>
                <a:gd name="connsiteX4" fmla="*/ 840259 w 4879923"/>
                <a:gd name="connsiteY4" fmla="*/ 0 h 23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9923" h="231951">
                  <a:moveTo>
                    <a:pt x="840259" y="0"/>
                  </a:moveTo>
                  <a:lnTo>
                    <a:pt x="4089089" y="0"/>
                  </a:lnTo>
                  <a:lnTo>
                    <a:pt x="4879923" y="231951"/>
                  </a:lnTo>
                  <a:lnTo>
                    <a:pt x="0" y="231951"/>
                  </a:lnTo>
                  <a:lnTo>
                    <a:pt x="840259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Intermodal Operator Terminal-Terminal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Door-to-Door</a:t>
              </a:r>
            </a:p>
          </p:txBody>
        </p:sp>
        <p:sp>
          <p:nvSpPr>
            <p:cNvPr id="43" name="Rectangle 47">
              <a:extLst>
                <a:ext uri="{FF2B5EF4-FFF2-40B4-BE49-F238E27FC236}">
                  <a16:creationId xmlns:a16="http://schemas.microsoft.com/office/drawing/2014/main" id="{ED7644CD-A114-0875-E0BE-9C877C1308BB}"/>
                </a:ext>
              </a:extLst>
            </p:cNvPr>
            <p:cNvSpPr/>
            <p:nvPr/>
          </p:nvSpPr>
          <p:spPr>
            <a:xfrm>
              <a:off x="10527016" y="3047211"/>
              <a:ext cx="1189037" cy="576262"/>
            </a:xfrm>
            <a:prstGeom prst="rect">
              <a:avLst/>
            </a:prstGeom>
            <a:solidFill>
              <a:srgbClr val="F2F6FB">
                <a:lumMod val="9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Receiver</a:t>
              </a:r>
            </a:p>
          </p:txBody>
        </p:sp>
        <p:sp>
          <p:nvSpPr>
            <p:cNvPr id="44" name="Rectangle 48">
              <a:extLst>
                <a:ext uri="{FF2B5EF4-FFF2-40B4-BE49-F238E27FC236}">
                  <a16:creationId xmlns:a16="http://schemas.microsoft.com/office/drawing/2014/main" id="{1BDCF571-B6B8-5C23-F559-CF57E68983E9}"/>
                </a:ext>
              </a:extLst>
            </p:cNvPr>
            <p:cNvSpPr/>
            <p:nvPr/>
          </p:nvSpPr>
          <p:spPr>
            <a:xfrm>
              <a:off x="9099853" y="3047211"/>
              <a:ext cx="1189038" cy="576262"/>
            </a:xfrm>
            <a:prstGeom prst="rect">
              <a:avLst/>
            </a:prstGeom>
            <a:solidFill>
              <a:srgbClr val="F2F6FB">
                <a:lumMod val="75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Logistic Provider</a:t>
              </a:r>
            </a:p>
          </p:txBody>
        </p:sp>
        <p:sp>
          <p:nvSpPr>
            <p:cNvPr id="45" name="Rectangle 49">
              <a:extLst>
                <a:ext uri="{FF2B5EF4-FFF2-40B4-BE49-F238E27FC236}">
                  <a16:creationId xmlns:a16="http://schemas.microsoft.com/office/drawing/2014/main" id="{B361E59F-7620-92FB-3ABD-996AF788D4B6}"/>
                </a:ext>
              </a:extLst>
            </p:cNvPr>
            <p:cNvSpPr/>
            <p:nvPr/>
          </p:nvSpPr>
          <p:spPr>
            <a:xfrm>
              <a:off x="511478" y="4863311"/>
              <a:ext cx="1079500" cy="3603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Sender</a:t>
              </a:r>
            </a:p>
          </p:txBody>
        </p:sp>
        <p:sp>
          <p:nvSpPr>
            <p:cNvPr id="46" name="Rectangle 50">
              <a:extLst>
                <a:ext uri="{FF2B5EF4-FFF2-40B4-BE49-F238E27FC236}">
                  <a16:creationId xmlns:a16="http://schemas.microsoft.com/office/drawing/2014/main" id="{DF8BA1AD-9DF1-14D6-1255-35FB32F3ABFA}"/>
                </a:ext>
              </a:extLst>
            </p:cNvPr>
            <p:cNvSpPr/>
            <p:nvPr/>
          </p:nvSpPr>
          <p:spPr>
            <a:xfrm>
              <a:off x="1944991" y="4863311"/>
              <a:ext cx="1079500" cy="3603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Mile</a:t>
              </a: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EFE5064D-8B94-46AD-E6F1-46627FE89C7B}"/>
                </a:ext>
              </a:extLst>
            </p:cNvPr>
            <p:cNvSpPr/>
            <p:nvPr/>
          </p:nvSpPr>
          <p:spPr>
            <a:xfrm>
              <a:off x="4812016" y="4863311"/>
              <a:ext cx="1079500" cy="3603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 run</a:t>
              </a:r>
              <a:b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(incl. Gateway)</a:t>
              </a:r>
            </a:p>
          </p:txBody>
        </p:sp>
        <p:sp>
          <p:nvSpPr>
            <p:cNvPr id="48" name="Rectangle 52">
              <a:extLst>
                <a:ext uri="{FF2B5EF4-FFF2-40B4-BE49-F238E27FC236}">
                  <a16:creationId xmlns:a16="http://schemas.microsoft.com/office/drawing/2014/main" id="{DD67D276-45A3-DE10-9ADB-AA6E258875EA}"/>
                </a:ext>
              </a:extLst>
            </p:cNvPr>
            <p:cNvSpPr/>
            <p:nvPr/>
          </p:nvSpPr>
          <p:spPr>
            <a:xfrm>
              <a:off x="9220503" y="4863311"/>
              <a:ext cx="1079500" cy="3603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Last Mile</a:t>
              </a:r>
            </a:p>
          </p:txBody>
        </p:sp>
        <p:pic>
          <p:nvPicPr>
            <p:cNvPr id="49" name="Picture 53">
              <a:extLst>
                <a:ext uri="{FF2B5EF4-FFF2-40B4-BE49-F238E27FC236}">
                  <a16:creationId xmlns:a16="http://schemas.microsoft.com/office/drawing/2014/main" id="{A7BFAFFF-FEB6-AA8B-34E9-6F77A43B4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366" y="1689216"/>
              <a:ext cx="496887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4">
              <a:extLst>
                <a:ext uri="{FF2B5EF4-FFF2-40B4-BE49-F238E27FC236}">
                  <a16:creationId xmlns:a16="http://schemas.microsoft.com/office/drawing/2014/main" id="{0EF32BC0-6614-DCC0-86CF-1D39634F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418" y="1689216"/>
              <a:ext cx="687388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5">
              <a:extLst>
                <a:ext uri="{FF2B5EF4-FFF2-40B4-BE49-F238E27FC236}">
                  <a16:creationId xmlns:a16="http://schemas.microsoft.com/office/drawing/2014/main" id="{2325F9C6-B3D9-BD21-D816-2F7962E7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752078" y="1689216"/>
              <a:ext cx="323343" cy="417406"/>
            </a:xfrm>
            <a:prstGeom prst="rect">
              <a:avLst/>
            </a:prstGeom>
          </p:spPr>
        </p:pic>
        <p:pic>
          <p:nvPicPr>
            <p:cNvPr id="52" name="Picture 56">
              <a:extLst>
                <a:ext uri="{FF2B5EF4-FFF2-40B4-BE49-F238E27FC236}">
                  <a16:creationId xmlns:a16="http://schemas.microsoft.com/office/drawing/2014/main" id="{52E455A5-6B0A-A885-5C31-BE1D1DAA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101223" y="1689216"/>
              <a:ext cx="323343" cy="417406"/>
            </a:xfrm>
            <a:prstGeom prst="rect">
              <a:avLst/>
            </a:prstGeom>
          </p:spPr>
        </p:pic>
        <p:pic>
          <p:nvPicPr>
            <p:cNvPr id="53" name="Picture 57">
              <a:extLst>
                <a:ext uri="{FF2B5EF4-FFF2-40B4-BE49-F238E27FC236}">
                  <a16:creationId xmlns:a16="http://schemas.microsoft.com/office/drawing/2014/main" id="{E82BB8A5-2EA3-D736-13C8-836C5FFD0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rcRect/>
            <a:stretch/>
          </p:blipFill>
          <p:spPr>
            <a:xfrm>
              <a:off x="10378847" y="1689216"/>
              <a:ext cx="419177" cy="434374"/>
            </a:xfrm>
            <a:prstGeom prst="rect">
              <a:avLst/>
            </a:prstGeom>
          </p:spPr>
        </p:pic>
        <p:sp>
          <p:nvSpPr>
            <p:cNvPr id="54" name="Rectangle 58">
              <a:extLst>
                <a:ext uri="{FF2B5EF4-FFF2-40B4-BE49-F238E27FC236}">
                  <a16:creationId xmlns:a16="http://schemas.microsoft.com/office/drawing/2014/main" id="{9BF04A69-613A-4429-A9A0-F8E63986318B}"/>
                </a:ext>
              </a:extLst>
            </p:cNvPr>
            <p:cNvSpPr/>
            <p:nvPr/>
          </p:nvSpPr>
          <p:spPr>
            <a:xfrm>
              <a:off x="10546066" y="4863311"/>
              <a:ext cx="1081087" cy="3603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Receiver</a:t>
              </a:r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73193FD7-20C1-7518-FED7-23A076BDFE7C}"/>
                </a:ext>
              </a:extLst>
            </p:cNvPr>
            <p:cNvSpPr/>
            <p:nvPr/>
          </p:nvSpPr>
          <p:spPr>
            <a:xfrm>
              <a:off x="4818366" y="3051973"/>
              <a:ext cx="1189037" cy="576263"/>
            </a:xfrm>
            <a:prstGeom prst="rect">
              <a:avLst/>
            </a:prstGeom>
            <a:solidFill>
              <a:srgbClr val="E9F0F8">
                <a:lumMod val="25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Railway companies</a:t>
              </a: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F5577AD4-EB1A-76E0-1609-5D822EB6BB8A}"/>
                </a:ext>
              </a:extLst>
            </p:cNvPr>
            <p:cNvSpPr/>
            <p:nvPr/>
          </p:nvSpPr>
          <p:spPr>
            <a:xfrm>
              <a:off x="3391203" y="3047211"/>
              <a:ext cx="1189038" cy="576262"/>
            </a:xfrm>
            <a:prstGeom prst="rect">
              <a:avLst/>
            </a:prstGeom>
            <a:solidFill>
              <a:srgbClr val="F2F6FB">
                <a:lumMod val="50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Terminal/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</a:t>
              </a:r>
            </a:p>
          </p:txBody>
        </p:sp>
        <p:sp>
          <p:nvSpPr>
            <p:cNvPr id="57" name="Rectangle 61">
              <a:extLst>
                <a:ext uri="{FF2B5EF4-FFF2-40B4-BE49-F238E27FC236}">
                  <a16:creationId xmlns:a16="http://schemas.microsoft.com/office/drawing/2014/main" id="{77E2FAA6-D4BA-0D90-7A52-1D82AA16A4EB}"/>
                </a:ext>
              </a:extLst>
            </p:cNvPr>
            <p:cNvSpPr/>
            <p:nvPr/>
          </p:nvSpPr>
          <p:spPr>
            <a:xfrm>
              <a:off x="7672691" y="3047211"/>
              <a:ext cx="1189037" cy="576262"/>
            </a:xfrm>
            <a:prstGeom prst="rect">
              <a:avLst/>
            </a:prstGeom>
            <a:solidFill>
              <a:srgbClr val="F2F6FB">
                <a:lumMod val="50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Terminal/</a:t>
              </a:r>
              <a:b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</a:t>
              </a:r>
            </a:p>
          </p:txBody>
        </p:sp>
        <p:pic>
          <p:nvPicPr>
            <p:cNvPr id="58" name="Picture 62">
              <a:extLst>
                <a:ext uri="{FF2B5EF4-FFF2-40B4-BE49-F238E27FC236}">
                  <a16:creationId xmlns:a16="http://schemas.microsoft.com/office/drawing/2014/main" id="{8914336F-AAEB-4437-D7B2-69E7B3A9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949432" y="1689216"/>
              <a:ext cx="504654" cy="329966"/>
            </a:xfrm>
            <a:prstGeom prst="rect">
              <a:avLst/>
            </a:prstGeom>
          </p:spPr>
        </p:pic>
        <p:pic>
          <p:nvPicPr>
            <p:cNvPr id="59" name="Picture 63">
              <a:extLst>
                <a:ext uri="{FF2B5EF4-FFF2-40B4-BE49-F238E27FC236}">
                  <a16:creationId xmlns:a16="http://schemas.microsoft.com/office/drawing/2014/main" id="{36AABD52-9B00-FC57-8356-0290BB229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7758941" y="1689216"/>
              <a:ext cx="504654" cy="329966"/>
            </a:xfrm>
            <a:prstGeom prst="rect">
              <a:avLst/>
            </a:prstGeom>
          </p:spPr>
        </p:pic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3BBA069-80AD-8B3A-F232-67113A471CA8}"/>
                </a:ext>
              </a:extLst>
            </p:cNvPr>
            <p:cNvSpPr/>
            <p:nvPr/>
          </p:nvSpPr>
          <p:spPr>
            <a:xfrm>
              <a:off x="3378503" y="4863311"/>
              <a:ext cx="1079500" cy="3603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Terminal handling</a:t>
              </a:r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3694ACB3-98F1-94F3-E1BE-2ED391EC277D}"/>
                </a:ext>
              </a:extLst>
            </p:cNvPr>
            <p:cNvSpPr/>
            <p:nvPr/>
          </p:nvSpPr>
          <p:spPr>
            <a:xfrm>
              <a:off x="7679041" y="4863311"/>
              <a:ext cx="1079500" cy="3603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Terminal handling</a:t>
              </a:r>
            </a:p>
          </p:txBody>
        </p:sp>
        <p:sp>
          <p:nvSpPr>
            <p:cNvPr id="62" name="Rectangle 69">
              <a:extLst>
                <a:ext uri="{FF2B5EF4-FFF2-40B4-BE49-F238E27FC236}">
                  <a16:creationId xmlns:a16="http://schemas.microsoft.com/office/drawing/2014/main" id="{FE823C85-AE7A-D0C7-B7BE-0DD4FF5D9E75}"/>
                </a:ext>
              </a:extLst>
            </p:cNvPr>
            <p:cNvSpPr/>
            <p:nvPr/>
          </p:nvSpPr>
          <p:spPr>
            <a:xfrm>
              <a:off x="5634341" y="3712373"/>
              <a:ext cx="395287" cy="323850"/>
            </a:xfrm>
            <a:prstGeom prst="rect">
              <a:avLst/>
            </a:prstGeom>
            <a:solidFill>
              <a:srgbClr val="E9F0F8">
                <a:lumMod val="25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Last</a:t>
              </a:r>
            </a:p>
          </p:txBody>
        </p:sp>
        <p:sp>
          <p:nvSpPr>
            <p:cNvPr id="63" name="Rectangle 69">
              <a:extLst>
                <a:ext uri="{FF2B5EF4-FFF2-40B4-BE49-F238E27FC236}">
                  <a16:creationId xmlns:a16="http://schemas.microsoft.com/office/drawing/2014/main" id="{13295AE7-8A04-E6BB-9CB7-313036BB100B}"/>
                </a:ext>
              </a:extLst>
            </p:cNvPr>
            <p:cNvSpPr/>
            <p:nvPr/>
          </p:nvSpPr>
          <p:spPr>
            <a:xfrm>
              <a:off x="4818366" y="3712373"/>
              <a:ext cx="396875" cy="323850"/>
            </a:xfrm>
            <a:prstGeom prst="rect">
              <a:avLst/>
            </a:prstGeom>
            <a:solidFill>
              <a:srgbClr val="E9F0F8">
                <a:lumMod val="25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</a:t>
              </a:r>
            </a:p>
          </p:txBody>
        </p:sp>
        <p:sp>
          <p:nvSpPr>
            <p:cNvPr id="64" name="Rectangle 69">
              <a:extLst>
                <a:ext uri="{FF2B5EF4-FFF2-40B4-BE49-F238E27FC236}">
                  <a16:creationId xmlns:a16="http://schemas.microsoft.com/office/drawing/2014/main" id="{83799273-F9B2-E2AB-9628-255FDBEF74A0}"/>
                </a:ext>
              </a:extLst>
            </p:cNvPr>
            <p:cNvSpPr/>
            <p:nvPr/>
          </p:nvSpPr>
          <p:spPr>
            <a:xfrm>
              <a:off x="5212066" y="3712373"/>
              <a:ext cx="395287" cy="323850"/>
            </a:xfrm>
            <a:prstGeom prst="rect">
              <a:avLst/>
            </a:prstGeom>
            <a:solidFill>
              <a:srgbClr val="E9F0F8">
                <a:lumMod val="25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</a:t>
              </a:r>
            </a:p>
          </p:txBody>
        </p:sp>
        <p:sp>
          <p:nvSpPr>
            <p:cNvPr id="65" name="Rectangle 48">
              <a:extLst>
                <a:ext uri="{FF2B5EF4-FFF2-40B4-BE49-F238E27FC236}">
                  <a16:creationId xmlns:a16="http://schemas.microsoft.com/office/drawing/2014/main" id="{A365A38E-1C2F-EF15-29D3-8A6E9D438508}"/>
                </a:ext>
              </a:extLst>
            </p:cNvPr>
            <p:cNvSpPr/>
            <p:nvPr/>
          </p:nvSpPr>
          <p:spPr>
            <a:xfrm>
              <a:off x="1964041" y="3047211"/>
              <a:ext cx="1189037" cy="576262"/>
            </a:xfrm>
            <a:prstGeom prst="rect">
              <a:avLst/>
            </a:prstGeom>
            <a:solidFill>
              <a:srgbClr val="F2F6FB">
                <a:lumMod val="75000"/>
              </a:srgb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Logistic Provider</a:t>
              </a:r>
            </a:p>
          </p:txBody>
        </p:sp>
        <p:cxnSp>
          <p:nvCxnSpPr>
            <p:cNvPr id="66" name="Straight Connector 5">
              <a:extLst>
                <a:ext uri="{FF2B5EF4-FFF2-40B4-BE49-F238E27FC236}">
                  <a16:creationId xmlns:a16="http://schemas.microsoft.com/office/drawing/2014/main" id="{71DF620B-3098-BB8B-88FF-A14AA5B05AC8}"/>
                </a:ext>
              </a:extLst>
            </p:cNvPr>
            <p:cNvCxnSpPr>
              <a:cxnSpLocks noChangeShapeType="1"/>
              <a:endCxn id="76" idx="1"/>
            </p:cNvCxnSpPr>
            <p:nvPr/>
          </p:nvCxnSpPr>
          <p:spPr bwMode="auto">
            <a:xfrm>
              <a:off x="2930828" y="2815436"/>
              <a:ext cx="3175" cy="2840037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7B6444B5-AB53-12AC-C94E-F4F4606BBD1B}"/>
                </a:ext>
              </a:extLst>
            </p:cNvPr>
            <p:cNvSpPr/>
            <p:nvPr/>
          </p:nvSpPr>
          <p:spPr>
            <a:xfrm>
              <a:off x="6245528" y="3045623"/>
              <a:ext cx="1189038" cy="576263"/>
            </a:xfrm>
            <a:prstGeom prst="rect">
              <a:avLst/>
            </a:prstGeom>
            <a:solidFill>
              <a:srgbClr val="4F81BD"/>
            </a:solidFill>
            <a:ln w="28575" cap="flat" cmpd="sng" algn="ctr">
              <a:solidFill>
                <a:srgbClr val="0070C0"/>
              </a:solidFill>
              <a:prstDash val="sysDot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Shipping company</a:t>
              </a: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7C44C9D8-85FE-B493-EEE9-C90D07F157D9}"/>
                </a:ext>
              </a:extLst>
            </p:cNvPr>
            <p:cNvSpPr/>
            <p:nvPr/>
          </p:nvSpPr>
          <p:spPr>
            <a:xfrm>
              <a:off x="6245528" y="4863311"/>
              <a:ext cx="1079500" cy="3603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rIns="36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Water-transport</a:t>
              </a:r>
              <a:endParaRPr lang="en-US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5">
              <a:extLst>
                <a:ext uri="{FF2B5EF4-FFF2-40B4-BE49-F238E27FC236}">
                  <a16:creationId xmlns:a16="http://schemas.microsoft.com/office/drawing/2014/main" id="{E2FC2662-B633-3CA1-7EB7-AAA350CE3F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9566" y="2824961"/>
              <a:ext cx="12700" cy="2670175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Rechteck 43">
              <a:extLst>
                <a:ext uri="{FF2B5EF4-FFF2-40B4-BE49-F238E27FC236}">
                  <a16:creationId xmlns:a16="http://schemas.microsoft.com/office/drawing/2014/main" id="{217A23FC-317E-676B-44F9-6FAD4BCDB47A}"/>
                </a:ext>
              </a:extLst>
            </p:cNvPr>
            <p:cNvSpPr/>
            <p:nvPr/>
          </p:nvSpPr>
          <p:spPr bwMode="auto">
            <a:xfrm>
              <a:off x="1951341" y="4185448"/>
              <a:ext cx="1187450" cy="431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5363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Road-</a:t>
              </a:r>
              <a:b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</a:b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infrastructure</a:t>
              </a:r>
            </a:p>
          </p:txBody>
        </p:sp>
        <p:sp>
          <p:nvSpPr>
            <p:cNvPr id="71" name="Rechteck 44">
              <a:extLst>
                <a:ext uri="{FF2B5EF4-FFF2-40B4-BE49-F238E27FC236}">
                  <a16:creationId xmlns:a16="http://schemas.microsoft.com/office/drawing/2014/main" id="{ED1224B8-45F2-DF6A-AAEA-DF1ABB28538A}"/>
                </a:ext>
              </a:extLst>
            </p:cNvPr>
            <p:cNvSpPr/>
            <p:nvPr/>
          </p:nvSpPr>
          <p:spPr bwMode="auto">
            <a:xfrm>
              <a:off x="3397553" y="4185448"/>
              <a:ext cx="1189038" cy="431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5363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Terminal-</a:t>
              </a:r>
              <a:b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</a:b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 infrastructure</a:t>
              </a:r>
            </a:p>
          </p:txBody>
        </p:sp>
        <p:sp>
          <p:nvSpPr>
            <p:cNvPr id="72" name="Rechteck 45">
              <a:extLst>
                <a:ext uri="{FF2B5EF4-FFF2-40B4-BE49-F238E27FC236}">
                  <a16:creationId xmlns:a16="http://schemas.microsoft.com/office/drawing/2014/main" id="{28D65984-96B5-6FE2-959D-0C0893BA8A97}"/>
                </a:ext>
              </a:extLst>
            </p:cNvPr>
            <p:cNvSpPr/>
            <p:nvPr/>
          </p:nvSpPr>
          <p:spPr bwMode="auto">
            <a:xfrm>
              <a:off x="4823128" y="4185448"/>
              <a:ext cx="1187450" cy="431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5363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Rail-</a:t>
              </a:r>
              <a:b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</a:b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infrastructure</a:t>
              </a:r>
            </a:p>
          </p:txBody>
        </p:sp>
        <p:sp>
          <p:nvSpPr>
            <p:cNvPr id="73" name="Rechteck 46">
              <a:extLst>
                <a:ext uri="{FF2B5EF4-FFF2-40B4-BE49-F238E27FC236}">
                  <a16:creationId xmlns:a16="http://schemas.microsoft.com/office/drawing/2014/main" id="{B960702D-1BD1-1DDF-E24F-0B4F5DA7D6C1}"/>
                </a:ext>
              </a:extLst>
            </p:cNvPr>
            <p:cNvSpPr/>
            <p:nvPr/>
          </p:nvSpPr>
          <p:spPr bwMode="auto">
            <a:xfrm>
              <a:off x="6258228" y="4185448"/>
              <a:ext cx="1187450" cy="431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5363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Waterway-</a:t>
              </a:r>
              <a:b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</a:b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infrastructure</a:t>
              </a:r>
            </a:p>
          </p:txBody>
        </p:sp>
        <p:sp>
          <p:nvSpPr>
            <p:cNvPr id="74" name="Rechteck 47">
              <a:extLst>
                <a:ext uri="{FF2B5EF4-FFF2-40B4-BE49-F238E27FC236}">
                  <a16:creationId xmlns:a16="http://schemas.microsoft.com/office/drawing/2014/main" id="{D01A48B2-F1E7-6D79-A5A0-14A186A8F37B}"/>
                </a:ext>
              </a:extLst>
            </p:cNvPr>
            <p:cNvSpPr/>
            <p:nvPr/>
          </p:nvSpPr>
          <p:spPr bwMode="auto">
            <a:xfrm>
              <a:off x="7704441" y="4185448"/>
              <a:ext cx="1187450" cy="431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5363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Terminal-</a:t>
              </a:r>
              <a:b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</a:b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 infrastructure</a:t>
              </a:r>
            </a:p>
          </p:txBody>
        </p:sp>
        <p:sp>
          <p:nvSpPr>
            <p:cNvPr id="75" name="Rechteck 48">
              <a:extLst>
                <a:ext uri="{FF2B5EF4-FFF2-40B4-BE49-F238E27FC236}">
                  <a16:creationId xmlns:a16="http://schemas.microsoft.com/office/drawing/2014/main" id="{F62CCCE4-11DB-A9E7-2D45-E4AB9EA44F44}"/>
                </a:ext>
              </a:extLst>
            </p:cNvPr>
            <p:cNvSpPr/>
            <p:nvPr/>
          </p:nvSpPr>
          <p:spPr bwMode="auto">
            <a:xfrm>
              <a:off x="9109378" y="4185448"/>
              <a:ext cx="1189038" cy="431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35363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Road-</a:t>
              </a:r>
              <a:b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</a:br>
              <a:r>
                <a:rPr lang="de-DE" sz="1200" b="1" kern="0" dirty="0">
                  <a:solidFill>
                    <a:srgbClr val="353638"/>
                  </a:solidFill>
                  <a:latin typeface="Arial" charset="0"/>
                  <a:cs typeface="Arial" panose="020B0604020202020204" pitchFamily="34" charset="0"/>
                </a:rPr>
                <a:t>infrastructure</a:t>
              </a:r>
            </a:p>
          </p:txBody>
        </p:sp>
        <p:sp>
          <p:nvSpPr>
            <p:cNvPr id="76" name="Rectangle 46">
              <a:extLst>
                <a:ext uri="{FF2B5EF4-FFF2-40B4-BE49-F238E27FC236}">
                  <a16:creationId xmlns:a16="http://schemas.microsoft.com/office/drawing/2014/main" id="{AE0965DD-AB26-E345-CF8F-60D749DEA443}"/>
                </a:ext>
              </a:extLst>
            </p:cNvPr>
            <p:cNvSpPr/>
            <p:nvPr/>
          </p:nvSpPr>
          <p:spPr>
            <a:xfrm>
              <a:off x="2934003" y="5493548"/>
              <a:ext cx="6407150" cy="32385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Intermodal Process</a:t>
              </a:r>
            </a:p>
          </p:txBody>
        </p:sp>
      </p:grpSp>
      <p:sp>
        <p:nvSpPr>
          <p:cNvPr id="78" name="Google Shape;645;p36">
            <a:extLst>
              <a:ext uri="{FF2B5EF4-FFF2-40B4-BE49-F238E27FC236}">
                <a16:creationId xmlns:a16="http://schemas.microsoft.com/office/drawing/2014/main" id="{3A387030-2DF0-E705-BFC1-380123185384}"/>
              </a:ext>
            </a:extLst>
          </p:cNvPr>
          <p:cNvSpPr txBox="1"/>
          <p:nvPr/>
        </p:nvSpPr>
        <p:spPr>
          <a:xfrm>
            <a:off x="431803" y="235390"/>
            <a:ext cx="11425239" cy="59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Standard intermodal process</a:t>
            </a:r>
            <a:endParaRPr sz="32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453A70E-7C55-1515-61D2-DF836D1CC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467" y="356585"/>
            <a:ext cx="1441648" cy="343632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84758B4-E45C-4FB4-DBB0-21C0D4CB3410}"/>
              </a:ext>
            </a:extLst>
          </p:cNvPr>
          <p:cNvSpPr txBox="1"/>
          <p:nvPr/>
        </p:nvSpPr>
        <p:spPr>
          <a:xfrm>
            <a:off x="346160" y="5759861"/>
            <a:ext cx="11596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buSzPts val="2000"/>
              <a:buFont typeface="Arial Black"/>
              <a:buChar char="&gt;"/>
            </a:pPr>
            <a:r>
              <a:rPr lang="en-US" sz="1800" dirty="0"/>
              <a:t>All </a:t>
            </a:r>
            <a:r>
              <a:rPr lang="en-US" sz="1800" b="1" dirty="0"/>
              <a:t>participating partners will provide the relevant order and transport-related information based on standard EDIGES</a:t>
            </a:r>
            <a:r>
              <a:rPr lang="en-US" sz="1800" dirty="0"/>
              <a:t>, starting from the first (electronic) booking with the intermodal operator, to the train run information until the collection of the loading unit at the terminal</a:t>
            </a:r>
          </a:p>
        </p:txBody>
      </p:sp>
    </p:spTree>
    <p:extLst>
      <p:ext uri="{BB962C8B-B14F-4D97-AF65-F5344CB8AC3E}">
        <p14:creationId xmlns:p14="http://schemas.microsoft.com/office/powerpoint/2010/main" val="160857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7"/>
          <p:cNvGrpSpPr/>
          <p:nvPr/>
        </p:nvGrpSpPr>
        <p:grpSpPr>
          <a:xfrm>
            <a:off x="1025628" y="1370618"/>
            <a:ext cx="10237588" cy="5238000"/>
            <a:chOff x="1300163" y="1485900"/>
            <a:chExt cx="8335962" cy="4468813"/>
          </a:xfrm>
        </p:grpSpPr>
        <p:sp>
          <p:nvSpPr>
            <p:cNvPr id="651" name="Google Shape;651;p37"/>
            <p:cNvSpPr/>
            <p:nvPr/>
          </p:nvSpPr>
          <p:spPr>
            <a:xfrm>
              <a:off x="1830388" y="3641725"/>
              <a:ext cx="7297737" cy="646113"/>
            </a:xfrm>
            <a:prstGeom prst="rect">
              <a:avLst/>
            </a:prstGeom>
            <a:solidFill>
              <a:srgbClr val="5B9BD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Data-hub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1830388" y="4335463"/>
              <a:ext cx="7307262" cy="398462"/>
            </a:xfrm>
            <a:prstGeom prst="rect">
              <a:avLst/>
            </a:prstGeom>
            <a:solidFill>
              <a:srgbClr val="5B9BD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 hub integration (Transport order , status and events)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1830388" y="3197225"/>
              <a:ext cx="7307262" cy="396875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Platform services (Track &amp; trace, …)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1830388" y="2751138"/>
              <a:ext cx="7307262" cy="398462"/>
            </a:xfrm>
            <a:prstGeom prst="rect">
              <a:avLst/>
            </a:prstGeom>
            <a:solidFill>
              <a:srgbClr val="F5F8FB"/>
            </a:solidFill>
            <a:ln w="12700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Governance layer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1682750" y="3181350"/>
              <a:ext cx="7610475" cy="1600200"/>
            </a:xfrm>
            <a:prstGeom prst="rect">
              <a:avLst/>
            </a:prstGeom>
            <a:noFill/>
            <a:ln w="127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1852613" y="3770313"/>
              <a:ext cx="1223962" cy="157162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Event forecasting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1852613" y="4025900"/>
              <a:ext cx="1223962" cy="15875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Terminal Status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3100388" y="3770313"/>
              <a:ext cx="1223962" cy="157162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it-CH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Train</a:t>
              </a:r>
              <a:r>
                <a:rPr lang="it-CH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CH" sz="10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transit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3100388" y="4025900"/>
              <a:ext cx="1223962" cy="15875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 </a:t>
              </a: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Status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6611938" y="3770313"/>
              <a:ext cx="1223962" cy="157162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Pre-On Carriage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6611938" y="4025900"/>
              <a:ext cx="1223962" cy="15875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Rain Infra </a:t>
              </a:r>
              <a:r>
                <a:rPr lang="en-US" sz="10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infos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7874000" y="3770313"/>
              <a:ext cx="1223963" cy="157162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Booking Order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7874000" y="4025900"/>
              <a:ext cx="1223963" cy="15875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Timetable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7"/>
            <p:cNvSpPr/>
            <p:nvPr/>
          </p:nvSpPr>
          <p:spPr>
            <a:xfrm rot="-5400000">
              <a:off x="4602163" y="2400300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7"/>
            <p:cNvSpPr/>
            <p:nvPr/>
          </p:nvSpPr>
          <p:spPr>
            <a:xfrm rot="-5400000">
              <a:off x="6042025" y="2400300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7"/>
            <p:cNvSpPr/>
            <p:nvPr/>
          </p:nvSpPr>
          <p:spPr>
            <a:xfrm rot="-5400000">
              <a:off x="3162300" y="2400300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7"/>
            <p:cNvSpPr/>
            <p:nvPr/>
          </p:nvSpPr>
          <p:spPr>
            <a:xfrm rot="-5400000">
              <a:off x="1722438" y="2400300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7"/>
            <p:cNvSpPr/>
            <p:nvPr/>
          </p:nvSpPr>
          <p:spPr>
            <a:xfrm rot="-5400000">
              <a:off x="7481888" y="2400300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9" name="Google Shape;669;p37"/>
            <p:cNvCxnSpPr/>
            <p:nvPr/>
          </p:nvCxnSpPr>
          <p:spPr>
            <a:xfrm>
              <a:off x="1898650" y="2268538"/>
              <a:ext cx="7235825" cy="0"/>
            </a:xfrm>
            <a:prstGeom prst="straightConnector1">
              <a:avLst/>
            </a:prstGeom>
            <a:noFill/>
            <a:ln w="9525" cap="flat" cmpd="sng">
              <a:solidFill>
                <a:srgbClr val="5B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70" name="Google Shape;670;p37"/>
            <p:cNvSpPr/>
            <p:nvPr/>
          </p:nvSpPr>
          <p:spPr>
            <a:xfrm>
              <a:off x="4156075" y="1485900"/>
              <a:ext cx="1187450" cy="576263"/>
            </a:xfrm>
            <a:prstGeom prst="rect">
              <a:avLst/>
            </a:prstGeom>
            <a:solidFill>
              <a:srgbClr val="1D3A5B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Railway Undertaking	</a:t>
              </a:r>
              <a:endParaRPr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728913" y="1485900"/>
              <a:ext cx="1187450" cy="576263"/>
            </a:xfrm>
            <a:prstGeom prst="rect">
              <a:avLst/>
            </a:prstGeom>
            <a:solidFill>
              <a:srgbClr val="3974BC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Terminal/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Ports</a:t>
              </a:r>
              <a:endParaRPr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6950075" y="1485900"/>
              <a:ext cx="1187450" cy="576263"/>
            </a:xfrm>
            <a:prstGeom prst="rect">
              <a:avLst/>
            </a:prstGeom>
            <a:solidFill>
              <a:srgbClr val="D8D8D8"/>
            </a:solidFill>
            <a:ln w="2857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Intermodal Operator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1301750" y="1485900"/>
              <a:ext cx="1187450" cy="576263"/>
            </a:xfrm>
            <a:prstGeom prst="rect">
              <a:avLst/>
            </a:prstGeom>
            <a:solidFill>
              <a:srgbClr val="93B4DE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Shippers</a:t>
              </a:r>
              <a:endParaRPr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5583238" y="1485900"/>
              <a:ext cx="1187450" cy="576263"/>
            </a:xfrm>
            <a:prstGeom prst="rect">
              <a:avLst/>
            </a:prstGeom>
            <a:solidFill>
              <a:srgbClr val="4F81BD"/>
            </a:solidFill>
            <a:ln w="28575" cap="flat" cmpd="sng">
              <a:solidFill>
                <a:srgbClr val="0070C0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Maritime </a:t>
              </a:r>
              <a:endParaRPr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8448675" y="1485900"/>
              <a:ext cx="1187450" cy="576263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353638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353638"/>
                  </a:solidFill>
                  <a:latin typeface="Arial"/>
                  <a:ea typeface="Arial"/>
                  <a:cs typeface="Arial"/>
                  <a:sym typeface="Arial"/>
                </a:rPr>
                <a:t>Rail Infrastructure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7"/>
            <p:cNvSpPr/>
            <p:nvPr/>
          </p:nvSpPr>
          <p:spPr>
            <a:xfrm rot="-5400000">
              <a:off x="8921750" y="2400300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7" name="Google Shape;677;p37"/>
            <p:cNvCxnSpPr/>
            <p:nvPr/>
          </p:nvCxnSpPr>
          <p:spPr>
            <a:xfrm>
              <a:off x="1897063" y="5187950"/>
              <a:ext cx="7235825" cy="0"/>
            </a:xfrm>
            <a:prstGeom prst="straightConnector1">
              <a:avLst/>
            </a:prstGeom>
            <a:noFill/>
            <a:ln w="9525" cap="flat" cmpd="sng">
              <a:solidFill>
                <a:srgbClr val="5B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78" name="Google Shape;678;p37"/>
            <p:cNvSpPr/>
            <p:nvPr/>
          </p:nvSpPr>
          <p:spPr>
            <a:xfrm>
              <a:off x="4154488" y="5378450"/>
              <a:ext cx="1187450" cy="576263"/>
            </a:xfrm>
            <a:prstGeom prst="rect">
              <a:avLst/>
            </a:prstGeom>
            <a:solidFill>
              <a:srgbClr val="1D3A5B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Railway Undertaking	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2727325" y="5378450"/>
              <a:ext cx="1187450" cy="576263"/>
            </a:xfrm>
            <a:prstGeom prst="rect">
              <a:avLst/>
            </a:prstGeom>
            <a:solidFill>
              <a:srgbClr val="3974BC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Terminal/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buClr>
                  <a:srgbClr val="000000"/>
                </a:buClr>
                <a:buSzPts val="1100"/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Ports</a:t>
              </a:r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6946900" y="5378450"/>
              <a:ext cx="1189038" cy="576263"/>
            </a:xfrm>
            <a:prstGeom prst="rect">
              <a:avLst/>
            </a:prstGeom>
            <a:solidFill>
              <a:srgbClr val="D8D8D8"/>
            </a:solidFill>
            <a:ln w="2857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Intermodal Operator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1300163" y="5378450"/>
              <a:ext cx="1187450" cy="576263"/>
            </a:xfrm>
            <a:prstGeom prst="rect">
              <a:avLst/>
            </a:prstGeom>
            <a:solidFill>
              <a:srgbClr val="93B4DE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Shippers</a:t>
              </a:r>
              <a:endParaRPr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5581650" y="5378450"/>
              <a:ext cx="1187450" cy="576263"/>
            </a:xfrm>
            <a:prstGeom prst="rect">
              <a:avLst/>
            </a:prstGeom>
            <a:solidFill>
              <a:srgbClr val="4F81BD"/>
            </a:solidFill>
            <a:ln w="28575" cap="flat" cmpd="sng">
              <a:solidFill>
                <a:srgbClr val="0070C0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" tIns="45700" rIns="36000" bIns="4570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Maritime</a:t>
              </a:r>
              <a:endParaRPr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8447088" y="5378450"/>
              <a:ext cx="1187450" cy="576263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353638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200"/>
              </a:pPr>
              <a:r>
                <a:rPr lang="en-US" sz="1200" dirty="0">
                  <a:solidFill>
                    <a:srgbClr val="353638"/>
                  </a:solidFill>
                  <a:latin typeface="Arial"/>
                  <a:ea typeface="Arial"/>
                  <a:cs typeface="Arial"/>
                  <a:sym typeface="Arial"/>
                </a:rPr>
                <a:t>Rail Infrastructure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 rot="-5400000">
              <a:off x="4611688" y="4879975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7"/>
            <p:cNvSpPr/>
            <p:nvPr/>
          </p:nvSpPr>
          <p:spPr>
            <a:xfrm rot="-5400000">
              <a:off x="6051550" y="4879975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7"/>
            <p:cNvSpPr/>
            <p:nvPr/>
          </p:nvSpPr>
          <p:spPr>
            <a:xfrm rot="-5400000">
              <a:off x="3171825" y="4879975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7"/>
            <p:cNvSpPr/>
            <p:nvPr/>
          </p:nvSpPr>
          <p:spPr>
            <a:xfrm rot="-5400000">
              <a:off x="1731963" y="4879975"/>
              <a:ext cx="355600" cy="2349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7"/>
            <p:cNvSpPr/>
            <p:nvPr/>
          </p:nvSpPr>
          <p:spPr>
            <a:xfrm rot="-5400000">
              <a:off x="7492207" y="4880768"/>
              <a:ext cx="355600" cy="2333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7"/>
            <p:cNvSpPr/>
            <p:nvPr/>
          </p:nvSpPr>
          <p:spPr>
            <a:xfrm rot="-5400000">
              <a:off x="8932069" y="4880769"/>
              <a:ext cx="355600" cy="23336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368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p37"/>
          <p:cNvSpPr txBox="1"/>
          <p:nvPr/>
        </p:nvSpPr>
        <p:spPr>
          <a:xfrm>
            <a:off x="431803" y="235390"/>
            <a:ext cx="11425239" cy="59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DXI Data Hub – Components &amp;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4BB64-B70C-3DAA-622C-915CD375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C7F-E9F9-4EAE-8FE0-34D965AA7F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1721-362B-7D04-3CDB-88DD0BC5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371600"/>
            <a:ext cx="10847773" cy="48053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Interested to get connected?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Co-Director Aldo Puglisi				Co-Director Christoph Büchner</a:t>
            </a:r>
          </a:p>
          <a:p>
            <a:pPr marL="0" indent="0">
              <a:buNone/>
            </a:pPr>
            <a:r>
              <a:rPr lang="en-US" sz="2000" dirty="0"/>
              <a:t>apuglisi@dx-intermodal.com			cbuechner@dx-intermodal.com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AB146-5674-9E14-E73D-863688E4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C7F-E9F9-4EAE-8FE0-34D965AA7F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Google Shape;690;p37">
            <a:extLst>
              <a:ext uri="{FF2B5EF4-FFF2-40B4-BE49-F238E27FC236}">
                <a16:creationId xmlns:a16="http://schemas.microsoft.com/office/drawing/2014/main" id="{93E53DE4-FF87-DAA1-DE21-C8CBC26C5765}"/>
              </a:ext>
            </a:extLst>
          </p:cNvPr>
          <p:cNvSpPr txBox="1"/>
          <p:nvPr/>
        </p:nvSpPr>
        <p:spPr>
          <a:xfrm>
            <a:off x="431803" y="235390"/>
            <a:ext cx="11425239" cy="59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 to get connected to DXI Data Hub</a:t>
            </a:r>
          </a:p>
        </p:txBody>
      </p:sp>
    </p:spTree>
    <p:extLst>
      <p:ext uri="{BB962C8B-B14F-4D97-AF65-F5344CB8AC3E}">
        <p14:creationId xmlns:p14="http://schemas.microsoft.com/office/powerpoint/2010/main" val="317948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507</Words>
  <Application>Microsoft Office PowerPoint</Application>
  <PresentationFormat>Widescreen</PresentationFormat>
  <Paragraphs>139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Conduit ITC Pro</vt:lpstr>
      <vt:lpstr>Conduit ITC Pro Light</vt:lpstr>
      <vt:lpstr>Office Theme</vt:lpstr>
      <vt:lpstr>DXI - Data eXchange Intermodal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Aldo Puglisi</dc:creator>
  <cp:lastModifiedBy>Aldo Puglisi</cp:lastModifiedBy>
  <cp:revision>35</cp:revision>
  <dcterms:created xsi:type="dcterms:W3CDTF">2022-09-05T07:42:20Z</dcterms:created>
  <dcterms:modified xsi:type="dcterms:W3CDTF">2022-09-19T15:33:23Z</dcterms:modified>
</cp:coreProperties>
</file>