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69" r:id="rId2"/>
    <p:sldId id="2893" r:id="rId3"/>
    <p:sldId id="2894" r:id="rId4"/>
    <p:sldId id="2892" r:id="rId5"/>
    <p:sldId id="2926" r:id="rId6"/>
    <p:sldId id="2925" r:id="rId7"/>
    <p:sldId id="2938" r:id="rId8"/>
    <p:sldId id="2934" r:id="rId9"/>
    <p:sldId id="2933" r:id="rId10"/>
    <p:sldId id="2936" r:id="rId11"/>
    <p:sldId id="2931" r:id="rId12"/>
    <p:sldId id="2928" r:id="rId13"/>
    <p:sldId id="2937" r:id="rId14"/>
    <p:sldId id="2923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ix Patrick" initials="KP" lastIdx="1" clrIdx="0">
    <p:extLst>
      <p:ext uri="{19B8F6BF-5375-455C-9EA6-DF929625EA0E}">
        <p15:presenceInfo xmlns:p15="http://schemas.microsoft.com/office/powerpoint/2012/main" userId="S::patrick.konix@infrabel.be::c2199393-dd41-460f-90f7-506b0514a3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873D"/>
    <a:srgbClr val="808080"/>
    <a:srgbClr val="993366"/>
    <a:srgbClr val="005F20"/>
    <a:srgbClr val="E6E9EE"/>
    <a:srgbClr val="996633"/>
    <a:srgbClr val="0B2659"/>
    <a:srgbClr val="E8BC10"/>
    <a:srgbClr val="0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7" autoAdjust="0"/>
  </p:normalViewPr>
  <p:slideViewPr>
    <p:cSldViewPr snapToGrid="0">
      <p:cViewPr varScale="1">
        <p:scale>
          <a:sx n="103" d="100"/>
          <a:sy n="103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ald Reisinger" userId="24ed9bb0-0fe9-43c7-85a0-f89a195c3590" providerId="ADAL" clId="{383422FF-8242-4663-AB1C-6BA1082EBAA0}"/>
    <pc:docChg chg="custSel modSld">
      <pc:chgData name="Harald Reisinger" userId="24ed9bb0-0fe9-43c7-85a0-f89a195c3590" providerId="ADAL" clId="{383422FF-8242-4663-AB1C-6BA1082EBAA0}" dt="2022-09-15T16:02:10.505" v="20" actId="5793"/>
      <pc:docMkLst>
        <pc:docMk/>
      </pc:docMkLst>
      <pc:sldChg chg="modSp mod">
        <pc:chgData name="Harald Reisinger" userId="24ed9bb0-0fe9-43c7-85a0-f89a195c3590" providerId="ADAL" clId="{383422FF-8242-4663-AB1C-6BA1082EBAA0}" dt="2022-09-15T16:00:43.846" v="8" actId="6549"/>
        <pc:sldMkLst>
          <pc:docMk/>
          <pc:sldMk cId="717654547" sldId="2894"/>
        </pc:sldMkLst>
        <pc:spChg chg="mod">
          <ac:chgData name="Harald Reisinger" userId="24ed9bb0-0fe9-43c7-85a0-f89a195c3590" providerId="ADAL" clId="{383422FF-8242-4663-AB1C-6BA1082EBAA0}" dt="2022-09-15T16:00:43.846" v="8" actId="6549"/>
          <ac:spMkLst>
            <pc:docMk/>
            <pc:sldMk cId="717654547" sldId="2894"/>
            <ac:spMk id="3" creationId="{299CC2A9-2BA6-8465-DC42-E7A00FB8D5C0}"/>
          </ac:spMkLst>
        </pc:spChg>
        <pc:spChg chg="mod">
          <ac:chgData name="Harald Reisinger" userId="24ed9bb0-0fe9-43c7-85a0-f89a195c3590" providerId="ADAL" clId="{383422FF-8242-4663-AB1C-6BA1082EBAA0}" dt="2022-09-15T16:00:17.818" v="5" actId="1076"/>
          <ac:spMkLst>
            <pc:docMk/>
            <pc:sldMk cId="717654547" sldId="2894"/>
            <ac:spMk id="49" creationId="{928614EB-7668-4749-9AA1-68877009D239}"/>
          </ac:spMkLst>
        </pc:spChg>
        <pc:spChg chg="mod">
          <ac:chgData name="Harald Reisinger" userId="24ed9bb0-0fe9-43c7-85a0-f89a195c3590" providerId="ADAL" clId="{383422FF-8242-4663-AB1C-6BA1082EBAA0}" dt="2022-09-15T16:00:30.268" v="6" actId="1076"/>
          <ac:spMkLst>
            <pc:docMk/>
            <pc:sldMk cId="717654547" sldId="2894"/>
            <ac:spMk id="50" creationId="{55A733C6-553E-4EF6-9F5D-BFEDD22BCDE1}"/>
          </ac:spMkLst>
        </pc:spChg>
        <pc:spChg chg="mod">
          <ac:chgData name="Harald Reisinger" userId="24ed9bb0-0fe9-43c7-85a0-f89a195c3590" providerId="ADAL" clId="{383422FF-8242-4663-AB1C-6BA1082EBAA0}" dt="2022-09-15T16:00:34.441" v="7" actId="1076"/>
          <ac:spMkLst>
            <pc:docMk/>
            <pc:sldMk cId="717654547" sldId="2894"/>
            <ac:spMk id="52" creationId="{7034C054-BB9B-493B-8592-2D0B6F766045}"/>
          </ac:spMkLst>
        </pc:spChg>
      </pc:sldChg>
      <pc:sldChg chg="modSp mod">
        <pc:chgData name="Harald Reisinger" userId="24ed9bb0-0fe9-43c7-85a0-f89a195c3590" providerId="ADAL" clId="{383422FF-8242-4663-AB1C-6BA1082EBAA0}" dt="2022-09-15T16:02:10.505" v="20" actId="5793"/>
        <pc:sldMkLst>
          <pc:docMk/>
          <pc:sldMk cId="356525904" sldId="2936"/>
        </pc:sldMkLst>
        <pc:spChg chg="mod">
          <ac:chgData name="Harald Reisinger" userId="24ed9bb0-0fe9-43c7-85a0-f89a195c3590" providerId="ADAL" clId="{383422FF-8242-4663-AB1C-6BA1082EBAA0}" dt="2022-09-15T16:02:10.505" v="20" actId="5793"/>
          <ac:spMkLst>
            <pc:docMk/>
            <pc:sldMk cId="356525904" sldId="2936"/>
            <ac:spMk id="2" creationId="{EB48AA55-685F-51CF-7FF4-C8E717855F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FABC4-2C4C-4578-B19A-7B8D41AA5124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39218-A38F-42BB-9677-8A7744ABCDD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6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739218-A38F-42BB-9677-8A7744ABCD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7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73" y="160118"/>
            <a:ext cx="5762180" cy="5802528"/>
          </a:xfrm>
          <a:prstGeom prst="rect">
            <a:avLst/>
          </a:prstGeom>
        </p:spPr>
      </p:pic>
      <p:sp>
        <p:nvSpPr>
          <p:cNvPr id="654" name="Freeform 653"/>
          <p:cNvSpPr/>
          <p:nvPr userDrawn="1"/>
        </p:nvSpPr>
        <p:spPr>
          <a:xfrm>
            <a:off x="4535772" y="0"/>
            <a:ext cx="7664409" cy="6858000"/>
          </a:xfrm>
          <a:custGeom>
            <a:avLst/>
            <a:gdLst>
              <a:gd name="connsiteX0" fmla="*/ 2047165 w 7664409"/>
              <a:gd name="connsiteY0" fmla="*/ 0 h 6858000"/>
              <a:gd name="connsiteX1" fmla="*/ 7664409 w 7664409"/>
              <a:gd name="connsiteY1" fmla="*/ 0 h 6858000"/>
              <a:gd name="connsiteX2" fmla="*/ 7664409 w 7664409"/>
              <a:gd name="connsiteY2" fmla="*/ 6858000 h 6858000"/>
              <a:gd name="connsiteX3" fmla="*/ 0 w 766440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4409" h="6858000">
                <a:moveTo>
                  <a:pt x="2047165" y="0"/>
                </a:moveTo>
                <a:lnTo>
                  <a:pt x="7664409" y="0"/>
                </a:lnTo>
                <a:lnTo>
                  <a:pt x="766440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5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AT"/>
          </a:p>
        </p:txBody>
      </p:sp>
      <p:pic>
        <p:nvPicPr>
          <p:cNvPr id="655" name="Picture 65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87" y="2860072"/>
            <a:ext cx="2904273" cy="1137856"/>
          </a:xfrm>
          <a:prstGeom prst="rect">
            <a:avLst/>
          </a:prstGeom>
        </p:spPr>
      </p:pic>
      <p:sp>
        <p:nvSpPr>
          <p:cNvPr id="657" name="Freeform 656"/>
          <p:cNvSpPr/>
          <p:nvPr userDrawn="1"/>
        </p:nvSpPr>
        <p:spPr>
          <a:xfrm>
            <a:off x="3987209" y="4457694"/>
            <a:ext cx="1949592" cy="2400305"/>
          </a:xfrm>
          <a:custGeom>
            <a:avLst/>
            <a:gdLst>
              <a:gd name="connsiteX0" fmla="*/ 969626 w 2638313"/>
              <a:gd name="connsiteY0" fmla="*/ 0 h 3248247"/>
              <a:gd name="connsiteX1" fmla="*/ 2638313 w 2638313"/>
              <a:gd name="connsiteY1" fmla="*/ 0 h 3248247"/>
              <a:gd name="connsiteX2" fmla="*/ 1668687 w 2638313"/>
              <a:gd name="connsiteY2" fmla="*/ 3248247 h 3248247"/>
              <a:gd name="connsiteX3" fmla="*/ 0 w 2638313"/>
              <a:gd name="connsiteY3" fmla="*/ 3248247 h 324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313" h="3248247">
                <a:moveTo>
                  <a:pt x="969626" y="0"/>
                </a:moveTo>
                <a:lnTo>
                  <a:pt x="2638313" y="0"/>
                </a:lnTo>
                <a:lnTo>
                  <a:pt x="1668687" y="3248247"/>
                </a:lnTo>
                <a:lnTo>
                  <a:pt x="0" y="3248247"/>
                </a:lnTo>
                <a:close/>
              </a:path>
            </a:pathLst>
          </a:custGeom>
          <a:solidFill>
            <a:srgbClr val="BF8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59" name="Picture 65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  <p:sp>
        <p:nvSpPr>
          <p:cNvPr id="66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837469" y="4453660"/>
            <a:ext cx="4910938" cy="86916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665" name="Text Placeholder 664"/>
          <p:cNvSpPr>
            <a:spLocks noGrp="1"/>
          </p:cNvSpPr>
          <p:nvPr>
            <p:ph type="body" sz="quarter" idx="10" hasCustomPrompt="1"/>
          </p:nvPr>
        </p:nvSpPr>
        <p:spPr>
          <a:xfrm>
            <a:off x="6837470" y="5343752"/>
            <a:ext cx="4910938" cy="862012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Click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edit</a:t>
            </a:r>
            <a:r>
              <a:rPr lang="de-DE"/>
              <a:t> </a:t>
            </a:r>
            <a:r>
              <a:rPr lang="de-DE" err="1"/>
              <a:t>place</a:t>
            </a:r>
            <a:r>
              <a:rPr lang="de-DE"/>
              <a:t> </a:t>
            </a:r>
            <a:r>
              <a:rPr lang="de-DE" err="1"/>
              <a:t>and</a:t>
            </a:r>
            <a:r>
              <a:rPr lang="de-DE"/>
              <a:t> </a:t>
            </a:r>
            <a:r>
              <a:rPr lang="de-DE" err="1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1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558" y="457200"/>
            <a:ext cx="43964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457201"/>
            <a:ext cx="6633255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75558" y="2057400"/>
            <a:ext cx="43964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6F56BE-79E2-4E2D-8A26-91A3486AAF5C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8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25EAE4-2085-465B-A4DC-6E4F6DDD322A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1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19ACD9-6F27-4B4D-93E6-CD99DC0642AB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1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650048"/>
            <a:ext cx="10515600" cy="469761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50000"/>
                  </a:schemeClr>
                </a:solidFill>
                <a:latin typeface="+mn-lt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/>
              <a:t>[</a:t>
            </a:r>
            <a:r>
              <a:rPr lang="de-DE" err="1"/>
              <a:t>Subject</a:t>
            </a:r>
            <a:r>
              <a:rPr lang="de-DE"/>
              <a:t>]</a:t>
            </a:r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68022" y="839244"/>
            <a:ext cx="329784" cy="9136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0"/>
          </p:nvPr>
        </p:nvSpPr>
        <p:spPr>
          <a:xfrm>
            <a:off x="838200" y="1337094"/>
            <a:ext cx="10515600" cy="495182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latin typeface="+mn-lt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3844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5557" y="1045028"/>
            <a:ext cx="11440886" cy="5131935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873579"/>
          </a:xfrm>
          <a:prstGeom prst="rect">
            <a:avLst/>
          </a:prstGeom>
          <a:solidFill>
            <a:srgbClr val="005F2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76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4535772" y="0"/>
            <a:ext cx="7664409" cy="6858000"/>
          </a:xfrm>
          <a:custGeom>
            <a:avLst/>
            <a:gdLst>
              <a:gd name="connsiteX0" fmla="*/ 2047165 w 7664409"/>
              <a:gd name="connsiteY0" fmla="*/ 0 h 6858000"/>
              <a:gd name="connsiteX1" fmla="*/ 7664409 w 7664409"/>
              <a:gd name="connsiteY1" fmla="*/ 0 h 6858000"/>
              <a:gd name="connsiteX2" fmla="*/ 7664409 w 7664409"/>
              <a:gd name="connsiteY2" fmla="*/ 6858000 h 6858000"/>
              <a:gd name="connsiteX3" fmla="*/ 0 w 766440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4409" h="6858000">
                <a:moveTo>
                  <a:pt x="2047165" y="0"/>
                </a:moveTo>
                <a:lnTo>
                  <a:pt x="7664409" y="0"/>
                </a:lnTo>
                <a:lnTo>
                  <a:pt x="766440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99663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Freeform 8"/>
          <p:cNvSpPr/>
          <p:nvPr userDrawn="1"/>
        </p:nvSpPr>
        <p:spPr>
          <a:xfrm>
            <a:off x="5260838" y="0"/>
            <a:ext cx="1949592" cy="2400305"/>
          </a:xfrm>
          <a:custGeom>
            <a:avLst/>
            <a:gdLst>
              <a:gd name="connsiteX0" fmla="*/ 969626 w 2638313"/>
              <a:gd name="connsiteY0" fmla="*/ 0 h 3248247"/>
              <a:gd name="connsiteX1" fmla="*/ 2638313 w 2638313"/>
              <a:gd name="connsiteY1" fmla="*/ 0 h 3248247"/>
              <a:gd name="connsiteX2" fmla="*/ 1668687 w 2638313"/>
              <a:gd name="connsiteY2" fmla="*/ 3248247 h 3248247"/>
              <a:gd name="connsiteX3" fmla="*/ 0 w 2638313"/>
              <a:gd name="connsiteY3" fmla="*/ 3248247 h 324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313" h="3248247">
                <a:moveTo>
                  <a:pt x="969626" y="0"/>
                </a:moveTo>
                <a:lnTo>
                  <a:pt x="2638313" y="0"/>
                </a:lnTo>
                <a:lnTo>
                  <a:pt x="1668687" y="3248247"/>
                </a:lnTo>
                <a:lnTo>
                  <a:pt x="0" y="3248247"/>
                </a:lnTo>
                <a:close/>
              </a:path>
            </a:pathLst>
          </a:custGeom>
          <a:solidFill>
            <a:srgbClr val="BF8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5557" y="2994420"/>
            <a:ext cx="4910938" cy="86916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800">
                <a:solidFill>
                  <a:srgbClr val="005F20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030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4535772" y="0"/>
            <a:ext cx="7664409" cy="6858000"/>
          </a:xfrm>
          <a:custGeom>
            <a:avLst/>
            <a:gdLst>
              <a:gd name="connsiteX0" fmla="*/ 2047165 w 7664409"/>
              <a:gd name="connsiteY0" fmla="*/ 0 h 6858000"/>
              <a:gd name="connsiteX1" fmla="*/ 7664409 w 7664409"/>
              <a:gd name="connsiteY1" fmla="*/ 0 h 6858000"/>
              <a:gd name="connsiteX2" fmla="*/ 7664409 w 7664409"/>
              <a:gd name="connsiteY2" fmla="*/ 6858000 h 6858000"/>
              <a:gd name="connsiteX3" fmla="*/ 0 w 766440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4409" h="6858000">
                <a:moveTo>
                  <a:pt x="2047165" y="0"/>
                </a:moveTo>
                <a:lnTo>
                  <a:pt x="7664409" y="0"/>
                </a:lnTo>
                <a:lnTo>
                  <a:pt x="766440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5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Freeform 8"/>
          <p:cNvSpPr/>
          <p:nvPr userDrawn="1"/>
        </p:nvSpPr>
        <p:spPr>
          <a:xfrm>
            <a:off x="5260838" y="0"/>
            <a:ext cx="1949592" cy="2400305"/>
          </a:xfrm>
          <a:custGeom>
            <a:avLst/>
            <a:gdLst>
              <a:gd name="connsiteX0" fmla="*/ 969626 w 2638313"/>
              <a:gd name="connsiteY0" fmla="*/ 0 h 3248247"/>
              <a:gd name="connsiteX1" fmla="*/ 2638313 w 2638313"/>
              <a:gd name="connsiteY1" fmla="*/ 0 h 3248247"/>
              <a:gd name="connsiteX2" fmla="*/ 1668687 w 2638313"/>
              <a:gd name="connsiteY2" fmla="*/ 3248247 h 3248247"/>
              <a:gd name="connsiteX3" fmla="*/ 0 w 2638313"/>
              <a:gd name="connsiteY3" fmla="*/ 3248247 h 324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313" h="3248247">
                <a:moveTo>
                  <a:pt x="969626" y="0"/>
                </a:moveTo>
                <a:lnTo>
                  <a:pt x="2638313" y="0"/>
                </a:lnTo>
                <a:lnTo>
                  <a:pt x="1668687" y="3248247"/>
                </a:lnTo>
                <a:lnTo>
                  <a:pt x="0" y="3248247"/>
                </a:lnTo>
                <a:close/>
              </a:path>
            </a:pathLst>
          </a:custGeom>
          <a:solidFill>
            <a:srgbClr val="BF8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5557" y="2994420"/>
            <a:ext cx="4910938" cy="86916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800">
                <a:solidFill>
                  <a:srgbClr val="005F20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5784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75557" y="1053193"/>
            <a:ext cx="5644243" cy="5123770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199" y="1053193"/>
            <a:ext cx="5644243" cy="5123770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0F503D-562A-47C4-84C5-E79A03204C55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873579"/>
          </a:xfrm>
          <a:prstGeom prst="rect">
            <a:avLst/>
          </a:prstGeom>
          <a:solidFill>
            <a:srgbClr val="005F2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5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5558" y="991280"/>
            <a:ext cx="5622018" cy="751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75558" y="1909761"/>
            <a:ext cx="5622018" cy="4279902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91280"/>
            <a:ext cx="5644242" cy="751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199" y="1909761"/>
            <a:ext cx="5644243" cy="4279902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6001AF-5D67-4B75-8CC1-F57BFF0BD816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873579"/>
          </a:xfrm>
          <a:prstGeom prst="rect">
            <a:avLst/>
          </a:prstGeom>
          <a:solidFill>
            <a:srgbClr val="005F2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4445F7-E329-40A2-8272-3F9E9143C05E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873579"/>
          </a:xfrm>
          <a:prstGeom prst="rect">
            <a:avLst/>
          </a:prstGeom>
          <a:solidFill>
            <a:srgbClr val="005F2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B9708C-A94A-47F7-9912-D6B314E45632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3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558" y="457200"/>
            <a:ext cx="43964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7" y="457201"/>
            <a:ext cx="663325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75558" y="2057400"/>
            <a:ext cx="43964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1E0DD-A6FD-43EF-8CD8-3283264AECD9}" type="datetime3">
              <a:rPr lang="en-US" smtClean="0"/>
              <a:t>19 September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8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73579"/>
          </a:xfrm>
          <a:prstGeom prst="rect">
            <a:avLst/>
          </a:prstGeom>
          <a:solidFill>
            <a:srgbClr val="005F2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557" y="1053193"/>
            <a:ext cx="11440886" cy="5123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55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32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9BB6B-2035-4745-9798-23A31AD4F0F8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57" y="6344455"/>
            <a:ext cx="987841" cy="38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8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F873D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F873D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F873D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F873D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F873D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svg"/><Relationship Id="rId5" Type="http://schemas.openxmlformats.org/officeDocument/2006/relationships/image" Target="../media/image24.sv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tags" Target="../tags/tag3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8.png"/><Relationship Id="rId4" Type="http://schemas.openxmlformats.org/officeDocument/2006/relationships/tags" Target="../tags/tag4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857216-3DF9-4D7F-AADB-ACB8ED6C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538" y="4908884"/>
            <a:ext cx="4871184" cy="1007997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/>
                <a:cs typeface="Arial"/>
              </a:rPr>
              <a:t>Workshop on Data Interoperability, InnoTrans, 21 September 2022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908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48AA55-685F-51CF-7FF4-C8E717855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8530" y="1167689"/>
            <a:ext cx="8616043" cy="5131935"/>
          </a:xfrm>
        </p:spPr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Avoid frustration among the sector that RINF data needs to be provided but is hardly used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0" indent="0" algn="l" rtl="0" fontAlgn="base">
              <a:lnSpc>
                <a:spcPct val="150000"/>
              </a:lnSpc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Higher data quality because the usage of data as inconsistencies will be reported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0" indent="0" fontAlgn="base">
              <a:lnSpc>
                <a:spcPct val="150000"/>
              </a:lnSpc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Co-host ONE single database instead of two (several) separate ones</a:t>
            </a:r>
          </a:p>
          <a:p>
            <a:pPr marL="0" indent="0" fontAlgn="base">
              <a:lnSpc>
                <a:spcPct val="150000"/>
              </a:lnSpc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ct val="100000"/>
              </a:lnSpc>
            </a:pPr>
            <a:r>
              <a:rPr lang="de-DE" sz="2000" b="0" i="0" u="none" strike="noStrike" dirty="0">
                <a:effectLst/>
                <a:latin typeface="Arial" panose="020B0604020202020204" pitchFamily="34" charset="0"/>
              </a:rPr>
              <a:t>Data 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access will be fair and easy</a:t>
            </a:r>
          </a:p>
          <a:p>
            <a:pPr marL="0" indent="0" algn="l" rtl="0" fontAlgn="base">
              <a:lnSpc>
                <a:spcPct val="150000"/>
              </a:lnSpc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ct val="100000"/>
              </a:lnSpc>
            </a:pPr>
            <a:r>
              <a:rPr lang="en-GB" dirty="0">
                <a:latin typeface="Arial" panose="020B0604020202020204" pitchFamily="34" charset="0"/>
              </a:rPr>
              <a:t>R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e-use of data is facilitated</a:t>
            </a:r>
            <a:endParaRPr lang="en-GB" sz="2000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94FD84-E88F-E8E1-0EF6-BFBD259C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641468-0B1F-BD3B-139E-CBB724466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Benefits </a:t>
            </a:r>
            <a:r>
              <a:rPr lang="de-DE" dirty="0" err="1"/>
              <a:t>of</a:t>
            </a:r>
            <a:r>
              <a:rPr lang="de-DE" dirty="0"/>
              <a:t> a Joint Approach</a:t>
            </a:r>
            <a:endParaRPr lang="en-GB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B3E3795-D9AE-BD79-0872-89B06B6BCD9B}"/>
              </a:ext>
            </a:extLst>
          </p:cNvPr>
          <p:cNvGrpSpPr/>
          <p:nvPr/>
        </p:nvGrpSpPr>
        <p:grpSpPr>
          <a:xfrm>
            <a:off x="1841550" y="1006550"/>
            <a:ext cx="914400" cy="5532361"/>
            <a:chOff x="1908457" y="1006551"/>
            <a:chExt cx="914400" cy="5532361"/>
          </a:xfrm>
          <a:solidFill>
            <a:srgbClr val="BF873D"/>
          </a:solidFill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5861E24-AA34-29D0-7470-4B650CA51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908457" y="1006551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Badge Tick with solid fill">
              <a:extLst>
                <a:ext uri="{FF2B5EF4-FFF2-40B4-BE49-F238E27FC236}">
                  <a16:creationId xmlns:a16="http://schemas.microsoft.com/office/drawing/2014/main" id="{07DC2017-FEBC-5185-452E-FCC51D4C8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908457" y="2259718"/>
              <a:ext cx="914400" cy="914400"/>
            </a:xfrm>
            <a:prstGeom prst="rect">
              <a:avLst/>
            </a:prstGeom>
          </p:spPr>
        </p:pic>
        <p:pic>
          <p:nvPicPr>
            <p:cNvPr id="22" name="Graphic 21" descr="Cursor with solid fill">
              <a:extLst>
                <a:ext uri="{FF2B5EF4-FFF2-40B4-BE49-F238E27FC236}">
                  <a16:creationId xmlns:a16="http://schemas.microsoft.com/office/drawing/2014/main" id="{4D9CBDFB-32B5-5662-9AB0-F2E9C987F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908457" y="4560258"/>
              <a:ext cx="914400" cy="914400"/>
            </a:xfrm>
            <a:prstGeom prst="rect">
              <a:avLst/>
            </a:prstGeom>
          </p:spPr>
        </p:pic>
        <p:pic>
          <p:nvPicPr>
            <p:cNvPr id="30" name="Graphic 29" descr="Internet Of Things with solid fill">
              <a:extLst>
                <a:ext uri="{FF2B5EF4-FFF2-40B4-BE49-F238E27FC236}">
                  <a16:creationId xmlns:a16="http://schemas.microsoft.com/office/drawing/2014/main" id="{5E015C65-1FBF-43B6-038A-30B7B1096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08457" y="3474409"/>
              <a:ext cx="914400" cy="914400"/>
            </a:xfrm>
            <a:prstGeom prst="rect">
              <a:avLst/>
            </a:prstGeom>
          </p:spPr>
        </p:pic>
        <p:pic>
          <p:nvPicPr>
            <p:cNvPr id="32" name="Graphic 31" descr="Recycle with solid fill">
              <a:extLst>
                <a:ext uri="{FF2B5EF4-FFF2-40B4-BE49-F238E27FC236}">
                  <a16:creationId xmlns:a16="http://schemas.microsoft.com/office/drawing/2014/main" id="{A845A97E-D4E7-2319-3B52-872FB9150A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908457" y="5624512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52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49AC0E-4E91-4518-A5F0-3D255B91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20817D-6EEA-4E9F-BA64-304CB9A6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A2D4E1A-E468-45CF-8220-137966DD3D52}"/>
              </a:ext>
            </a:extLst>
          </p:cNvPr>
          <p:cNvSpPr/>
          <p:nvPr/>
        </p:nvSpPr>
        <p:spPr>
          <a:xfrm>
            <a:off x="4280072" y="1959188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>
                <a:solidFill>
                  <a:schemeClr val="accent1"/>
                </a:solidFill>
              </a:rPr>
              <a:t>Capacity Management Data</a:t>
            </a:r>
          </a:p>
          <a:p>
            <a:pPr algn="ctr">
              <a:defRPr/>
            </a:pPr>
            <a:endParaRPr kumimoji="0" lang="en-US" sz="15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Inventory </a:t>
            </a:r>
          </a:p>
          <a:p>
            <a:pPr algn="ctr">
              <a:defRPr/>
            </a:pPr>
            <a:r>
              <a:rPr lang="en-US" sz="1500" b="1">
                <a:solidFill>
                  <a:schemeClr val="tx2"/>
                </a:solidFill>
                <a:latin typeface="Arial"/>
                <a:cs typeface="Times New Roman"/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TCRs, Capacity Strategy &amp; Model, Capacity Request, Capacity Offer, ..</a:t>
            </a:r>
          </a:p>
          <a:p>
            <a:pPr algn="ctr">
              <a:defRPr/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Access/LM</a:t>
            </a:r>
            <a:endParaRPr lang="en-US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TAF/TAP, Regulations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Partnerships</a:t>
            </a:r>
            <a:endParaRPr lang="en-US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FTE, RUs, Allocation Bodies…</a:t>
            </a:r>
          </a:p>
          <a:p>
            <a:pPr algn="ctr">
              <a:defRPr/>
            </a:pPr>
            <a:endParaRPr lang="en-US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Long Term Data Strategy </a:t>
            </a: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cs typeface="Times New Roman"/>
              </a:rPr>
              <a:t>EU alignment, EU Transport Data Spaces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152CF4F-7F71-4D59-B16E-501645D4B292}"/>
              </a:ext>
            </a:extLst>
          </p:cNvPr>
          <p:cNvSpPr/>
          <p:nvPr/>
        </p:nvSpPr>
        <p:spPr>
          <a:xfrm>
            <a:off x="8153304" y="1959186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Operational Data</a:t>
            </a:r>
          </a:p>
          <a:p>
            <a:pPr algn="ctr"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Inventory</a:t>
            </a:r>
          </a:p>
          <a:p>
            <a:pPr algn="ctr">
              <a:defRPr/>
            </a:pPr>
            <a:r>
              <a:rPr lang="en-GB" sz="1500" b="1">
                <a:solidFill>
                  <a:schemeClr val="tx2"/>
                </a:solidFill>
                <a:latin typeface="Arial"/>
                <a:cs typeface="Times New Roman"/>
              </a:rPr>
              <a:t>Data Included</a:t>
            </a: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Train, Wagons, Container (TCM), Daily TT, Movement, ETA, GPS, …</a:t>
            </a:r>
          </a:p>
          <a:p>
            <a:pPr algn="ctr">
              <a:defRPr/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Access/LM</a:t>
            </a:r>
            <a:endParaRPr lang="en-US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Based on TAF/TAP</a:t>
            </a:r>
          </a:p>
          <a:p>
            <a:pPr algn="ctr"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Partnerships</a:t>
            </a:r>
            <a:endParaRPr lang="en-GB" sz="1500" b="1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RUs UIC, RFF, UIRR, UIP, …</a:t>
            </a:r>
          </a:p>
          <a:p>
            <a:pPr algn="ctr"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>
                <a:solidFill>
                  <a:schemeClr val="accent1"/>
                </a:solidFill>
              </a:rPr>
              <a:t>Long Term Data Strategy </a:t>
            </a:r>
          </a:p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cs typeface="Times New Roman"/>
              </a:rPr>
              <a:t>EU alignment, EU Transport Data Spaces</a:t>
            </a:r>
          </a:p>
          <a:p>
            <a:pPr algn="ctr"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8E552D8-50C7-42D2-BFC4-4B0FB4202086}"/>
              </a:ext>
            </a:extLst>
          </p:cNvPr>
          <p:cNvSpPr/>
          <p:nvPr/>
        </p:nvSpPr>
        <p:spPr>
          <a:xfrm>
            <a:off x="406840" y="1959189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Infrastructure Data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 </a:t>
            </a:r>
          </a:p>
          <a:p>
            <a:pPr algn="ctr">
              <a:defRPr/>
            </a:pPr>
            <a:r>
              <a:rPr lang="en-US" sz="1500" b="1" dirty="0">
                <a:solidFill>
                  <a:schemeClr val="tx2"/>
                </a:solidFill>
                <a:latin typeface="Arial"/>
                <a:cs typeface="Times New Roman"/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Infrastructure </a:t>
            </a:r>
            <a:r>
              <a:rPr lang="en-US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Topology Information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Access/LM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(Open)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RINF, TAF/TAP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ERA, EC, IMs, RUs</a:t>
            </a:r>
          </a:p>
          <a:p>
            <a:pPr algn="ctr">
              <a:defRPr/>
            </a:pPr>
            <a:endParaRPr lang="de-DE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Data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Transport Data Spaces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11CA3F1-DE9F-504E-6470-94B5D5B38852}"/>
              </a:ext>
            </a:extLst>
          </p:cNvPr>
          <p:cNvSpPr/>
          <p:nvPr/>
        </p:nvSpPr>
        <p:spPr>
          <a:xfrm>
            <a:off x="4263563" y="1013897"/>
            <a:ext cx="3648364" cy="697972"/>
          </a:xfrm>
          <a:prstGeom prst="roundRect">
            <a:avLst/>
          </a:prstGeom>
          <a:solidFill>
            <a:schemeClr val="accent2">
              <a:lumMod val="90000"/>
              <a:lumOff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Digital Capacity Management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896DAF8-9BDA-94B7-857E-8C87796F181C}"/>
              </a:ext>
            </a:extLst>
          </p:cNvPr>
          <p:cNvSpPr/>
          <p:nvPr/>
        </p:nvSpPr>
        <p:spPr>
          <a:xfrm>
            <a:off x="8136795" y="1013897"/>
            <a:ext cx="3648364" cy="697972"/>
          </a:xfrm>
          <a:prstGeom prst="round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Digital Train Information</a:t>
            </a:r>
            <a:r>
              <a:rPr lang="en-GB" sz="1650" b="1">
                <a:solidFill>
                  <a:schemeClr val="bg2"/>
                </a:solidFill>
                <a:latin typeface="Calibri"/>
              </a:rPr>
              <a:t> 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129490B-9130-E648-829B-F7DCA68FB6B3}"/>
              </a:ext>
            </a:extLst>
          </p:cNvPr>
          <p:cNvSpPr/>
          <p:nvPr/>
        </p:nvSpPr>
        <p:spPr>
          <a:xfrm>
            <a:off x="390331" y="1013897"/>
            <a:ext cx="3648364" cy="697972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Digital Infrastructure Information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699F67C-B9C5-4D97-AAD0-536B9E21BD29}"/>
              </a:ext>
            </a:extLst>
          </p:cNvPr>
          <p:cNvSpPr/>
          <p:nvPr/>
        </p:nvSpPr>
        <p:spPr>
          <a:xfrm>
            <a:off x="8510187" y="4305671"/>
            <a:ext cx="2998321" cy="58592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2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1ACBA3-EDAF-4F0B-BAC4-F5D877EE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557" y="1045028"/>
            <a:ext cx="11585534" cy="51319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500" dirty="0">
                <a:ea typeface="+mn-lt"/>
                <a:cs typeface="+mn-lt"/>
              </a:rPr>
              <a:t>The scope of the IMs (RNE) “Digital Train Information” is complementary with “Digital Platform (DP-Rail)” and the common topics are:</a:t>
            </a:r>
          </a:p>
          <a:p>
            <a:pPr marL="895350" lvl="3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500" dirty="0">
                <a:ea typeface="+mn-lt"/>
                <a:cs typeface="+mn-lt"/>
              </a:rPr>
              <a:t>The link with Digital Train project</a:t>
            </a:r>
          </a:p>
          <a:p>
            <a:pPr marL="895350" lvl="3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500" dirty="0">
                <a:ea typeface="+mn-lt"/>
                <a:cs typeface="+mn-lt"/>
              </a:rPr>
              <a:t>Operational train number/unique train identifier </a:t>
            </a:r>
          </a:p>
          <a:p>
            <a:pPr marL="895350" lvl="3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500" dirty="0">
                <a:ea typeface="+mn-lt"/>
                <a:cs typeface="+mn-lt"/>
              </a:rPr>
              <a:t>Migration of secondary location and CRD population (and reference files)</a:t>
            </a:r>
          </a:p>
          <a:p>
            <a:pPr marL="895350" lvl="3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500" dirty="0">
                <a:ea typeface="+mn-lt"/>
                <a:cs typeface="+mn-lt"/>
              </a:rPr>
              <a:t>Punctuality monitoring reporting</a:t>
            </a:r>
          </a:p>
          <a:p>
            <a:pPr marL="895350" lvl="3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500" dirty="0">
                <a:ea typeface="+mn-lt"/>
                <a:cs typeface="+mn-lt"/>
              </a:rPr>
              <a:t>Digital Capacity Management</a:t>
            </a:r>
            <a:endParaRPr lang="en-GB" sz="1500" dirty="0"/>
          </a:p>
          <a:p>
            <a:pPr>
              <a:lnSpc>
                <a:spcPct val="150000"/>
              </a:lnSpc>
            </a:pPr>
            <a:endParaRPr lang="en-US" sz="1500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sz="1500" dirty="0">
                <a:ea typeface="+mn-lt"/>
                <a:cs typeface="+mn-lt"/>
              </a:rPr>
              <a:t>The “Digital Platform (DP-Rail)” aims at exchanging high-quality operational data on: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500" dirty="0">
              <a:ea typeface="+mn-lt"/>
              <a:cs typeface="+mn-lt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500" dirty="0">
              <a:ea typeface="+mn-lt"/>
              <a:cs typeface="+mn-lt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500" dirty="0">
              <a:ea typeface="+mn-lt"/>
              <a:cs typeface="+mn-lt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500" dirty="0">
              <a:ea typeface="+mn-lt"/>
              <a:cs typeface="+mn-lt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500" dirty="0">
              <a:ea typeface="+mn-lt"/>
              <a:cs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1893F-A89C-4708-B5EE-2512998D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8AE858-D841-4344-A250-719E276B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Platform (DP-RAIL)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53991-E9D5-4885-86EA-3F2B54474001}"/>
              </a:ext>
            </a:extLst>
          </p:cNvPr>
          <p:cNvSpPr txBox="1"/>
          <p:nvPr/>
        </p:nvSpPr>
        <p:spPr>
          <a:xfrm>
            <a:off x="3864835" y="4579698"/>
            <a:ext cx="2231164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1 - Digital Train Operation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157CDC-5760-4531-B115-BC7BD4FD4DBD}"/>
              </a:ext>
            </a:extLst>
          </p:cNvPr>
          <p:cNvSpPr txBox="1"/>
          <p:nvPr/>
        </p:nvSpPr>
        <p:spPr>
          <a:xfrm>
            <a:off x="6215490" y="4579697"/>
            <a:ext cx="2231164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2 - Digital Train Handover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3280B7-727E-4C1D-B8AF-3EE10E4D5B84}"/>
              </a:ext>
            </a:extLst>
          </p:cNvPr>
          <p:cNvSpPr txBox="1"/>
          <p:nvPr/>
        </p:nvSpPr>
        <p:spPr>
          <a:xfrm>
            <a:off x="2082309" y="4972241"/>
            <a:ext cx="2609763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3 - Digital Consignment note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4A4FBD-33D9-468D-9B00-21FD2256DC7E}"/>
              </a:ext>
            </a:extLst>
          </p:cNvPr>
          <p:cNvSpPr txBox="1"/>
          <p:nvPr/>
        </p:nvSpPr>
        <p:spPr>
          <a:xfrm>
            <a:off x="4791117" y="4972242"/>
            <a:ext cx="2609763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4 - Digital Train Composition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1D3CA2-09B2-46BF-9D21-47F3E0EB4ED2}"/>
              </a:ext>
            </a:extLst>
          </p:cNvPr>
          <p:cNvSpPr txBox="1"/>
          <p:nvPr/>
        </p:nvSpPr>
        <p:spPr>
          <a:xfrm>
            <a:off x="7498938" y="4975070"/>
            <a:ext cx="2609763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5 – Telematics Data Sharing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2BAC7D-ECF1-48B8-B4CB-FBCCF1987309}"/>
              </a:ext>
            </a:extLst>
          </p:cNvPr>
          <p:cNvSpPr txBox="1"/>
          <p:nvPr/>
        </p:nvSpPr>
        <p:spPr>
          <a:xfrm>
            <a:off x="3864836" y="5396560"/>
            <a:ext cx="2231164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6 – Train Harmonisation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7FF0F9-4A92-491B-8076-3BFE8B9459CE}"/>
              </a:ext>
            </a:extLst>
          </p:cNvPr>
          <p:cNvSpPr txBox="1"/>
          <p:nvPr/>
        </p:nvSpPr>
        <p:spPr>
          <a:xfrm>
            <a:off x="6215490" y="5389021"/>
            <a:ext cx="2231164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7 – ETA Data Sharing</a:t>
            </a:r>
          </a:p>
        </p:txBody>
      </p:sp>
    </p:spTree>
    <p:extLst>
      <p:ext uri="{BB962C8B-B14F-4D97-AF65-F5344CB8AC3E}">
        <p14:creationId xmlns:p14="http://schemas.microsoft.com/office/powerpoint/2010/main" val="156841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618DED-BCC9-4EBE-9919-BC96A27C7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5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RNE position: </a:t>
            </a:r>
            <a:r>
              <a:rPr lang="en-GB" sz="1500" dirty="0"/>
              <a:t>The data within the scope of the Digital Train project are: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Train Running forecast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Terminal Data connection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Tracking &amp; Tracing (GNSSS) – Train, Wagon, Units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Train Run/Composition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Train Linking based upon the Train Composition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Punctuality monitoring reporting</a:t>
            </a:r>
          </a:p>
          <a:p>
            <a:pPr lvl="1">
              <a:lnSpc>
                <a:spcPct val="150000"/>
              </a:lnSpc>
            </a:pPr>
            <a:r>
              <a:rPr lang="en-GB" sz="1500" dirty="0"/>
              <a:t>Rail Collaborative Decision Making</a:t>
            </a:r>
          </a:p>
          <a:p>
            <a:pPr marL="0" indent="0">
              <a:lnSpc>
                <a:spcPct val="150000"/>
              </a:lnSpc>
              <a:buNone/>
            </a:pPr>
            <a:endParaRPr lang="en-GB" sz="1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C8B77-D116-42A2-8DE6-0540658F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DCF277-83BD-4185-A28A-B4AE74EE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Collaboration field – link with Digital Train Project </a:t>
            </a:r>
          </a:p>
        </p:txBody>
      </p:sp>
    </p:spTree>
    <p:extLst>
      <p:ext uri="{BB962C8B-B14F-4D97-AF65-F5344CB8AC3E}">
        <p14:creationId xmlns:p14="http://schemas.microsoft.com/office/powerpoint/2010/main" val="87052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FBCE21-2B68-4805-A272-FEBA5CD5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029973-1EC6-4DFA-A8A0-45FB9C9BA85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2209BB6B-2035-4745-9798-23A31AD4F0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2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239A-8D18-492D-AD1B-0F69C83D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Strategy and Vision – High Level </a:t>
            </a:r>
          </a:p>
        </p:txBody>
      </p:sp>
      <p:grpSp>
        <p:nvGrpSpPr>
          <p:cNvPr id="12" name="Gruppieren 59">
            <a:extLst>
              <a:ext uri="{FF2B5EF4-FFF2-40B4-BE49-F238E27FC236}">
                <a16:creationId xmlns:a16="http://schemas.microsoft.com/office/drawing/2014/main" id="{CB1966D8-8184-4C54-BFAE-8C525143F008}"/>
              </a:ext>
            </a:extLst>
          </p:cNvPr>
          <p:cNvGrpSpPr/>
          <p:nvPr/>
        </p:nvGrpSpPr>
        <p:grpSpPr>
          <a:xfrm>
            <a:off x="711165" y="1613458"/>
            <a:ext cx="3437668" cy="4011097"/>
            <a:chOff x="848850" y="1802292"/>
            <a:chExt cx="3939174" cy="4496362"/>
          </a:xfrm>
        </p:grpSpPr>
        <p:grpSp>
          <p:nvGrpSpPr>
            <p:cNvPr id="13" name="Gruppieren 58">
              <a:extLst>
                <a:ext uri="{FF2B5EF4-FFF2-40B4-BE49-F238E27FC236}">
                  <a16:creationId xmlns:a16="http://schemas.microsoft.com/office/drawing/2014/main" id="{5F95C641-721E-4066-A53B-4BC77560E671}"/>
                </a:ext>
              </a:extLst>
            </p:cNvPr>
            <p:cNvGrpSpPr/>
            <p:nvPr/>
          </p:nvGrpSpPr>
          <p:grpSpPr>
            <a:xfrm>
              <a:off x="857060" y="1802292"/>
              <a:ext cx="1440160" cy="1440160"/>
              <a:chOff x="857060" y="1802292"/>
              <a:chExt cx="1440160" cy="1440160"/>
            </a:xfrm>
          </p:grpSpPr>
          <p:sp>
            <p:nvSpPr>
              <p:cNvPr id="27" name="Ellipse 13">
                <a:extLst>
                  <a:ext uri="{FF2B5EF4-FFF2-40B4-BE49-F238E27FC236}">
                    <a16:creationId xmlns:a16="http://schemas.microsoft.com/office/drawing/2014/main" id="{984661DC-67D9-4A2F-B868-1956AF4BB5BD}"/>
                  </a:ext>
                </a:extLst>
              </p:cNvPr>
              <p:cNvSpPr/>
              <p:nvPr/>
            </p:nvSpPr>
            <p:spPr bwMode="gray">
              <a:xfrm>
                <a:off x="857060" y="1802292"/>
                <a:ext cx="1440160" cy="144016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rgbClr val="BF87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3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Textfeld 14">
                <a:extLst>
                  <a:ext uri="{FF2B5EF4-FFF2-40B4-BE49-F238E27FC236}">
                    <a16:creationId xmlns:a16="http://schemas.microsoft.com/office/drawing/2014/main" id="{DFCF0BFD-4798-48C0-BDAC-DF68933EC03E}"/>
                  </a:ext>
                </a:extLst>
              </p:cNvPr>
              <p:cNvSpPr txBox="1"/>
              <p:nvPr/>
            </p:nvSpPr>
            <p:spPr bwMode="gray">
              <a:xfrm>
                <a:off x="977263" y="2113094"/>
                <a:ext cx="1199753" cy="7762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Business Needs and Processes</a:t>
                </a:r>
              </a:p>
            </p:txBody>
          </p:sp>
        </p:grpSp>
        <p:grpSp>
          <p:nvGrpSpPr>
            <p:cNvPr id="14" name="Gruppieren 54">
              <a:extLst>
                <a:ext uri="{FF2B5EF4-FFF2-40B4-BE49-F238E27FC236}">
                  <a16:creationId xmlns:a16="http://schemas.microsoft.com/office/drawing/2014/main" id="{B34398F1-159C-4778-BCD0-77562E677467}"/>
                </a:ext>
              </a:extLst>
            </p:cNvPr>
            <p:cNvGrpSpPr/>
            <p:nvPr/>
          </p:nvGrpSpPr>
          <p:grpSpPr>
            <a:xfrm>
              <a:off x="3347864" y="1804715"/>
              <a:ext cx="1440160" cy="1440160"/>
              <a:chOff x="3347864" y="1804715"/>
              <a:chExt cx="1440160" cy="1440160"/>
            </a:xfrm>
          </p:grpSpPr>
          <p:sp>
            <p:nvSpPr>
              <p:cNvPr id="25" name="Ellipse 16">
                <a:extLst>
                  <a:ext uri="{FF2B5EF4-FFF2-40B4-BE49-F238E27FC236}">
                    <a16:creationId xmlns:a16="http://schemas.microsoft.com/office/drawing/2014/main" id="{FF9321A2-0B30-457E-9E8A-57A23009D626}"/>
                  </a:ext>
                </a:extLst>
              </p:cNvPr>
              <p:cNvSpPr/>
              <p:nvPr/>
            </p:nvSpPr>
            <p:spPr bwMode="gray">
              <a:xfrm>
                <a:off x="3347864" y="1804715"/>
                <a:ext cx="1440160" cy="144016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rgbClr val="BF87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3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Textfeld 17">
                <a:extLst>
                  <a:ext uri="{FF2B5EF4-FFF2-40B4-BE49-F238E27FC236}">
                    <a16:creationId xmlns:a16="http://schemas.microsoft.com/office/drawing/2014/main" id="{53C0223A-45CE-44AA-AE05-740F63BA65E1}"/>
                  </a:ext>
                </a:extLst>
              </p:cNvPr>
              <p:cNvSpPr txBox="1"/>
              <p:nvPr/>
            </p:nvSpPr>
            <p:spPr bwMode="gray">
              <a:xfrm>
                <a:off x="3468067" y="2126201"/>
                <a:ext cx="1319957" cy="7762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EU Legislation &amp; TSIs</a:t>
                </a:r>
              </a:p>
            </p:txBody>
          </p:sp>
        </p:grpSp>
        <p:sp>
          <p:nvSpPr>
            <p:cNvPr id="15" name="Ellipse 25">
              <a:extLst>
                <a:ext uri="{FF2B5EF4-FFF2-40B4-BE49-F238E27FC236}">
                  <a16:creationId xmlns:a16="http://schemas.microsoft.com/office/drawing/2014/main" id="{B04FC5EC-F4A3-4066-8042-0DA9CFBAA50D}"/>
                </a:ext>
              </a:extLst>
            </p:cNvPr>
            <p:cNvSpPr/>
            <p:nvPr/>
          </p:nvSpPr>
          <p:spPr bwMode="gray">
            <a:xfrm>
              <a:off x="848850" y="4856104"/>
              <a:ext cx="1440160" cy="144016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BF87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300">
                <a:solidFill>
                  <a:srgbClr val="FFFFFF"/>
                </a:solidFill>
              </a:endParaRPr>
            </a:p>
          </p:txBody>
        </p:sp>
        <p:grpSp>
          <p:nvGrpSpPr>
            <p:cNvPr id="16" name="Gruppieren 53">
              <a:extLst>
                <a:ext uri="{FF2B5EF4-FFF2-40B4-BE49-F238E27FC236}">
                  <a16:creationId xmlns:a16="http://schemas.microsoft.com/office/drawing/2014/main" id="{271ABF71-D493-4440-A3A5-867BCD23DEA7}"/>
                </a:ext>
              </a:extLst>
            </p:cNvPr>
            <p:cNvGrpSpPr/>
            <p:nvPr/>
          </p:nvGrpSpPr>
          <p:grpSpPr>
            <a:xfrm>
              <a:off x="2053609" y="3335726"/>
              <a:ext cx="1512168" cy="1440160"/>
              <a:chOff x="2053609" y="3335726"/>
              <a:chExt cx="1512168" cy="1440160"/>
            </a:xfrm>
          </p:grpSpPr>
          <p:sp>
            <p:nvSpPr>
              <p:cNvPr id="23" name="Ellipse 7">
                <a:extLst>
                  <a:ext uri="{FF2B5EF4-FFF2-40B4-BE49-F238E27FC236}">
                    <a16:creationId xmlns:a16="http://schemas.microsoft.com/office/drawing/2014/main" id="{7D4E0123-0256-4BB2-B095-640336ED7A56}"/>
                  </a:ext>
                </a:extLst>
              </p:cNvPr>
              <p:cNvSpPr/>
              <p:nvPr/>
            </p:nvSpPr>
            <p:spPr bwMode="gray">
              <a:xfrm>
                <a:off x="2089613" y="3335726"/>
                <a:ext cx="1440160" cy="14401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3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Textfeld 26">
                <a:extLst>
                  <a:ext uri="{FF2B5EF4-FFF2-40B4-BE49-F238E27FC236}">
                    <a16:creationId xmlns:a16="http://schemas.microsoft.com/office/drawing/2014/main" id="{D6CAB518-5757-490A-A468-1EA36721B891}"/>
                  </a:ext>
                </a:extLst>
              </p:cNvPr>
              <p:cNvSpPr txBox="1"/>
              <p:nvPr/>
            </p:nvSpPr>
            <p:spPr bwMode="gray">
              <a:xfrm>
                <a:off x="2053609" y="3673936"/>
                <a:ext cx="1512168" cy="7762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Strategy</a:t>
                </a:r>
                <a:r>
                  <a:rPr lang="de-DE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ctr"/>
                <a:r>
                  <a:rPr lang="de-DE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&amp;</a:t>
                </a:r>
              </a:p>
              <a:p>
                <a:pPr algn="ctr"/>
                <a:r>
                  <a:rPr lang="de-DE" sz="1300" b="1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Vision</a:t>
                </a:r>
                <a:endParaRPr lang="de-AT" sz="1300" b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" name="Pfeil nach rechts 42">
              <a:extLst>
                <a:ext uri="{FF2B5EF4-FFF2-40B4-BE49-F238E27FC236}">
                  <a16:creationId xmlns:a16="http://schemas.microsoft.com/office/drawing/2014/main" id="{B4BF6032-2D1A-470A-A12A-7C591D421291}"/>
                </a:ext>
              </a:extLst>
            </p:cNvPr>
            <p:cNvSpPr/>
            <p:nvPr/>
          </p:nvSpPr>
          <p:spPr bwMode="gray">
            <a:xfrm rot="13726490">
              <a:off x="3297167" y="4619595"/>
              <a:ext cx="360040" cy="36004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300">
                <a:solidFill>
                  <a:srgbClr val="FFFFFF"/>
                </a:solidFill>
              </a:endParaRPr>
            </a:p>
          </p:txBody>
        </p:sp>
        <p:sp>
          <p:nvSpPr>
            <p:cNvPr id="18" name="Pfeil nach rechts 45">
              <a:extLst>
                <a:ext uri="{FF2B5EF4-FFF2-40B4-BE49-F238E27FC236}">
                  <a16:creationId xmlns:a16="http://schemas.microsoft.com/office/drawing/2014/main" id="{E1D9912F-1C28-401F-BAC1-D8B849451B58}"/>
                </a:ext>
              </a:extLst>
            </p:cNvPr>
            <p:cNvSpPr/>
            <p:nvPr/>
          </p:nvSpPr>
          <p:spPr bwMode="gray">
            <a:xfrm rot="18545926">
              <a:off x="1989891" y="4633538"/>
              <a:ext cx="360040" cy="36004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300">
                <a:solidFill>
                  <a:srgbClr val="FFFFFF"/>
                </a:solidFill>
              </a:endParaRPr>
            </a:p>
          </p:txBody>
        </p:sp>
        <p:sp>
          <p:nvSpPr>
            <p:cNvPr id="19" name="Pfeil nach rechts 46">
              <a:extLst>
                <a:ext uri="{FF2B5EF4-FFF2-40B4-BE49-F238E27FC236}">
                  <a16:creationId xmlns:a16="http://schemas.microsoft.com/office/drawing/2014/main" id="{A8EB0DAC-4B6E-46E4-ADAB-8219F7518EBA}"/>
                </a:ext>
              </a:extLst>
            </p:cNvPr>
            <p:cNvSpPr/>
            <p:nvPr/>
          </p:nvSpPr>
          <p:spPr bwMode="gray">
            <a:xfrm rot="7745732">
              <a:off x="3257146" y="3092782"/>
              <a:ext cx="360040" cy="36004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300">
                <a:solidFill>
                  <a:srgbClr val="FFFFFF"/>
                </a:solidFill>
              </a:endParaRPr>
            </a:p>
          </p:txBody>
        </p:sp>
        <p:sp>
          <p:nvSpPr>
            <p:cNvPr id="20" name="Textfeld 50">
              <a:extLst>
                <a:ext uri="{FF2B5EF4-FFF2-40B4-BE49-F238E27FC236}">
                  <a16:creationId xmlns:a16="http://schemas.microsoft.com/office/drawing/2014/main" id="{1881783C-AC35-4D8D-84D6-099341F4788A}"/>
                </a:ext>
              </a:extLst>
            </p:cNvPr>
            <p:cNvSpPr txBox="1"/>
            <p:nvPr/>
          </p:nvSpPr>
          <p:spPr bwMode="gray">
            <a:xfrm>
              <a:off x="929069" y="5191412"/>
              <a:ext cx="1296144" cy="7762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300" b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Common European IM Systems</a:t>
              </a: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BA5C5A70-7DCA-446F-8117-C3AB6B69E28A}"/>
                </a:ext>
              </a:extLst>
            </p:cNvPr>
            <p:cNvSpPr/>
            <p:nvPr/>
          </p:nvSpPr>
          <p:spPr bwMode="gray">
            <a:xfrm>
              <a:off x="3347864" y="4858494"/>
              <a:ext cx="1440160" cy="144016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BF87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rgbClr val="FFFFFF"/>
                  </a:solidFill>
                </a:rPr>
                <a:t>Current IT Systems</a:t>
              </a:r>
            </a:p>
          </p:txBody>
        </p:sp>
        <p:sp>
          <p:nvSpPr>
            <p:cNvPr id="22" name="Pfeil nach rechts 27">
              <a:extLst>
                <a:ext uri="{FF2B5EF4-FFF2-40B4-BE49-F238E27FC236}">
                  <a16:creationId xmlns:a16="http://schemas.microsoft.com/office/drawing/2014/main" id="{412C22EF-9FEE-482B-BC9A-146BDBF68B03}"/>
                </a:ext>
              </a:extLst>
            </p:cNvPr>
            <p:cNvSpPr/>
            <p:nvPr/>
          </p:nvSpPr>
          <p:spPr bwMode="gray">
            <a:xfrm rot="3097268">
              <a:off x="2018047" y="3096662"/>
              <a:ext cx="360040" cy="36004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300">
                <a:solidFill>
                  <a:srgbClr val="FFFFFF"/>
                </a:solidFill>
              </a:endParaRPr>
            </a:p>
          </p:txBody>
        </p:sp>
      </p:grp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1897712C-4480-4640-8A30-2595FBB3B2B0}"/>
              </a:ext>
            </a:extLst>
          </p:cNvPr>
          <p:cNvSpPr txBox="1">
            <a:spLocks/>
          </p:cNvSpPr>
          <p:nvPr/>
        </p:nvSpPr>
        <p:spPr>
          <a:xfrm>
            <a:off x="3686062" y="1075020"/>
            <a:ext cx="8271625" cy="4707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1500" b="1">
                <a:solidFill>
                  <a:schemeClr val="tx2"/>
                </a:solidFill>
              </a:rPr>
              <a:t>Business Needs and Processes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IT is following business needs. The business is defining the requirements. 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are just the enabler to support business needs</a:t>
            </a:r>
          </a:p>
          <a:p>
            <a:pPr lvl="1">
              <a:lnSpc>
                <a:spcPct val="120000"/>
              </a:lnSpc>
            </a:pPr>
            <a:endParaRPr lang="en-GB" sz="150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500" b="1">
                <a:solidFill>
                  <a:schemeClr val="tx2"/>
                </a:solidFill>
              </a:rPr>
              <a:t>EU Legislation &amp; TSIs (TAF&amp;TAP)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and national systems have to be in line with EU legislations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and national systems are enabler to fulfil EU legislations</a:t>
            </a:r>
          </a:p>
          <a:p>
            <a:pPr lvl="1">
              <a:lnSpc>
                <a:spcPct val="120000"/>
              </a:lnSpc>
            </a:pPr>
            <a:endParaRPr lang="en-GB" sz="150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500" b="1">
                <a:solidFill>
                  <a:schemeClr val="tx2"/>
                </a:solidFill>
              </a:rPr>
              <a:t>Common European IM Systems (Services for Sector) 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shall use national information as much as possible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must be connected to legacy systems </a:t>
            </a:r>
            <a:r>
              <a:rPr lang="en-GB" sz="1500" b="1">
                <a:solidFill>
                  <a:schemeClr val="tx2"/>
                </a:solidFill>
              </a:rPr>
              <a:t>via standardised interfaces 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shall be able to act as data exchange platform  </a:t>
            </a:r>
          </a:p>
          <a:p>
            <a:pPr lvl="1">
              <a:lnSpc>
                <a:spcPct val="120000"/>
              </a:lnSpc>
            </a:pPr>
            <a:endParaRPr lang="en-GB" sz="150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500" b="1">
                <a:solidFill>
                  <a:schemeClr val="tx2"/>
                </a:solidFill>
              </a:rPr>
              <a:t>Current IT Systems 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shall be able to use functions from other systems</a:t>
            </a:r>
          </a:p>
          <a:p>
            <a:pPr lvl="1">
              <a:lnSpc>
                <a:spcPct val="120000"/>
              </a:lnSpc>
            </a:pPr>
            <a:r>
              <a:rPr lang="en-GB" sz="1500">
                <a:solidFill>
                  <a:schemeClr val="tx2"/>
                </a:solidFill>
              </a:rPr>
              <a:t>Common Systems shall use the same reference files (locations, segments)</a:t>
            </a:r>
          </a:p>
          <a:p>
            <a:pPr lvl="1">
              <a:lnSpc>
                <a:spcPct val="120000"/>
              </a:lnSpc>
            </a:pPr>
            <a:endParaRPr lang="en-GB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6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239A-8D18-492D-AD1B-0F69C83D0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98062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The current RNE Systems Overview</a:t>
            </a:r>
            <a:endParaRPr kumimoji="0" lang="en-GB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30" name="Marcador de Posição do Número do Diapositivo 3">
            <a:extLst>
              <a:ext uri="{FF2B5EF4-FFF2-40B4-BE49-F238E27FC236}">
                <a16:creationId xmlns:a16="http://schemas.microsoft.com/office/drawing/2014/main" id="{48AA53F0-3373-4DC1-990E-A81FF7C5282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7FDDC59-E7E0-4ABD-9EE7-1EC65A003285}" type="slidenum">
              <a:rPr lang="pt-PT" sz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3</a:t>
            </a:fld>
            <a:endParaRPr lang="pt-PT" sz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31" name="Group 84">
            <a:extLst>
              <a:ext uri="{FF2B5EF4-FFF2-40B4-BE49-F238E27FC236}">
                <a16:creationId xmlns:a16="http://schemas.microsoft.com/office/drawing/2014/main" id="{43FE268E-6D88-4ED5-84A2-AED465721B02}"/>
              </a:ext>
            </a:extLst>
          </p:cNvPr>
          <p:cNvGrpSpPr/>
          <p:nvPr/>
        </p:nvGrpSpPr>
        <p:grpSpPr>
          <a:xfrm>
            <a:off x="4359286" y="5082425"/>
            <a:ext cx="6607437" cy="1467014"/>
            <a:chOff x="3881907" y="2893811"/>
            <a:chExt cx="4840941" cy="1717392"/>
          </a:xfrm>
          <a:scene3d>
            <a:camera prst="perspectiveRelaxed" fov="7200000">
              <a:rot lat="18600000" lon="0" rev="0"/>
            </a:camera>
            <a:lightRig rig="threePt" dir="t"/>
          </a:scene3d>
        </p:grpSpPr>
        <p:sp>
          <p:nvSpPr>
            <p:cNvPr id="32" name="Rectangle: Rounded Corners 4">
              <a:extLst>
                <a:ext uri="{FF2B5EF4-FFF2-40B4-BE49-F238E27FC236}">
                  <a16:creationId xmlns:a16="http://schemas.microsoft.com/office/drawing/2014/main" id="{1368C36B-8302-4288-8F7B-2F4CCAA05A91}"/>
                </a:ext>
              </a:extLst>
            </p:cNvPr>
            <p:cNvSpPr/>
            <p:nvPr/>
          </p:nvSpPr>
          <p:spPr>
            <a:xfrm>
              <a:off x="3881907" y="2893811"/>
              <a:ext cx="4840941" cy="1717392"/>
            </a:xfrm>
            <a:prstGeom prst="roundRect">
              <a:avLst/>
            </a:prstGeom>
            <a:solidFill>
              <a:srgbClr val="005F20">
                <a:lumMod val="10000"/>
                <a:lumOff val="90000"/>
                <a:alpha val="66000"/>
              </a:srgbClr>
            </a:solidFill>
            <a:ln w="12700" cap="flat" cmpd="sng" algn="ctr">
              <a:solidFill>
                <a:srgbClr val="005F20">
                  <a:lumMod val="90000"/>
                  <a:lumOff val="10000"/>
                </a:srgbClr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Oval 5">
              <a:extLst>
                <a:ext uri="{FF2B5EF4-FFF2-40B4-BE49-F238E27FC236}">
                  <a16:creationId xmlns:a16="http://schemas.microsoft.com/office/drawing/2014/main" id="{264EDD85-1817-4AB3-A54C-A1F5678A81B1}"/>
                </a:ext>
              </a:extLst>
            </p:cNvPr>
            <p:cNvSpPr/>
            <p:nvPr/>
          </p:nvSpPr>
          <p:spPr>
            <a:xfrm>
              <a:off x="4222566" y="4133038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Oval 23">
              <a:extLst>
                <a:ext uri="{FF2B5EF4-FFF2-40B4-BE49-F238E27FC236}">
                  <a16:creationId xmlns:a16="http://schemas.microsoft.com/office/drawing/2014/main" id="{FFDA5BE0-4AC1-4D06-8662-2C31C960DDAE}"/>
                </a:ext>
              </a:extLst>
            </p:cNvPr>
            <p:cNvSpPr/>
            <p:nvPr/>
          </p:nvSpPr>
          <p:spPr>
            <a:xfrm>
              <a:off x="4831220" y="3732217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Oval 24">
              <a:extLst>
                <a:ext uri="{FF2B5EF4-FFF2-40B4-BE49-F238E27FC236}">
                  <a16:creationId xmlns:a16="http://schemas.microsoft.com/office/drawing/2014/main" id="{0CAEB876-F054-4C69-9B62-1EE29C4C9730}"/>
                </a:ext>
              </a:extLst>
            </p:cNvPr>
            <p:cNvSpPr/>
            <p:nvPr/>
          </p:nvSpPr>
          <p:spPr>
            <a:xfrm>
              <a:off x="4428754" y="3150753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Oval 25">
              <a:extLst>
                <a:ext uri="{FF2B5EF4-FFF2-40B4-BE49-F238E27FC236}">
                  <a16:creationId xmlns:a16="http://schemas.microsoft.com/office/drawing/2014/main" id="{49003735-4200-4FF6-B1E6-EFC28D21D0F5}"/>
                </a:ext>
              </a:extLst>
            </p:cNvPr>
            <p:cNvSpPr/>
            <p:nvPr/>
          </p:nvSpPr>
          <p:spPr>
            <a:xfrm>
              <a:off x="5315607" y="4328301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Oval 26">
              <a:extLst>
                <a:ext uri="{FF2B5EF4-FFF2-40B4-BE49-F238E27FC236}">
                  <a16:creationId xmlns:a16="http://schemas.microsoft.com/office/drawing/2014/main" id="{7B84AD89-A88B-4EAE-BFF3-B9CF1E99FF8A}"/>
                </a:ext>
              </a:extLst>
            </p:cNvPr>
            <p:cNvSpPr/>
            <p:nvPr/>
          </p:nvSpPr>
          <p:spPr>
            <a:xfrm>
              <a:off x="5703512" y="3490926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Oval 27">
              <a:extLst>
                <a:ext uri="{FF2B5EF4-FFF2-40B4-BE49-F238E27FC236}">
                  <a16:creationId xmlns:a16="http://schemas.microsoft.com/office/drawing/2014/main" id="{C1C37B4A-CB74-456D-96A4-C1712CC868B6}"/>
                </a:ext>
              </a:extLst>
            </p:cNvPr>
            <p:cNvSpPr/>
            <p:nvPr/>
          </p:nvSpPr>
          <p:spPr>
            <a:xfrm>
              <a:off x="6673940" y="3699663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Oval 28">
              <a:extLst>
                <a:ext uri="{FF2B5EF4-FFF2-40B4-BE49-F238E27FC236}">
                  <a16:creationId xmlns:a16="http://schemas.microsoft.com/office/drawing/2014/main" id="{DA9BB699-C696-4E4A-8A69-90D11EFA0C72}"/>
                </a:ext>
              </a:extLst>
            </p:cNvPr>
            <p:cNvSpPr/>
            <p:nvPr/>
          </p:nvSpPr>
          <p:spPr>
            <a:xfrm>
              <a:off x="7434591" y="3136130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Oval 29">
              <a:extLst>
                <a:ext uri="{FF2B5EF4-FFF2-40B4-BE49-F238E27FC236}">
                  <a16:creationId xmlns:a16="http://schemas.microsoft.com/office/drawing/2014/main" id="{FCB4F06E-F5E6-467D-9093-C3432B570344}"/>
                </a:ext>
              </a:extLst>
            </p:cNvPr>
            <p:cNvSpPr/>
            <p:nvPr/>
          </p:nvSpPr>
          <p:spPr>
            <a:xfrm>
              <a:off x="8032652" y="3752507"/>
              <a:ext cx="206188" cy="195263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B2659"/>
              </a:solidFill>
              <a:prstDash val="solid"/>
              <a:miter lim="800000"/>
            </a:ln>
            <a:effectLst/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41" name="Straight Connector 9">
              <a:extLst>
                <a:ext uri="{FF2B5EF4-FFF2-40B4-BE49-F238E27FC236}">
                  <a16:creationId xmlns:a16="http://schemas.microsoft.com/office/drawing/2014/main" id="{0096F5B4-1DC9-4390-A9AE-EC721A0A37DF}"/>
                </a:ext>
              </a:extLst>
            </p:cNvPr>
            <p:cNvCxnSpPr>
              <a:stCxn id="33" idx="7"/>
              <a:endCxn id="34" idx="2"/>
            </p:cNvCxnSpPr>
            <p:nvPr/>
          </p:nvCxnSpPr>
          <p:spPr>
            <a:xfrm flipV="1">
              <a:off x="4398558" y="3829849"/>
              <a:ext cx="432662" cy="331785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2" name="Straight Connector 13">
              <a:extLst>
                <a:ext uri="{FF2B5EF4-FFF2-40B4-BE49-F238E27FC236}">
                  <a16:creationId xmlns:a16="http://schemas.microsoft.com/office/drawing/2014/main" id="{AB2E2C0D-168F-4D33-B6A1-DAC1EF92628C}"/>
                </a:ext>
              </a:extLst>
            </p:cNvPr>
            <p:cNvCxnSpPr>
              <a:stCxn id="34" idx="0"/>
              <a:endCxn id="35" idx="5"/>
            </p:cNvCxnSpPr>
            <p:nvPr/>
          </p:nvCxnSpPr>
          <p:spPr>
            <a:xfrm flipH="1" flipV="1">
              <a:off x="4604746" y="3317420"/>
              <a:ext cx="329568" cy="414797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3" name="Straight Connector 31">
              <a:extLst>
                <a:ext uri="{FF2B5EF4-FFF2-40B4-BE49-F238E27FC236}">
                  <a16:creationId xmlns:a16="http://schemas.microsoft.com/office/drawing/2014/main" id="{925F190C-DB02-4570-AB0E-8A02639D8A28}"/>
                </a:ext>
              </a:extLst>
            </p:cNvPr>
            <p:cNvCxnSpPr>
              <a:stCxn id="34" idx="6"/>
              <a:endCxn id="37" idx="2"/>
            </p:cNvCxnSpPr>
            <p:nvPr/>
          </p:nvCxnSpPr>
          <p:spPr>
            <a:xfrm flipV="1">
              <a:off x="5037408" y="3588558"/>
              <a:ext cx="666104" cy="241291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4" name="Straight Connector 33">
              <a:extLst>
                <a:ext uri="{FF2B5EF4-FFF2-40B4-BE49-F238E27FC236}">
                  <a16:creationId xmlns:a16="http://schemas.microsoft.com/office/drawing/2014/main" id="{DAA8B034-C1D1-487B-8246-BD2CC477F9A1}"/>
                </a:ext>
              </a:extLst>
            </p:cNvPr>
            <p:cNvCxnSpPr>
              <a:stCxn id="37" idx="4"/>
              <a:endCxn id="36" idx="7"/>
            </p:cNvCxnSpPr>
            <p:nvPr/>
          </p:nvCxnSpPr>
          <p:spPr>
            <a:xfrm flipH="1">
              <a:off x="5491599" y="3686189"/>
              <a:ext cx="315007" cy="670708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5" name="Straight Connector 35">
              <a:extLst>
                <a:ext uri="{FF2B5EF4-FFF2-40B4-BE49-F238E27FC236}">
                  <a16:creationId xmlns:a16="http://schemas.microsoft.com/office/drawing/2014/main" id="{F5240DF9-F754-49B3-8D54-6694B539044D}"/>
                </a:ext>
              </a:extLst>
            </p:cNvPr>
            <p:cNvCxnSpPr>
              <a:stCxn id="37" idx="6"/>
              <a:endCxn id="38" idx="2"/>
            </p:cNvCxnSpPr>
            <p:nvPr/>
          </p:nvCxnSpPr>
          <p:spPr>
            <a:xfrm>
              <a:off x="5909700" y="3588558"/>
              <a:ext cx="764240" cy="208737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6" name="Straight Connector 37">
              <a:extLst>
                <a:ext uri="{FF2B5EF4-FFF2-40B4-BE49-F238E27FC236}">
                  <a16:creationId xmlns:a16="http://schemas.microsoft.com/office/drawing/2014/main" id="{2E4E585F-F3E3-4A03-A5D2-E0A8DAF53412}"/>
                </a:ext>
              </a:extLst>
            </p:cNvPr>
            <p:cNvCxnSpPr>
              <a:stCxn id="38" idx="6"/>
              <a:endCxn id="40" idx="2"/>
            </p:cNvCxnSpPr>
            <p:nvPr/>
          </p:nvCxnSpPr>
          <p:spPr>
            <a:xfrm>
              <a:off x="6880128" y="3797295"/>
              <a:ext cx="1152524" cy="52844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cxnSp>
          <p:nvCxnSpPr>
            <p:cNvPr id="47" name="Straight Connector 39">
              <a:extLst>
                <a:ext uri="{FF2B5EF4-FFF2-40B4-BE49-F238E27FC236}">
                  <a16:creationId xmlns:a16="http://schemas.microsoft.com/office/drawing/2014/main" id="{2E6882DB-4338-4BC1-AB3D-60BE11514460}"/>
                </a:ext>
              </a:extLst>
            </p:cNvPr>
            <p:cNvCxnSpPr>
              <a:stCxn id="38" idx="7"/>
              <a:endCxn id="39" idx="3"/>
            </p:cNvCxnSpPr>
            <p:nvPr/>
          </p:nvCxnSpPr>
          <p:spPr>
            <a:xfrm flipV="1">
              <a:off x="6849932" y="3302797"/>
              <a:ext cx="614855" cy="425462"/>
            </a:xfrm>
            <a:prstGeom prst="line">
              <a:avLst/>
            </a:prstGeom>
            <a:noFill/>
            <a:ln w="38100" cap="flat" cmpd="sng" algn="ctr">
              <a:solidFill>
                <a:srgbClr val="B20E10"/>
              </a:solidFill>
              <a:prstDash val="solid"/>
              <a:miter lim="800000"/>
            </a:ln>
            <a:effectLst/>
            <a:sp3d>
              <a:bevelB w="88900" h="88900"/>
            </a:sp3d>
          </p:spPr>
        </p:cxnSp>
        <p:sp>
          <p:nvSpPr>
            <p:cNvPr id="48" name="TextBox 21">
              <a:extLst>
                <a:ext uri="{FF2B5EF4-FFF2-40B4-BE49-F238E27FC236}">
                  <a16:creationId xmlns:a16="http://schemas.microsoft.com/office/drawing/2014/main" id="{1E8440BB-B9A1-4FB8-9AF6-5CBE0C7C9ACB}"/>
                </a:ext>
              </a:extLst>
            </p:cNvPr>
            <p:cNvSpPr txBox="1"/>
            <p:nvPr/>
          </p:nvSpPr>
          <p:spPr>
            <a:xfrm>
              <a:off x="6701383" y="4190542"/>
              <a:ext cx="1937453" cy="369332"/>
            </a:xfrm>
            <a:prstGeom prst="rect">
              <a:avLst/>
            </a:prstGeom>
            <a:noFill/>
            <a:sp3d>
              <a:bevelB w="88900" h="88900"/>
            </a:sp3d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Ground Topology</a:t>
              </a:r>
            </a:p>
          </p:txBody>
        </p:sp>
      </p:grpSp>
      <p:sp>
        <p:nvSpPr>
          <p:cNvPr id="49" name="Rechteck: abgerundete Ecken 30">
            <a:extLst>
              <a:ext uri="{FF2B5EF4-FFF2-40B4-BE49-F238E27FC236}">
                <a16:creationId xmlns:a16="http://schemas.microsoft.com/office/drawing/2014/main" id="{928614EB-7668-4749-9AA1-68877009D239}"/>
              </a:ext>
            </a:extLst>
          </p:cNvPr>
          <p:cNvSpPr/>
          <p:nvPr/>
        </p:nvSpPr>
        <p:spPr>
          <a:xfrm>
            <a:off x="1437286" y="5621634"/>
            <a:ext cx="2124407" cy="347169"/>
          </a:xfrm>
          <a:prstGeom prst="round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schemeClr val="bg1"/>
                </a:solidFill>
              </a:rPr>
              <a:t>Rail Facilities Portal</a:t>
            </a:r>
          </a:p>
        </p:txBody>
      </p:sp>
      <p:sp>
        <p:nvSpPr>
          <p:cNvPr id="50" name="Rechteck: abgerundete Ecken 30">
            <a:extLst>
              <a:ext uri="{FF2B5EF4-FFF2-40B4-BE49-F238E27FC236}">
                <a16:creationId xmlns:a16="http://schemas.microsoft.com/office/drawing/2014/main" id="{55A733C6-553E-4EF6-9F5D-BFEDD22BCDE1}"/>
              </a:ext>
            </a:extLst>
          </p:cNvPr>
          <p:cNvSpPr/>
          <p:nvPr/>
        </p:nvSpPr>
        <p:spPr>
          <a:xfrm>
            <a:off x="1454238" y="6003713"/>
            <a:ext cx="2107455" cy="347169"/>
          </a:xfrm>
          <a:prstGeom prst="round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Digital Infrastructure Data </a:t>
            </a:r>
            <a:br>
              <a:rPr lang="en-GB" sz="1200" b="1" dirty="0">
                <a:solidFill>
                  <a:schemeClr val="bg1"/>
                </a:solidFill>
              </a:rPr>
            </a:br>
            <a:r>
              <a:rPr lang="en-GB" sz="1200" b="1" dirty="0">
                <a:solidFill>
                  <a:schemeClr val="bg1"/>
                </a:solidFill>
              </a:rPr>
              <a:t>Big Data 2.0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51" name="Picture 9">
            <a:extLst>
              <a:ext uri="{FF2B5EF4-FFF2-40B4-BE49-F238E27FC236}">
                <a16:creationId xmlns:a16="http://schemas.microsoft.com/office/drawing/2014/main" id="{612F532C-30DA-41C4-9AAC-2AAF62F5DF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5188588"/>
            <a:ext cx="491495" cy="654843"/>
          </a:xfrm>
          <a:prstGeom prst="rect">
            <a:avLst/>
          </a:prstGeom>
          <a:ln w="12700">
            <a:noFill/>
          </a:ln>
        </p:spPr>
      </p:pic>
      <p:sp>
        <p:nvSpPr>
          <p:cNvPr id="52" name="Rechteck: abgerundete Ecken 30">
            <a:extLst>
              <a:ext uri="{FF2B5EF4-FFF2-40B4-BE49-F238E27FC236}">
                <a16:creationId xmlns:a16="http://schemas.microsoft.com/office/drawing/2014/main" id="{7034C054-BB9B-493B-8592-2D0B6F766045}"/>
              </a:ext>
            </a:extLst>
          </p:cNvPr>
          <p:cNvSpPr/>
          <p:nvPr/>
        </p:nvSpPr>
        <p:spPr>
          <a:xfrm>
            <a:off x="1447671" y="6392099"/>
            <a:ext cx="2124407" cy="347169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Digitalisation of the Network Statement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3" name="Arrow: Down 85">
            <a:extLst>
              <a:ext uri="{FF2B5EF4-FFF2-40B4-BE49-F238E27FC236}">
                <a16:creationId xmlns:a16="http://schemas.microsoft.com/office/drawing/2014/main" id="{9A4C923A-CFDF-4108-9BCE-D99D90926204}"/>
              </a:ext>
            </a:extLst>
          </p:cNvPr>
          <p:cNvSpPr/>
          <p:nvPr/>
        </p:nvSpPr>
        <p:spPr>
          <a:xfrm rot="10800000">
            <a:off x="5860007" y="4836037"/>
            <a:ext cx="581188" cy="786202"/>
          </a:xfrm>
          <a:prstGeom prst="downArrow">
            <a:avLst/>
          </a:prstGeom>
          <a:solidFill>
            <a:srgbClr val="E8BC1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Down 85">
            <a:extLst>
              <a:ext uri="{FF2B5EF4-FFF2-40B4-BE49-F238E27FC236}">
                <a16:creationId xmlns:a16="http://schemas.microsoft.com/office/drawing/2014/main" id="{40C8920F-531B-4A32-BD10-3D5DFBB7D9D1}"/>
              </a:ext>
            </a:extLst>
          </p:cNvPr>
          <p:cNvSpPr/>
          <p:nvPr/>
        </p:nvSpPr>
        <p:spPr>
          <a:xfrm rot="10800000">
            <a:off x="8241545" y="4824453"/>
            <a:ext cx="581188" cy="786202"/>
          </a:xfrm>
          <a:prstGeom prst="downArrow">
            <a:avLst/>
          </a:prstGeom>
          <a:solidFill>
            <a:srgbClr val="E8BC1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65">
            <a:extLst>
              <a:ext uri="{FF2B5EF4-FFF2-40B4-BE49-F238E27FC236}">
                <a16:creationId xmlns:a16="http://schemas.microsoft.com/office/drawing/2014/main" id="{5933D863-3BEC-4F50-81B6-F7F6F793D4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101" y="5261113"/>
            <a:ext cx="352331" cy="4944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DB6A79F1-4EED-4F3A-9586-99596476C061}"/>
              </a:ext>
            </a:extLst>
          </p:cNvPr>
          <p:cNvGrpSpPr/>
          <p:nvPr/>
        </p:nvGrpSpPr>
        <p:grpSpPr>
          <a:xfrm>
            <a:off x="75547" y="3358428"/>
            <a:ext cx="11740896" cy="1850517"/>
            <a:chOff x="75547" y="3358428"/>
            <a:chExt cx="11740896" cy="1850517"/>
          </a:xfrm>
        </p:grpSpPr>
        <p:cxnSp>
          <p:nvCxnSpPr>
            <p:cNvPr id="57" name="Gerader Verbinder 56">
              <a:extLst>
                <a:ext uri="{FF2B5EF4-FFF2-40B4-BE49-F238E27FC236}">
                  <a16:creationId xmlns:a16="http://schemas.microsoft.com/office/drawing/2014/main" id="{53C8AB33-0F6F-481B-AA7C-21C614FD2C32}"/>
                </a:ext>
              </a:extLst>
            </p:cNvPr>
            <p:cNvCxnSpPr/>
            <p:nvPr/>
          </p:nvCxnSpPr>
          <p:spPr>
            <a:xfrm>
              <a:off x="75547" y="5159478"/>
              <a:ext cx="117408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8" name="Picture 50">
              <a:extLst>
                <a:ext uri="{FF2B5EF4-FFF2-40B4-BE49-F238E27FC236}">
                  <a16:creationId xmlns:a16="http://schemas.microsoft.com/office/drawing/2014/main" id="{D089B147-A1A9-4C86-A438-1EB98DE4C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90706" y="3802842"/>
              <a:ext cx="437585" cy="60897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cxnSp>
          <p:nvCxnSpPr>
            <p:cNvPr id="59" name="Gerader Verbinder 58">
              <a:extLst>
                <a:ext uri="{FF2B5EF4-FFF2-40B4-BE49-F238E27FC236}">
                  <a16:creationId xmlns:a16="http://schemas.microsoft.com/office/drawing/2014/main" id="{698C865C-119E-4AB8-B141-303EB204A9FF}"/>
                </a:ext>
              </a:extLst>
            </p:cNvPr>
            <p:cNvCxnSpPr/>
            <p:nvPr/>
          </p:nvCxnSpPr>
          <p:spPr>
            <a:xfrm>
              <a:off x="75547" y="3741202"/>
              <a:ext cx="117408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hteck: abgerundete Ecken 30">
              <a:extLst>
                <a:ext uri="{FF2B5EF4-FFF2-40B4-BE49-F238E27FC236}">
                  <a16:creationId xmlns:a16="http://schemas.microsoft.com/office/drawing/2014/main" id="{14106A21-FEC2-4AA7-8F0E-18A3294EA937}"/>
                </a:ext>
              </a:extLst>
            </p:cNvPr>
            <p:cNvSpPr/>
            <p:nvPr/>
          </p:nvSpPr>
          <p:spPr>
            <a:xfrm>
              <a:off x="1451742" y="4021916"/>
              <a:ext cx="2124407" cy="347169"/>
            </a:xfrm>
            <a:prstGeom prst="roundRect">
              <a:avLst/>
            </a:prstGeom>
            <a:solidFill>
              <a:srgbClr val="0B2659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European Capacity Managing Tool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Rechteck: abgerundete Ecken 30">
              <a:extLst>
                <a:ext uri="{FF2B5EF4-FFF2-40B4-BE49-F238E27FC236}">
                  <a16:creationId xmlns:a16="http://schemas.microsoft.com/office/drawing/2014/main" id="{276F3EDD-98AB-4566-8190-708E76A6A383}"/>
                </a:ext>
              </a:extLst>
            </p:cNvPr>
            <p:cNvSpPr/>
            <p:nvPr/>
          </p:nvSpPr>
          <p:spPr>
            <a:xfrm>
              <a:off x="1454238" y="4488868"/>
              <a:ext cx="2090504" cy="347169"/>
            </a:xfrm>
            <a:prstGeom prst="roundRect">
              <a:avLst/>
            </a:prstGeom>
            <a:solidFill>
              <a:srgbClr val="0B2659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>
                  <a:solidFill>
                    <a:schemeClr val="bg1"/>
                  </a:solidFill>
                </a:rPr>
                <a:t>Capacity Supply </a:t>
              </a:r>
              <a:endParaRPr lang="en-GB" sz="1200">
                <a:solidFill>
                  <a:schemeClr val="bg1"/>
                </a:solidFill>
              </a:endParaRPr>
            </a:p>
          </p:txBody>
        </p:sp>
        <p:grpSp>
          <p:nvGrpSpPr>
            <p:cNvPr id="62" name="Group 86">
              <a:extLst>
                <a:ext uri="{FF2B5EF4-FFF2-40B4-BE49-F238E27FC236}">
                  <a16:creationId xmlns:a16="http://schemas.microsoft.com/office/drawing/2014/main" id="{6C40AA9B-16AF-4790-A9AE-32F00061035B}"/>
                </a:ext>
              </a:extLst>
            </p:cNvPr>
            <p:cNvGrpSpPr/>
            <p:nvPr/>
          </p:nvGrpSpPr>
          <p:grpSpPr>
            <a:xfrm>
              <a:off x="4840710" y="3634694"/>
              <a:ext cx="6011344" cy="1574251"/>
              <a:chOff x="3878039" y="951609"/>
              <a:chExt cx="4840941" cy="1802430"/>
            </a:xfrm>
            <a:scene3d>
              <a:camera prst="perspectiveRelaxed" fov="7200000">
                <a:rot lat="18600000" lon="0" rev="0"/>
              </a:camera>
              <a:lightRig rig="threePt" dir="t"/>
            </a:scene3d>
          </p:grpSpPr>
          <p:sp>
            <p:nvSpPr>
              <p:cNvPr id="65" name="Rectangle: Rounded Corners 60">
                <a:extLst>
                  <a:ext uri="{FF2B5EF4-FFF2-40B4-BE49-F238E27FC236}">
                    <a16:creationId xmlns:a16="http://schemas.microsoft.com/office/drawing/2014/main" id="{60C4B3D5-8970-445B-9384-D4505FFAF261}"/>
                  </a:ext>
                </a:extLst>
              </p:cNvPr>
              <p:cNvSpPr/>
              <p:nvPr/>
            </p:nvSpPr>
            <p:spPr>
              <a:xfrm>
                <a:off x="3878039" y="1036647"/>
                <a:ext cx="4840941" cy="1717392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  <a:alpha val="68000"/>
                </a:schemeClr>
              </a:solidFill>
              <a:ln>
                <a:solidFill>
                  <a:schemeClr val="accent5">
                    <a:lumMod val="90000"/>
                    <a:lumOff val="10000"/>
                  </a:schemeClr>
                </a:solidFill>
              </a:ln>
              <a:sp3d>
                <a:bevelB w="88900" h="88900"/>
              </a:sp3d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highlight>
                    <a:srgbClr val="000000"/>
                  </a:highlight>
                </a:endParaRPr>
              </a:p>
              <a:p>
                <a:pPr algn="ctr"/>
                <a:endParaRPr lang="en-US" b="1">
                  <a:highlight>
                    <a:srgbClr val="000000"/>
                  </a:highlight>
                </a:endParaRPr>
              </a:p>
              <a:p>
                <a:pPr algn="ctr"/>
                <a:endParaRPr lang="en-US" b="1">
                  <a:highlight>
                    <a:srgbClr val="000000"/>
                  </a:highlight>
                </a:endParaRPr>
              </a:p>
              <a:p>
                <a:pPr algn="ctr"/>
                <a:endParaRPr lang="en-US" b="1">
                  <a:highlight>
                    <a:srgbClr val="000000"/>
                  </a:highlight>
                </a:endParaRPr>
              </a:p>
              <a:p>
                <a:pPr algn="r"/>
                <a:r>
                  <a:rPr lang="en-US">
                    <a:solidFill>
                      <a:schemeClr val="tx1"/>
                    </a:solidFill>
                  </a:rPr>
                  <a:t>Capacity based on Topology</a:t>
                </a:r>
              </a:p>
            </p:txBody>
          </p:sp>
          <p:sp>
            <p:nvSpPr>
              <p:cNvPr id="66" name="Oval 61">
                <a:extLst>
                  <a:ext uri="{FF2B5EF4-FFF2-40B4-BE49-F238E27FC236}">
                    <a16:creationId xmlns:a16="http://schemas.microsoft.com/office/drawing/2014/main" id="{E4E5BE5A-CD20-4813-B7D6-F984D6D07FB2}"/>
                  </a:ext>
                </a:extLst>
              </p:cNvPr>
              <p:cNvSpPr/>
              <p:nvPr/>
            </p:nvSpPr>
            <p:spPr>
              <a:xfrm>
                <a:off x="4218698" y="2275874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2">
                <a:extLst>
                  <a:ext uri="{FF2B5EF4-FFF2-40B4-BE49-F238E27FC236}">
                    <a16:creationId xmlns:a16="http://schemas.microsoft.com/office/drawing/2014/main" id="{78CFAABF-56AC-4436-A93F-B3ED5AADCEFF}"/>
                  </a:ext>
                </a:extLst>
              </p:cNvPr>
              <p:cNvSpPr/>
              <p:nvPr/>
            </p:nvSpPr>
            <p:spPr>
              <a:xfrm>
                <a:off x="4827352" y="1875053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3">
                <a:extLst>
                  <a:ext uri="{FF2B5EF4-FFF2-40B4-BE49-F238E27FC236}">
                    <a16:creationId xmlns:a16="http://schemas.microsoft.com/office/drawing/2014/main" id="{A7588980-3E53-4304-91FC-B2C8831BA63F}"/>
                  </a:ext>
                </a:extLst>
              </p:cNvPr>
              <p:cNvSpPr/>
              <p:nvPr/>
            </p:nvSpPr>
            <p:spPr>
              <a:xfrm>
                <a:off x="4424886" y="1293589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4">
                <a:extLst>
                  <a:ext uri="{FF2B5EF4-FFF2-40B4-BE49-F238E27FC236}">
                    <a16:creationId xmlns:a16="http://schemas.microsoft.com/office/drawing/2014/main" id="{D4608BD7-6DDD-404D-A7A8-F9B6C71158FE}"/>
                  </a:ext>
                </a:extLst>
              </p:cNvPr>
              <p:cNvSpPr/>
              <p:nvPr/>
            </p:nvSpPr>
            <p:spPr>
              <a:xfrm>
                <a:off x="5311739" y="2471137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5">
                <a:extLst>
                  <a:ext uri="{FF2B5EF4-FFF2-40B4-BE49-F238E27FC236}">
                    <a16:creationId xmlns:a16="http://schemas.microsoft.com/office/drawing/2014/main" id="{0BE9964A-1F0E-4688-8924-19E942FC07CC}"/>
                  </a:ext>
                </a:extLst>
              </p:cNvPr>
              <p:cNvSpPr/>
              <p:nvPr/>
            </p:nvSpPr>
            <p:spPr>
              <a:xfrm>
                <a:off x="5699644" y="1633762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66">
                <a:extLst>
                  <a:ext uri="{FF2B5EF4-FFF2-40B4-BE49-F238E27FC236}">
                    <a16:creationId xmlns:a16="http://schemas.microsoft.com/office/drawing/2014/main" id="{C115D00B-E127-4B32-836A-A76B20D6CCE8}"/>
                  </a:ext>
                </a:extLst>
              </p:cNvPr>
              <p:cNvSpPr/>
              <p:nvPr/>
            </p:nvSpPr>
            <p:spPr>
              <a:xfrm>
                <a:off x="6670072" y="1842499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67">
                <a:extLst>
                  <a:ext uri="{FF2B5EF4-FFF2-40B4-BE49-F238E27FC236}">
                    <a16:creationId xmlns:a16="http://schemas.microsoft.com/office/drawing/2014/main" id="{BFB7630B-DD7C-4B87-8A32-D48B5A092F66}"/>
                  </a:ext>
                </a:extLst>
              </p:cNvPr>
              <p:cNvSpPr/>
              <p:nvPr/>
            </p:nvSpPr>
            <p:spPr>
              <a:xfrm>
                <a:off x="7430723" y="1278966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68">
                <a:extLst>
                  <a:ext uri="{FF2B5EF4-FFF2-40B4-BE49-F238E27FC236}">
                    <a16:creationId xmlns:a16="http://schemas.microsoft.com/office/drawing/2014/main" id="{06672C55-32B8-4305-AB8B-615E0F91A598}"/>
                  </a:ext>
                </a:extLst>
              </p:cNvPr>
              <p:cNvSpPr/>
              <p:nvPr/>
            </p:nvSpPr>
            <p:spPr>
              <a:xfrm>
                <a:off x="8028784" y="1895343"/>
                <a:ext cx="206188" cy="195263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rgbClr val="0B2659"/>
                </a:solidFill>
              </a:ln>
              <a:sp3d>
                <a:bevelB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4" name="Straight Connector 69">
                <a:extLst>
                  <a:ext uri="{FF2B5EF4-FFF2-40B4-BE49-F238E27FC236}">
                    <a16:creationId xmlns:a16="http://schemas.microsoft.com/office/drawing/2014/main" id="{EB7D892C-4CD8-4D59-A7DB-270576480110}"/>
                  </a:ext>
                </a:extLst>
              </p:cNvPr>
              <p:cNvCxnSpPr>
                <a:stCxn id="66" idx="7"/>
                <a:endCxn id="67" idx="2"/>
              </p:cNvCxnSpPr>
              <p:nvPr/>
            </p:nvCxnSpPr>
            <p:spPr>
              <a:xfrm flipV="1">
                <a:off x="4394690" y="1972685"/>
                <a:ext cx="432662" cy="331785"/>
              </a:xfrm>
              <a:prstGeom prst="line">
                <a:avLst/>
              </a:prstGeom>
              <a:ln w="57150">
                <a:solidFill>
                  <a:srgbClr val="0B2659"/>
                </a:solidFill>
                <a:prstDash val="sysDash"/>
              </a:ln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0">
                <a:extLst>
                  <a:ext uri="{FF2B5EF4-FFF2-40B4-BE49-F238E27FC236}">
                    <a16:creationId xmlns:a16="http://schemas.microsoft.com/office/drawing/2014/main" id="{907FECC5-284D-4B71-9A82-D5A01D43E0B1}"/>
                  </a:ext>
                </a:extLst>
              </p:cNvPr>
              <p:cNvCxnSpPr>
                <a:stCxn id="67" idx="0"/>
                <a:endCxn id="68" idx="5"/>
              </p:cNvCxnSpPr>
              <p:nvPr/>
            </p:nvCxnSpPr>
            <p:spPr>
              <a:xfrm flipH="1" flipV="1">
                <a:off x="4600878" y="1460256"/>
                <a:ext cx="329568" cy="414797"/>
              </a:xfrm>
              <a:prstGeom prst="line">
                <a:avLst/>
              </a:prstGeom>
              <a:ln w="38100"/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1">
                <a:extLst>
                  <a:ext uri="{FF2B5EF4-FFF2-40B4-BE49-F238E27FC236}">
                    <a16:creationId xmlns:a16="http://schemas.microsoft.com/office/drawing/2014/main" id="{A3BF8232-182C-46A1-8EE2-8490A15994F0}"/>
                  </a:ext>
                </a:extLst>
              </p:cNvPr>
              <p:cNvCxnSpPr>
                <a:stCxn id="67" idx="6"/>
                <a:endCxn id="70" idx="2"/>
              </p:cNvCxnSpPr>
              <p:nvPr/>
            </p:nvCxnSpPr>
            <p:spPr>
              <a:xfrm flipV="1">
                <a:off x="5033540" y="1731394"/>
                <a:ext cx="666104" cy="241291"/>
              </a:xfrm>
              <a:prstGeom prst="line">
                <a:avLst/>
              </a:prstGeom>
              <a:ln w="57150">
                <a:solidFill>
                  <a:srgbClr val="0B2659"/>
                </a:solidFill>
                <a:prstDash val="sysDash"/>
              </a:ln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2">
                <a:extLst>
                  <a:ext uri="{FF2B5EF4-FFF2-40B4-BE49-F238E27FC236}">
                    <a16:creationId xmlns:a16="http://schemas.microsoft.com/office/drawing/2014/main" id="{DED43C31-6EC0-4A4E-9CD4-7D721A347F31}"/>
                  </a:ext>
                </a:extLst>
              </p:cNvPr>
              <p:cNvCxnSpPr>
                <a:stCxn id="70" idx="4"/>
                <a:endCxn id="69" idx="7"/>
              </p:cNvCxnSpPr>
              <p:nvPr/>
            </p:nvCxnSpPr>
            <p:spPr>
              <a:xfrm flipH="1">
                <a:off x="5487731" y="1829025"/>
                <a:ext cx="315007" cy="670708"/>
              </a:xfrm>
              <a:prstGeom prst="line">
                <a:avLst/>
              </a:prstGeom>
              <a:ln w="38100"/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3">
                <a:extLst>
                  <a:ext uri="{FF2B5EF4-FFF2-40B4-BE49-F238E27FC236}">
                    <a16:creationId xmlns:a16="http://schemas.microsoft.com/office/drawing/2014/main" id="{63390328-23C1-46D7-9B3B-EB54085D796A}"/>
                  </a:ext>
                </a:extLst>
              </p:cNvPr>
              <p:cNvCxnSpPr>
                <a:stCxn id="70" idx="6"/>
                <a:endCxn id="71" idx="2"/>
              </p:cNvCxnSpPr>
              <p:nvPr/>
            </p:nvCxnSpPr>
            <p:spPr>
              <a:xfrm>
                <a:off x="5905832" y="1731394"/>
                <a:ext cx="764240" cy="208737"/>
              </a:xfrm>
              <a:prstGeom prst="line">
                <a:avLst/>
              </a:prstGeom>
              <a:ln w="57150">
                <a:solidFill>
                  <a:srgbClr val="0B2659"/>
                </a:solidFill>
                <a:prstDash val="sysDash"/>
              </a:ln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4">
                <a:extLst>
                  <a:ext uri="{FF2B5EF4-FFF2-40B4-BE49-F238E27FC236}">
                    <a16:creationId xmlns:a16="http://schemas.microsoft.com/office/drawing/2014/main" id="{699F6A7F-1D97-48B2-B282-CEE315D2CDE6}"/>
                  </a:ext>
                </a:extLst>
              </p:cNvPr>
              <p:cNvCxnSpPr>
                <a:stCxn id="71" idx="6"/>
                <a:endCxn id="73" idx="2"/>
              </p:cNvCxnSpPr>
              <p:nvPr/>
            </p:nvCxnSpPr>
            <p:spPr>
              <a:xfrm>
                <a:off x="6876260" y="1940131"/>
                <a:ext cx="1152524" cy="52844"/>
              </a:xfrm>
              <a:prstGeom prst="line">
                <a:avLst/>
              </a:prstGeom>
              <a:ln w="38100"/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5">
                <a:extLst>
                  <a:ext uri="{FF2B5EF4-FFF2-40B4-BE49-F238E27FC236}">
                    <a16:creationId xmlns:a16="http://schemas.microsoft.com/office/drawing/2014/main" id="{066555B7-5857-4261-A85E-2056468C8E0A}"/>
                  </a:ext>
                </a:extLst>
              </p:cNvPr>
              <p:cNvCxnSpPr>
                <a:stCxn id="71" idx="7"/>
                <a:endCxn id="72" idx="3"/>
              </p:cNvCxnSpPr>
              <p:nvPr/>
            </p:nvCxnSpPr>
            <p:spPr>
              <a:xfrm flipV="1">
                <a:off x="6846064" y="1445633"/>
                <a:ext cx="614855" cy="425462"/>
              </a:xfrm>
              <a:prstGeom prst="line">
                <a:avLst/>
              </a:prstGeom>
              <a:ln w="57150">
                <a:solidFill>
                  <a:srgbClr val="0B2659"/>
                </a:solidFill>
                <a:prstDash val="sysDash"/>
              </a:ln>
              <a:sp3d>
                <a:bevelB w="88900" h="88900"/>
              </a:sp3d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pic>
            <p:nvPicPr>
              <p:cNvPr id="81" name="Picture 18">
                <a:extLst>
                  <a:ext uri="{FF2B5EF4-FFF2-40B4-BE49-F238E27FC236}">
                    <a16:creationId xmlns:a16="http://schemas.microsoft.com/office/drawing/2014/main" id="{1B504D58-2E0D-407E-9218-CF16CB6AF6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183758" y="1161624"/>
                <a:ext cx="348012" cy="484316"/>
              </a:xfrm>
              <a:prstGeom prst="rect">
                <a:avLst/>
              </a:prstGeom>
              <a:sp3d>
                <a:bevelB w="88900" h="88900"/>
              </a:sp3d>
            </p:spPr>
          </p:pic>
          <p:sp>
            <p:nvSpPr>
              <p:cNvPr id="82" name="Oval 80">
                <a:extLst>
                  <a:ext uri="{FF2B5EF4-FFF2-40B4-BE49-F238E27FC236}">
                    <a16:creationId xmlns:a16="http://schemas.microsoft.com/office/drawing/2014/main" id="{50A0A17B-57DD-44D6-951D-26ABB7EC09B1}"/>
                  </a:ext>
                </a:extLst>
              </p:cNvPr>
              <p:cNvSpPr/>
              <p:nvPr/>
            </p:nvSpPr>
            <p:spPr>
              <a:xfrm>
                <a:off x="6231308" y="1705312"/>
                <a:ext cx="216125" cy="247426"/>
              </a:xfrm>
              <a:prstGeom prst="ellipse">
                <a:avLst/>
              </a:prstGeom>
              <a:sp3d>
                <a:bevelB w="88900" h="88900"/>
              </a:sp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79">
                <a:extLst>
                  <a:ext uri="{FF2B5EF4-FFF2-40B4-BE49-F238E27FC236}">
                    <a16:creationId xmlns:a16="http://schemas.microsoft.com/office/drawing/2014/main" id="{97214DE3-7923-436E-8FAD-9642F4356F88}"/>
                  </a:ext>
                </a:extLst>
              </p:cNvPr>
              <p:cNvSpPr txBox="1"/>
              <p:nvPr/>
            </p:nvSpPr>
            <p:spPr>
              <a:xfrm>
                <a:off x="6140430" y="951609"/>
                <a:ext cx="415498" cy="923330"/>
              </a:xfrm>
              <a:prstGeom prst="rect">
                <a:avLst/>
              </a:prstGeom>
              <a:noFill/>
              <a:sp3d>
                <a:bevelB w="88900" h="88900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5400" b="1">
                    <a:solidFill>
                      <a:srgbClr val="FF0000"/>
                    </a:solidFill>
                  </a:rPr>
                  <a:t>!</a:t>
                </a:r>
              </a:p>
            </p:txBody>
          </p:sp>
        </p:grpSp>
        <p:sp>
          <p:nvSpPr>
            <p:cNvPr id="63" name="Arrow: Down 85">
              <a:extLst>
                <a:ext uri="{FF2B5EF4-FFF2-40B4-BE49-F238E27FC236}">
                  <a16:creationId xmlns:a16="http://schemas.microsoft.com/office/drawing/2014/main" id="{89A1BDC8-F6A5-4AC0-AF63-8A110682F89F}"/>
                </a:ext>
              </a:extLst>
            </p:cNvPr>
            <p:cNvSpPr/>
            <p:nvPr/>
          </p:nvSpPr>
          <p:spPr>
            <a:xfrm rot="10800000">
              <a:off x="5854188" y="3370012"/>
              <a:ext cx="581188" cy="786202"/>
            </a:xfrm>
            <a:prstGeom prst="downArrow">
              <a:avLst/>
            </a:prstGeom>
            <a:solidFill>
              <a:srgbClr val="0B2659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row: Down 85">
              <a:extLst>
                <a:ext uri="{FF2B5EF4-FFF2-40B4-BE49-F238E27FC236}">
                  <a16:creationId xmlns:a16="http://schemas.microsoft.com/office/drawing/2014/main" id="{648454C7-D74C-4723-A51E-C24B253F8C7E}"/>
                </a:ext>
              </a:extLst>
            </p:cNvPr>
            <p:cNvSpPr/>
            <p:nvPr/>
          </p:nvSpPr>
          <p:spPr>
            <a:xfrm rot="10800000">
              <a:off x="8235726" y="3358428"/>
              <a:ext cx="581188" cy="786202"/>
            </a:xfrm>
            <a:prstGeom prst="downArrow">
              <a:avLst/>
            </a:prstGeom>
            <a:solidFill>
              <a:srgbClr val="0B2659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D25BBACC-8923-4230-AA4F-DED62D82E29F}"/>
              </a:ext>
            </a:extLst>
          </p:cNvPr>
          <p:cNvGrpSpPr/>
          <p:nvPr/>
        </p:nvGrpSpPr>
        <p:grpSpPr>
          <a:xfrm>
            <a:off x="400131" y="1983349"/>
            <a:ext cx="10267454" cy="1717009"/>
            <a:chOff x="400131" y="1983349"/>
            <a:chExt cx="10267454" cy="1717009"/>
          </a:xfrm>
        </p:grpSpPr>
        <p:sp>
          <p:nvSpPr>
            <p:cNvPr id="85" name="Rectangle: Rounded Corners 43">
              <a:extLst>
                <a:ext uri="{FF2B5EF4-FFF2-40B4-BE49-F238E27FC236}">
                  <a16:creationId xmlns:a16="http://schemas.microsoft.com/office/drawing/2014/main" id="{375D1BE3-2C4A-438A-BDC3-187EA95665E3}"/>
                </a:ext>
              </a:extLst>
            </p:cNvPr>
            <p:cNvSpPr/>
            <p:nvPr/>
          </p:nvSpPr>
          <p:spPr>
            <a:xfrm>
              <a:off x="4858280" y="2317022"/>
              <a:ext cx="5809305" cy="1383336"/>
            </a:xfrm>
            <a:prstGeom prst="roundRect">
              <a:avLst/>
            </a:prstGeom>
            <a:solidFill>
              <a:srgbClr val="B7ECFF"/>
            </a:solidFill>
            <a:ln>
              <a:solidFill>
                <a:schemeClr val="accent5">
                  <a:lumMod val="90000"/>
                  <a:lumOff val="10000"/>
                </a:schemeClr>
              </a:solidFill>
            </a:ln>
            <a:scene3d>
              <a:camera prst="perspectiveRelaxed" fov="7200000">
                <a:rot lat="18600000" lon="0" rev="0"/>
              </a:camera>
              <a:lightRig rig="threePt" dir="t"/>
            </a:scene3d>
            <a:sp3d>
              <a:bevelB w="88900" h="889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  <a:p>
              <a:pPr algn="ctr"/>
              <a:endParaRPr lang="en-US">
                <a:solidFill>
                  <a:schemeClr val="tx1"/>
                </a:solidFill>
              </a:endParaRPr>
            </a:p>
            <a:p>
              <a:pPr algn="ctr"/>
              <a:endParaRPr lang="en-US">
                <a:solidFill>
                  <a:schemeClr val="tx1"/>
                </a:solidFill>
              </a:endParaRP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Capacity 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Allocation</a:t>
              </a:r>
            </a:p>
          </p:txBody>
        </p: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id="{2A5A1F00-E8F5-4A88-A43F-3721D594839A}"/>
                </a:ext>
              </a:extLst>
            </p:cNvPr>
            <p:cNvSpPr/>
            <p:nvPr/>
          </p:nvSpPr>
          <p:spPr>
            <a:xfrm rot="10800000">
              <a:off x="5854187" y="1994933"/>
              <a:ext cx="581188" cy="786202"/>
            </a:xfrm>
            <a:prstGeom prst="downArrow">
              <a:avLst/>
            </a:prstGeom>
            <a:solidFill>
              <a:srgbClr val="0B2659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Arrow: Down 85">
              <a:extLst>
                <a:ext uri="{FF2B5EF4-FFF2-40B4-BE49-F238E27FC236}">
                  <a16:creationId xmlns:a16="http://schemas.microsoft.com/office/drawing/2014/main" id="{F5842431-BFC1-42FC-9142-4985F54ED898}"/>
                </a:ext>
              </a:extLst>
            </p:cNvPr>
            <p:cNvSpPr/>
            <p:nvPr/>
          </p:nvSpPr>
          <p:spPr>
            <a:xfrm rot="10800000">
              <a:off x="8235725" y="1983349"/>
              <a:ext cx="581188" cy="786202"/>
            </a:xfrm>
            <a:prstGeom prst="downArrow">
              <a:avLst/>
            </a:prstGeom>
            <a:solidFill>
              <a:srgbClr val="0B2659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uppieren 87">
              <a:extLst>
                <a:ext uri="{FF2B5EF4-FFF2-40B4-BE49-F238E27FC236}">
                  <a16:creationId xmlns:a16="http://schemas.microsoft.com/office/drawing/2014/main" id="{64721454-272B-4711-AFDE-F45AD7755A3B}"/>
                </a:ext>
              </a:extLst>
            </p:cNvPr>
            <p:cNvGrpSpPr/>
            <p:nvPr/>
          </p:nvGrpSpPr>
          <p:grpSpPr>
            <a:xfrm>
              <a:off x="400131" y="2656455"/>
              <a:ext cx="9400753" cy="814121"/>
              <a:chOff x="400131" y="2656455"/>
              <a:chExt cx="9400753" cy="814121"/>
            </a:xfrm>
          </p:grpSpPr>
          <p:pic>
            <p:nvPicPr>
              <p:cNvPr id="89" name="Picture 14">
                <a:extLst>
                  <a:ext uri="{FF2B5EF4-FFF2-40B4-BE49-F238E27FC236}">
                    <a16:creationId xmlns:a16="http://schemas.microsoft.com/office/drawing/2014/main" id="{4543FAD7-84D5-4AC4-9080-234D996904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0131" y="2769551"/>
                <a:ext cx="444792" cy="609671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</p:spPr>
          </p:pic>
          <p:sp>
            <p:nvSpPr>
              <p:cNvPr id="90" name="Rechteck: abgerundete Ecken 30">
                <a:extLst>
                  <a:ext uri="{FF2B5EF4-FFF2-40B4-BE49-F238E27FC236}">
                    <a16:creationId xmlns:a16="http://schemas.microsoft.com/office/drawing/2014/main" id="{12B705B4-605C-4FD3-88D8-AC80CA76C870}"/>
                  </a:ext>
                </a:extLst>
              </p:cNvPr>
              <p:cNvSpPr/>
              <p:nvPr/>
            </p:nvSpPr>
            <p:spPr>
              <a:xfrm>
                <a:off x="1501035" y="2656455"/>
                <a:ext cx="2124407" cy="347169"/>
              </a:xfrm>
              <a:prstGeom prst="roundRect">
                <a:avLst/>
              </a:prstGeom>
              <a:solidFill>
                <a:srgbClr val="0B2659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>
                    <a:solidFill>
                      <a:schemeClr val="bg1"/>
                    </a:solidFill>
                  </a:rPr>
                  <a:t>PCS Mandatory Interface</a:t>
                </a:r>
                <a:endParaRPr lang="en-GB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Rechteck: abgerundete Ecken 30">
                <a:extLst>
                  <a:ext uri="{FF2B5EF4-FFF2-40B4-BE49-F238E27FC236}">
                    <a16:creationId xmlns:a16="http://schemas.microsoft.com/office/drawing/2014/main" id="{EA411799-2261-4207-A16E-0449151C1B59}"/>
                  </a:ext>
                </a:extLst>
              </p:cNvPr>
              <p:cNvSpPr/>
              <p:nvPr/>
            </p:nvSpPr>
            <p:spPr>
              <a:xfrm>
                <a:off x="1503531" y="3123407"/>
                <a:ext cx="2090504" cy="347169"/>
              </a:xfrm>
              <a:prstGeom prst="roundRect">
                <a:avLst/>
              </a:prstGeom>
              <a:solidFill>
                <a:srgbClr val="0B2659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>
                    <a:solidFill>
                      <a:schemeClr val="bg1"/>
                    </a:solidFill>
                  </a:rPr>
                  <a:t>Capacity Broker (Ad-Hoc Request)</a:t>
                </a:r>
                <a:endParaRPr lang="en-GB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92" name="ValueChainStarter 6">
                <a:extLst>
                  <a:ext uri="{FF2B5EF4-FFF2-40B4-BE49-F238E27FC236}">
                    <a16:creationId xmlns:a16="http://schemas.microsoft.com/office/drawing/2014/main" id="{BF1D010A-A6BD-43D4-B2D3-32E327CB242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6283076" y="2834780"/>
                <a:ext cx="1188000" cy="508156"/>
              </a:xfrm>
              <a:prstGeom prst="chevron">
                <a:avLst>
                  <a:gd name="adj" fmla="val 12004"/>
                </a:avLst>
              </a:prstGeom>
              <a:solidFill>
                <a:srgbClr val="002060"/>
              </a:solidFill>
              <a:ln w="38100" algn="ctr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0"/>
              <a:lstStyle/>
              <a:p>
                <a:pPr algn="ctr" eaLnBrk="0" hangingPunct="0"/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Late </a:t>
                </a:r>
              </a:p>
              <a:p>
                <a:pPr algn="ctr" eaLnBrk="0" hangingPunct="0"/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Request</a:t>
                </a:r>
              </a:p>
            </p:txBody>
          </p:sp>
          <p:sp>
            <p:nvSpPr>
              <p:cNvPr id="93" name="ValueChainStarter 5">
                <a:extLst>
                  <a:ext uri="{FF2B5EF4-FFF2-40B4-BE49-F238E27FC236}">
                    <a16:creationId xmlns:a16="http://schemas.microsoft.com/office/drawing/2014/main" id="{FF010EB7-95B6-4DB6-A0E8-B568300E0662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gray">
              <a:xfrm>
                <a:off x="5113836" y="2834780"/>
                <a:ext cx="1188000" cy="508156"/>
              </a:xfrm>
              <a:prstGeom prst="chevron">
                <a:avLst>
                  <a:gd name="adj" fmla="val 12004"/>
                </a:avLst>
              </a:prstGeom>
              <a:solidFill>
                <a:srgbClr val="002060"/>
              </a:solidFill>
              <a:ln w="38100" algn="ctr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0"/>
              <a:lstStyle/>
              <a:p>
                <a:pPr algn="ctr" eaLnBrk="0" hangingPunct="0"/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Annual</a:t>
                </a:r>
                <a:b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</a:br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Request</a:t>
                </a:r>
              </a:p>
            </p:txBody>
          </p:sp>
          <p:sp>
            <p:nvSpPr>
              <p:cNvPr id="94" name="ValueChainStarter 6">
                <a:extLst>
                  <a:ext uri="{FF2B5EF4-FFF2-40B4-BE49-F238E27FC236}">
                    <a16:creationId xmlns:a16="http://schemas.microsoft.com/office/drawing/2014/main" id="{34F8AAC0-FCF6-4E1D-8831-D4F384EDBC1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gray">
              <a:xfrm>
                <a:off x="7452317" y="2833563"/>
                <a:ext cx="1188000" cy="508156"/>
              </a:xfrm>
              <a:prstGeom prst="chevron">
                <a:avLst>
                  <a:gd name="adj" fmla="val 12004"/>
                </a:avLst>
              </a:prstGeom>
              <a:solidFill>
                <a:srgbClr val="002060"/>
              </a:solidFill>
              <a:ln w="38100" algn="ctr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0"/>
              <a:lstStyle/>
              <a:p>
                <a:pPr algn="ctr" eaLnBrk="0" hangingPunct="0"/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Rolling</a:t>
                </a:r>
                <a:b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</a:br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Planning</a:t>
                </a:r>
              </a:p>
            </p:txBody>
          </p:sp>
          <p:sp>
            <p:nvSpPr>
              <p:cNvPr id="95" name="ValueChainStarter 6">
                <a:extLst>
                  <a:ext uri="{FF2B5EF4-FFF2-40B4-BE49-F238E27FC236}">
                    <a16:creationId xmlns:a16="http://schemas.microsoft.com/office/drawing/2014/main" id="{E993EF09-D812-4DD3-B76B-14C3D1D7B6E4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gray">
              <a:xfrm>
                <a:off x="8612884" y="2839788"/>
                <a:ext cx="1188000" cy="508156"/>
              </a:xfrm>
              <a:prstGeom prst="chevron">
                <a:avLst>
                  <a:gd name="adj" fmla="val 12004"/>
                </a:avLst>
              </a:prstGeom>
              <a:solidFill>
                <a:srgbClr val="002060"/>
              </a:solidFill>
              <a:ln w="38100" algn="ctr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0"/>
              <a:lstStyle/>
              <a:p>
                <a:pPr algn="ctr" eaLnBrk="0" hangingPunct="0"/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Short term</a:t>
                </a:r>
                <a:b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</a:br>
                <a:r>
                  <a:rPr lang="en-US" sz="1200" b="1">
                    <a:solidFill>
                      <a:srgbClr val="FFFFFF"/>
                    </a:solidFill>
                    <a:sym typeface="Trebuchet MS" panose="020B0603020202020204" pitchFamily="34" charset="0"/>
                  </a:rPr>
                  <a:t>Request</a:t>
                </a:r>
              </a:p>
            </p:txBody>
          </p:sp>
        </p:grp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9F6B4DD2-1DD2-49AE-9C77-B67BC42B1715}"/>
              </a:ext>
            </a:extLst>
          </p:cNvPr>
          <p:cNvGrpSpPr/>
          <p:nvPr/>
        </p:nvGrpSpPr>
        <p:grpSpPr>
          <a:xfrm>
            <a:off x="74749" y="736371"/>
            <a:ext cx="11740896" cy="1592895"/>
            <a:chOff x="74749" y="736371"/>
            <a:chExt cx="11740896" cy="1592895"/>
          </a:xfrm>
        </p:grpSpPr>
        <p:sp>
          <p:nvSpPr>
            <p:cNvPr id="97" name="Rectangle: Rounded Corners 4">
              <a:extLst>
                <a:ext uri="{FF2B5EF4-FFF2-40B4-BE49-F238E27FC236}">
                  <a16:creationId xmlns:a16="http://schemas.microsoft.com/office/drawing/2014/main" id="{A3E37192-8256-4E02-AD93-6454828387EA}"/>
                </a:ext>
              </a:extLst>
            </p:cNvPr>
            <p:cNvSpPr/>
            <p:nvPr/>
          </p:nvSpPr>
          <p:spPr>
            <a:xfrm>
              <a:off x="5064467" y="736371"/>
              <a:ext cx="5312392" cy="1467014"/>
            </a:xfrm>
            <a:prstGeom prst="roundRect">
              <a:avLst/>
            </a:prstGeom>
            <a:solidFill>
              <a:srgbClr val="005F20">
                <a:lumMod val="10000"/>
                <a:lumOff val="90000"/>
                <a:alpha val="66000"/>
              </a:srgbClr>
            </a:solidFill>
            <a:ln w="12700" cap="flat" cmpd="sng" algn="ctr">
              <a:solidFill>
                <a:srgbClr val="005F20">
                  <a:lumMod val="90000"/>
                  <a:lumOff val="10000"/>
                </a:srgbClr>
              </a:solidFill>
              <a:prstDash val="solid"/>
              <a:miter lim="800000"/>
            </a:ln>
            <a:effectLst/>
            <a:scene3d>
              <a:camera prst="perspectiveRelaxed" fov="7200000">
                <a:rot lat="18600000" lon="0" rev="0"/>
              </a:camera>
              <a:lightRig rig="threePt" dir="t"/>
            </a:scene3d>
            <a:sp3d>
              <a:bevelB w="88900" h="889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kern="0">
                <a:latin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kern="0">
                <a:latin typeface="Arial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Train Run </a:t>
              </a:r>
            </a:p>
          </p:txBody>
        </p: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6362916A-47E2-49C0-B2B7-CDC439E40638}"/>
                </a:ext>
              </a:extLst>
            </p:cNvPr>
            <p:cNvCxnSpPr/>
            <p:nvPr/>
          </p:nvCxnSpPr>
          <p:spPr>
            <a:xfrm>
              <a:off x="74749" y="2329266"/>
              <a:ext cx="117408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9" name="Picture 12">
              <a:extLst>
                <a:ext uri="{FF2B5EF4-FFF2-40B4-BE49-F238E27FC236}">
                  <a16:creationId xmlns:a16="http://schemas.microsoft.com/office/drawing/2014/main" id="{F521FA84-7F80-42A6-8B62-02A5702EB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0570" y="1353479"/>
              <a:ext cx="448072" cy="60375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00" name="Rechteck: abgerundete Ecken 30">
              <a:extLst>
                <a:ext uri="{FF2B5EF4-FFF2-40B4-BE49-F238E27FC236}">
                  <a16:creationId xmlns:a16="http://schemas.microsoft.com/office/drawing/2014/main" id="{82B6F1D0-6F8E-461B-9DC3-35C0A7298301}"/>
                </a:ext>
              </a:extLst>
            </p:cNvPr>
            <p:cNvSpPr/>
            <p:nvPr/>
          </p:nvSpPr>
          <p:spPr>
            <a:xfrm>
              <a:off x="1557058" y="1221777"/>
              <a:ext cx="2124407" cy="347169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>
                  <a:solidFill>
                    <a:schemeClr val="bg1"/>
                  </a:solidFill>
                </a:rPr>
                <a:t>Digital Train 2.0</a:t>
              </a:r>
              <a:endParaRPr lang="en-GB" sz="1200">
                <a:solidFill>
                  <a:schemeClr val="bg1"/>
                </a:solidFill>
              </a:endParaRPr>
            </a:p>
          </p:txBody>
        </p:sp>
        <p:sp>
          <p:nvSpPr>
            <p:cNvPr id="101" name="Rechteck: abgerundete Ecken 30">
              <a:extLst>
                <a:ext uri="{FF2B5EF4-FFF2-40B4-BE49-F238E27FC236}">
                  <a16:creationId xmlns:a16="http://schemas.microsoft.com/office/drawing/2014/main" id="{B9E9F84C-AE3E-441E-B3B9-17712F5CDC6E}"/>
                </a:ext>
              </a:extLst>
            </p:cNvPr>
            <p:cNvSpPr/>
            <p:nvPr/>
          </p:nvSpPr>
          <p:spPr>
            <a:xfrm>
              <a:off x="1559554" y="1688729"/>
              <a:ext cx="2090504" cy="347169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>
                  <a:solidFill>
                    <a:schemeClr val="bg1"/>
                  </a:solidFill>
                </a:rPr>
                <a:t>Train Performance Management</a:t>
              </a:r>
              <a:endParaRPr lang="en-GB" sz="1200">
                <a:solidFill>
                  <a:schemeClr val="bg1"/>
                </a:solidFill>
              </a:endParaRPr>
            </a:p>
          </p:txBody>
        </p:sp>
        <p:pic>
          <p:nvPicPr>
            <p:cNvPr id="102" name="Picture 7">
              <a:extLst>
                <a:ext uri="{FF2B5EF4-FFF2-40B4-BE49-F238E27FC236}">
                  <a16:creationId xmlns:a16="http://schemas.microsoft.com/office/drawing/2014/main" id="{C8B7195E-C4D5-4EC4-A767-FA8BC3BB05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biLevel thresh="75000"/>
            </a:blip>
            <a:srcRect l="3807" t="20089" r="3425" b="25073"/>
            <a:stretch/>
          </p:blipFill>
          <p:spPr>
            <a:xfrm>
              <a:off x="5732312" y="1430189"/>
              <a:ext cx="704088" cy="278483"/>
            </a:xfrm>
            <a:prstGeom prst="rect">
              <a:avLst/>
            </a:prstGeom>
          </p:spPr>
        </p:pic>
        <p:pic>
          <p:nvPicPr>
            <p:cNvPr id="103" name="Picture 21">
              <a:extLst>
                <a:ext uri="{FF2B5EF4-FFF2-40B4-BE49-F238E27FC236}">
                  <a16:creationId xmlns:a16="http://schemas.microsoft.com/office/drawing/2014/main" id="{F0DEF56F-4C76-4E93-94F7-6F2D659EB5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647" t="20576" r="-489" b="25680"/>
            <a:stretch/>
          </p:blipFill>
          <p:spPr>
            <a:xfrm>
              <a:off x="6436400" y="1421044"/>
              <a:ext cx="517338" cy="278484"/>
            </a:xfrm>
            <a:prstGeom prst="rect">
              <a:avLst/>
            </a:prstGeom>
          </p:spPr>
        </p:pic>
        <p:pic>
          <p:nvPicPr>
            <p:cNvPr id="104" name="Picture 22">
              <a:extLst>
                <a:ext uri="{FF2B5EF4-FFF2-40B4-BE49-F238E27FC236}">
                  <a16:creationId xmlns:a16="http://schemas.microsoft.com/office/drawing/2014/main" id="{B7ABF60C-0F46-48AE-928A-A6A0E82960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647" t="20576" r="-489" b="25680"/>
            <a:stretch/>
          </p:blipFill>
          <p:spPr>
            <a:xfrm>
              <a:off x="6953738" y="1421044"/>
              <a:ext cx="517338" cy="278484"/>
            </a:xfrm>
            <a:prstGeom prst="rect">
              <a:avLst/>
            </a:prstGeom>
          </p:spPr>
        </p:pic>
        <p:pic>
          <p:nvPicPr>
            <p:cNvPr id="105" name="Picture 23">
              <a:extLst>
                <a:ext uri="{FF2B5EF4-FFF2-40B4-BE49-F238E27FC236}">
                  <a16:creationId xmlns:a16="http://schemas.microsoft.com/office/drawing/2014/main" id="{7266A934-FB65-4CEC-9B42-0F2B249A55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647" t="20576" r="-489" b="25680"/>
            <a:stretch/>
          </p:blipFill>
          <p:spPr>
            <a:xfrm>
              <a:off x="7471076" y="1421044"/>
              <a:ext cx="517338" cy="278484"/>
            </a:xfrm>
            <a:prstGeom prst="rect">
              <a:avLst/>
            </a:prstGeom>
          </p:spPr>
        </p:pic>
        <p:pic>
          <p:nvPicPr>
            <p:cNvPr id="106" name="Picture 24">
              <a:extLst>
                <a:ext uri="{FF2B5EF4-FFF2-40B4-BE49-F238E27FC236}">
                  <a16:creationId xmlns:a16="http://schemas.microsoft.com/office/drawing/2014/main" id="{A926E592-72B2-4425-A8CF-0D753F34BE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647" t="20576" r="-489" b="25680"/>
            <a:stretch/>
          </p:blipFill>
          <p:spPr>
            <a:xfrm>
              <a:off x="7988414" y="1421044"/>
              <a:ext cx="517338" cy="278484"/>
            </a:xfrm>
            <a:prstGeom prst="rect">
              <a:avLst/>
            </a:prstGeom>
          </p:spPr>
        </p:pic>
        <p:pic>
          <p:nvPicPr>
            <p:cNvPr id="107" name="Picture 25">
              <a:extLst>
                <a:ext uri="{FF2B5EF4-FFF2-40B4-BE49-F238E27FC236}">
                  <a16:creationId xmlns:a16="http://schemas.microsoft.com/office/drawing/2014/main" id="{A3528B87-A4E0-4A46-B8B2-AA03B0DAF7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647" t="20576" r="-489" b="25680"/>
            <a:stretch/>
          </p:blipFill>
          <p:spPr>
            <a:xfrm>
              <a:off x="8505752" y="1421044"/>
              <a:ext cx="517338" cy="278484"/>
            </a:xfrm>
            <a:prstGeom prst="rect">
              <a:avLst/>
            </a:prstGeom>
          </p:spPr>
        </p:pic>
      </p:grpSp>
      <p:sp>
        <p:nvSpPr>
          <p:cNvPr id="108" name="Rectangle: Rounded Corners 1">
            <a:extLst>
              <a:ext uri="{FF2B5EF4-FFF2-40B4-BE49-F238E27FC236}">
                <a16:creationId xmlns:a16="http://schemas.microsoft.com/office/drawing/2014/main" id="{EECAF128-1521-42A7-5E84-8A8D5AAC9475}"/>
              </a:ext>
            </a:extLst>
          </p:cNvPr>
          <p:cNvSpPr/>
          <p:nvPr/>
        </p:nvSpPr>
        <p:spPr>
          <a:xfrm>
            <a:off x="4252643" y="2980941"/>
            <a:ext cx="7192475" cy="1593891"/>
          </a:xfrm>
          <a:prstGeom prst="roundRect">
            <a:avLst/>
          </a:prstGeom>
          <a:solidFill>
            <a:srgbClr val="0B265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Digital Capacity Management</a:t>
            </a:r>
          </a:p>
        </p:txBody>
      </p:sp>
      <p:sp>
        <p:nvSpPr>
          <p:cNvPr id="109" name="Rectangle: Rounded Corners 5">
            <a:extLst>
              <a:ext uri="{FF2B5EF4-FFF2-40B4-BE49-F238E27FC236}">
                <a16:creationId xmlns:a16="http://schemas.microsoft.com/office/drawing/2014/main" id="{0DBC9FDE-7700-85E0-75B2-DD74E2FA3E46}"/>
              </a:ext>
            </a:extLst>
          </p:cNvPr>
          <p:cNvSpPr/>
          <p:nvPr/>
        </p:nvSpPr>
        <p:spPr>
          <a:xfrm>
            <a:off x="4291601" y="864287"/>
            <a:ext cx="7180559" cy="1596753"/>
          </a:xfrm>
          <a:prstGeom prst="roundRect">
            <a:avLst/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bg1"/>
                </a:solidFill>
              </a:rPr>
              <a:t>Digital Train Information </a:t>
            </a:r>
          </a:p>
        </p:txBody>
      </p:sp>
      <p:sp>
        <p:nvSpPr>
          <p:cNvPr id="110" name="Rectangle: Rounded Corners 1">
            <a:extLst>
              <a:ext uri="{FF2B5EF4-FFF2-40B4-BE49-F238E27FC236}">
                <a16:creationId xmlns:a16="http://schemas.microsoft.com/office/drawing/2014/main" id="{0549195B-DD2A-3EF7-298A-1748473826FC}"/>
              </a:ext>
            </a:extLst>
          </p:cNvPr>
          <p:cNvSpPr/>
          <p:nvPr/>
        </p:nvSpPr>
        <p:spPr>
          <a:xfrm>
            <a:off x="4279685" y="4968091"/>
            <a:ext cx="7192475" cy="1593891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/>
              <a:t>Digital Infrastructure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978398-7BAF-4A80-8929-E0EFF03586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3637" y="5260954"/>
            <a:ext cx="363087" cy="517167"/>
          </a:xfrm>
          <a:prstGeom prst="rect">
            <a:avLst/>
          </a:prstGeom>
        </p:spPr>
      </p:pic>
      <p:pic>
        <p:nvPicPr>
          <p:cNvPr id="1028" name="Picture 4" descr="ERA | European Union Agency for Railways">
            <a:extLst>
              <a:ext uri="{FF2B5EF4-FFF2-40B4-BE49-F238E27FC236}">
                <a16:creationId xmlns:a16="http://schemas.microsoft.com/office/drawing/2014/main" id="{6853A316-14D1-AC44-2554-E9DF32588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75" y="5827083"/>
            <a:ext cx="725248" cy="43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: abgerundete Ecken 30">
            <a:extLst>
              <a:ext uri="{FF2B5EF4-FFF2-40B4-BE49-F238E27FC236}">
                <a16:creationId xmlns:a16="http://schemas.microsoft.com/office/drawing/2014/main" id="{299CC2A9-2BA6-8465-DC42-E7A00FB8D5C0}"/>
              </a:ext>
            </a:extLst>
          </p:cNvPr>
          <p:cNvSpPr/>
          <p:nvPr/>
        </p:nvSpPr>
        <p:spPr>
          <a:xfrm>
            <a:off x="1447671" y="5234983"/>
            <a:ext cx="2114021" cy="347169"/>
          </a:xfrm>
          <a:prstGeom prst="round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RINF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5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239A-8D18-492D-AD1B-0F69C83D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Three digital building blocks are based on the RNE IT strategy</a:t>
            </a:r>
          </a:p>
        </p:txBody>
      </p:sp>
      <p:sp>
        <p:nvSpPr>
          <p:cNvPr id="6" name="Rectangle: Rounded Corners 11">
            <a:extLst>
              <a:ext uri="{FF2B5EF4-FFF2-40B4-BE49-F238E27FC236}">
                <a16:creationId xmlns:a16="http://schemas.microsoft.com/office/drawing/2014/main" id="{7A2D4E1A-E468-45CF-8220-137966DD3D52}"/>
              </a:ext>
            </a:extLst>
          </p:cNvPr>
          <p:cNvSpPr/>
          <p:nvPr/>
        </p:nvSpPr>
        <p:spPr>
          <a:xfrm>
            <a:off x="4255309" y="1931105"/>
            <a:ext cx="3648364" cy="2033278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kumimoji="0" lang="en-GB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European wide capacity strategy and a digital capacity model including already capacity restrictions (TCRs).</a:t>
            </a: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 </a:t>
            </a:r>
            <a:endParaRPr lang="en-GB" sz="15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Available capacity should be offered on short term European wide. Based on the </a:t>
            </a: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Timetable Redesign Project (TTR)</a:t>
            </a:r>
            <a:r>
              <a:rPr kumimoji="0" lang="en-GB" sz="15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 project</a:t>
            </a:r>
            <a:endParaRPr lang="en-GB" sz="15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</p:txBody>
      </p:sp>
      <p:sp>
        <p:nvSpPr>
          <p:cNvPr id="7" name="Rectangle: Rounded Corners 13">
            <a:extLst>
              <a:ext uri="{FF2B5EF4-FFF2-40B4-BE49-F238E27FC236}">
                <a16:creationId xmlns:a16="http://schemas.microsoft.com/office/drawing/2014/main" id="{3152CF4F-7F71-4D59-B16E-501645D4B292}"/>
              </a:ext>
            </a:extLst>
          </p:cNvPr>
          <p:cNvSpPr/>
          <p:nvPr/>
        </p:nvSpPr>
        <p:spPr>
          <a:xfrm>
            <a:off x="8128541" y="1931105"/>
            <a:ext cx="3648364" cy="2033278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Real-Time information about the position of the train, locomotion and wagon (container) with reliable forecast information.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Combination with train composition and first and last mile information.</a:t>
            </a:r>
          </a:p>
        </p:txBody>
      </p:sp>
      <p:sp>
        <p:nvSpPr>
          <p:cNvPr id="8" name="Rectangle: Rounded Corners 15">
            <a:extLst>
              <a:ext uri="{FF2B5EF4-FFF2-40B4-BE49-F238E27FC236}">
                <a16:creationId xmlns:a16="http://schemas.microsoft.com/office/drawing/2014/main" id="{88E552D8-50C7-42D2-BFC4-4B0FB4202086}"/>
              </a:ext>
            </a:extLst>
          </p:cNvPr>
          <p:cNvSpPr/>
          <p:nvPr/>
        </p:nvSpPr>
        <p:spPr>
          <a:xfrm>
            <a:off x="382077" y="1931105"/>
            <a:ext cx="3648364" cy="2033278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To check interdependence between European Reference Files as RINF, TAF and TAP TSI and Rail Facility Portal.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One common digital rail infrastructure platform. </a:t>
            </a:r>
            <a:br>
              <a:rPr lang="en-GB" sz="1500" dirty="0">
                <a:latin typeface="Arial"/>
                <a:ea typeface="Calibri"/>
                <a:cs typeface="Times New Roman"/>
              </a:rPr>
            </a:b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From planning to operation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From building to maintaining.</a:t>
            </a:r>
          </a:p>
        </p:txBody>
      </p:sp>
      <p:sp>
        <p:nvSpPr>
          <p:cNvPr id="4" name="Rectangle: Rounded Corners 1">
            <a:extLst>
              <a:ext uri="{FF2B5EF4-FFF2-40B4-BE49-F238E27FC236}">
                <a16:creationId xmlns:a16="http://schemas.microsoft.com/office/drawing/2014/main" id="{F26AF771-0170-A7B9-1902-4F378A333A32}"/>
              </a:ext>
            </a:extLst>
          </p:cNvPr>
          <p:cNvSpPr/>
          <p:nvPr/>
        </p:nvSpPr>
        <p:spPr>
          <a:xfrm>
            <a:off x="4255309" y="1053356"/>
            <a:ext cx="3648364" cy="697972"/>
          </a:xfrm>
          <a:prstGeom prst="roundRect">
            <a:avLst/>
          </a:prstGeom>
          <a:solidFill>
            <a:schemeClr val="accent2">
              <a:lumMod val="90000"/>
              <a:lumOff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Capacity Management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5" name="Rectangle: Rounded Corners 5">
            <a:extLst>
              <a:ext uri="{FF2B5EF4-FFF2-40B4-BE49-F238E27FC236}">
                <a16:creationId xmlns:a16="http://schemas.microsoft.com/office/drawing/2014/main" id="{C14DB4E6-B3B1-FFD8-4320-00913B9A1636}"/>
              </a:ext>
            </a:extLst>
          </p:cNvPr>
          <p:cNvSpPr/>
          <p:nvPr/>
        </p:nvSpPr>
        <p:spPr>
          <a:xfrm>
            <a:off x="8128541" y="1053356"/>
            <a:ext cx="3648364" cy="697972"/>
          </a:xfrm>
          <a:prstGeom prst="round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GB" sz="165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Train Information</a:t>
            </a:r>
            <a:r>
              <a:rPr lang="en-GB" sz="1650" b="1" dirty="0">
                <a:solidFill>
                  <a:schemeClr val="bg2"/>
                </a:solidFill>
                <a:latin typeface="+mj-lt"/>
              </a:rPr>
              <a:t> </a:t>
            </a:r>
            <a:endParaRPr lang="en-GB" sz="165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13" name="Rectangle: Rounded Corners 9">
            <a:extLst>
              <a:ext uri="{FF2B5EF4-FFF2-40B4-BE49-F238E27FC236}">
                <a16:creationId xmlns:a16="http://schemas.microsoft.com/office/drawing/2014/main" id="{83E15CE6-1784-B7F8-F3C5-C7C4F860960C}"/>
              </a:ext>
            </a:extLst>
          </p:cNvPr>
          <p:cNvSpPr/>
          <p:nvPr/>
        </p:nvSpPr>
        <p:spPr>
          <a:xfrm>
            <a:off x="382077" y="1053356"/>
            <a:ext cx="3648364" cy="697972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Infrastructure Information</a:t>
            </a:r>
            <a:endParaRPr lang="en-GB" sz="165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14" name="Ellipse 7">
            <a:extLst>
              <a:ext uri="{FF2B5EF4-FFF2-40B4-BE49-F238E27FC236}">
                <a16:creationId xmlns:a16="http://schemas.microsoft.com/office/drawing/2014/main" id="{07FE5E87-6380-124E-0454-0A698F64960B}"/>
              </a:ext>
            </a:extLst>
          </p:cNvPr>
          <p:cNvSpPr/>
          <p:nvPr/>
        </p:nvSpPr>
        <p:spPr bwMode="gray">
          <a:xfrm>
            <a:off x="7040243" y="4533612"/>
            <a:ext cx="1562076" cy="15620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050">
              <a:solidFill>
                <a:srgbClr val="FFFFFF"/>
              </a:solidFill>
            </a:endParaRPr>
          </a:p>
        </p:txBody>
      </p:sp>
      <p:sp>
        <p:nvSpPr>
          <p:cNvPr id="15" name="Textfeld 26">
            <a:extLst>
              <a:ext uri="{FF2B5EF4-FFF2-40B4-BE49-F238E27FC236}">
                <a16:creationId xmlns:a16="http://schemas.microsoft.com/office/drawing/2014/main" id="{F1EACA69-2F4D-FF88-9171-07705DC2AF7A}"/>
              </a:ext>
            </a:extLst>
          </p:cNvPr>
          <p:cNvSpPr txBox="1"/>
          <p:nvPr/>
        </p:nvSpPr>
        <p:spPr bwMode="gray">
          <a:xfrm>
            <a:off x="6957046" y="5037567"/>
            <a:ext cx="17284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IT related </a:t>
            </a:r>
          </a:p>
          <a:p>
            <a:pPr algn="ctr"/>
            <a:r>
              <a:rPr lang="de-AT" sz="1400" b="1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Strategy</a:t>
            </a:r>
            <a:endParaRPr lang="de-AT" sz="14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Ellipse 7">
            <a:extLst>
              <a:ext uri="{FF2B5EF4-FFF2-40B4-BE49-F238E27FC236}">
                <a16:creationId xmlns:a16="http://schemas.microsoft.com/office/drawing/2014/main" id="{DF43E9F5-4AE9-CA0D-3514-792713DFF1C3}"/>
              </a:ext>
            </a:extLst>
          </p:cNvPr>
          <p:cNvSpPr/>
          <p:nvPr/>
        </p:nvSpPr>
        <p:spPr bwMode="gray">
          <a:xfrm>
            <a:off x="3474271" y="4505346"/>
            <a:ext cx="1562076" cy="15620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050">
              <a:solidFill>
                <a:srgbClr val="FFFFFF"/>
              </a:solidFill>
            </a:endParaRPr>
          </a:p>
        </p:txBody>
      </p:sp>
      <p:sp>
        <p:nvSpPr>
          <p:cNvPr id="17" name="Textfeld 26">
            <a:extLst>
              <a:ext uri="{FF2B5EF4-FFF2-40B4-BE49-F238E27FC236}">
                <a16:creationId xmlns:a16="http://schemas.microsoft.com/office/drawing/2014/main" id="{1F3F232A-5C53-9FA7-9D6E-1052140019CD}"/>
              </a:ext>
            </a:extLst>
          </p:cNvPr>
          <p:cNvSpPr txBox="1"/>
          <p:nvPr/>
        </p:nvSpPr>
        <p:spPr bwMode="gray">
          <a:xfrm>
            <a:off x="3368619" y="5037568"/>
            <a:ext cx="17284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RNE system &amp; </a:t>
            </a:r>
          </a:p>
          <a:p>
            <a:pPr algn="ctr"/>
            <a:r>
              <a:rPr lang="en-GB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Application Level</a:t>
            </a:r>
            <a:endParaRPr lang="de-AT" sz="14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Pfeil: nach links und rechts 21">
            <a:extLst>
              <a:ext uri="{FF2B5EF4-FFF2-40B4-BE49-F238E27FC236}">
                <a16:creationId xmlns:a16="http://schemas.microsoft.com/office/drawing/2014/main" id="{75F2A80D-27AC-6C0E-BCF7-F71D623BACFF}"/>
              </a:ext>
            </a:extLst>
          </p:cNvPr>
          <p:cNvSpPr/>
          <p:nvPr/>
        </p:nvSpPr>
        <p:spPr>
          <a:xfrm>
            <a:off x="5399710" y="5051647"/>
            <a:ext cx="1337911" cy="469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888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F2311B-F287-29B6-777B-82353B77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about non-personal Railway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9426-BDBA-0CB2-3DF9-24163602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|  </a:t>
            </a:r>
            <a:fld id="{00CAB6A2-A9B4-4A3D-96D2-67C282DC003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hteck: abgerundete Ecken 3">
            <a:extLst>
              <a:ext uri="{FF2B5EF4-FFF2-40B4-BE49-F238E27FC236}">
                <a16:creationId xmlns:a16="http://schemas.microsoft.com/office/drawing/2014/main" id="{6EB8699E-4316-7A0A-D3B6-AD6D463FD119}"/>
              </a:ext>
            </a:extLst>
          </p:cNvPr>
          <p:cNvSpPr/>
          <p:nvPr/>
        </p:nvSpPr>
        <p:spPr>
          <a:xfrm>
            <a:off x="4728121" y="2449872"/>
            <a:ext cx="4158302" cy="2435981"/>
          </a:xfrm>
          <a:prstGeom prst="roundRect">
            <a:avLst>
              <a:gd name="adj" fmla="val 7758"/>
            </a:avLst>
          </a:prstGeom>
          <a:solidFill>
            <a:srgbClr val="B20E1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>
                <a:solidFill>
                  <a:schemeClr val="bg1"/>
                </a:solidFill>
              </a:rPr>
              <a:t>Operational Data</a:t>
            </a:r>
          </a:p>
        </p:txBody>
      </p:sp>
      <p:sp>
        <p:nvSpPr>
          <p:cNvPr id="8" name="Rechteck: abgerundete Ecken 4">
            <a:extLst>
              <a:ext uri="{FF2B5EF4-FFF2-40B4-BE49-F238E27FC236}">
                <a16:creationId xmlns:a16="http://schemas.microsoft.com/office/drawing/2014/main" id="{534A142E-B6F0-B6B4-57FB-DC32ECFF477F}"/>
              </a:ext>
            </a:extLst>
          </p:cNvPr>
          <p:cNvSpPr/>
          <p:nvPr/>
        </p:nvSpPr>
        <p:spPr>
          <a:xfrm>
            <a:off x="497709" y="2456994"/>
            <a:ext cx="4158301" cy="2435981"/>
          </a:xfrm>
          <a:prstGeom prst="roundRect">
            <a:avLst>
              <a:gd name="adj" fmla="val 6529"/>
            </a:avLst>
          </a:prstGeom>
          <a:solidFill>
            <a:srgbClr val="0B265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4000" b="1" dirty="0"/>
              <a:t>Capacity Management Data</a:t>
            </a:r>
          </a:p>
        </p:txBody>
      </p:sp>
      <p:sp>
        <p:nvSpPr>
          <p:cNvPr id="9" name="Rechteck: abgerundete Ecken 6">
            <a:extLst>
              <a:ext uri="{FF2B5EF4-FFF2-40B4-BE49-F238E27FC236}">
                <a16:creationId xmlns:a16="http://schemas.microsoft.com/office/drawing/2014/main" id="{10E5EA99-A9BE-2BE1-01C1-2D776F5676D1}"/>
              </a:ext>
            </a:extLst>
          </p:cNvPr>
          <p:cNvSpPr/>
          <p:nvPr/>
        </p:nvSpPr>
        <p:spPr>
          <a:xfrm>
            <a:off x="456988" y="5038921"/>
            <a:ext cx="8429221" cy="936596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/>
              <a:t>Infrastructure Data</a:t>
            </a:r>
          </a:p>
        </p:txBody>
      </p:sp>
      <p:sp>
        <p:nvSpPr>
          <p:cNvPr id="10" name="Rechteck: abgerundete Ecken 1">
            <a:extLst>
              <a:ext uri="{FF2B5EF4-FFF2-40B4-BE49-F238E27FC236}">
                <a16:creationId xmlns:a16="http://schemas.microsoft.com/office/drawing/2014/main" id="{CC682628-5E61-8815-4FCD-EA5210FC8BAC}"/>
              </a:ext>
            </a:extLst>
          </p:cNvPr>
          <p:cNvSpPr/>
          <p:nvPr/>
        </p:nvSpPr>
        <p:spPr>
          <a:xfrm>
            <a:off x="194549" y="2057463"/>
            <a:ext cx="8878694" cy="4064000"/>
          </a:xfrm>
          <a:prstGeom prst="roundRect">
            <a:avLst>
              <a:gd name="adj" fmla="val 9023"/>
            </a:avLst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A3DE75-CA33-82A7-0D1A-BB9A64AFECC1}"/>
              </a:ext>
            </a:extLst>
          </p:cNvPr>
          <p:cNvSpPr txBox="1"/>
          <p:nvPr/>
        </p:nvSpPr>
        <p:spPr>
          <a:xfrm>
            <a:off x="2753551" y="2057461"/>
            <a:ext cx="35067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500" b="1"/>
              <a:t>Non-personal Railway Data</a:t>
            </a:r>
            <a:endParaRPr lang="en-GB" sz="1500" b="1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427338F9-04B6-2A7D-F228-AF801393D65C}"/>
              </a:ext>
            </a:extLst>
          </p:cNvPr>
          <p:cNvGrpSpPr/>
          <p:nvPr/>
        </p:nvGrpSpPr>
        <p:grpSpPr>
          <a:xfrm>
            <a:off x="9217465" y="2057461"/>
            <a:ext cx="2691473" cy="4064001"/>
            <a:chOff x="9217465" y="2057461"/>
            <a:chExt cx="2691473" cy="4064001"/>
          </a:xfrm>
        </p:grpSpPr>
        <p:sp>
          <p:nvSpPr>
            <p:cNvPr id="11" name="Rechteck: abgerundete Ecken 5">
              <a:extLst>
                <a:ext uri="{FF2B5EF4-FFF2-40B4-BE49-F238E27FC236}">
                  <a16:creationId xmlns:a16="http://schemas.microsoft.com/office/drawing/2014/main" id="{434DEFC5-6CB1-E522-9CC2-372A05FCA1E2}"/>
                </a:ext>
              </a:extLst>
            </p:cNvPr>
            <p:cNvSpPr/>
            <p:nvPr/>
          </p:nvSpPr>
          <p:spPr>
            <a:xfrm>
              <a:off x="9569471" y="2593170"/>
              <a:ext cx="1987460" cy="1536473"/>
            </a:xfrm>
            <a:prstGeom prst="roundRect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500" b="1">
                  <a:solidFill>
                    <a:schemeClr val="bg1"/>
                  </a:solidFill>
                </a:rPr>
                <a:t>Standard Interfaces (XML, API, Common Interface, </a:t>
              </a:r>
              <a:r>
                <a:rPr lang="de-AT" sz="1500" b="1" err="1">
                  <a:solidFill>
                    <a:schemeClr val="bg1"/>
                  </a:solidFill>
                </a:rPr>
                <a:t>Linked</a:t>
              </a:r>
              <a:r>
                <a:rPr lang="de-AT" sz="1500" b="1">
                  <a:solidFill>
                    <a:schemeClr val="bg1"/>
                  </a:solidFill>
                </a:rPr>
                <a:t> Data ..)</a:t>
              </a:r>
            </a:p>
          </p:txBody>
        </p:sp>
        <p:sp>
          <p:nvSpPr>
            <p:cNvPr id="13" name="Rechteck: abgerundete Ecken 5">
              <a:extLst>
                <a:ext uri="{FF2B5EF4-FFF2-40B4-BE49-F238E27FC236}">
                  <a16:creationId xmlns:a16="http://schemas.microsoft.com/office/drawing/2014/main" id="{AE997D8B-0306-E894-78B6-5DDBE9641605}"/>
                </a:ext>
              </a:extLst>
            </p:cNvPr>
            <p:cNvSpPr/>
            <p:nvPr/>
          </p:nvSpPr>
          <p:spPr>
            <a:xfrm>
              <a:off x="9569471" y="4357316"/>
              <a:ext cx="1987460" cy="1536473"/>
            </a:xfrm>
            <a:prstGeom prst="roundRect">
              <a:avLst/>
            </a:prstGeom>
            <a:solidFill>
              <a:srgbClr val="B20E1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500" b="1" dirty="0"/>
                <a:t>Reporting</a:t>
              </a:r>
            </a:p>
          </p:txBody>
        </p:sp>
        <p:sp>
          <p:nvSpPr>
            <p:cNvPr id="14" name="Rechteck: abgerundete Ecken 1">
              <a:extLst>
                <a:ext uri="{FF2B5EF4-FFF2-40B4-BE49-F238E27FC236}">
                  <a16:creationId xmlns:a16="http://schemas.microsoft.com/office/drawing/2014/main" id="{F9E796D3-A6CA-BE76-EA27-A3E0C91CCDDF}"/>
                </a:ext>
              </a:extLst>
            </p:cNvPr>
            <p:cNvSpPr/>
            <p:nvPr/>
          </p:nvSpPr>
          <p:spPr>
            <a:xfrm>
              <a:off x="9217465" y="2057461"/>
              <a:ext cx="2691473" cy="4064001"/>
            </a:xfrm>
            <a:prstGeom prst="roundRect">
              <a:avLst>
                <a:gd name="adj" fmla="val 9023"/>
              </a:avLst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id="{4E319AAE-D9D4-AC31-E72C-6C5A786827B3}"/>
                </a:ext>
              </a:extLst>
            </p:cNvPr>
            <p:cNvSpPr txBox="1"/>
            <p:nvPr/>
          </p:nvSpPr>
          <p:spPr>
            <a:xfrm>
              <a:off x="9448022" y="2169695"/>
              <a:ext cx="223035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500" b="1"/>
                <a:t> Data Access</a:t>
              </a:r>
              <a:endParaRPr lang="en-GB" sz="1500" b="1"/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F08C9E2-6C75-89A5-A27C-873E7E074ABB}"/>
              </a:ext>
            </a:extLst>
          </p:cNvPr>
          <p:cNvSpPr/>
          <p:nvPr/>
        </p:nvSpPr>
        <p:spPr>
          <a:xfrm>
            <a:off x="4255309" y="1053356"/>
            <a:ext cx="3648364" cy="697972"/>
          </a:xfrm>
          <a:prstGeom prst="roundRect">
            <a:avLst/>
          </a:prstGeom>
          <a:solidFill>
            <a:schemeClr val="accent2">
              <a:lumMod val="90000"/>
              <a:lumOff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Capacity Management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6A417D1C-26F2-EF6A-B2E0-21999F0A0E54}"/>
              </a:ext>
            </a:extLst>
          </p:cNvPr>
          <p:cNvSpPr/>
          <p:nvPr/>
        </p:nvSpPr>
        <p:spPr>
          <a:xfrm>
            <a:off x="8128541" y="1053356"/>
            <a:ext cx="3648364" cy="697972"/>
          </a:xfrm>
          <a:prstGeom prst="round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Train Information</a:t>
            </a:r>
            <a:r>
              <a:rPr lang="en-GB" sz="1650" b="1">
                <a:solidFill>
                  <a:schemeClr val="bg2"/>
                </a:solidFill>
                <a:latin typeface="+mj-lt"/>
              </a:rPr>
              <a:t> 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5" name="Rectangle: Rounded Corners 9">
            <a:extLst>
              <a:ext uri="{FF2B5EF4-FFF2-40B4-BE49-F238E27FC236}">
                <a16:creationId xmlns:a16="http://schemas.microsoft.com/office/drawing/2014/main" id="{D55D3A2B-21DE-0E56-189B-675997689CD6}"/>
              </a:ext>
            </a:extLst>
          </p:cNvPr>
          <p:cNvSpPr/>
          <p:nvPr/>
        </p:nvSpPr>
        <p:spPr>
          <a:xfrm>
            <a:off x="382077" y="1053356"/>
            <a:ext cx="3648364" cy="697972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Digital Infrastructure Information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611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239A-8D18-492D-AD1B-0F69C83D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Three digital building blocks are based on the RNE IT strategy</a:t>
            </a:r>
          </a:p>
        </p:txBody>
      </p:sp>
      <p:sp>
        <p:nvSpPr>
          <p:cNvPr id="6" name="Rectangle: Rounded Corners 11">
            <a:extLst>
              <a:ext uri="{FF2B5EF4-FFF2-40B4-BE49-F238E27FC236}">
                <a16:creationId xmlns:a16="http://schemas.microsoft.com/office/drawing/2014/main" id="{7A2D4E1A-E468-45CF-8220-137966DD3D52}"/>
              </a:ext>
            </a:extLst>
          </p:cNvPr>
          <p:cNvSpPr/>
          <p:nvPr/>
        </p:nvSpPr>
        <p:spPr>
          <a:xfrm>
            <a:off x="4271818" y="1998647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Capacity Management Data</a:t>
            </a:r>
          </a:p>
          <a:p>
            <a:pPr algn="ctr"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TCRs, Capacity Strategy &amp; Model, Capacity Request, Capacity Offer, ..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TAF/TAP, Regulations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FTE, RUs, Allocation Bodies…</a:t>
            </a:r>
          </a:p>
          <a:p>
            <a:pPr algn="ctr">
              <a:defRPr/>
            </a:pP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</a:t>
            </a:r>
            <a:r>
              <a:rPr lang="en-GB" sz="1500" dirty="0">
                <a:solidFill>
                  <a:schemeClr val="tx2"/>
                </a:solidFill>
                <a:cs typeface="Times New Roman"/>
              </a:rPr>
              <a:t>Mobility </a:t>
            </a: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Data Spaces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</p:txBody>
      </p:sp>
      <p:sp>
        <p:nvSpPr>
          <p:cNvPr id="7" name="Rectangle: Rounded Corners 13">
            <a:extLst>
              <a:ext uri="{FF2B5EF4-FFF2-40B4-BE49-F238E27FC236}">
                <a16:creationId xmlns:a16="http://schemas.microsoft.com/office/drawing/2014/main" id="{3152CF4F-7F71-4D59-B16E-501645D4B292}"/>
              </a:ext>
            </a:extLst>
          </p:cNvPr>
          <p:cNvSpPr/>
          <p:nvPr/>
        </p:nvSpPr>
        <p:spPr>
          <a:xfrm>
            <a:off x="8145050" y="1998645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Operational Data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Train, Wagons, Container (TCM), Daily TT, Movement, ETA, GPS, …</a:t>
            </a:r>
          </a:p>
          <a:p>
            <a:pPr algn="ctr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Based on TAF/TAP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GB" sz="1500" b="1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RUs UIC, RFF, UIRR, UIP, …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</a:t>
            </a:r>
            <a:r>
              <a:rPr lang="en-GB" sz="1500" dirty="0">
                <a:solidFill>
                  <a:schemeClr val="tx2"/>
                </a:solidFill>
                <a:cs typeface="Times New Roman"/>
              </a:rPr>
              <a:t>Mobility </a:t>
            </a: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Data Spaces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8" name="Rectangle: Rounded Corners 15">
            <a:extLst>
              <a:ext uri="{FF2B5EF4-FFF2-40B4-BE49-F238E27FC236}">
                <a16:creationId xmlns:a16="http://schemas.microsoft.com/office/drawing/2014/main" id="{88E552D8-50C7-42D2-BFC4-4B0FB4202086}"/>
              </a:ext>
            </a:extLst>
          </p:cNvPr>
          <p:cNvSpPr/>
          <p:nvPr/>
        </p:nvSpPr>
        <p:spPr>
          <a:xfrm>
            <a:off x="398586" y="1998648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Infrastructure Data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Infrastructure </a:t>
            </a:r>
            <a:r>
              <a:rPr lang="en-US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Topology Information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US" sz="1500" b="1" dirty="0">
              <a:solidFill>
                <a:schemeClr val="tx2"/>
              </a:solidFill>
              <a:latin typeface="Arial"/>
              <a:cs typeface="Times New Roman"/>
            </a:endParaRPr>
          </a:p>
          <a:p>
            <a:pPr algn="ctr">
              <a:defRPr/>
            </a:pPr>
            <a:endParaRPr lang="en-US" sz="1500" b="1" dirty="0">
              <a:solidFill>
                <a:schemeClr val="tx2"/>
              </a:solidFill>
              <a:latin typeface="Arial"/>
              <a:cs typeface="Times New Roman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(Open)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RINF, TAF/TAP</a:t>
            </a: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ERA, EC, IMs, RUs</a:t>
            </a:r>
          </a:p>
          <a:p>
            <a:pPr algn="ctr">
              <a:defRPr/>
            </a:pPr>
            <a:endParaRPr lang="de-DE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Mobility Data Space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id="{411CA3F1-DE9F-504E-6470-94B5D5B38852}"/>
              </a:ext>
            </a:extLst>
          </p:cNvPr>
          <p:cNvSpPr/>
          <p:nvPr/>
        </p:nvSpPr>
        <p:spPr>
          <a:xfrm>
            <a:off x="4255309" y="1053356"/>
            <a:ext cx="3648364" cy="697972"/>
          </a:xfrm>
          <a:prstGeom prst="roundRect">
            <a:avLst/>
          </a:prstGeom>
          <a:solidFill>
            <a:schemeClr val="accent2">
              <a:lumMod val="90000"/>
              <a:lumOff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Capacity Management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9896DAF8-9BDA-94B7-857E-8C87796F181C}"/>
              </a:ext>
            </a:extLst>
          </p:cNvPr>
          <p:cNvSpPr/>
          <p:nvPr/>
        </p:nvSpPr>
        <p:spPr>
          <a:xfrm>
            <a:off x="8128541" y="1053356"/>
            <a:ext cx="3648364" cy="697972"/>
          </a:xfrm>
          <a:prstGeom prst="round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Train Information</a:t>
            </a:r>
            <a:r>
              <a:rPr lang="en-GB" sz="1650" b="1">
                <a:solidFill>
                  <a:schemeClr val="bg2"/>
                </a:solidFill>
                <a:latin typeface="+mj-lt"/>
              </a:rPr>
              <a:t> 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5" name="Rectangle: Rounded Corners 9">
            <a:extLst>
              <a:ext uri="{FF2B5EF4-FFF2-40B4-BE49-F238E27FC236}">
                <a16:creationId xmlns:a16="http://schemas.microsoft.com/office/drawing/2014/main" id="{C129490B-9130-E648-829B-F7DCA68FB6B3}"/>
              </a:ext>
            </a:extLst>
          </p:cNvPr>
          <p:cNvSpPr/>
          <p:nvPr/>
        </p:nvSpPr>
        <p:spPr>
          <a:xfrm>
            <a:off x="382077" y="1053356"/>
            <a:ext cx="3648364" cy="697972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Infrastructure Information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596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239A-8D18-492D-AD1B-0F69C83D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for Digital Infrastructure Information</a:t>
            </a:r>
          </a:p>
        </p:txBody>
      </p:sp>
      <p:sp>
        <p:nvSpPr>
          <p:cNvPr id="6" name="Rectangle: Rounded Corners 11">
            <a:extLst>
              <a:ext uri="{FF2B5EF4-FFF2-40B4-BE49-F238E27FC236}">
                <a16:creationId xmlns:a16="http://schemas.microsoft.com/office/drawing/2014/main" id="{7A2D4E1A-E468-45CF-8220-137966DD3D52}"/>
              </a:ext>
            </a:extLst>
          </p:cNvPr>
          <p:cNvSpPr/>
          <p:nvPr/>
        </p:nvSpPr>
        <p:spPr>
          <a:xfrm>
            <a:off x="4271818" y="1998647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Capacity Management Data</a:t>
            </a:r>
          </a:p>
          <a:p>
            <a:pPr algn="ctr"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TCRs, Capacity Strategy &amp; Model, Capacity Request, Capacity Offer, ..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TAF/TAP, Regulations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FTE, RUs, Allocation Bodies…</a:t>
            </a:r>
          </a:p>
          <a:p>
            <a:pPr algn="ctr">
              <a:defRPr/>
            </a:pP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</a:t>
            </a:r>
            <a:r>
              <a:rPr lang="en-GB" sz="1500" dirty="0">
                <a:solidFill>
                  <a:schemeClr val="tx2"/>
                </a:solidFill>
                <a:cs typeface="Times New Roman"/>
              </a:rPr>
              <a:t>Mobility </a:t>
            </a: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Data Spaces</a:t>
            </a:r>
          </a:p>
          <a:p>
            <a:pPr algn="ctr"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</p:txBody>
      </p:sp>
      <p:sp>
        <p:nvSpPr>
          <p:cNvPr id="7" name="Rectangle: Rounded Corners 13">
            <a:extLst>
              <a:ext uri="{FF2B5EF4-FFF2-40B4-BE49-F238E27FC236}">
                <a16:creationId xmlns:a16="http://schemas.microsoft.com/office/drawing/2014/main" id="{3152CF4F-7F71-4D59-B16E-501645D4B292}"/>
              </a:ext>
            </a:extLst>
          </p:cNvPr>
          <p:cNvSpPr/>
          <p:nvPr/>
        </p:nvSpPr>
        <p:spPr>
          <a:xfrm>
            <a:off x="8145050" y="1998645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Operational Data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Train, Wagons, Container (TCM), Daily TT, Movement, ETA, GPS, …</a:t>
            </a:r>
          </a:p>
          <a:p>
            <a:pPr algn="ctr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(Restricted) Based on TAF/TAP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GB" sz="1500" b="1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RUs UIC, RFF, UIRR, UIP, …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</a:t>
            </a:r>
            <a:r>
              <a:rPr lang="en-GB" sz="1500" dirty="0">
                <a:solidFill>
                  <a:schemeClr val="tx2"/>
                </a:solidFill>
                <a:cs typeface="Times New Roman"/>
              </a:rPr>
              <a:t>Mobility </a:t>
            </a: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Data Spaces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8" name="Rectangle: Rounded Corners 15">
            <a:extLst>
              <a:ext uri="{FF2B5EF4-FFF2-40B4-BE49-F238E27FC236}">
                <a16:creationId xmlns:a16="http://schemas.microsoft.com/office/drawing/2014/main" id="{88E552D8-50C7-42D2-BFC4-4B0FB4202086}"/>
              </a:ext>
            </a:extLst>
          </p:cNvPr>
          <p:cNvSpPr/>
          <p:nvPr/>
        </p:nvSpPr>
        <p:spPr>
          <a:xfrm>
            <a:off x="398586" y="1998648"/>
            <a:ext cx="3648364" cy="388491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Infrastructure Data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Inventory/</a:t>
            </a:r>
            <a:r>
              <a:rPr lang="en-US" sz="1600" b="1" dirty="0">
                <a:solidFill>
                  <a:schemeClr val="accent1"/>
                </a:solidFill>
              </a:rPr>
              <a:t>Data Included</a:t>
            </a:r>
          </a:p>
          <a:p>
            <a:pPr algn="ctr"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Infrastructure </a:t>
            </a:r>
            <a:r>
              <a:rPr lang="en-US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Topology Information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endParaRPr lang="en-US" sz="1500" b="1" dirty="0">
              <a:solidFill>
                <a:schemeClr val="tx2"/>
              </a:solidFill>
              <a:latin typeface="Arial"/>
              <a:cs typeface="Times New Roman"/>
            </a:endParaRPr>
          </a:p>
          <a:p>
            <a:pPr algn="ctr">
              <a:defRPr/>
            </a:pPr>
            <a:endParaRPr lang="en-US" sz="1500" b="1" dirty="0">
              <a:solidFill>
                <a:schemeClr val="tx2"/>
              </a:solidFill>
              <a:latin typeface="Arial"/>
              <a:cs typeface="Times New Roman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accent1"/>
                </a:solidFill>
              </a:rPr>
              <a:t>Access/Regulations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(Open)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Based on RINF, TAF/TAP</a:t>
            </a: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Partnerships</a:t>
            </a:r>
            <a:endParaRPr lang="en-US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ERA, EC, IMs, RUs</a:t>
            </a:r>
          </a:p>
          <a:p>
            <a:pPr algn="ctr">
              <a:defRPr/>
            </a:pPr>
            <a:endParaRPr lang="de-DE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accent1"/>
                </a:solidFill>
              </a:rPr>
              <a:t>Long Term (Data) Strategy </a:t>
            </a:r>
          </a:p>
          <a:p>
            <a:pPr algn="ctr">
              <a:defRPr/>
            </a:pPr>
            <a:r>
              <a:rPr lang="en-GB" sz="1500" dirty="0">
                <a:solidFill>
                  <a:schemeClr val="tx2"/>
                </a:solidFill>
                <a:latin typeface="Arial"/>
                <a:cs typeface="Times New Roman"/>
              </a:rPr>
              <a:t>EU alignment, EU Mobility Data Space</a:t>
            </a:r>
          </a:p>
          <a:p>
            <a:pPr algn="ctr">
              <a:defRPr/>
            </a:pPr>
            <a:endParaRPr lang="en-GB" sz="1500" dirty="0">
              <a:solidFill>
                <a:schemeClr val="tx2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3" name="Rectangle: Rounded Corners 1">
            <a:extLst>
              <a:ext uri="{FF2B5EF4-FFF2-40B4-BE49-F238E27FC236}">
                <a16:creationId xmlns:a16="http://schemas.microsoft.com/office/drawing/2014/main" id="{411CA3F1-DE9F-504E-6470-94B5D5B38852}"/>
              </a:ext>
            </a:extLst>
          </p:cNvPr>
          <p:cNvSpPr/>
          <p:nvPr/>
        </p:nvSpPr>
        <p:spPr>
          <a:xfrm>
            <a:off x="4255309" y="1053356"/>
            <a:ext cx="3648364" cy="697972"/>
          </a:xfrm>
          <a:prstGeom prst="roundRect">
            <a:avLst/>
          </a:prstGeom>
          <a:solidFill>
            <a:schemeClr val="accent2">
              <a:lumMod val="90000"/>
              <a:lumOff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Capacity Management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9896DAF8-9BDA-94B7-857E-8C87796F181C}"/>
              </a:ext>
            </a:extLst>
          </p:cNvPr>
          <p:cNvSpPr/>
          <p:nvPr/>
        </p:nvSpPr>
        <p:spPr>
          <a:xfrm>
            <a:off x="8128541" y="1053356"/>
            <a:ext cx="3648364" cy="697972"/>
          </a:xfrm>
          <a:prstGeom prst="round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Train Information</a:t>
            </a:r>
            <a:r>
              <a:rPr lang="en-GB" sz="1650" b="1">
                <a:solidFill>
                  <a:schemeClr val="bg2"/>
                </a:solidFill>
                <a:latin typeface="+mj-lt"/>
              </a:rPr>
              <a:t> 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5" name="Rectangle: Rounded Corners 9">
            <a:extLst>
              <a:ext uri="{FF2B5EF4-FFF2-40B4-BE49-F238E27FC236}">
                <a16:creationId xmlns:a16="http://schemas.microsoft.com/office/drawing/2014/main" id="{C129490B-9130-E648-829B-F7DCA68FB6B3}"/>
              </a:ext>
            </a:extLst>
          </p:cNvPr>
          <p:cNvSpPr/>
          <p:nvPr/>
        </p:nvSpPr>
        <p:spPr>
          <a:xfrm>
            <a:off x="382077" y="1053356"/>
            <a:ext cx="3648364" cy="697972"/>
          </a:xfrm>
          <a:prstGeom prst="roundRect">
            <a:avLst/>
          </a:prstGeom>
          <a:solidFill>
            <a:srgbClr val="99336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5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Digital Infrastructure Information</a:t>
            </a:r>
            <a:endParaRPr lang="en-GB" sz="165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Calibri"/>
              <a:cs typeface="Calibri"/>
            </a:endParaRPr>
          </a:p>
        </p:txBody>
      </p:sp>
      <p:sp>
        <p:nvSpPr>
          <p:cNvPr id="9" name="Rectangle: Rounded Corners 18">
            <a:extLst>
              <a:ext uri="{FF2B5EF4-FFF2-40B4-BE49-F238E27FC236}">
                <a16:creationId xmlns:a16="http://schemas.microsoft.com/office/drawing/2014/main" id="{C5609AA8-120A-CB80-52E2-A54D62DF981B}"/>
              </a:ext>
            </a:extLst>
          </p:cNvPr>
          <p:cNvSpPr/>
          <p:nvPr/>
        </p:nvSpPr>
        <p:spPr>
          <a:xfrm>
            <a:off x="546410" y="1959186"/>
            <a:ext cx="3356517" cy="388491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phic 4" descr="Right pointing backhand index with solid fill">
            <a:extLst>
              <a:ext uri="{FF2B5EF4-FFF2-40B4-BE49-F238E27FC236}">
                <a16:creationId xmlns:a16="http://schemas.microsoft.com/office/drawing/2014/main" id="{16033386-E681-9C47-675B-E24DFB0F6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73317">
            <a:off x="30654" y="5516917"/>
            <a:ext cx="654369" cy="65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07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C3189BBA-9DF6-4EE6-A7A3-1426201AC7AB}"/>
              </a:ext>
            </a:extLst>
          </p:cNvPr>
          <p:cNvSpPr txBox="1"/>
          <p:nvPr/>
        </p:nvSpPr>
        <p:spPr>
          <a:xfrm>
            <a:off x="1773044" y="983304"/>
            <a:ext cx="10119599" cy="5113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lnSpc>
                <a:spcPct val="15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RNE and ERA are </a:t>
            </a: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responsible to manage reference data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ERA: </a:t>
            </a: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RINF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 (detailed topology of the infrastructure intended to check compatibility between rolling stock and the networks)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RNE: </a:t>
            </a: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CRD, CIP, RFP, ..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 (high level topology for the planning and real-time follow up of the traffic)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ct val="150000"/>
              </a:lnSpc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ct val="15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Challenges/issues: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Redundancies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 for IMs: they have to upload data in two systems 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Workload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 for IMs: often the RINF and CRD data are updated manually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For the "next-generation" train planning and follow-up within RNE, the CRD data are </a:t>
            </a: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not detailed enough </a:t>
            </a:r>
            <a:endParaRPr lang="en-GB" sz="20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9426-BDBA-0CB2-3DF9-24163602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9443" y="6242050"/>
            <a:ext cx="2743200" cy="365125"/>
          </a:xfrm>
        </p:spPr>
        <p:txBody>
          <a:bodyPr/>
          <a:lstStyle/>
          <a:p>
            <a:r>
              <a:rPr lang="en-GB"/>
              <a:t>|  </a:t>
            </a:r>
            <a:fld id="{00CAB6A2-A9B4-4A3D-96D2-67C282DC003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1E4E84-7CA1-49CB-B527-BCBCAC752E44}"/>
              </a:ext>
            </a:extLst>
          </p:cNvPr>
          <p:cNvSpPr txBox="1"/>
          <p:nvPr/>
        </p:nvSpPr>
        <p:spPr>
          <a:xfrm>
            <a:off x="1468582" y="195012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BAA512-072B-4479-9092-9947731A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4602"/>
          </a:xfrm>
        </p:spPr>
        <p:txBody>
          <a:bodyPr/>
          <a:lstStyle/>
          <a:p>
            <a:r>
              <a:rPr lang="en-GB" dirty="0"/>
              <a:t>Partnership with ERA</a:t>
            </a:r>
          </a:p>
        </p:txBody>
      </p:sp>
      <p:pic>
        <p:nvPicPr>
          <p:cNvPr id="2050" name="Picture 2" descr="ERA | European Union Agency for Railways">
            <a:extLst>
              <a:ext uri="{FF2B5EF4-FFF2-40B4-BE49-F238E27FC236}">
                <a16:creationId xmlns:a16="http://schemas.microsoft.com/office/drawing/2014/main" id="{58104A91-E6B1-EF95-1030-10C011D7F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91" y="1427858"/>
            <a:ext cx="1248354" cy="75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ailnet Europe, Rail Net Europe">
            <a:extLst>
              <a:ext uri="{FF2B5EF4-FFF2-40B4-BE49-F238E27FC236}">
                <a16:creationId xmlns:a16="http://schemas.microsoft.com/office/drawing/2014/main" id="{E09F34B2-4B2C-AA4D-5B1C-14F2DF07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" y="2383352"/>
            <a:ext cx="1298615" cy="48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 descr="Hurdle with solid fill">
            <a:extLst>
              <a:ext uri="{FF2B5EF4-FFF2-40B4-BE49-F238E27FC236}">
                <a16:creationId xmlns:a16="http://schemas.microsoft.com/office/drawing/2014/main" id="{ED46C4A9-0311-FBDD-62C2-D1D3CB0150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914" y="4061049"/>
            <a:ext cx="1417931" cy="141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03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5B493B9-DC7D-4266-8112-CF8000D6C875}"/>
              </a:ext>
            </a:extLst>
          </p:cNvPr>
          <p:cNvSpPr txBox="1"/>
          <p:nvPr/>
        </p:nvSpPr>
        <p:spPr>
          <a:xfrm>
            <a:off x="982234" y="837886"/>
            <a:ext cx="10058400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lnSpc>
                <a:spcPct val="150000"/>
              </a:lnSpc>
            </a:pP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To mitigate the challenges and provide a </a:t>
            </a:r>
            <a:r>
              <a:rPr lang="en-GB" sz="2000" b="1" i="0" u="none" strike="noStrike" dirty="0">
                <a:effectLst/>
                <a:latin typeface="Arial" panose="020B0604020202020204" pitchFamily="34" charset="0"/>
              </a:rPr>
              <a:t>stronger reference database for the benefit of the sector</a:t>
            </a:r>
            <a:r>
              <a:rPr lang="en-GB" sz="2000" b="0" i="0" u="none" strike="noStrike" dirty="0">
                <a:effectLst/>
                <a:latin typeface="Arial" panose="020B0604020202020204" pitchFamily="34" charset="0"/>
              </a:rPr>
              <a:t>, RNE and ERA join forces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​ and elaborate a joint vision</a:t>
            </a:r>
            <a:endParaRPr lang="en-GB" sz="20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96D7F8-6EEC-436F-9AAC-8F726FE0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9BB6B-2035-4745-9798-23A31AD4F0F8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3BBBF2-47D9-4B84-9986-52D973516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98314"/>
          </a:xfrm>
        </p:spPr>
        <p:txBody>
          <a:bodyPr/>
          <a:lstStyle/>
          <a:p>
            <a:r>
              <a:rPr lang="en-GB" dirty="0"/>
              <a:t>Principles of a common vision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513EF1-5574-6490-4744-FC9EF01F0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74" y="2514511"/>
            <a:ext cx="4107537" cy="27854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034E8F3-49D9-FB9E-5BA4-6FF47DBAF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0312" y="2557811"/>
            <a:ext cx="3798708" cy="271223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D7FD6981-6820-EC33-26EE-B6F42F4BD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0021" y="2444260"/>
            <a:ext cx="3201467" cy="29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6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heme/theme1.xml><?xml version="1.0" encoding="utf-8"?>
<a:theme xmlns:a="http://schemas.openxmlformats.org/drawingml/2006/main" name="Office Theme">
  <a:themeElements>
    <a:clrScheme name="RNE2016">
      <a:dk1>
        <a:srgbClr val="000000"/>
      </a:dk1>
      <a:lt1>
        <a:sysClr val="window" lastClr="FFFFFF"/>
      </a:lt1>
      <a:dk2>
        <a:srgbClr val="005F20"/>
      </a:dk2>
      <a:lt2>
        <a:srgbClr val="FFFFFF"/>
      </a:lt2>
      <a:accent1>
        <a:srgbClr val="BF873D"/>
      </a:accent1>
      <a:accent2>
        <a:srgbClr val="0B2659"/>
      </a:accent2>
      <a:accent3>
        <a:srgbClr val="005F20"/>
      </a:accent3>
      <a:accent4>
        <a:srgbClr val="E8BC10"/>
      </a:accent4>
      <a:accent5>
        <a:srgbClr val="C00000"/>
      </a:accent5>
      <a:accent6>
        <a:srgbClr val="808080"/>
      </a:accent6>
      <a:hlink>
        <a:srgbClr val="BF873D"/>
      </a:hlink>
      <a:folHlink>
        <a:srgbClr val="BF873D"/>
      </a:folHlink>
    </a:clrScheme>
    <a:fontScheme name="R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1303</Words>
  <Application>Microsoft Office PowerPoint</Application>
  <PresentationFormat>Breitbild</PresentationFormat>
  <Paragraphs>289</Paragraphs>
  <Slides>14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Workshop on Data Interoperability, InnoTrans, 21 September 2022</vt:lpstr>
      <vt:lpstr>Strategy and Vision – High Level </vt:lpstr>
      <vt:lpstr>The current RNE Systems Overview</vt:lpstr>
      <vt:lpstr>Three digital building blocks are based on the RNE IT strategy</vt:lpstr>
      <vt:lpstr>Overview about non-personal Railway Data</vt:lpstr>
      <vt:lpstr>Three digital building blocks are based on the RNE IT strategy</vt:lpstr>
      <vt:lpstr>Cooperation for Digital Infrastructure Information</vt:lpstr>
      <vt:lpstr>Partnership with ERA</vt:lpstr>
      <vt:lpstr>Principles of a common vision</vt:lpstr>
      <vt:lpstr>Benefits of a Joint Approach</vt:lpstr>
      <vt:lpstr>Context</vt:lpstr>
      <vt:lpstr>Digital Platform (DP-RAIL) </vt:lpstr>
      <vt:lpstr>Collaboration field – link with Digital Train Project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RNE PCS</dc:title>
  <dc:creator>RNE</dc:creator>
  <cp:lastModifiedBy>Harald Reisinger</cp:lastModifiedBy>
  <cp:revision>7</cp:revision>
  <cp:lastPrinted>2022-07-28T11:53:00Z</cp:lastPrinted>
  <dcterms:created xsi:type="dcterms:W3CDTF">2015-06-26T12:41:31Z</dcterms:created>
  <dcterms:modified xsi:type="dcterms:W3CDTF">2022-09-19T11:25:08Z</dcterms:modified>
</cp:coreProperties>
</file>