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0" r:id="rId5"/>
    <p:sldMasterId id="2147483702" r:id="rId6"/>
    <p:sldMasterId id="2147483714" r:id="rId7"/>
  </p:sldMasterIdLst>
  <p:notesMasterIdLst>
    <p:notesMasterId r:id="rId26"/>
  </p:notesMasterIdLst>
  <p:sldIdLst>
    <p:sldId id="257" r:id="rId8"/>
    <p:sldId id="258" r:id="rId9"/>
    <p:sldId id="386" r:id="rId10"/>
    <p:sldId id="381" r:id="rId11"/>
    <p:sldId id="382" r:id="rId12"/>
    <p:sldId id="383" r:id="rId13"/>
    <p:sldId id="390" r:id="rId14"/>
    <p:sldId id="391" r:id="rId15"/>
    <p:sldId id="392" r:id="rId16"/>
    <p:sldId id="393" r:id="rId17"/>
    <p:sldId id="394" r:id="rId18"/>
    <p:sldId id="373" r:id="rId19"/>
    <p:sldId id="387" r:id="rId20"/>
    <p:sldId id="374" r:id="rId21"/>
    <p:sldId id="388" r:id="rId22"/>
    <p:sldId id="389" r:id="rId23"/>
    <p:sldId id="396" r:id="rId24"/>
    <p:sldId id="379" r:id="rId2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E3F"/>
    <a:srgbClr val="46000D"/>
    <a:srgbClr val="50000F"/>
    <a:srgbClr val="A20E35"/>
    <a:srgbClr val="8E0C2E"/>
    <a:srgbClr val="810B2B"/>
    <a:srgbClr val="68000F"/>
    <a:srgbClr val="68000E"/>
    <a:srgbClr val="680013"/>
    <a:srgbClr val="68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660"/>
  </p:normalViewPr>
  <p:slideViewPr>
    <p:cSldViewPr>
      <p:cViewPr>
        <p:scale>
          <a:sx n="76" d="100"/>
          <a:sy n="76" d="100"/>
        </p:scale>
        <p:origin x="-84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D7FE-B589-445B-B5AE-DE2F5D57F943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F077C-75C5-4F9D-B46B-D0C351B90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34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09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62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74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71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75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06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89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82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99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39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89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4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74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9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1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27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86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1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01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69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09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1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83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3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97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8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06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3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0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6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8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4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1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7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7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9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9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5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1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2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8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3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2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68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77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164D-1F7F-4399-A619-476EE8C64B0F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56" r:id="rId17"/>
    <p:sldLayoutId id="2147483657" r:id="rId18"/>
    <p:sldLayoutId id="2147483658" r:id="rId19"/>
    <p:sldLayoutId id="2147483659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8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799A-3664-42DF-9B2C-DB313579E5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7BAB5-4D8B-4F15-B35E-C99652DA411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2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6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NTV_PPT 2_img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8000" y="1324800"/>
            <a:ext cx="1051560" cy="10515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673424"/>
            <a:ext cx="5976664" cy="4491880"/>
          </a:xfrm>
        </p:spPr>
        <p:txBody>
          <a:bodyPr>
            <a:normAutofit/>
          </a:bodyPr>
          <a:lstStyle/>
          <a:p>
            <a:pPr algn="l"/>
            <a:r>
              <a:rPr lang="en-US" sz="5300" b="1" dirty="0" smtClean="0">
                <a:solidFill>
                  <a:schemeClr val="bg1"/>
                </a:solidFill>
                <a:latin typeface="Trebuchet MS" pitchFamily="34" charset="0"/>
              </a:rPr>
              <a:t>QUALITY REPORT 2018</a:t>
            </a:r>
            <a:r>
              <a:rPr lang="en-US" sz="4900" b="1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4900" b="1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it-IT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Regolamento (ce) n. 1371/2007 del Parlamento </a:t>
            </a:r>
            <a:r>
              <a:rPr lang="it-IT" sz="2000" dirty="0">
                <a:solidFill>
                  <a:schemeClr val="bg1"/>
                </a:solidFill>
                <a:latin typeface="Trebuchet MS" panose="020B0603020202020204" pitchFamily="34" charset="0"/>
              </a:rPr>
              <a:t>E</a:t>
            </a:r>
            <a:r>
              <a:rPr lang="it-IT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uropeo e del Consiglio del 23 ottobre 2007</a:t>
            </a:r>
            <a:endParaRPr lang="it-IT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TV_PPT_ligh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795688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PUNTUALITA’ DEI TRENI E PRINCIPI GENERALI IN CASO DI PERTURBAZIONI DEL TRAFFICO </a:t>
            </a:r>
            <a:endParaRPr lang="it-IT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395536" y="1248618"/>
            <a:ext cx="828091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95535" y="1412776"/>
            <a:ext cx="8280919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I TRENI E PRINCIPI GENERALI IN CASO DI PERTURBAZIONI DEL TRAFFICO </a:t>
            </a:r>
            <a:endParaRPr lang="it-IT" sz="16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01" y="2939857"/>
            <a:ext cx="362375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5" y="2334939"/>
            <a:ext cx="43924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Soppressioni</a:t>
            </a:r>
            <a:endParaRPr lang="it-IT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/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Le soppressioni sono da suddividere in totali e parziali:</a:t>
            </a:r>
          </a:p>
          <a:p>
            <a:pPr algn="just"/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È stato soppresso interamente </a:t>
            </a:r>
            <a:r>
              <a:rPr lang="it-IT" sz="1400" dirty="0">
                <a:latin typeface="Trebuchet MS" panose="020B0603020202020204" pitchFamily="34" charset="0"/>
              </a:rPr>
              <a:t>lo </a:t>
            </a:r>
            <a:r>
              <a:rPr lang="it-IT" sz="1400" b="1" dirty="0" smtClean="0">
                <a:latin typeface="Trebuchet MS" panose="020B0603020202020204" pitchFamily="34" charset="0"/>
              </a:rPr>
              <a:t>0,3%</a:t>
            </a:r>
            <a:r>
              <a:rPr lang="it-IT" sz="1400" dirty="0" smtClean="0">
                <a:latin typeface="Trebuchet MS" panose="020B0603020202020204" pitchFamily="34" charset="0"/>
              </a:rPr>
              <a:t>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dei treni commerciali </a:t>
            </a:r>
            <a:r>
              <a:rPr lang="it-IT" sz="1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programmati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Italo;</a:t>
            </a:r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/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Ha subito una soppressione parziale del percorso lo </a:t>
            </a:r>
            <a:r>
              <a:rPr lang="it-IT" sz="1400" b="1" dirty="0" smtClean="0">
                <a:latin typeface="Trebuchet MS" panose="020B0603020202020204" pitchFamily="34" charset="0"/>
              </a:rPr>
              <a:t>0,1%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dei treni commerciali </a:t>
            </a:r>
            <a:r>
              <a:rPr lang="it-IT" sz="1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circolati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Italo.</a:t>
            </a:r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/>
            <a:endParaRPr lang="it-IT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TV_PPT_ligh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795688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PUNTUALITA’ DEI TRENI E PRINCIPI GENERALI IN CASO DI PERTURBAZIONI DEL TRAFFICO </a:t>
            </a:r>
            <a:endParaRPr lang="it-IT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395536" y="1196752"/>
            <a:ext cx="828091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7" y="1340768"/>
            <a:ext cx="828091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latin typeface="Trebuchet MS" panose="020B0603020202020204" pitchFamily="34" charset="0"/>
              </a:rPr>
              <a:t>PRINCIPI </a:t>
            </a:r>
            <a:r>
              <a:rPr lang="it-IT" sz="1600" b="1" dirty="0">
                <a:latin typeface="Trebuchet MS" panose="020B0603020202020204" pitchFamily="34" charset="0"/>
              </a:rPr>
              <a:t>GENERALI IN CASO DI PERTURBAZIONI DEL </a:t>
            </a:r>
            <a:r>
              <a:rPr lang="it-IT" sz="1600" b="1" dirty="0" smtClean="0">
                <a:latin typeface="Trebuchet MS" panose="020B0603020202020204" pitchFamily="34" charset="0"/>
              </a:rPr>
              <a:t>TRAFFICO</a:t>
            </a:r>
          </a:p>
          <a:p>
            <a:pPr algn="just"/>
            <a:endParaRPr lang="it-IT" sz="1400" b="1" dirty="0">
              <a:latin typeface="Trebuchet MS" panose="020B0603020202020204" pitchFamily="34" charset="0"/>
            </a:endParaRPr>
          </a:p>
          <a:p>
            <a:pPr algn="just"/>
            <a:r>
              <a:rPr lang="it-IT" sz="1400" dirty="0">
                <a:latin typeface="Trebuchet MS" panose="020B0603020202020204" pitchFamily="34" charset="0"/>
              </a:rPr>
              <a:t>Lungo la rete </a:t>
            </a:r>
            <a:r>
              <a:rPr lang="it-IT" sz="1400" dirty="0" smtClean="0">
                <a:latin typeface="Trebuchet MS" panose="020B0603020202020204" pitchFamily="34" charset="0"/>
              </a:rPr>
              <a:t>commerciale Italo </a:t>
            </a:r>
            <a:r>
              <a:rPr lang="it-IT" sz="1400" dirty="0">
                <a:latin typeface="Trebuchet MS" panose="020B0603020202020204" pitchFamily="34" charset="0"/>
              </a:rPr>
              <a:t>sono dislocati diversi mezzi presenziati durante l’orario di circolazione dei treni, per l’eventuale soccorso di treni e per eventuali trasbordi, posizionati nelle località strategiche per ridurre al minimo i tempi di </a:t>
            </a:r>
            <a:r>
              <a:rPr lang="it-IT" sz="1400" dirty="0" smtClean="0">
                <a:latin typeface="Trebuchet MS" panose="020B0603020202020204" pitchFamily="34" charset="0"/>
              </a:rPr>
              <a:t>intervento: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400" dirty="0" smtClean="0">
                <a:latin typeface="Trebuchet MS" panose="020B0603020202020204" pitchFamily="34" charset="0"/>
              </a:rPr>
              <a:t>Sei </a:t>
            </a:r>
            <a:r>
              <a:rPr lang="it-IT" sz="1400" dirty="0">
                <a:latin typeface="Trebuchet MS" panose="020B0603020202020204" pitchFamily="34" charset="0"/>
              </a:rPr>
              <a:t>locomotive diesel consorziate con Trenitalia utilizzate per il soccorso dei </a:t>
            </a:r>
            <a:r>
              <a:rPr lang="it-IT" sz="1400" dirty="0" smtClean="0">
                <a:latin typeface="Trebuchet MS" panose="020B0603020202020204" pitchFamily="34" charset="0"/>
              </a:rPr>
              <a:t>  treni</a:t>
            </a:r>
            <a:r>
              <a:rPr lang="it-IT" sz="1400" dirty="0">
                <a:latin typeface="Trebuchet MS" panose="020B0603020202020204" pitchFamily="34" charset="0"/>
              </a:rPr>
              <a:t>, dislocate a Milano e Bologna gestite da </a:t>
            </a:r>
            <a:r>
              <a:rPr lang="it-IT" sz="1400" dirty="0" smtClean="0">
                <a:latin typeface="Trebuchet MS" panose="020B0603020202020204" pitchFamily="34" charset="0"/>
              </a:rPr>
              <a:t>Italo, </a:t>
            </a:r>
            <a:r>
              <a:rPr lang="it-IT" sz="1400" dirty="0">
                <a:latin typeface="Trebuchet MS" panose="020B0603020202020204" pitchFamily="34" charset="0"/>
              </a:rPr>
              <a:t>mentre Torino, Firenze, Roma e Napoli gestite da Trenitalia</a:t>
            </a:r>
            <a:r>
              <a:rPr lang="it-IT" sz="1400" dirty="0" smtClean="0">
                <a:latin typeface="Trebuchet MS" panose="020B0603020202020204" pitchFamily="34" charset="0"/>
              </a:rPr>
              <a:t>.</a:t>
            </a:r>
          </a:p>
          <a:p>
            <a:pPr lvl="1" algn="just"/>
            <a:endParaRPr lang="it-IT" sz="1400" dirty="0">
              <a:latin typeface="Trebuchet MS" panose="020B0603020202020204" pitchFamily="34" charset="0"/>
            </a:endParaRPr>
          </a:p>
          <a:p>
            <a:pPr algn="just"/>
            <a:r>
              <a:rPr lang="it-IT" sz="1400" dirty="0">
                <a:latin typeface="Trebuchet MS" panose="020B0603020202020204" pitchFamily="34" charset="0"/>
              </a:rPr>
              <a:t>Inoltre, nel caso di indisponibilità infrastrutturali rilevanti, sono stati redatti dei piani di contingenza in funzione della gravità degli eventi ipotizzati, come instradamenti su itinerari alternativi a quelli programmati e utilizzo di stazioni diverse da quelle commerciali o rimodulazione dei </a:t>
            </a:r>
            <a:r>
              <a:rPr lang="it-IT" sz="1400" dirty="0" smtClean="0">
                <a:latin typeface="Trebuchet MS" panose="020B0603020202020204" pitchFamily="34" charset="0"/>
              </a:rPr>
              <a:t>servizi.</a:t>
            </a:r>
          </a:p>
          <a:p>
            <a:pPr algn="just"/>
            <a:endParaRPr lang="it-IT" sz="1400" dirty="0">
              <a:latin typeface="Trebuchet MS" panose="020B0603020202020204" pitchFamily="34" charset="0"/>
            </a:endParaRPr>
          </a:p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Ad </a:t>
            </a:r>
            <a:r>
              <a:rPr lang="it-IT" sz="1400" dirty="0">
                <a:latin typeface="Trebuchet MS" panose="020B0603020202020204" pitchFamily="34" charset="0"/>
              </a:rPr>
              <a:t>esempio in caso </a:t>
            </a:r>
            <a:r>
              <a:rPr lang="it-IT" sz="1400" dirty="0" smtClean="0">
                <a:latin typeface="Trebuchet MS" panose="020B0603020202020204" pitchFamily="34" charset="0"/>
              </a:rPr>
              <a:t>di indisponibilità </a:t>
            </a:r>
            <a:r>
              <a:rPr lang="it-IT" sz="1400" dirty="0">
                <a:latin typeface="Trebuchet MS" panose="020B0603020202020204" pitchFamily="34" charset="0"/>
              </a:rPr>
              <a:t>del tratto AV </a:t>
            </a:r>
            <a:r>
              <a:rPr lang="it-IT" sz="1400" dirty="0" smtClean="0">
                <a:latin typeface="Trebuchet MS" panose="020B0603020202020204" pitchFamily="34" charset="0"/>
              </a:rPr>
              <a:t>Roma-Napoli e istradamento sulla linea Formia è impossibile effettuare la fermata di Napoli Afragola. In questo caso il servizio viaggiatori viene </a:t>
            </a:r>
            <a:r>
              <a:rPr lang="it-IT" sz="1400" dirty="0">
                <a:latin typeface="Trebuchet MS" panose="020B0603020202020204" pitchFamily="34" charset="0"/>
              </a:rPr>
              <a:t>effettuato nella stazione di </a:t>
            </a:r>
            <a:r>
              <a:rPr lang="it-IT" sz="1400" dirty="0" smtClean="0">
                <a:latin typeface="Trebuchet MS" panose="020B0603020202020204" pitchFamily="34" charset="0"/>
              </a:rPr>
              <a:t>Napoli Centrale e i passeggeri con destino Napoli Afragola vengono </a:t>
            </a:r>
            <a:r>
              <a:rPr lang="it-IT" sz="1400" dirty="0">
                <a:latin typeface="Trebuchet MS" panose="020B0603020202020204" pitchFamily="34" charset="0"/>
              </a:rPr>
              <a:t>trasferiti in </a:t>
            </a:r>
            <a:r>
              <a:rPr lang="it-IT" sz="1400" dirty="0" smtClean="0">
                <a:latin typeface="Trebuchet MS" panose="020B0603020202020204" pitchFamily="34" charset="0"/>
              </a:rPr>
              <a:t>autobus.</a:t>
            </a:r>
            <a:endParaRPr lang="it-IT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PULIZIA DEL MATERIALE ROTABILE E MONITORAGGIO DELLA QUALITA’</a:t>
            </a:r>
            <a:endParaRPr lang="it-I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75539"/>
              </p:ext>
            </p:extLst>
          </p:nvPr>
        </p:nvGraphicFramePr>
        <p:xfrm>
          <a:off x="457200" y="3682320"/>
          <a:ext cx="8229600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448"/>
                <a:gridCol w="4292862"/>
                <a:gridCol w="638006"/>
                <a:gridCol w="1363762"/>
                <a:gridCol w="988522"/>
              </a:tblGrid>
              <a:tr h="15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Intervento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Descrizione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Durata (min)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Frequenza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Sito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L0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Pulizia rapida, effettuata in casi emergenziali e con finestre di intervento ridotte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10-15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Su richiesta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Stazione/Impianto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L1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Pulizia in corso di viaggio, mirata principalmente al ripristino delle toilette e del decoro degli ambienti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n.d.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A ogni servizio commerciale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Bordo Treno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L2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Pulizia di servizio sommaria, erogata tra due servizi commerciali consecutivi nella stessa giornata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1-3 interventi/giorno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Stazione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L3/L4L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Pulizia di servizio standard, erogata in maniera sistematica negli impianti a fine giornata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60-75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1 intervento/giorno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Impianto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L4H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Pulizia di fondo, volta a ripristinare lo stato originario del treno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240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Di norma ogni 60 giorni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Impianto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L5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Pulizia radicale, erogata ogni 5 anni solo in occasione di interventi di manutenzione maggiore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960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Intevento RL (ogni 5 anni)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Impianto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67544" y="3265239"/>
            <a:ext cx="8270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rebuchet MS" panose="020B0603020202020204" pitchFamily="34" charset="0"/>
              </a:rPr>
              <a:t>Schema </a:t>
            </a:r>
            <a:r>
              <a:rPr lang="it-IT" sz="1400" dirty="0">
                <a:latin typeface="Trebuchet MS" panose="020B0603020202020204" pitchFamily="34" charset="0"/>
              </a:rPr>
              <a:t>dei </a:t>
            </a:r>
            <a:r>
              <a:rPr lang="it-IT" sz="1400" dirty="0" err="1">
                <a:latin typeface="Trebuchet MS" panose="020B0603020202020204" pitchFamily="34" charset="0"/>
              </a:rPr>
              <a:t>Cleaning</a:t>
            </a:r>
            <a:r>
              <a:rPr lang="it-IT" sz="1400" dirty="0">
                <a:latin typeface="Trebuchet MS" panose="020B0603020202020204" pitchFamily="34" charset="0"/>
              </a:rPr>
              <a:t> </a:t>
            </a:r>
            <a:r>
              <a:rPr lang="it-IT" sz="1400" dirty="0" err="1">
                <a:latin typeface="Trebuchet MS" panose="020B0603020202020204" pitchFamily="34" charset="0"/>
              </a:rPr>
              <a:t>Intervals</a:t>
            </a:r>
            <a:r>
              <a:rPr lang="it-IT" sz="1400" dirty="0">
                <a:latin typeface="Trebuchet MS" panose="020B0603020202020204" pitchFamily="34" charset="0"/>
              </a:rPr>
              <a:t> (inteso come tipologia, durata e frequenza degli interventi</a:t>
            </a:r>
            <a:r>
              <a:rPr lang="it-IT" sz="1400" dirty="0" smtClean="0">
                <a:latin typeface="Trebuchet MS" panose="020B0603020202020204" pitchFamily="34" charset="0"/>
              </a:rPr>
              <a:t>):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95536" y="119675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ITALO controlla la qualità del servizio attraverso un’azione di monitoraggio costante di:</a:t>
            </a:r>
          </a:p>
          <a:p>
            <a:pPr algn="just"/>
            <a:endParaRPr lang="it-IT" sz="1400" dirty="0" smtClean="0">
              <a:latin typeface="Trebuchet MS" panose="020B0603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55576" y="1268760"/>
            <a:ext cx="77048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 smtClean="0">
              <a:latin typeface="Trebuchet MS" panose="020B06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rebuchet MS" panose="020B0603020202020204" pitchFamily="34" charset="0"/>
              </a:rPr>
              <a:t>pulizia e rifornimenti tecnici;</a:t>
            </a:r>
            <a:endParaRPr lang="it-IT" sz="1400" dirty="0">
              <a:latin typeface="Trebuchet MS" panose="020B06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Trebuchet MS" panose="020B0603020202020204" pitchFamily="34" charset="0"/>
              </a:rPr>
              <a:t>funzionamento dei distributori </a:t>
            </a:r>
            <a:r>
              <a:rPr lang="it-IT" sz="1400" dirty="0" smtClean="0">
                <a:latin typeface="Trebuchet MS" panose="020B0603020202020204" pitchFamily="34" charset="0"/>
              </a:rPr>
              <a:t>automatici e </a:t>
            </a:r>
            <a:r>
              <a:rPr lang="it-IT" sz="1400" dirty="0" err="1" smtClean="0">
                <a:latin typeface="Trebuchet MS" panose="020B0603020202020204" pitchFamily="34" charset="0"/>
              </a:rPr>
              <a:t>caring</a:t>
            </a:r>
            <a:r>
              <a:rPr lang="it-IT" sz="1400" dirty="0" smtClean="0">
                <a:latin typeface="Trebuchet MS" panose="020B0603020202020204" pitchFamily="34" charset="0"/>
              </a:rPr>
              <a:t>;</a:t>
            </a:r>
            <a:endParaRPr lang="it-IT" sz="1400" dirty="0">
              <a:latin typeface="Trebuchet MS" panose="020B06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Trebuchet MS" panose="020B0603020202020204" pitchFamily="34" charset="0"/>
              </a:rPr>
              <a:t>funzionamento delle porte;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Trebuchet MS" panose="020B0603020202020204" pitchFamily="34" charset="0"/>
              </a:rPr>
              <a:t>impianto di climatizzazione;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Trebuchet MS" panose="020B0603020202020204" pitchFamily="34" charset="0"/>
              </a:rPr>
              <a:t>impianto di illuminazione;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Trebuchet MS" panose="020B0603020202020204" pitchFamily="34" charset="0"/>
              </a:rPr>
              <a:t>informazione ai passeggeri.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6348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PULIZIA DEL MATERIALE ROTABILE E MONITORAGGIO DELLA QUALITA’</a:t>
            </a:r>
            <a:endParaRPr lang="it-IT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51520" y="1412776"/>
            <a:ext cx="2631160" cy="3600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prstClr val="white"/>
                </a:solidFill>
              </a:rPr>
              <a:t>Pulizie e rifornimenti tecnici</a:t>
            </a:r>
            <a:endParaRPr lang="it-IT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96000"/>
              </p:ext>
            </p:extLst>
          </p:nvPr>
        </p:nvGraphicFramePr>
        <p:xfrm>
          <a:off x="241648" y="3537011"/>
          <a:ext cx="5194448" cy="3233351"/>
        </p:xfrm>
        <a:graphic>
          <a:graphicData uri="http://schemas.openxmlformats.org/drawingml/2006/table">
            <a:tbl>
              <a:tblPr/>
              <a:tblGrid>
                <a:gridCol w="1298612"/>
                <a:gridCol w="1298612"/>
                <a:gridCol w="1350091"/>
                <a:gridCol w="1247133"/>
              </a:tblGrid>
              <a:tr h="404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Effettuati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Audit </a:t>
                      </a:r>
                      <a:r>
                        <a:rPr lang="it-IT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eseguiti</a:t>
                      </a: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controlli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26,66%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42,49%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VENEZIA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35,45%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29,36%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NAPOLI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18,19%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7,89%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BRESCIA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1,53%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3,57%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1604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22,88%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25914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7576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29,23%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251520" y="1880828"/>
            <a:ext cx="8677472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it-IT" sz="1400" dirty="0" smtClean="0">
                <a:solidFill>
                  <a:prstClr val="black"/>
                </a:solidFill>
              </a:rPr>
              <a:t>Audit tecnico-specialistici sui siti dell’intero network </a:t>
            </a:r>
            <a:r>
              <a:rPr lang="it-IT" sz="1400" b="1" dirty="0" smtClean="0">
                <a:solidFill>
                  <a:prstClr val="black"/>
                </a:solidFill>
              </a:rPr>
              <a:t>(~7500 nel 2018)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it-IT" sz="1400" dirty="0" smtClean="0">
                <a:solidFill>
                  <a:prstClr val="black"/>
                </a:solidFill>
              </a:rPr>
              <a:t>Monitoraggi periodici L1 a bordo treno L1 con focus mensile su diverse tratte </a:t>
            </a:r>
            <a:r>
              <a:rPr lang="it-IT" sz="1400" b="1" dirty="0" smtClean="0">
                <a:solidFill>
                  <a:prstClr val="black"/>
                </a:solidFill>
              </a:rPr>
              <a:t>(~400 nel 2018)</a:t>
            </a:r>
            <a:endParaRPr lang="it-IT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it-IT" sz="1400" dirty="0" smtClean="0">
                <a:solidFill>
                  <a:prstClr val="black"/>
                </a:solidFill>
              </a:rPr>
              <a:t>Ricezione ed elaborazione di tutti i feedback lato bordo (implementazione </a:t>
            </a:r>
            <a:r>
              <a:rPr lang="it-IT" sz="1400" dirty="0" err="1" smtClean="0">
                <a:solidFill>
                  <a:prstClr val="black"/>
                </a:solidFill>
              </a:rPr>
              <a:t>Railmobile</a:t>
            </a:r>
            <a:r>
              <a:rPr lang="it-IT" sz="14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it-IT" sz="1400" dirty="0" smtClean="0">
                <a:solidFill>
                  <a:prstClr val="black"/>
                </a:solidFill>
              </a:rPr>
              <a:t>Ricezione ed elaborazione delle segnalazioni di processo lato </a:t>
            </a:r>
            <a:r>
              <a:rPr lang="it-IT" sz="1400" dirty="0" err="1" smtClean="0">
                <a:solidFill>
                  <a:prstClr val="black"/>
                </a:solidFill>
              </a:rPr>
              <a:t>IdFT</a:t>
            </a:r>
            <a:r>
              <a:rPr lang="it-IT" sz="1400" dirty="0" smtClean="0">
                <a:solidFill>
                  <a:prstClr val="black"/>
                </a:solidFill>
              </a:rPr>
              <a:t>/OOII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it-IT" sz="1400" dirty="0" smtClean="0">
                <a:solidFill>
                  <a:prstClr val="black"/>
                </a:solidFill>
              </a:rPr>
              <a:t>Tavoli tecnici periodici con il fornitore per analisi delle criticità e valutazione di nuove tecnologie, processi e prodotti. Incontri operativi direttamente sul territorio</a:t>
            </a:r>
            <a:endParaRPr lang="it-IT" sz="1400" dirty="0">
              <a:solidFill>
                <a:prstClr val="black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6552219" y="3429000"/>
            <a:ext cx="2376773" cy="2808312"/>
            <a:chOff x="5686632" y="1310317"/>
            <a:chExt cx="3329958" cy="381087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632" y="1310317"/>
              <a:ext cx="3329958" cy="3810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ttangolo 14"/>
            <p:cNvSpPr/>
            <p:nvPr/>
          </p:nvSpPr>
          <p:spPr>
            <a:xfrm>
              <a:off x="7308304" y="3632639"/>
              <a:ext cx="460749" cy="192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sp>
        <p:nvSpPr>
          <p:cNvPr id="16" name="Rettangolo arrotondato 15"/>
          <p:cNvSpPr/>
          <p:nvPr/>
        </p:nvSpPr>
        <p:spPr>
          <a:xfrm>
            <a:off x="5724129" y="6273316"/>
            <a:ext cx="3384376" cy="54006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smtClean="0">
                <a:solidFill>
                  <a:prstClr val="black"/>
                </a:solidFill>
              </a:rPr>
              <a:t>Monitoraggio giornaliero </a:t>
            </a:r>
            <a:r>
              <a:rPr lang="it-IT" sz="1200" b="1" dirty="0" smtClean="0">
                <a:solidFill>
                  <a:prstClr val="black"/>
                </a:solidFill>
              </a:rPr>
              <a:t>MAL e Stato Esterno Flotta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7092280" y="3537012"/>
            <a:ext cx="213438" cy="202121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prstClr val="black"/>
                </a:solidFill>
              </a:rPr>
              <a:t>2</a:t>
            </a:r>
            <a:endParaRPr lang="it-IT" sz="1400" b="1" dirty="0">
              <a:solidFill>
                <a:prstClr val="black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920372" y="5279107"/>
            <a:ext cx="213438" cy="202121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prstClr val="black"/>
                </a:solidFill>
              </a:rPr>
              <a:t>3</a:t>
            </a:r>
            <a:endParaRPr lang="it-IT" sz="1400" b="1" dirty="0">
              <a:solidFill>
                <a:prstClr val="black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9512" y="3342184"/>
            <a:ext cx="2340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prstClr val="black"/>
                </a:solidFill>
              </a:rPr>
              <a:t>Dati esemplificativi - Luglio ‘18</a:t>
            </a:r>
            <a:endParaRPr lang="it-IT" sz="900" dirty="0">
              <a:solidFill>
                <a:prstClr val="black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7527858" y="4839419"/>
            <a:ext cx="213438" cy="202121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3" name="Ovale 22"/>
          <p:cNvSpPr/>
          <p:nvPr/>
        </p:nvSpPr>
        <p:spPr>
          <a:xfrm>
            <a:off x="7813653" y="3739133"/>
            <a:ext cx="213438" cy="202121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 smtClean="0">
                <a:solidFill>
                  <a:prstClr val="black"/>
                </a:solidFill>
              </a:rPr>
              <a:t>2</a:t>
            </a:r>
            <a:endParaRPr lang="it-IT" sz="1400" b="1" dirty="0">
              <a:solidFill>
                <a:prstClr val="black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741842" y="3907292"/>
            <a:ext cx="6467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dirty="0" smtClean="0">
                <a:solidFill>
                  <a:prstClr val="black"/>
                </a:solidFill>
              </a:rPr>
              <a:t>Venezia</a:t>
            </a:r>
            <a:endParaRPr lang="it-IT" sz="700" b="1" dirty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732240" y="3840193"/>
            <a:ext cx="360040" cy="267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092280" y="4149080"/>
            <a:ext cx="400843" cy="1137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PULIZIA DEL MATERIALE ROTABILE E MONITORAGGIO DELLA QUALITA’</a:t>
            </a:r>
            <a:endParaRPr lang="it-I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95536" y="1179909"/>
            <a:ext cx="8342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1400" dirty="0" smtClean="0">
                <a:latin typeface="Trebuchet MS" panose="020B0603020202020204" pitchFamily="34" charset="0"/>
              </a:rPr>
              <a:t>Il monitoraggio della disponibilità delle toilette viene fatto con cadenza giornaliera attraverso i seguenti strumenti</a:t>
            </a:r>
          </a:p>
          <a:p>
            <a:pPr marL="971550" lvl="1" indent="-514350" algn="just">
              <a:buFont typeface="Wingdings" panose="05000000000000000000" pitchFamily="2" charset="2"/>
              <a:buChar char="ü"/>
            </a:pPr>
            <a:r>
              <a:rPr lang="it-IT" sz="1400" dirty="0" smtClean="0">
                <a:latin typeface="Trebuchet MS" panose="020B0603020202020204" pitchFamily="34" charset="0"/>
              </a:rPr>
              <a:t>Segnalazioni di guasto da parte del personale di bordo attraverso il libro di bordo;</a:t>
            </a:r>
          </a:p>
          <a:p>
            <a:pPr marL="971550" lvl="1" indent="-514350" algn="just">
              <a:buFont typeface="Wingdings" panose="05000000000000000000" pitchFamily="2" charset="2"/>
              <a:buChar char="ü"/>
            </a:pPr>
            <a:r>
              <a:rPr lang="it-IT" sz="1400" dirty="0" smtClean="0">
                <a:latin typeface="Trebuchet MS" panose="020B0603020202020204" pitchFamily="34" charset="0"/>
              </a:rPr>
              <a:t>Verifica del funzionamento degli impianti ad ogni rientro del rotabile in manutenzione</a:t>
            </a:r>
          </a:p>
          <a:p>
            <a:pPr marL="971550" lvl="1" indent="-514350" algn="just">
              <a:buFont typeface="Wingdings" panose="05000000000000000000" pitchFamily="2" charset="2"/>
              <a:buChar char="ü"/>
            </a:pPr>
            <a:r>
              <a:rPr lang="it-IT" sz="1400" dirty="0" smtClean="0">
                <a:latin typeface="Trebuchet MS" panose="020B0603020202020204" pitchFamily="34" charset="0"/>
              </a:rPr>
              <a:t>Analisi in remoto da parte dell’ingegneria del manutentore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95536" y="2331457"/>
            <a:ext cx="8342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1400" dirty="0" smtClean="0">
                <a:latin typeface="Trebuchet MS" panose="020B0603020202020204" pitchFamily="34" charset="0"/>
              </a:rPr>
              <a:t>A seguito delle segnalazioni di guasto sono effettuate le riparazioni al successivo rientro in deposito.</a:t>
            </a:r>
            <a:endParaRPr lang="it-IT" sz="1400" dirty="0">
              <a:latin typeface="Trebuchet MS" panose="020B0603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1400" dirty="0" smtClean="0">
                <a:latin typeface="Trebuchet MS" panose="020B0603020202020204" pitchFamily="34" charset="0"/>
              </a:rPr>
              <a:t>Mensilmente si effettua una riunione tecnica con il manutentore per analizzare le principali categorie di guasto e predisporre azioni correttive.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57" y="4288468"/>
            <a:ext cx="5688631" cy="23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8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TV_PPT_ligh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795688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INDAGINE SUL GRADO DI SODDISFAZIONE DELLA </a:t>
            </a:r>
            <a:r>
              <a:rPr lang="it-IT" sz="2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CLIENTELA – ANNO</a:t>
            </a:r>
            <a:r>
              <a:rPr lang="it-IT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it-IT" sz="2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2018</a:t>
            </a:r>
            <a:endParaRPr lang="it-IT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395536" y="1248618"/>
            <a:ext cx="828091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95535" y="1412776"/>
            <a:ext cx="8280919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16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I </a:t>
            </a:r>
            <a:r>
              <a:rPr lang="it-IT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TRENI E PRINCIPI GENERALI IN CASO DI PERTURBAZIONI DEL TRAFFICO </a:t>
            </a:r>
            <a:endParaRPr lang="it-IT" sz="16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7349" y="1356859"/>
            <a:ext cx="38335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Italo </a:t>
            </a:r>
            <a:r>
              <a:rPr lang="it-IT" sz="14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ITALO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è dotato di un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sistema di monitoraggio della qualità percepita nell’esperienza di viaggio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tramite un modello di </a:t>
            </a:r>
            <a:r>
              <a:rPr lang="it-IT" sz="14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Customer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Satisfaction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che prevede la compilazione di un questionario on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line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inviato a tutti i viaggiatori che il giorno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precedente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hanno effettuato un viaggio a bordo del treno Italo. </a:t>
            </a:r>
          </a:p>
          <a:p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Nell’anno 2018 è stata raggiunta la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quota campione di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349.167 intervistati.</a:t>
            </a:r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endParaRPr lang="it-IT" sz="1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6974646" y="1283356"/>
            <a:ext cx="1675499" cy="32401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prstClr val="white"/>
                </a:solidFill>
              </a:rPr>
              <a:t>2018</a:t>
            </a:r>
            <a:endParaRPr lang="it-IT" sz="1600" b="1" dirty="0">
              <a:solidFill>
                <a:prstClr val="white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4260860" y="1268760"/>
            <a:ext cx="2199664" cy="33860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600" b="1" dirty="0" smtClean="0">
                <a:solidFill>
                  <a:prstClr val="white"/>
                </a:solidFill>
              </a:rPr>
              <a:t>CS/KPI</a:t>
            </a:r>
            <a:endParaRPr lang="it-IT" sz="1600" b="1" dirty="0">
              <a:solidFill>
                <a:prstClr val="white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6967015" y="1774253"/>
            <a:ext cx="1701807" cy="504056"/>
          </a:xfrm>
          <a:prstGeom prst="roundRect">
            <a:avLst>
              <a:gd name="adj" fmla="val 222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00" b="1" dirty="0">
              <a:solidFill>
                <a:prstClr val="black"/>
              </a:solidFill>
            </a:endParaRPr>
          </a:p>
          <a:p>
            <a:r>
              <a:rPr lang="it-IT" sz="1300" b="1" dirty="0">
                <a:solidFill>
                  <a:prstClr val="black"/>
                </a:solidFill>
              </a:rPr>
              <a:t> </a:t>
            </a:r>
            <a:r>
              <a:rPr lang="it-IT" sz="1300" b="1" dirty="0" smtClean="0">
                <a:solidFill>
                  <a:prstClr val="black"/>
                </a:solidFill>
              </a:rPr>
              <a:t>          89,3%</a:t>
            </a:r>
          </a:p>
          <a:p>
            <a:pPr algn="ctr"/>
            <a:r>
              <a:rPr lang="it-IT" sz="900" b="1" dirty="0" err="1">
                <a:solidFill>
                  <a:srgbClr val="C00000"/>
                </a:solidFill>
              </a:rPr>
              <a:t>average</a:t>
            </a:r>
            <a:r>
              <a:rPr lang="it-IT" sz="900" b="1" dirty="0">
                <a:solidFill>
                  <a:srgbClr val="C00000"/>
                </a:solidFill>
              </a:rPr>
              <a:t> </a:t>
            </a:r>
            <a:r>
              <a:rPr lang="it-IT" sz="900" b="1" dirty="0" smtClean="0">
                <a:solidFill>
                  <a:srgbClr val="C00000"/>
                </a:solidFill>
              </a:rPr>
              <a:t>rating 3,97		</a:t>
            </a:r>
            <a:endParaRPr lang="it-IT" sz="900" b="1" dirty="0">
              <a:solidFill>
                <a:srgbClr val="C000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295228" y="1844824"/>
            <a:ext cx="2223218" cy="36075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err="1" smtClean="0">
                <a:solidFill>
                  <a:prstClr val="black"/>
                </a:solidFill>
              </a:rPr>
              <a:t>Overall</a:t>
            </a:r>
            <a:r>
              <a:rPr lang="it-IT" sz="1300" b="1" dirty="0" smtClean="0">
                <a:solidFill>
                  <a:prstClr val="black"/>
                </a:solidFill>
              </a:rPr>
              <a:t> </a:t>
            </a:r>
            <a:r>
              <a:rPr lang="it-IT" sz="1300" b="1" dirty="0" err="1" smtClean="0">
                <a:solidFill>
                  <a:prstClr val="black"/>
                </a:solidFill>
              </a:rPr>
              <a:t>Satisfaction</a:t>
            </a:r>
            <a:endParaRPr lang="it-IT" sz="1300" b="1" dirty="0">
              <a:solidFill>
                <a:prstClr val="black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6967015" y="2420888"/>
            <a:ext cx="1683130" cy="505493"/>
          </a:xfrm>
          <a:prstGeom prst="roundRect">
            <a:avLst>
              <a:gd name="adj" fmla="val 222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300" b="1" dirty="0" smtClean="0">
              <a:solidFill>
                <a:prstClr val="black"/>
              </a:solidFill>
            </a:endParaRPr>
          </a:p>
          <a:p>
            <a:r>
              <a:rPr lang="it-IT" sz="1300" b="1" dirty="0" smtClean="0">
                <a:solidFill>
                  <a:prstClr val="black"/>
                </a:solidFill>
              </a:rPr>
              <a:t>            96,5%</a:t>
            </a:r>
          </a:p>
          <a:p>
            <a:pPr algn="ctr"/>
            <a:r>
              <a:rPr lang="it-IT" sz="900" b="1" dirty="0" err="1">
                <a:solidFill>
                  <a:srgbClr val="C00000"/>
                </a:solidFill>
              </a:rPr>
              <a:t>average</a:t>
            </a:r>
            <a:r>
              <a:rPr lang="it-IT" sz="900" b="1" dirty="0">
                <a:solidFill>
                  <a:srgbClr val="C00000"/>
                </a:solidFill>
              </a:rPr>
              <a:t> </a:t>
            </a:r>
            <a:r>
              <a:rPr lang="it-IT" sz="900" b="1" dirty="0" smtClean="0">
                <a:solidFill>
                  <a:srgbClr val="C00000"/>
                </a:solidFill>
              </a:rPr>
              <a:t>rating 4,46		</a:t>
            </a:r>
            <a:endParaRPr lang="it-IT" sz="900" b="1" dirty="0">
              <a:solidFill>
                <a:srgbClr val="C00000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4291898" y="2493614"/>
            <a:ext cx="2223218" cy="36075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solidFill>
                  <a:prstClr val="black"/>
                </a:solidFill>
              </a:rPr>
              <a:t>Facilità acquisto biglietto</a:t>
            </a:r>
            <a:endParaRPr lang="it-IT" sz="1300" b="1" dirty="0">
              <a:solidFill>
                <a:prstClr val="black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974646" y="3071116"/>
            <a:ext cx="1694177" cy="470982"/>
          </a:xfrm>
          <a:prstGeom prst="roundRect">
            <a:avLst>
              <a:gd name="adj" fmla="val 222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300" b="1" dirty="0" smtClean="0">
              <a:solidFill>
                <a:prstClr val="black"/>
              </a:solidFill>
            </a:endParaRPr>
          </a:p>
          <a:p>
            <a:r>
              <a:rPr lang="it-IT" sz="1300" b="1" dirty="0">
                <a:solidFill>
                  <a:prstClr val="black"/>
                </a:solidFill>
              </a:rPr>
              <a:t> </a:t>
            </a:r>
            <a:r>
              <a:rPr lang="it-IT" sz="1300" b="1" dirty="0" smtClean="0">
                <a:solidFill>
                  <a:prstClr val="black"/>
                </a:solidFill>
              </a:rPr>
              <a:t>            95,6%</a:t>
            </a:r>
          </a:p>
          <a:p>
            <a:pPr algn="ctr"/>
            <a:r>
              <a:rPr lang="it-IT" sz="900" b="1" dirty="0" err="1">
                <a:solidFill>
                  <a:srgbClr val="C00000"/>
                </a:solidFill>
              </a:rPr>
              <a:t>average</a:t>
            </a:r>
            <a:r>
              <a:rPr lang="it-IT" sz="900" b="1" dirty="0">
                <a:solidFill>
                  <a:srgbClr val="C00000"/>
                </a:solidFill>
              </a:rPr>
              <a:t> </a:t>
            </a:r>
            <a:r>
              <a:rPr lang="it-IT" sz="900" b="1" dirty="0" smtClean="0">
                <a:solidFill>
                  <a:srgbClr val="C00000"/>
                </a:solidFill>
              </a:rPr>
              <a:t>rating 4,33		</a:t>
            </a:r>
            <a:endParaRPr lang="it-IT" sz="900" b="1" dirty="0">
              <a:solidFill>
                <a:srgbClr val="C00000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4291898" y="3142405"/>
            <a:ext cx="2223218" cy="36075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solidFill>
                  <a:prstClr val="black"/>
                </a:solidFill>
              </a:rPr>
              <a:t>Personale di bordo</a:t>
            </a:r>
            <a:endParaRPr lang="it-IT" sz="1300" b="1" dirty="0">
              <a:solidFill>
                <a:prstClr val="black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6972507" y="3717751"/>
            <a:ext cx="1696317" cy="471701"/>
          </a:xfrm>
          <a:prstGeom prst="roundRect">
            <a:avLst>
              <a:gd name="adj" fmla="val 222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300" b="1" dirty="0" smtClean="0">
                <a:solidFill>
                  <a:prstClr val="black"/>
                </a:solidFill>
              </a:rPr>
              <a:t>            </a:t>
            </a:r>
          </a:p>
          <a:p>
            <a:r>
              <a:rPr lang="it-IT" sz="1300" b="1" dirty="0">
                <a:solidFill>
                  <a:prstClr val="black"/>
                </a:solidFill>
              </a:rPr>
              <a:t> </a:t>
            </a:r>
            <a:r>
              <a:rPr lang="it-IT" sz="1300" b="1" dirty="0" smtClean="0">
                <a:solidFill>
                  <a:prstClr val="black"/>
                </a:solidFill>
              </a:rPr>
              <a:t>            94,8%</a:t>
            </a:r>
          </a:p>
          <a:p>
            <a:pPr algn="ctr"/>
            <a:r>
              <a:rPr lang="it-IT" sz="900" b="1" dirty="0" err="1">
                <a:solidFill>
                  <a:srgbClr val="C00000"/>
                </a:solidFill>
              </a:rPr>
              <a:t>average</a:t>
            </a:r>
            <a:r>
              <a:rPr lang="it-IT" sz="900" b="1" dirty="0">
                <a:solidFill>
                  <a:srgbClr val="C00000"/>
                </a:solidFill>
              </a:rPr>
              <a:t> </a:t>
            </a:r>
            <a:r>
              <a:rPr lang="it-IT" sz="900" b="1" dirty="0" smtClean="0">
                <a:solidFill>
                  <a:srgbClr val="C00000"/>
                </a:solidFill>
              </a:rPr>
              <a:t>rating 4,17</a:t>
            </a:r>
            <a:r>
              <a:rPr lang="it-IT" sz="800" b="1" dirty="0" smtClean="0">
                <a:solidFill>
                  <a:prstClr val="black"/>
                </a:solidFill>
              </a:rPr>
              <a:t>		</a:t>
            </a:r>
            <a:endParaRPr lang="it-IT" sz="800" b="1" dirty="0">
              <a:solidFill>
                <a:srgbClr val="FF0000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4306890" y="3790477"/>
            <a:ext cx="2223218" cy="36075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solidFill>
                  <a:prstClr val="black"/>
                </a:solidFill>
              </a:rPr>
              <a:t>Pulizia </a:t>
            </a:r>
            <a:endParaRPr lang="it-IT" sz="1300" b="1" dirty="0">
              <a:solidFill>
                <a:prstClr val="black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6974646" y="4327607"/>
            <a:ext cx="1727092" cy="470264"/>
          </a:xfrm>
          <a:prstGeom prst="roundRect">
            <a:avLst>
              <a:gd name="adj" fmla="val 222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300" b="1" dirty="0" smtClean="0">
                <a:solidFill>
                  <a:prstClr val="black"/>
                </a:solidFill>
              </a:rPr>
              <a:t>             </a:t>
            </a:r>
          </a:p>
          <a:p>
            <a:pPr algn="ctr"/>
            <a:r>
              <a:rPr lang="it-IT" sz="1300" b="1" dirty="0" smtClean="0">
                <a:solidFill>
                  <a:prstClr val="black"/>
                </a:solidFill>
              </a:rPr>
              <a:t> 80,7% </a:t>
            </a:r>
          </a:p>
          <a:p>
            <a:pPr algn="ctr"/>
            <a:r>
              <a:rPr lang="it-IT" sz="900" b="1" dirty="0" err="1">
                <a:solidFill>
                  <a:srgbClr val="C00000"/>
                </a:solidFill>
              </a:rPr>
              <a:t>average</a:t>
            </a:r>
            <a:r>
              <a:rPr lang="it-IT" sz="900" b="1" dirty="0">
                <a:solidFill>
                  <a:srgbClr val="C00000"/>
                </a:solidFill>
              </a:rPr>
              <a:t> </a:t>
            </a:r>
            <a:r>
              <a:rPr lang="it-IT" sz="900" b="1" dirty="0" smtClean="0">
                <a:solidFill>
                  <a:srgbClr val="C00000"/>
                </a:solidFill>
              </a:rPr>
              <a:t>rating 3,74</a:t>
            </a:r>
            <a:r>
              <a:rPr lang="it-IT" sz="900" b="1" dirty="0" smtClean="0">
                <a:solidFill>
                  <a:prstClr val="black"/>
                </a:solidFill>
              </a:rPr>
              <a:t>		</a:t>
            </a:r>
            <a:endParaRPr lang="it-IT" sz="900" b="1" dirty="0">
              <a:solidFill>
                <a:srgbClr val="FF0000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4291898" y="4366541"/>
            <a:ext cx="2223218" cy="36075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solidFill>
                  <a:prstClr val="black"/>
                </a:solidFill>
              </a:rPr>
              <a:t>Puntualità </a:t>
            </a:r>
            <a:endParaRPr lang="it-IT" sz="1300" b="1" dirty="0">
              <a:solidFill>
                <a:prstClr val="black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6941732" y="4941886"/>
            <a:ext cx="1727092" cy="393832"/>
          </a:xfrm>
          <a:prstGeom prst="roundRect">
            <a:avLst>
              <a:gd name="adj" fmla="val 222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300" b="1" dirty="0">
              <a:solidFill>
                <a:prstClr val="black"/>
              </a:solidFill>
            </a:endParaRPr>
          </a:p>
          <a:p>
            <a:pPr algn="ctr"/>
            <a:r>
              <a:rPr lang="it-IT" sz="1300" b="1" dirty="0" smtClean="0">
                <a:solidFill>
                  <a:prstClr val="black"/>
                </a:solidFill>
              </a:rPr>
              <a:t> 90,2%</a:t>
            </a:r>
            <a:endParaRPr lang="it-IT" sz="9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900" b="1" dirty="0" err="1" smtClean="0">
                <a:solidFill>
                  <a:srgbClr val="C00000"/>
                </a:solidFill>
              </a:rPr>
              <a:t>average</a:t>
            </a:r>
            <a:r>
              <a:rPr lang="it-IT" sz="900" b="1" dirty="0" smtClean="0">
                <a:solidFill>
                  <a:srgbClr val="C00000"/>
                </a:solidFill>
              </a:rPr>
              <a:t> rating 3,98 		</a:t>
            </a:r>
            <a:endParaRPr lang="it-IT" sz="900" b="1" dirty="0">
              <a:solidFill>
                <a:srgbClr val="C00000"/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4304803" y="4941886"/>
            <a:ext cx="2223218" cy="36075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solidFill>
                  <a:prstClr val="black"/>
                </a:solidFill>
              </a:rPr>
              <a:t>Comfort a bordo</a:t>
            </a:r>
            <a:endParaRPr lang="it-IT" sz="1300" b="1" dirty="0">
              <a:solidFill>
                <a:prstClr val="black"/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6967014" y="5446661"/>
            <a:ext cx="1701810" cy="470983"/>
          </a:xfrm>
          <a:prstGeom prst="roundRect">
            <a:avLst>
              <a:gd name="adj" fmla="val 222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300" b="1" dirty="0" smtClean="0">
              <a:solidFill>
                <a:prstClr val="black"/>
              </a:solidFill>
            </a:endParaRPr>
          </a:p>
          <a:p>
            <a:r>
              <a:rPr lang="it-IT" sz="1300" b="1" dirty="0">
                <a:solidFill>
                  <a:prstClr val="black"/>
                </a:solidFill>
              </a:rPr>
              <a:t> </a:t>
            </a:r>
            <a:r>
              <a:rPr lang="it-IT" sz="1300" b="1" dirty="0" smtClean="0">
                <a:solidFill>
                  <a:prstClr val="black"/>
                </a:solidFill>
              </a:rPr>
              <a:t>     </a:t>
            </a:r>
            <a:r>
              <a:rPr lang="it-IT" sz="1300" b="1" dirty="0">
                <a:solidFill>
                  <a:prstClr val="black"/>
                </a:solidFill>
              </a:rPr>
              <a:t> </a:t>
            </a:r>
            <a:r>
              <a:rPr lang="it-IT" sz="1300" b="1" dirty="0" smtClean="0">
                <a:solidFill>
                  <a:prstClr val="black"/>
                </a:solidFill>
              </a:rPr>
              <a:t>      89,1%</a:t>
            </a:r>
          </a:p>
          <a:p>
            <a:pPr algn="ctr"/>
            <a:r>
              <a:rPr lang="it-IT" sz="900" b="1" dirty="0" err="1">
                <a:solidFill>
                  <a:srgbClr val="C00000"/>
                </a:solidFill>
              </a:rPr>
              <a:t>average</a:t>
            </a:r>
            <a:r>
              <a:rPr lang="it-IT" sz="900" b="1" dirty="0">
                <a:solidFill>
                  <a:srgbClr val="C00000"/>
                </a:solidFill>
              </a:rPr>
              <a:t> </a:t>
            </a:r>
            <a:r>
              <a:rPr lang="it-IT" sz="900" b="1" dirty="0" smtClean="0">
                <a:solidFill>
                  <a:srgbClr val="C00000"/>
                </a:solidFill>
              </a:rPr>
              <a:t>rating 3,72		</a:t>
            </a:r>
            <a:endParaRPr lang="it-IT" sz="900" b="1" dirty="0">
              <a:solidFill>
                <a:srgbClr val="C00000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4304803" y="5556885"/>
            <a:ext cx="2223218" cy="36075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solidFill>
                  <a:prstClr val="black"/>
                </a:solidFill>
              </a:rPr>
              <a:t>Servizi in stazione</a:t>
            </a:r>
            <a:endParaRPr lang="it-IT" sz="1300" b="1" dirty="0">
              <a:solidFill>
                <a:prstClr val="black"/>
              </a:solidFill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504947" y="5903588"/>
            <a:ext cx="3357470" cy="49108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sz="900" b="1" dirty="0" smtClean="0">
                <a:solidFill>
                  <a:prstClr val="black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Customer Satisfaction Italo treno Gennaio – Dicembre 2018  </a:t>
            </a:r>
          </a:p>
          <a:p>
            <a:r>
              <a:rPr lang="it-IT" sz="900" b="1" dirty="0" smtClean="0">
                <a:solidFill>
                  <a:prstClr val="black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% Voti di gradimento da 3 a 5 (su scala da 1 a 5)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6974646" y="6054361"/>
            <a:ext cx="1701810" cy="470983"/>
          </a:xfrm>
          <a:prstGeom prst="roundRect">
            <a:avLst>
              <a:gd name="adj" fmla="val 222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300" b="1" dirty="0" smtClean="0">
              <a:solidFill>
                <a:prstClr val="black"/>
              </a:solidFill>
            </a:endParaRPr>
          </a:p>
          <a:p>
            <a:r>
              <a:rPr lang="it-IT" sz="1300" b="1" dirty="0">
                <a:solidFill>
                  <a:prstClr val="black"/>
                </a:solidFill>
              </a:rPr>
              <a:t> </a:t>
            </a:r>
            <a:r>
              <a:rPr lang="it-IT" sz="1300" b="1" dirty="0" smtClean="0">
                <a:solidFill>
                  <a:prstClr val="black"/>
                </a:solidFill>
              </a:rPr>
              <a:t>     </a:t>
            </a:r>
            <a:r>
              <a:rPr lang="it-IT" sz="1300" b="1" dirty="0">
                <a:solidFill>
                  <a:prstClr val="black"/>
                </a:solidFill>
              </a:rPr>
              <a:t> </a:t>
            </a:r>
            <a:r>
              <a:rPr lang="it-IT" sz="1300" b="1" dirty="0" smtClean="0">
                <a:solidFill>
                  <a:prstClr val="black"/>
                </a:solidFill>
              </a:rPr>
              <a:t>        91,6%</a:t>
            </a:r>
          </a:p>
          <a:p>
            <a:pPr algn="ctr"/>
            <a:r>
              <a:rPr lang="it-IT" sz="900" b="1" dirty="0" smtClean="0">
                <a:solidFill>
                  <a:srgbClr val="C00000"/>
                </a:solidFill>
              </a:rPr>
              <a:t>		</a:t>
            </a:r>
            <a:endParaRPr lang="it-IT" sz="900" b="1" dirty="0">
              <a:solidFill>
                <a:srgbClr val="C00000"/>
              </a:solidFill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4312435" y="6164585"/>
            <a:ext cx="2223218" cy="36075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solidFill>
                  <a:prstClr val="black"/>
                </a:solidFill>
              </a:rPr>
              <a:t>Propensione riutilizzo Italo</a:t>
            </a:r>
            <a:endParaRPr lang="it-IT" sz="13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6840760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prstClr val="white"/>
                </a:solidFill>
                <a:latin typeface="Trebuchet MS" panose="020B0603020202020204" pitchFamily="34" charset="0"/>
              </a:rPr>
              <a:t>TRATTAMENTO DEI RECLAMI, RIMBORSI E INDENNITA’ PER IL MANCATO RISPETTO DELLE NORME DI QUALITA’ DEL SERVIZIO</a:t>
            </a:r>
            <a:endParaRPr lang="it-IT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722800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Nel corso dell’anno 2018 i canali di acquisizione dei reclami a disposizione dei clienti sono stati il </a:t>
            </a:r>
            <a:r>
              <a:rPr lang="it-IT" sz="14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form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online, il </a:t>
            </a:r>
            <a:r>
              <a:rPr lang="it-IT" sz="14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Contact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center Italo Assistenza 892020 e la posta ordinaria.</a:t>
            </a:r>
          </a:p>
          <a:p>
            <a:pPr algn="just"/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Si forniscono quindi i dati principali riguardanti i reclami :</a:t>
            </a:r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83700"/>
              </p:ext>
            </p:extLst>
          </p:nvPr>
        </p:nvGraphicFramePr>
        <p:xfrm>
          <a:off x="539552" y="3149952"/>
          <a:ext cx="7992888" cy="264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6444"/>
                <a:gridCol w="399644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RECLAMI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2018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Reclami pervenuti</a:t>
                      </a:r>
                      <a:endParaRPr lang="it-IT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4.941</a:t>
                      </a:r>
                      <a:endParaRPr lang="it-IT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Reclami processati</a:t>
                      </a:r>
                      <a:endParaRPr lang="it-IT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4.941</a:t>
                      </a:r>
                      <a:endParaRPr lang="it-IT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Tempo medio</a:t>
                      </a:r>
                      <a:r>
                        <a:rPr lang="it-IT" sz="1400" baseline="0" dirty="0" smtClean="0">
                          <a:latin typeface="Trebuchet MS" panose="020B0603020202020204" pitchFamily="34" charset="0"/>
                        </a:rPr>
                        <a:t> di gestione (gg)</a:t>
                      </a:r>
                      <a:endParaRPr lang="it-IT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8</a:t>
                      </a:r>
                      <a:endParaRPr lang="it-IT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Principali cause</a:t>
                      </a:r>
                      <a:r>
                        <a:rPr lang="it-IT" sz="1400" baseline="0" dirty="0" smtClean="0">
                          <a:latin typeface="Trebuchet MS" panose="020B0603020202020204" pitchFamily="34" charset="0"/>
                        </a:rPr>
                        <a:t> di reclamo</a:t>
                      </a:r>
                      <a:endParaRPr lang="it-IT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Anomalie in fase di</a:t>
                      </a:r>
                      <a:r>
                        <a:rPr lang="it-IT" sz="1400" baseline="0" dirty="0" smtClean="0">
                          <a:latin typeface="Trebuchet MS" panose="020B0603020202020204" pitchFamily="34" charset="0"/>
                        </a:rPr>
                        <a:t> acquisto </a:t>
                      </a:r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(53%)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Distributori automatici a bordo e danneggiamento effetti personali (28%)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Biglietterie self  service in stazione (10%)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smtClean="0">
                          <a:latin typeface="Trebuchet MS" panose="020B0603020202020204" pitchFamily="34" charset="0"/>
                        </a:rPr>
                        <a:t>Altro (9%)</a:t>
                      </a:r>
                      <a:endParaRPr lang="it-IT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6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6840760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prstClr val="white"/>
                </a:solidFill>
                <a:latin typeface="Trebuchet MS" panose="020B0603020202020204" pitchFamily="34" charset="0"/>
              </a:rPr>
              <a:t>TRATTAMENTO DEI RECLAMI, RIMBORSI E INDENNITA’ PER IL MANCATO RISPETTO DELLE NORME DI QUALITA’ DEL SERVIZIO</a:t>
            </a:r>
            <a:endParaRPr lang="it-IT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3238" y="1405880"/>
            <a:ext cx="8487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L’erogazione </a:t>
            </a:r>
            <a:r>
              <a:rPr lang="it-IT" sz="1400" dirty="0">
                <a:latin typeface="Trebuchet MS" panose="020B0603020202020204" pitchFamily="34" charset="0"/>
              </a:rPr>
              <a:t>degli </a:t>
            </a:r>
            <a:r>
              <a:rPr lang="it-IT" sz="1400" dirty="0" smtClean="0">
                <a:latin typeface="Trebuchet MS" panose="020B0603020202020204" pitchFamily="34" charset="0"/>
              </a:rPr>
              <a:t>indennizzi viene erogata in </a:t>
            </a:r>
            <a:r>
              <a:rPr lang="it-IT" sz="1400" dirty="0">
                <a:latin typeface="Trebuchet MS" panose="020B0603020202020204" pitchFamily="34" charset="0"/>
              </a:rPr>
              <a:t>base al ritardo che il viaggiatore ha subito al suo arrivo a destinazione secondo la normativa europea contenuta nel Regolamento (CE) n. 1371/2007.</a:t>
            </a:r>
          </a:p>
          <a:p>
            <a:pPr algn="just"/>
            <a:r>
              <a:rPr lang="it-IT" sz="1400" dirty="0">
                <a:latin typeface="Trebuchet MS" panose="020B0603020202020204" pitchFamily="34" charset="0"/>
              </a:rPr>
              <a:t>I viaggiatori di Italo non sono obbligati a richiedere l’indennizzo, ma è Italo stesso che li informa </a:t>
            </a:r>
            <a:r>
              <a:rPr lang="it-IT" sz="1400" dirty="0" smtClean="0">
                <a:latin typeface="Trebuchet MS" panose="020B0603020202020204" pitchFamily="34" charset="0"/>
              </a:rPr>
              <a:t>dell’ avvenuta erogazione, </a:t>
            </a:r>
            <a:r>
              <a:rPr lang="it-IT" sz="1400" dirty="0">
                <a:latin typeface="Trebuchet MS" panose="020B0603020202020204" pitchFamily="34" charset="0"/>
              </a:rPr>
              <a:t>quantificandone l’entità</a:t>
            </a:r>
            <a:r>
              <a:rPr lang="it-IT" sz="1400" dirty="0" smtClean="0">
                <a:latin typeface="Trebuchet MS" panose="020B0603020202020204" pitchFamily="34" charset="0"/>
              </a:rPr>
              <a:t>. 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3240" y="2413992"/>
            <a:ext cx="8487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Ciò </a:t>
            </a:r>
            <a:r>
              <a:rPr lang="it-IT" sz="1400" dirty="0">
                <a:latin typeface="Trebuchet MS" panose="020B0603020202020204" pitchFamily="34" charset="0"/>
              </a:rPr>
              <a:t>avviene, di norma, entro </a:t>
            </a:r>
            <a:r>
              <a:rPr lang="it-IT" sz="1400" dirty="0" smtClean="0">
                <a:latin typeface="Trebuchet MS" panose="020B0603020202020204" pitchFamily="34" charset="0"/>
              </a:rPr>
              <a:t>una settimana dall’evento </a:t>
            </a:r>
            <a:r>
              <a:rPr lang="it-IT" sz="1400" dirty="0">
                <a:latin typeface="Trebuchet MS" panose="020B0603020202020204" pitchFamily="34" charset="0"/>
              </a:rPr>
              <a:t>di ritardo. Vi sono stati casi nei quali l’indennizzo è stato erogato subito dopo la conclusione del viaggio.</a:t>
            </a:r>
          </a:p>
          <a:p>
            <a:pPr algn="just"/>
            <a:r>
              <a:rPr lang="it-IT" sz="1400" dirty="0">
                <a:latin typeface="Trebuchet MS" panose="020B0603020202020204" pitchFamily="34" charset="0"/>
              </a:rPr>
              <a:t>Nei casi di grave disservizio, </a:t>
            </a:r>
            <a:r>
              <a:rPr lang="it-IT" sz="1400" dirty="0" smtClean="0">
                <a:latin typeface="Trebuchet MS" panose="020B0603020202020204" pitchFamily="34" charset="0"/>
              </a:rPr>
              <a:t>Italo</a:t>
            </a:r>
            <a:r>
              <a:rPr lang="it-IT" sz="1400" dirty="0">
                <a:latin typeface="Trebuchet MS" panose="020B0603020202020204" pitchFamily="34" charset="0"/>
              </a:rPr>
              <a:t> </a:t>
            </a:r>
            <a:r>
              <a:rPr lang="it-IT" sz="1400" dirty="0" smtClean="0">
                <a:latin typeface="Trebuchet MS" panose="020B0603020202020204" pitchFamily="34" charset="0"/>
              </a:rPr>
              <a:t>eroga </a:t>
            </a:r>
            <a:r>
              <a:rPr lang="it-IT" sz="1400" dirty="0">
                <a:latin typeface="Trebuchet MS" panose="020B0603020202020204" pitchFamily="34" charset="0"/>
              </a:rPr>
              <a:t>indennizzi superiori a quanto previsto dalla normativa </a:t>
            </a:r>
            <a:r>
              <a:rPr lang="it-IT" sz="1400" dirty="0" smtClean="0">
                <a:latin typeface="Trebuchet MS" panose="020B0603020202020204" pitchFamily="34" charset="0"/>
              </a:rPr>
              <a:t>comunitaria e voucher aggiuntivi come attenzione commerciale nei confronti dei viaggiatori.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95327" y="3422104"/>
            <a:ext cx="849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Nel 2018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sono stati indennizzati </a:t>
            </a:r>
            <a:r>
              <a:rPr lang="it-IT" sz="1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440.456 </a:t>
            </a:r>
            <a:r>
              <a:rPr lang="it-IT" sz="1400" b="1" dirty="0">
                <a:solidFill>
                  <a:prstClr val="black"/>
                </a:solidFill>
                <a:latin typeface="Trebuchet MS" panose="020B0603020202020204" pitchFamily="34" charset="0"/>
              </a:rPr>
              <a:t>viaggiatori,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per un importo totale di </a:t>
            </a:r>
            <a:r>
              <a:rPr lang="it-IT" sz="1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5.819.126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it-IT" sz="1400" b="1" dirty="0">
                <a:solidFill>
                  <a:prstClr val="black"/>
                </a:solidFill>
                <a:latin typeface="Trebuchet MS" panose="020B0603020202020204" pitchFamily="34" charset="0"/>
              </a:rPr>
              <a:t>euro.</a:t>
            </a:r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8169"/>
            <a:ext cx="4364286" cy="209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98" y="3998169"/>
            <a:ext cx="4358941" cy="209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9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ASSISTENZA FORNITA ALLE PERSONE CON DISABILITA’ E MOBILITA’ RIDOTTA</a:t>
            </a:r>
            <a:endParaRPr lang="it-I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4824" y="1196752"/>
            <a:ext cx="8333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ITALO </a:t>
            </a:r>
            <a:r>
              <a:rPr lang="it-IT" sz="1400" dirty="0">
                <a:latin typeface="Trebuchet MS" panose="020B0603020202020204" pitchFamily="34" charset="0"/>
              </a:rPr>
              <a:t>offre </a:t>
            </a:r>
            <a:r>
              <a:rPr lang="it-IT" sz="1400" dirty="0" smtClean="0">
                <a:latin typeface="Trebuchet MS" panose="020B0603020202020204" pitchFamily="34" charset="0"/>
              </a:rPr>
              <a:t>un </a:t>
            </a:r>
            <a:r>
              <a:rPr lang="it-IT" sz="1400" dirty="0">
                <a:latin typeface="Trebuchet MS" panose="020B0603020202020204" pitchFamily="34" charset="0"/>
              </a:rPr>
              <a:t>trasporto accessibile alle </a:t>
            </a:r>
            <a:r>
              <a:rPr lang="it-IT" sz="1400" b="1" dirty="0">
                <a:latin typeface="Trebuchet MS" panose="020B0603020202020204" pitchFamily="34" charset="0"/>
              </a:rPr>
              <a:t>persone con disabilità e con mobilità </a:t>
            </a:r>
            <a:r>
              <a:rPr lang="it-IT" sz="1400" b="1" dirty="0" smtClean="0">
                <a:latin typeface="Trebuchet MS" panose="020B0603020202020204" pitchFamily="34" charset="0"/>
              </a:rPr>
              <a:t>ridotta</a:t>
            </a:r>
            <a:r>
              <a:rPr lang="it-IT" sz="14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Il </a:t>
            </a:r>
            <a:r>
              <a:rPr lang="it-IT" sz="1400" dirty="0">
                <a:latin typeface="Trebuchet MS" panose="020B0603020202020204" pitchFamily="34" charset="0"/>
              </a:rPr>
              <a:t>treno Italo è costruito, infatti, conformemente alle Specifiche Tecniche di Interoperabilità dei rotabili ovvero in conformità a quanto disposto dal Regolamento (CE) n. 1371/2007 e dalle altre normative in materia, concernenti le persone a mobilità ridotta nel sistema ferroviario </a:t>
            </a:r>
            <a:r>
              <a:rPr lang="it-IT" sz="1400" dirty="0" err="1">
                <a:latin typeface="Trebuchet MS" panose="020B0603020202020204" pitchFamily="34" charset="0"/>
              </a:rPr>
              <a:t>transeuropeo</a:t>
            </a:r>
            <a:r>
              <a:rPr lang="it-IT" sz="1400" dirty="0">
                <a:latin typeface="Trebuchet MS" panose="020B0603020202020204" pitchFamily="34" charset="0"/>
              </a:rPr>
              <a:t> convenzionale e ad alta velocità</a:t>
            </a:r>
            <a:r>
              <a:rPr lang="it-IT" sz="1400" dirty="0" smtClean="0">
                <a:latin typeface="Trebuchet MS" panose="020B0603020202020204" pitchFamily="34" charset="0"/>
              </a:rPr>
              <a:t>.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14825" y="2348880"/>
            <a:ext cx="56336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Trebuchet MS" panose="020B0603020202020204" pitchFamily="34" charset="0"/>
              </a:rPr>
              <a:t>A bordo di </a:t>
            </a:r>
            <a:r>
              <a:rPr lang="it-IT" sz="1400" dirty="0" smtClean="0">
                <a:latin typeface="Trebuchet MS" panose="020B0603020202020204" pitchFamily="34" charset="0"/>
              </a:rPr>
              <a:t>Italo, </a:t>
            </a:r>
            <a:r>
              <a:rPr lang="it-IT" sz="1400" dirty="0">
                <a:latin typeface="Trebuchet MS" panose="020B0603020202020204" pitchFamily="34" charset="0"/>
              </a:rPr>
              <a:t>nella carrozza 8 dell’ambiente </a:t>
            </a:r>
            <a:r>
              <a:rPr lang="it-IT" sz="1400" dirty="0" smtClean="0">
                <a:latin typeface="Trebuchet MS" panose="020B0603020202020204" pitchFamily="34" charset="0"/>
              </a:rPr>
              <a:t>Smart su materiale AGV e nella carrozza 3 dell’ambiente Prima su materiale EVO, </a:t>
            </a:r>
            <a:r>
              <a:rPr lang="it-IT" sz="1400" dirty="0">
                <a:latin typeface="Trebuchet MS" panose="020B0603020202020204" pitchFamily="34" charset="0"/>
              </a:rPr>
              <a:t>sono previsti due posti per i </a:t>
            </a:r>
            <a:r>
              <a:rPr lang="it-IT" sz="1400" b="1" dirty="0">
                <a:latin typeface="Trebuchet MS" panose="020B0603020202020204" pitchFamily="34" charset="0"/>
              </a:rPr>
              <a:t>viaggiatori con sedia a rotelle</a:t>
            </a:r>
            <a:r>
              <a:rPr lang="it-IT" sz="1400" dirty="0">
                <a:latin typeface="Trebuchet MS" panose="020B0603020202020204" pitchFamily="34" charset="0"/>
              </a:rPr>
              <a:t>. I posti sono situati in prossimità della toilette per disabilità motorie, e vicini all’</a:t>
            </a:r>
            <a:r>
              <a:rPr lang="it-IT" sz="1400" b="1" dirty="0">
                <a:latin typeface="Trebuchet MS" panose="020B0603020202020204" pitchFamily="34" charset="0"/>
              </a:rPr>
              <a:t>Area Snack della </a:t>
            </a:r>
            <a:r>
              <a:rPr lang="it-IT" sz="1400" b="1" dirty="0" smtClean="0">
                <a:latin typeface="Trebuchet MS" panose="020B0603020202020204" pitchFamily="34" charset="0"/>
              </a:rPr>
              <a:t>carrozza 7 su AGV e della carrozza 3 su EVO</a:t>
            </a:r>
            <a:r>
              <a:rPr lang="it-IT" sz="1400" dirty="0" smtClean="0">
                <a:latin typeface="Trebuchet MS" panose="020B0603020202020204" pitchFamily="34" charset="0"/>
              </a:rPr>
              <a:t>, </a:t>
            </a:r>
            <a:r>
              <a:rPr lang="it-IT" sz="1400" dirty="0">
                <a:latin typeface="Trebuchet MS" panose="020B0603020202020204" pitchFamily="34" charset="0"/>
              </a:rPr>
              <a:t>dove i distributori automatici, presenti anche in carrozza </a:t>
            </a:r>
            <a:r>
              <a:rPr lang="it-IT" sz="1400" dirty="0" smtClean="0">
                <a:latin typeface="Trebuchet MS" panose="020B0603020202020204" pitchFamily="34" charset="0"/>
              </a:rPr>
              <a:t>3 per AGV e 6 per EVO, </a:t>
            </a:r>
            <a:r>
              <a:rPr lang="it-IT" sz="1400" dirty="0">
                <a:latin typeface="Trebuchet MS" panose="020B0603020202020204" pitchFamily="34" charset="0"/>
              </a:rPr>
              <a:t>sono studiati per la massima accessibilità</a:t>
            </a:r>
            <a:r>
              <a:rPr lang="it-IT" sz="1400" dirty="0" smtClean="0">
                <a:latin typeface="Trebuchet MS" panose="020B0603020202020204" pitchFamily="34" charset="0"/>
              </a:rPr>
              <a:t>. 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pic>
        <p:nvPicPr>
          <p:cNvPr id="11" name="Immagin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4" y="2420888"/>
            <a:ext cx="2592000" cy="15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395536" y="398706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Trebuchet MS" panose="020B0603020202020204" pitchFamily="34" charset="0"/>
              </a:rPr>
              <a:t>Tutte le toilette a bordo di Italo </a:t>
            </a:r>
            <a:r>
              <a:rPr lang="it-IT" sz="1400" dirty="0" smtClean="0">
                <a:latin typeface="Trebuchet MS" panose="020B0603020202020204" pitchFamily="34" charset="0"/>
              </a:rPr>
              <a:t>sono inoltre </a:t>
            </a:r>
            <a:r>
              <a:rPr lang="it-IT" sz="1400" dirty="0">
                <a:latin typeface="Trebuchet MS" panose="020B0603020202020204" pitchFamily="34" charset="0"/>
              </a:rPr>
              <a:t>dotate di </a:t>
            </a:r>
            <a:r>
              <a:rPr lang="it-IT" sz="1400" b="1" dirty="0">
                <a:latin typeface="Trebuchet MS" panose="020B0603020202020204" pitchFamily="34" charset="0"/>
              </a:rPr>
              <a:t>segnaletica per non vedenti</a:t>
            </a:r>
            <a:r>
              <a:rPr lang="it-IT" sz="1400" dirty="0">
                <a:latin typeface="Trebuchet MS" panose="020B0603020202020204" pitchFamily="34" charset="0"/>
              </a:rPr>
              <a:t>: all’esterno, la pressione di un pulsante acustico indica lo stato di libero/occupato e, all’interno, le indicazioni sono anche in alfabeto Braille. In Braille è anche la numerazione dei posti del treno, facilmente raggiungibile in quanto collocata su tutti i sedili dal lato del corridoio</a:t>
            </a:r>
            <a:r>
              <a:rPr lang="it-IT" sz="1400" dirty="0" smtClean="0">
                <a:latin typeface="Trebuchet MS" panose="020B0603020202020204" pitchFamily="34" charset="0"/>
              </a:rPr>
              <a:t>.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95536" y="5067761"/>
            <a:ext cx="58222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I Passeggeri con servizio di assistenza confermato dovranno presentarsi presso la Sala Blu o altro punto della stazione di partenza indicato, almeno 30 minuti prima dell’orario di partenza programmato risultante sul titolo di trasporto, ed osservare le indicazioni fornite dal </a:t>
            </a:r>
            <a:r>
              <a:rPr lang="it-IT" sz="1400" dirty="0" err="1" smtClean="0">
                <a:latin typeface="Trebuchet MS" panose="020B0603020202020204" pitchFamily="34" charset="0"/>
              </a:rPr>
              <a:t>Contact</a:t>
            </a:r>
            <a:r>
              <a:rPr lang="it-IT" sz="1400" dirty="0" smtClean="0">
                <a:latin typeface="Trebuchet MS" panose="020B0603020202020204" pitchFamily="34" charset="0"/>
              </a:rPr>
              <a:t> Center. 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78" y="4725144"/>
            <a:ext cx="2520000" cy="14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82742" y="6146720"/>
            <a:ext cx="8355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Trebuchet MS" panose="020B0603020202020204" pitchFamily="34" charset="0"/>
              </a:rPr>
              <a:t>Dal 1 gennaio al 31 dicembre 2018 sono stati effettuati 28646 servizi di assistenza prenotati dal </a:t>
            </a:r>
            <a:r>
              <a:rPr lang="it-IT" sz="1400" dirty="0" err="1">
                <a:latin typeface="Trebuchet MS" panose="020B0603020202020204" pitchFamily="34" charset="0"/>
              </a:rPr>
              <a:t>Contact</a:t>
            </a:r>
            <a:r>
              <a:rPr lang="it-IT" sz="1400" dirty="0">
                <a:latin typeface="Trebuchet MS" panose="020B0603020202020204" pitchFamily="34" charset="0"/>
              </a:rPr>
              <a:t> Center ITALO attraverso il Portale di Rete Blu.</a:t>
            </a:r>
          </a:p>
          <a:p>
            <a:pPr algn="just"/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714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NTV_PPT 3_img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1600" y="277200"/>
            <a:ext cx="1051560" cy="105156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95536" y="2348880"/>
            <a:ext cx="6286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altLang="it-IT" sz="1600" b="1" dirty="0">
                <a:latin typeface="Trebuchet MS" panose="020B0603020202020204" pitchFamily="34" charset="0"/>
              </a:rPr>
              <a:t>IL SERVIZIO COMMERCIALE </a:t>
            </a:r>
            <a:r>
              <a:rPr lang="it-IT" altLang="it-IT" sz="1600" b="1" dirty="0" smtClean="0">
                <a:latin typeface="Trebuchet MS" panose="020B0603020202020204" pitchFamily="34" charset="0"/>
              </a:rPr>
              <a:t>ITALO</a:t>
            </a:r>
            <a:endParaRPr lang="it-IT" altLang="it-IT" sz="1600" b="1" dirty="0">
              <a:latin typeface="Trebuchet MS" panose="020B0603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altLang="it-IT" sz="1600" b="1" dirty="0" smtClean="0">
                <a:latin typeface="Trebuchet MS" panose="020B0603020202020204" pitchFamily="34" charset="0"/>
              </a:rPr>
              <a:t>INFORMAZIONI E BIGLIETTI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sz="1600" b="1" dirty="0" smtClean="0">
                <a:latin typeface="Trebuchet MS" panose="020B0603020202020204" pitchFamily="34" charset="0"/>
              </a:rPr>
              <a:t>PUNTUALITA</a:t>
            </a:r>
            <a:r>
              <a:rPr lang="it-IT" sz="1600" b="1" dirty="0">
                <a:latin typeface="Trebuchet MS" panose="020B0603020202020204" pitchFamily="34" charset="0"/>
              </a:rPr>
              <a:t>’ DEI TRENI E PRINCIPI GENERALI IN CASO DI PERTURBAZIONI DEL TRAFFICO </a:t>
            </a:r>
            <a:endParaRPr lang="it-IT" sz="1600" dirty="0">
              <a:latin typeface="Trebuchet MS" panose="020B0603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sz="1600" b="1" dirty="0">
                <a:latin typeface="Trebuchet MS" panose="020B0603020202020204" pitchFamily="34" charset="0"/>
              </a:rPr>
              <a:t>PULIZIA DEL MATERIALE ROTABILE E MONITORAGGIO DELLA QUALITA</a:t>
            </a:r>
            <a:r>
              <a:rPr lang="it-IT" sz="1600" b="1" dirty="0" smtClean="0">
                <a:latin typeface="Trebuchet MS" panose="020B0603020202020204" pitchFamily="34" charset="0"/>
              </a:rPr>
              <a:t>’</a:t>
            </a:r>
            <a:endParaRPr lang="it-IT" altLang="it-IT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sz="1600" b="1" dirty="0" smtClean="0">
                <a:latin typeface="Trebuchet MS" panose="020B0603020202020204" pitchFamily="34" charset="0"/>
              </a:rPr>
              <a:t>INDAGINE </a:t>
            </a:r>
            <a:r>
              <a:rPr lang="it-IT" sz="1600" b="1" dirty="0">
                <a:latin typeface="Trebuchet MS" panose="020B0603020202020204" pitchFamily="34" charset="0"/>
              </a:rPr>
              <a:t>SUL GRADO DI SODDISFAZIONE DELLA CLIENTELA</a:t>
            </a:r>
            <a:endParaRPr lang="it-IT" sz="1600" dirty="0">
              <a:latin typeface="Trebuchet MS" panose="020B0603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sz="1600" b="1" dirty="0">
                <a:latin typeface="Trebuchet MS" panose="020B0603020202020204" pitchFamily="34" charset="0"/>
              </a:rPr>
              <a:t>TRATTAMENTO DEI RECLAMI, RIMBORSI E INDENNITA’ PER IL MANCATO RISPETTO DELLE NORME DI QUALITA’ DEL SERVIZIO</a:t>
            </a:r>
            <a:endParaRPr lang="it-IT" sz="1600" dirty="0">
              <a:latin typeface="Trebuchet MS" panose="020B0603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sz="1600" b="1" dirty="0">
                <a:latin typeface="Trebuchet MS" panose="020B0603020202020204" pitchFamily="34" charset="0"/>
              </a:rPr>
              <a:t>ASSISTENZA FORNITA ALLE PERSONE CON DISABILITA’ E MOBILITA’ </a:t>
            </a:r>
            <a:r>
              <a:rPr lang="it-IT" sz="1600" b="1" dirty="0" smtClean="0">
                <a:latin typeface="Trebuchet MS" panose="020B0603020202020204" pitchFamily="34" charset="0"/>
              </a:rPr>
              <a:t>RIDOTTA</a:t>
            </a:r>
            <a:endParaRPr lang="it-IT" altLang="it-IT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6840760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IL SERVIZIO COMMERCIALE ITALO</a:t>
            </a:r>
            <a:endParaRPr lang="it-IT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/>
        </p:nvSpPr>
        <p:spPr>
          <a:xfrm>
            <a:off x="8388424" y="6021288"/>
            <a:ext cx="540568" cy="576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Trebuchet M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1052736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Il servizio commerciale Alta Velocità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Italo 2018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ha collegato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20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città italiane e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25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stazioni, lungo le direttrici ferroviarie Torino-Milano-Roma-Salerno,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Torino-Milano-Venezia, Venezia-Roma-Salerno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e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Bolzano/Brescia-Verona-Napoli. </a:t>
            </a:r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Rispetto all’anno precedente, il network si è ampliato con l’aggiunta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delle 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città di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Rovigo, Bolzano, Trento, Rovereto, Vicenza, Peschiera del Garda e Desenzano.</a:t>
            </a:r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96144"/>
            <a:ext cx="2553841" cy="52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866408"/>
            <a:ext cx="3096000" cy="373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INFORMAZIONI E BIGLIETTI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8" y="4365104"/>
            <a:ext cx="8352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Il </a:t>
            </a:r>
            <a:r>
              <a:rPr lang="it-IT" sz="1400" dirty="0">
                <a:latin typeface="Trebuchet MS" panose="020B0603020202020204" pitchFamily="34" charset="0"/>
              </a:rPr>
              <a:t>sistema si attiva attraverso il </a:t>
            </a:r>
            <a:r>
              <a:rPr lang="it-IT" sz="1400" dirty="0" err="1">
                <a:latin typeface="Trebuchet MS" panose="020B0603020202020204" pitchFamily="34" charset="0"/>
              </a:rPr>
              <a:t>precaricamento</a:t>
            </a:r>
            <a:r>
              <a:rPr lang="it-IT" sz="1400" dirty="0">
                <a:latin typeface="Trebuchet MS" panose="020B0603020202020204" pitchFamily="34" charset="0"/>
              </a:rPr>
              <a:t> a bordo di un Database contente le missioni standard della flotta, più un set di messaggi attivabili ad hoc.</a:t>
            </a:r>
          </a:p>
          <a:p>
            <a:pPr algn="just"/>
            <a:endParaRPr lang="it-IT" sz="1400" dirty="0" smtClean="0">
              <a:latin typeface="Trebuchet MS" panose="020B0603020202020204" pitchFamily="34" charset="0"/>
            </a:endParaRPr>
          </a:p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Il </a:t>
            </a:r>
            <a:r>
              <a:rPr lang="it-IT" sz="1400" dirty="0">
                <a:latin typeface="Trebuchet MS" panose="020B0603020202020204" pitchFamily="34" charset="0"/>
              </a:rPr>
              <a:t>SIV, per tutto ciò che attiene eventi particolari di servizio e circolazione, è supportato dal MAB (Manuale Annunci di Bordo) che rappresenta uno strumento di guida per il personale di bordo nell’effettuazione di annunci manuali</a:t>
            </a:r>
            <a:r>
              <a:rPr lang="it-IT" sz="1400" dirty="0" smtClean="0">
                <a:latin typeface="Trebuchet MS" panose="020B0603020202020204" pitchFamily="34" charset="0"/>
              </a:rPr>
              <a:t>.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100392" y="6193864"/>
            <a:ext cx="792088" cy="61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endParaRPr lang="it-IT" b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8" y="1628800"/>
            <a:ext cx="49685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Il </a:t>
            </a:r>
            <a:r>
              <a:rPr lang="it-IT" sz="1400" dirty="0">
                <a:latin typeface="Trebuchet MS" panose="020B0603020202020204" pitchFamily="34" charset="0"/>
              </a:rPr>
              <a:t>SIV (Sistema Informativo Viaggiatori) consente di trasmette informazioni automatiche e non, di testo e di audio ai Viaggiatori, fuori e dentro il treno. </a:t>
            </a:r>
          </a:p>
          <a:p>
            <a:pPr algn="just"/>
            <a:r>
              <a:rPr lang="it-IT" sz="1400" dirty="0">
                <a:latin typeface="Trebuchet MS" panose="020B0603020202020204" pitchFamily="34" charset="0"/>
              </a:rPr>
              <a:t>I canali di trasmissione sono: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Trebuchet MS" panose="020B0603020202020204" pitchFamily="34" charset="0"/>
              </a:rPr>
              <a:t>display </a:t>
            </a:r>
            <a:r>
              <a:rPr lang="it-IT" sz="1400" dirty="0" smtClean="0">
                <a:latin typeface="Trebuchet MS" panose="020B0603020202020204" pitchFamily="34" charset="0"/>
              </a:rPr>
              <a:t>interni;</a:t>
            </a:r>
            <a:endParaRPr lang="it-IT" sz="1400" dirty="0">
              <a:latin typeface="Trebuchet MS" panose="020B06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Trebuchet MS" panose="020B0603020202020204" pitchFamily="34" charset="0"/>
              </a:rPr>
              <a:t>display </a:t>
            </a:r>
            <a:r>
              <a:rPr lang="it-IT" sz="1400" dirty="0" smtClean="0">
                <a:latin typeface="Trebuchet MS" panose="020B0603020202020204" pitchFamily="34" charset="0"/>
              </a:rPr>
              <a:t>esterni;</a:t>
            </a:r>
            <a:endParaRPr lang="it-IT" sz="1400" dirty="0">
              <a:latin typeface="Trebuchet MS" panose="020B06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Trebuchet MS" panose="020B0603020202020204" pitchFamily="34" charset="0"/>
              </a:rPr>
              <a:t>speakers </a:t>
            </a:r>
            <a:r>
              <a:rPr lang="it-IT" sz="1400" dirty="0" smtClean="0">
                <a:latin typeface="Trebuchet MS" panose="020B0603020202020204" pitchFamily="34" charset="0"/>
              </a:rPr>
              <a:t>audio.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7" y="1296144"/>
            <a:ext cx="8342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Tutti i materiali </a:t>
            </a:r>
            <a:r>
              <a:rPr lang="it-IT" sz="1400" dirty="0">
                <a:latin typeface="Trebuchet MS" panose="020B0603020202020204" pitchFamily="34" charset="0"/>
              </a:rPr>
              <a:t>ITALO sono dotati di un </a:t>
            </a:r>
            <a:r>
              <a:rPr lang="it-IT" sz="1400" dirty="0" smtClean="0">
                <a:latin typeface="Trebuchet MS" panose="020B0603020202020204" pitchFamily="34" charset="0"/>
              </a:rPr>
              <a:t>sistema per </a:t>
            </a:r>
            <a:r>
              <a:rPr lang="it-IT" sz="1400" dirty="0">
                <a:latin typeface="Trebuchet MS" panose="020B0603020202020204" pitchFamily="34" charset="0"/>
              </a:rPr>
              <a:t>l’erogazione delle informazioni a bordo treno.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86226" y="3212976"/>
            <a:ext cx="4977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Trebuchet MS" panose="020B0603020202020204" pitchFamily="34" charset="0"/>
              </a:rPr>
              <a:t>Oltre a informazioni di testo e audio per i Viaggiatori, consente la comunicazione tra capo treno e macchinista, il monitoraggio dello stato dei dispositivi interni, il controllo dei vestiboli e delle aeree portabagagli tramite il sistema di video sorveglianza</a:t>
            </a:r>
            <a:r>
              <a:rPr lang="it-IT" sz="14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it-IT" sz="1400" dirty="0">
              <a:latin typeface="Trebuchet MS" panose="020B0603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4" y="1807713"/>
            <a:ext cx="3060000" cy="19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95536" y="5714672"/>
            <a:ext cx="8342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400">
                <a:latin typeface="Trebuchet MS" panose="020B0603020202020204" pitchFamily="34" charset="0"/>
              </a:defRPr>
            </a:lvl1pPr>
          </a:lstStyle>
          <a:p>
            <a:r>
              <a:rPr lang="it-IT" dirty="0"/>
              <a:t>La compilazione del Database del SIV e del MAB sono frutto di un complesso lavoro sia da un punto di vista tecnico che da un punto di vista di linguaggio di comunicazione che è uniforme come terminologia e approccio su tutti i canali </a:t>
            </a:r>
            <a:r>
              <a:rPr lang="it-IT" dirty="0"/>
              <a:t>ITALO.</a:t>
            </a:r>
          </a:p>
        </p:txBody>
      </p:sp>
    </p:spTree>
    <p:extLst>
      <p:ext uri="{BB962C8B-B14F-4D97-AF65-F5344CB8AC3E}">
        <p14:creationId xmlns:p14="http://schemas.microsoft.com/office/powerpoint/2010/main" val="5264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INFORMAZIONI E BIGLIETTI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100392" y="6193864"/>
            <a:ext cx="792088" cy="61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endParaRPr lang="it-IT" b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56" y="1772816"/>
            <a:ext cx="2880000" cy="194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1121" y="1844824"/>
            <a:ext cx="501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Trebuchet MS" panose="020B0603020202020204" pitchFamily="34" charset="0"/>
              </a:rPr>
              <a:t>L’informazione personalizzata, definita </a:t>
            </a:r>
            <a:r>
              <a:rPr lang="it-IT" sz="1400" dirty="0" err="1">
                <a:latin typeface="Trebuchet MS" panose="020B0603020202020204" pitchFamily="34" charset="0"/>
              </a:rPr>
              <a:t>OneToOne</a:t>
            </a:r>
            <a:r>
              <a:rPr lang="it-IT" sz="1400" dirty="0">
                <a:latin typeface="Trebuchet MS" panose="020B0603020202020204" pitchFamily="34" charset="0"/>
              </a:rPr>
              <a:t>, viene inviata in casi di eventi perturbativi del servizio a tutti i Viaggiatori registrati o che comunque hanno fornito un contatto in fase di acquisto</a:t>
            </a:r>
            <a:r>
              <a:rPr lang="it-IT" sz="1400" dirty="0" smtClean="0">
                <a:latin typeface="Trebuchet MS" panose="020B0603020202020204" pitchFamily="34" charset="0"/>
              </a:rPr>
              <a:t>.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1120" y="2780928"/>
            <a:ext cx="5014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Trebuchet MS" panose="020B0603020202020204" pitchFamily="34" charset="0"/>
              </a:rPr>
              <a:t>Attraverso queste informazioni i viaggiatori vengono informati tempestivamente (via mail/sms), in ottica preventiva, su ritardi, variazioni, </a:t>
            </a:r>
            <a:r>
              <a:rPr lang="it-IT" sz="1400" dirty="0" err="1">
                <a:latin typeface="Trebuchet MS" panose="020B0603020202020204" pitchFamily="34" charset="0"/>
              </a:rPr>
              <a:t>ecc</a:t>
            </a:r>
            <a:r>
              <a:rPr lang="it-IT" sz="1400" dirty="0">
                <a:latin typeface="Trebuchet MS" panose="020B0603020202020204" pitchFamily="34" charset="0"/>
              </a:rPr>
              <a:t> relative al viaggio acquistato</a:t>
            </a:r>
            <a:r>
              <a:rPr lang="it-IT" sz="1400" dirty="0" smtClean="0">
                <a:latin typeface="Trebuchet MS" panose="020B0603020202020204" pitchFamily="34" charset="0"/>
              </a:rPr>
              <a:t>.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1121" y="1296144"/>
            <a:ext cx="831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Trebuchet MS" panose="020B0603020202020204" pitchFamily="34" charset="0"/>
              </a:rPr>
              <a:t>L’informazione ai Viaggiatori è poi garantita attraverso una struttura apposita che si occupa di gestire, monitorare e aggiornare tutti i canali informativi in operativo di </a:t>
            </a:r>
            <a:r>
              <a:rPr lang="it-IT" sz="1400" dirty="0" smtClean="0">
                <a:latin typeface="Trebuchet MS" panose="020B0603020202020204" pitchFamily="34" charset="0"/>
              </a:rPr>
              <a:t>ITALO.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sp>
        <p:nvSpPr>
          <p:cNvPr id="10" name="Rettangolo 4"/>
          <p:cNvSpPr>
            <a:spLocks noChangeArrowheads="1"/>
          </p:cNvSpPr>
          <p:nvPr/>
        </p:nvSpPr>
        <p:spPr bwMode="auto">
          <a:xfrm>
            <a:off x="1861120" y="3933056"/>
            <a:ext cx="688734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None/>
            </a:pPr>
            <a:r>
              <a:rPr lang="it-IT" sz="1400" dirty="0" smtClean="0">
                <a:latin typeface="Trebuchet MS" panose="020B0603020202020204" pitchFamily="34" charset="0"/>
              </a:rPr>
              <a:t>I </a:t>
            </a:r>
            <a:r>
              <a:rPr lang="it-IT" sz="1400" dirty="0">
                <a:latin typeface="Trebuchet MS" panose="020B0603020202020204" pitchFamily="34" charset="0"/>
              </a:rPr>
              <a:t>viaggiatori che scelgono di rivolgersi a Pronto Italo, </a:t>
            </a:r>
            <a:r>
              <a:rPr lang="it-IT" sz="1400" dirty="0" smtClean="0">
                <a:latin typeface="Trebuchet MS" panose="020B0603020202020204" pitchFamily="34" charset="0"/>
              </a:rPr>
              <a:t>possono </a:t>
            </a:r>
            <a:r>
              <a:rPr lang="it-IT" sz="1400" dirty="0">
                <a:latin typeface="Trebuchet MS" panose="020B0603020202020204" pitchFamily="34" charset="0"/>
              </a:rPr>
              <a:t>richiedere supporto relativamente alla vendita di </a:t>
            </a:r>
            <a:r>
              <a:rPr lang="it-IT" sz="1400" dirty="0" smtClean="0">
                <a:latin typeface="Trebuchet MS" panose="020B0603020202020204" pitchFamily="34" charset="0"/>
              </a:rPr>
              <a:t>biglietti treno e bus ed informazioni commerciali. Per tutte le restanti necessità, tra cui info su servizi italo Bus, iscrizione al </a:t>
            </a:r>
            <a:r>
              <a:rPr lang="it-IT" sz="1400" dirty="0">
                <a:latin typeface="Trebuchet MS" panose="020B0603020202020204" pitchFamily="34" charset="0"/>
              </a:rPr>
              <a:t>programma Italo più e </a:t>
            </a:r>
            <a:r>
              <a:rPr lang="it-IT" sz="1400" dirty="0" smtClean="0">
                <a:latin typeface="Trebuchet MS" panose="020B0603020202020204" pitchFamily="34" charset="0"/>
              </a:rPr>
              <a:t>supporto </a:t>
            </a:r>
            <a:r>
              <a:rPr lang="it-IT" sz="1400" dirty="0">
                <a:latin typeface="Trebuchet MS" panose="020B0603020202020204" pitchFamily="34" charset="0"/>
              </a:rPr>
              <a:t>amministrativo per fatture e liquidazione di eventuali </a:t>
            </a:r>
            <a:r>
              <a:rPr lang="it-IT" sz="1400" dirty="0" smtClean="0">
                <a:latin typeface="Trebuchet MS" panose="020B0603020202020204" pitchFamily="34" charset="0"/>
              </a:rPr>
              <a:t>indennizzi, possono contattare Italo Assistenza (numero a pagamento).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0" y="3955907"/>
            <a:ext cx="1440000" cy="128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21120" y="5355793"/>
            <a:ext cx="5436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In stazione i viaggiatori possono recarsi presso le Biglietterie di Italo, spazi presenti nelle principali stazioni del network che i viaggiatori possono utilizzare per </a:t>
            </a:r>
            <a:r>
              <a:rPr lang="it-IT" sz="1400" dirty="0" smtClean="0">
                <a:latin typeface="Trebuchet MS" panose="020B0603020202020204" pitchFamily="34" charset="0"/>
              </a:rPr>
              <a:t>acquistare/modificare </a:t>
            </a:r>
            <a:r>
              <a:rPr lang="it-IT" sz="1400" dirty="0" smtClean="0">
                <a:latin typeface="Trebuchet MS" panose="020B0603020202020204" pitchFamily="34" charset="0"/>
              </a:rPr>
              <a:t>biglietti o richiedere </a:t>
            </a:r>
            <a:r>
              <a:rPr lang="it-IT" sz="1400" dirty="0" smtClean="0">
                <a:latin typeface="Trebuchet MS" panose="020B0603020202020204" pitchFamily="34" charset="0"/>
              </a:rPr>
              <a:t>informazioni/assistenza</a:t>
            </a:r>
            <a:r>
              <a:rPr lang="it-IT" sz="1400" dirty="0" smtClean="0">
                <a:latin typeface="Trebuchet MS" panose="020B0603020202020204" pitchFamily="34" charset="0"/>
              </a:rPr>
              <a:t>. </a:t>
            </a:r>
          </a:p>
        </p:txBody>
      </p:sp>
      <p:pic>
        <p:nvPicPr>
          <p:cNvPr id="13" name="Picture 7" descr="C:\Users\vdigiacomo\AppData\Local\Microsoft\Windows\Temporary Internet Files\Content.Outlook\LJP4DU8P\IMG_10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 bwMode="auto">
          <a:xfrm>
            <a:off x="5857778" y="5123995"/>
            <a:ext cx="2880000" cy="1554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813690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INFORMAZIONI E BIGLIETTI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6859" y="2780928"/>
            <a:ext cx="5339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Trebuchet MS" panose="020B0603020202020204" pitchFamily="34" charset="0"/>
              </a:rPr>
              <a:t>Il viaggiatore </a:t>
            </a:r>
            <a:r>
              <a:rPr lang="it-IT" sz="1400" dirty="0" smtClean="0">
                <a:latin typeface="Trebuchet MS" panose="020B0603020202020204" pitchFamily="34" charset="0"/>
              </a:rPr>
              <a:t>inoltre può </a:t>
            </a:r>
            <a:r>
              <a:rPr lang="it-IT" sz="1400" dirty="0">
                <a:latin typeface="Trebuchet MS" panose="020B0603020202020204" pitchFamily="34" charset="0"/>
              </a:rPr>
              <a:t>acquistare e modificare un biglietto </a:t>
            </a:r>
            <a:r>
              <a:rPr lang="it-IT" sz="1400" dirty="0" smtClean="0">
                <a:latin typeface="Trebuchet MS" panose="020B0603020202020204" pitchFamily="34" charset="0"/>
              </a:rPr>
              <a:t>anche presso </a:t>
            </a:r>
            <a:r>
              <a:rPr lang="it-IT" sz="1400" dirty="0">
                <a:latin typeface="Trebuchet MS" panose="020B0603020202020204" pitchFamily="34" charset="0"/>
              </a:rPr>
              <a:t>le innovative biglietterie self-service o </a:t>
            </a:r>
            <a:r>
              <a:rPr lang="it-IT" sz="1400" dirty="0" smtClean="0">
                <a:latin typeface="Trebuchet MS" panose="020B0603020202020204" pitchFamily="34" charset="0"/>
              </a:rPr>
              <a:t>i </a:t>
            </a:r>
            <a:r>
              <a:rPr lang="it-IT" sz="1400" dirty="0">
                <a:latin typeface="Trebuchet MS" panose="020B0603020202020204" pitchFamily="34" charset="0"/>
              </a:rPr>
              <a:t>desk </a:t>
            </a:r>
            <a:r>
              <a:rPr lang="it-IT" sz="1400" dirty="0" smtClean="0">
                <a:latin typeface="Trebuchet MS" panose="020B0603020202020204" pitchFamily="34" charset="0"/>
              </a:rPr>
              <a:t>mobili dislocati in stazione secondo opportunità.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46173" y="1611377"/>
            <a:ext cx="53499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In alcune di queste stazioni inoltre, sono presenti anche le </a:t>
            </a:r>
            <a:r>
              <a:rPr lang="it-IT" sz="1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Lounge</a:t>
            </a:r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 .Italo Club, 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delle aree riservate, che specifiche tipologie di clienti possono utilizzare per sostare prima della partenza utilizzando alcuni specifici servizi come il free-</a:t>
            </a:r>
            <a:r>
              <a:rPr lang="it-IT" sz="14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wifi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, buffet snack &amp; bevande, riviste e giornali.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506173" y="4422591"/>
            <a:ext cx="5242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it-IT" sz="1400" dirty="0">
                <a:latin typeface="Trebuchet MS" panose="020B0603020202020204" pitchFamily="34" charset="0"/>
              </a:rPr>
              <a:t>Il servizio </a:t>
            </a:r>
            <a:r>
              <a:rPr lang="it-IT" sz="1400" dirty="0" smtClean="0">
                <a:latin typeface="Trebuchet MS" panose="020B0603020202020204" pitchFamily="34" charset="0"/>
              </a:rPr>
              <a:t>svolto </a:t>
            </a:r>
            <a:r>
              <a:rPr lang="it-IT" sz="1400" dirty="0">
                <a:latin typeface="Trebuchet MS" panose="020B0603020202020204" pitchFamily="34" charset="0"/>
              </a:rPr>
              <a:t>dal personale </a:t>
            </a:r>
            <a:r>
              <a:rPr lang="it-IT" sz="1400" dirty="0" smtClean="0">
                <a:latin typeface="Trebuchet MS" panose="020B0603020202020204" pitchFamily="34" charset="0"/>
              </a:rPr>
              <a:t>ITALO in stazione ha </a:t>
            </a:r>
            <a:r>
              <a:rPr lang="it-IT" sz="1400" dirty="0">
                <a:latin typeface="Trebuchet MS" panose="020B0603020202020204" pitchFamily="34" charset="0"/>
              </a:rPr>
              <a:t>l’obiettivo di </a:t>
            </a:r>
            <a:r>
              <a:rPr lang="it-IT" sz="1400" dirty="0" smtClean="0">
                <a:latin typeface="Trebuchet MS" panose="020B0603020202020204" pitchFamily="34" charset="0"/>
              </a:rPr>
              <a:t>promuovere e assistere </a:t>
            </a:r>
            <a:r>
              <a:rPr lang="it-IT" sz="1400" dirty="0">
                <a:latin typeface="Trebuchet MS" panose="020B0603020202020204" pitchFamily="34" charset="0"/>
              </a:rPr>
              <a:t>i </a:t>
            </a:r>
            <a:r>
              <a:rPr lang="it-IT" sz="1400" dirty="0" smtClean="0">
                <a:latin typeface="Trebuchet MS" panose="020B0603020202020204" pitchFamily="34" charset="0"/>
              </a:rPr>
              <a:t>viaggiatori durante la vendita, e fornire le informazioni necessarie per il viaggio.</a:t>
            </a:r>
          </a:p>
          <a:p>
            <a:pPr algn="just">
              <a:buNone/>
            </a:pPr>
            <a:r>
              <a:rPr lang="it-IT" sz="1400" dirty="0" smtClean="0">
                <a:latin typeface="Trebuchet MS" panose="020B0603020202020204" pitchFamily="34" charset="0"/>
              </a:rPr>
              <a:t>Le </a:t>
            </a:r>
            <a:r>
              <a:rPr lang="it-IT" sz="1400" dirty="0" smtClean="0">
                <a:latin typeface="Trebuchet MS" panose="020B0603020202020204" pitchFamily="34" charset="0"/>
              </a:rPr>
              <a:t>biglietterie hanno un’apertura al pubblico di 14h 365 giorni l’anno; circa 2000mq complessivi di spazi impegnati specialisti dell’accoglienza e della vendita dedicati all’attività.</a:t>
            </a:r>
          </a:p>
          <a:p>
            <a:pPr algn="just">
              <a:buNone/>
            </a:pPr>
            <a:r>
              <a:rPr lang="it-IT" sz="1400" dirty="0" smtClean="0">
                <a:latin typeface="Trebuchet MS" panose="020B0603020202020204" pitchFamily="34" charset="0"/>
              </a:rPr>
              <a:t> </a:t>
            </a:r>
            <a:r>
              <a:rPr lang="it-IT" sz="1400" dirty="0" smtClean="0">
                <a:latin typeface="Trebuchet MS" panose="020B0603020202020204" pitchFamily="34" charset="0"/>
              </a:rPr>
              <a:t>Le </a:t>
            </a:r>
            <a:r>
              <a:rPr lang="it-IT" sz="1400" dirty="0" smtClean="0">
                <a:latin typeface="Trebuchet MS" panose="020B0603020202020204" pitchFamily="34" charset="0"/>
              </a:rPr>
              <a:t>biglietterie automatiche presenti in stazione sono 160;</a:t>
            </a:r>
          </a:p>
          <a:p>
            <a:pPr algn="just">
              <a:buNone/>
            </a:pPr>
            <a:endParaRPr lang="it-IT" sz="1400" dirty="0">
              <a:latin typeface="Trebuchet MS" panose="020B0603020202020204" pitchFamily="34" charset="0"/>
            </a:endParaRPr>
          </a:p>
          <a:p>
            <a:pPr algn="just"/>
            <a:r>
              <a:rPr lang="it-IT" sz="1400" dirty="0" smtClean="0">
                <a:latin typeface="Trebuchet MS" panose="020B0603020202020204" pitchFamily="34" charset="0"/>
              </a:rPr>
              <a:t>Oltre un milione di </a:t>
            </a:r>
            <a:r>
              <a:rPr lang="it-IT" sz="1400" dirty="0">
                <a:latin typeface="Trebuchet MS" panose="020B0603020202020204" pitchFamily="34" charset="0"/>
              </a:rPr>
              <a:t>biglietti (PNR) venduti in stazione</a:t>
            </a:r>
            <a:r>
              <a:rPr lang="it-IT" sz="1400" dirty="0" smtClean="0">
                <a:latin typeface="Trebuchet MS" panose="020B0603020202020204" pitchFamily="34" charset="0"/>
              </a:rPr>
              <a:t>.</a:t>
            </a:r>
            <a:endParaRPr lang="it-IT" sz="1400" dirty="0">
              <a:latin typeface="Trebuchet MS" panose="020B060302020202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24" y="1412781"/>
            <a:ext cx="2520000" cy="2738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3" y="4303971"/>
            <a:ext cx="3060000" cy="2221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TV_PPT_ligh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795688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PUNTUALITA’ DEI TRENI E PRINCIPI GENERALI IN CASO DI PERTURBAZIONI DEL TRAFFICO </a:t>
            </a:r>
            <a:endParaRPr lang="it-IT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395536" y="1248618"/>
            <a:ext cx="828091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77333" y="1401738"/>
            <a:ext cx="828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(a)</a:t>
            </a:r>
            <a:r>
              <a:rPr lang="it-IT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     </a:t>
            </a:r>
            <a:r>
              <a:rPr lang="it-IT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La puntualità</a:t>
            </a:r>
            <a:endParaRPr lang="it-IT" sz="16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/>
            <a:endParaRPr lang="it-IT" sz="16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it-IT" sz="1400" dirty="0">
                <a:solidFill>
                  <a:prstClr val="black"/>
                </a:solidFill>
                <a:latin typeface="Trebuchet MS" panose="020B0603020202020204" pitchFamily="34" charset="0"/>
              </a:rPr>
              <a:t>Per quanto riguarda la puntualità, sono qui riportati </a:t>
            </a:r>
            <a:r>
              <a:rPr lang="it-IT" sz="1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tre </a:t>
            </a:r>
            <a:r>
              <a:rPr lang="it-IT" sz="1400" b="1" dirty="0">
                <a:solidFill>
                  <a:prstClr val="black"/>
                </a:solidFill>
                <a:latin typeface="Trebuchet MS" panose="020B0603020202020204" pitchFamily="34" charset="0"/>
              </a:rPr>
              <a:t>diversi standard di misura</a:t>
            </a:r>
            <a:r>
              <a:rPr lang="it-IT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:</a:t>
            </a:r>
            <a:endParaRPr lang="it-IT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6" y="2827593"/>
            <a:ext cx="2785653" cy="186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27884" y="2553866"/>
            <a:ext cx="54793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 i="1" u="sng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Puntualità  </a:t>
            </a:r>
            <a:r>
              <a:rPr lang="it-IT" sz="1400" b="1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Italo 15’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it-IT" sz="1400" dirty="0">
                <a:latin typeface="Trebuchet MS" panose="020B0603020202020204" pitchFamily="34" charset="0"/>
              </a:rPr>
              <a:t>: misura la percentuale di treni giunti a destinazione con un ritardo inferiore o uguale ai 15 minuti, escludendo i treni giunti oltre tale soglia per cause esterne (ad esempio: eventi meteo, ordine pubblico, ecc.), RFI e altre IF</a:t>
            </a:r>
            <a:r>
              <a:rPr lang="it-IT" sz="1400" dirty="0" smtClean="0">
                <a:latin typeface="Trebuchet MS" panose="020B0603020202020204" pitchFamily="34" charset="0"/>
              </a:rPr>
              <a:t>.</a:t>
            </a:r>
          </a:p>
          <a:p>
            <a:pPr lvl="0"/>
            <a:endParaRPr lang="it-IT" sz="1400" dirty="0">
              <a:latin typeface="Trebuchet MS" panose="020B0603020202020204" pitchFamily="34" charset="0"/>
            </a:endParaRPr>
          </a:p>
          <a:p>
            <a:pPr lvl="0"/>
            <a:r>
              <a:rPr lang="it-IT" sz="1400" b="1" i="1" u="sng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Puntualità standard B1 15’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it-IT" sz="1400" dirty="0">
                <a:latin typeface="Trebuchet MS" panose="020B0603020202020204" pitchFamily="34" charset="0"/>
              </a:rPr>
              <a:t>: misura la percentuale di treni giunti a destinazione con un ritardo inferiore o uguale ai 15 minuti, escludendo i treni giunti oltre tale soglia per cause esterne (ad esempio: eventi meteo, ordine pubblico, ecc.).  Questo standard è quello previsto dal D.M. 146/2000</a:t>
            </a:r>
            <a:r>
              <a:rPr lang="it-IT" sz="1400" dirty="0" smtClean="0">
                <a:latin typeface="Trebuchet MS" panose="020B0603020202020204" pitchFamily="34" charset="0"/>
              </a:rPr>
              <a:t>;</a:t>
            </a:r>
          </a:p>
          <a:p>
            <a:pPr lvl="0"/>
            <a:endParaRPr lang="it-IT" sz="1400" dirty="0">
              <a:latin typeface="Trebuchet MS" panose="020B0603020202020204" pitchFamily="34" charset="0"/>
            </a:endParaRPr>
          </a:p>
          <a:p>
            <a:pPr lvl="0"/>
            <a:r>
              <a:rPr lang="it-IT" sz="1400" b="1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Puntualità Reale (senza esclusioni) 15</a:t>
            </a:r>
            <a:r>
              <a:rPr lang="it-IT" sz="1400" dirty="0">
                <a:latin typeface="Trebuchet MS" panose="020B0603020202020204" pitchFamily="34" charset="0"/>
              </a:rPr>
              <a:t>’ : </a:t>
            </a:r>
            <a:r>
              <a:rPr lang="it-IT" sz="1400" dirty="0" smtClean="0">
                <a:latin typeface="Trebuchet MS" panose="020B0603020202020204" pitchFamily="34" charset="0"/>
              </a:rPr>
              <a:t>misura </a:t>
            </a:r>
            <a:r>
              <a:rPr lang="it-IT" sz="1400" dirty="0">
                <a:latin typeface="Trebuchet MS" panose="020B0603020202020204" pitchFamily="34" charset="0"/>
              </a:rPr>
              <a:t>la percentuale di treni arrivati a destinazione con un ritardo inferiore o uguale ai 15 </a:t>
            </a:r>
            <a:r>
              <a:rPr lang="it-IT" sz="1400" dirty="0" smtClean="0">
                <a:latin typeface="Trebuchet MS" panose="020B0603020202020204" pitchFamily="34" charset="0"/>
              </a:rPr>
              <a:t>minuti senza esclusione di causa. Tale </a:t>
            </a:r>
            <a:r>
              <a:rPr lang="it-IT" sz="1400" dirty="0">
                <a:latin typeface="Trebuchet MS" panose="020B0603020202020204" pitchFamily="34" charset="0"/>
              </a:rPr>
              <a:t>parametro </a:t>
            </a:r>
            <a:r>
              <a:rPr lang="it-IT" sz="1400" dirty="0" smtClean="0">
                <a:latin typeface="Trebuchet MS" panose="020B0603020202020204" pitchFamily="34" charset="0"/>
              </a:rPr>
              <a:t>include quindi anche </a:t>
            </a:r>
            <a:r>
              <a:rPr lang="it-IT" sz="1400" dirty="0">
                <a:latin typeface="Trebuchet MS" panose="020B0603020202020204" pitchFamily="34" charset="0"/>
              </a:rPr>
              <a:t>le cause esterne e pertanto è rappresentativo del ritardo effettivamente percepito dal passeggero.</a:t>
            </a:r>
          </a:p>
        </p:txBody>
      </p:sp>
    </p:spTree>
    <p:extLst>
      <p:ext uri="{BB962C8B-B14F-4D97-AF65-F5344CB8AC3E}">
        <p14:creationId xmlns:p14="http://schemas.microsoft.com/office/powerpoint/2010/main" val="2226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TV_PPT_ligh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795688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PUNTUALITA’ DEI TRENI E PRINCIPI GENERALI IN CASO DI PERTURBAZIONI DEL TRAFFICO </a:t>
            </a:r>
            <a:endParaRPr lang="it-IT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377534" y="1222737"/>
            <a:ext cx="828091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1" y="2161455"/>
            <a:ext cx="8604217" cy="317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TV_PPT_ligh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795688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PUNTUALITA’ DEI TRENI E PRINCIPI GENERALI IN CASO DI PERTURBAZIONI DEL TRAFFICO </a:t>
            </a:r>
            <a:endParaRPr lang="it-IT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4077072"/>
            <a:ext cx="4222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00">
                <a:latin typeface="Trebuchet"/>
                <a:cs typeface="Arial" panose="020B0604020202020204" pitchFamily="34" charset="0"/>
              </a:defRPr>
            </a:lvl1pPr>
          </a:lstStyle>
          <a:p>
            <a:r>
              <a:rPr lang="it-IT" dirty="0"/>
              <a:t>Percentuale di ritardo in partenza e in arrivo: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23" y="1916832"/>
            <a:ext cx="4715942" cy="195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11560" y="1528690"/>
            <a:ext cx="429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Trebuchet"/>
                <a:cs typeface="Arial" panose="020B0604020202020204" pitchFamily="34" charset="0"/>
              </a:rPr>
              <a:t>Di seguito le cause di ritardo per l’anno </a:t>
            </a:r>
            <a:r>
              <a:rPr lang="it-IT" sz="1600" b="1" dirty="0" smtClean="0">
                <a:latin typeface="Trebuchet"/>
                <a:cs typeface="Arial" panose="020B0604020202020204" pitchFamily="34" charset="0"/>
              </a:rPr>
              <a:t>2018</a:t>
            </a:r>
            <a:r>
              <a:rPr lang="it-IT" sz="1600" dirty="0" smtClean="0">
                <a:latin typeface="Trebuchet"/>
                <a:cs typeface="Arial" panose="020B0604020202020204" pitchFamily="34" charset="0"/>
              </a:rPr>
              <a:t>:</a:t>
            </a:r>
            <a:endParaRPr lang="it-IT" sz="1600" dirty="0">
              <a:latin typeface="Trebuchet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9" y="4509120"/>
            <a:ext cx="3544099" cy="127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94" y="4512139"/>
            <a:ext cx="3726414" cy="206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50C7B239A0D342AC0DFEE494444026" ma:contentTypeVersion="0" ma:contentTypeDescription="Creare un nuovo documento." ma:contentTypeScope="" ma:versionID="b1ded5422d5ee236203a9e0dbf6f02ca">
  <xsd:schema xmlns:xsd="http://www.w3.org/2001/XMLSchema" xmlns:p="http://schemas.microsoft.com/office/2006/metadata/properties" targetNamespace="http://schemas.microsoft.com/office/2006/metadata/properties" ma:root="true" ma:fieldsID="f8922b47c7324e415f6d7dbecbe7d7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971F819-A813-4893-9E4F-4543FCDA5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5303BE8-1150-4F8D-9622-BFAF58ABE2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6F80AB-457A-4794-893C-BDE926167A4E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4687</TotalTime>
  <Words>2358</Words>
  <Application>Microsoft Office PowerPoint</Application>
  <PresentationFormat>Presentazione su schermo (4:3)</PresentationFormat>
  <Paragraphs>264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Tema di Office</vt:lpstr>
      <vt:lpstr>2_Tema di Office</vt:lpstr>
      <vt:lpstr>1_Tema di Office</vt:lpstr>
      <vt:lpstr>3_Tema di Office</vt:lpstr>
      <vt:lpstr>QUALITY REPORT 2018  Regolamento (ce) n. 1371/2007 del Parlamento Europeo e del Consiglio del 23 ottobre 2007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andrea_p</dc:creator>
  <cp:lastModifiedBy>Caponio Alessandra</cp:lastModifiedBy>
  <cp:revision>417</cp:revision>
  <dcterms:created xsi:type="dcterms:W3CDTF">2012-02-21T15:00:18Z</dcterms:created>
  <dcterms:modified xsi:type="dcterms:W3CDTF">2019-05-06T10:40:40Z</dcterms:modified>
</cp:coreProperties>
</file>