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0" r:id="rId5"/>
  </p:sldMasterIdLst>
  <p:notesMasterIdLst>
    <p:notesMasterId r:id="rId26"/>
  </p:notesMasterIdLst>
  <p:sldIdLst>
    <p:sldId id="257" r:id="rId6"/>
    <p:sldId id="258" r:id="rId7"/>
    <p:sldId id="340" r:id="rId8"/>
    <p:sldId id="375" r:id="rId9"/>
    <p:sldId id="376" r:id="rId10"/>
    <p:sldId id="377" r:id="rId11"/>
    <p:sldId id="378" r:id="rId12"/>
    <p:sldId id="371" r:id="rId13"/>
    <p:sldId id="372" r:id="rId14"/>
    <p:sldId id="360" r:id="rId15"/>
    <p:sldId id="374" r:id="rId16"/>
    <p:sldId id="373" r:id="rId17"/>
    <p:sldId id="370" r:id="rId18"/>
    <p:sldId id="362" r:id="rId19"/>
    <p:sldId id="379" r:id="rId20"/>
    <p:sldId id="365" r:id="rId21"/>
    <p:sldId id="363" r:id="rId22"/>
    <p:sldId id="368" r:id="rId23"/>
    <p:sldId id="366" r:id="rId24"/>
    <p:sldId id="346" r:id="rId2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E3F"/>
    <a:srgbClr val="46000D"/>
    <a:srgbClr val="50000F"/>
    <a:srgbClr val="A20E35"/>
    <a:srgbClr val="8E0C2E"/>
    <a:srgbClr val="810B2B"/>
    <a:srgbClr val="68000F"/>
    <a:srgbClr val="68000E"/>
    <a:srgbClr val="680013"/>
    <a:srgbClr val="68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>
        <p:scale>
          <a:sx n="76" d="100"/>
          <a:sy n="76" d="100"/>
        </p:scale>
        <p:origin x="-84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D7FE-B589-445B-B5AE-DE2F5D57F94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077C-75C5-4F9D-B46B-D0C351B90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3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077C-75C5-4F9D-B46B-D0C351B9011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09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62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7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1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75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06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89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9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8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4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1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7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8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77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164D-1F7F-4399-A619-476EE8C64B0F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B8D7-F7C7-43F7-A7EE-AD76784B43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56" r:id="rId17"/>
    <p:sldLayoutId id="2147483657" r:id="rId18"/>
    <p:sldLayoutId id="2147483658" r:id="rId19"/>
    <p:sldLayoutId id="2147483659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164D-1F7F-4399-A619-476EE8C64B0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B8D7-F7C7-43F7-A7EE-AD76784B437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lotreno.i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lazioni.clientela@ntvspa.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NTV_PPT 2_img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8000" y="1324800"/>
            <a:ext cx="1051560" cy="10515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673424"/>
            <a:ext cx="5976664" cy="4491880"/>
          </a:xfrm>
        </p:spPr>
        <p:txBody>
          <a:bodyPr>
            <a:normAutofit/>
          </a:bodyPr>
          <a:lstStyle/>
          <a:p>
            <a:pPr algn="l"/>
            <a:r>
              <a:rPr lang="en-US" sz="5300" b="1" dirty="0" smtClean="0">
                <a:solidFill>
                  <a:schemeClr val="bg1"/>
                </a:solidFill>
                <a:latin typeface="Trebuchet MS" pitchFamily="34" charset="0"/>
              </a:rPr>
              <a:t>QUALITY REPORT 2016</a:t>
            </a:r>
            <a: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Regolamento (ce) n. 1371/2007 del Parlamento </a:t>
            </a:r>
            <a:r>
              <a:rPr lang="it-IT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</a:t>
            </a:r>
            <a:r>
              <a:rPr lang="it-IT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uropeo e del Consiglio del 23 ottobre 2007</a:t>
            </a:r>
            <a:endParaRPr lang="it-IT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248618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5" y="1170032"/>
            <a:ext cx="82809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latin typeface="Trebuchet MS" panose="020B0603020202020204" pitchFamily="34" charset="0"/>
              </a:rPr>
              <a:t>I passeggeri trasportati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Nel 2016 sono stati trasportati </a:t>
            </a:r>
            <a:r>
              <a:rPr lang="it-IT" sz="1600" b="1" dirty="0">
                <a:latin typeface="Trebuchet MS" panose="020B0603020202020204" pitchFamily="34" charset="0"/>
              </a:rPr>
              <a:t>11.077.063</a:t>
            </a:r>
            <a:r>
              <a:rPr lang="it-IT" sz="1600" dirty="0">
                <a:latin typeface="Trebuchet MS" panose="020B0603020202020204" pitchFamily="34" charset="0"/>
              </a:rPr>
              <a:t> viaggiatori. Di seguito il dettaglio mensile:</a:t>
            </a:r>
          </a:p>
          <a:p>
            <a:pPr lvl="1" algn="just"/>
            <a:endParaRPr lang="it-IT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64" y="4782616"/>
            <a:ext cx="4680000" cy="19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916832"/>
            <a:ext cx="62738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248618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it-IT" sz="2000" dirty="0" smtClean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solidFill>
                <a:prstClr val="black"/>
              </a:solidFill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7" y="1496973"/>
            <a:ext cx="82809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latin typeface="Trebuchet MS" panose="020B0603020202020204" pitchFamily="34" charset="0"/>
              </a:rPr>
              <a:t>PRINCIPI </a:t>
            </a:r>
            <a:r>
              <a:rPr lang="it-IT" sz="1600" b="1" dirty="0">
                <a:latin typeface="Trebuchet MS" panose="020B0603020202020204" pitchFamily="34" charset="0"/>
              </a:rPr>
              <a:t>GENERALI IN CASO DI PERTURBAZIONI DEL </a:t>
            </a:r>
            <a:r>
              <a:rPr lang="it-IT" sz="1600" b="1" dirty="0" smtClean="0">
                <a:latin typeface="Trebuchet MS" panose="020B0603020202020204" pitchFamily="34" charset="0"/>
              </a:rPr>
              <a:t>TRAFFICO</a:t>
            </a:r>
          </a:p>
          <a:p>
            <a:pPr algn="just"/>
            <a:endParaRPr lang="it-IT" sz="1600" b="1" dirty="0">
              <a:latin typeface="Trebuchet MS" panose="020B0603020202020204" pitchFamily="34" charset="0"/>
            </a:endParaRP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Lungo la rete commerciale NTV sono dislocati diversi mezzi presenziati durante l’orario di circolazione dei treni, per l’eventuale soccorso di treni e per eventuali trasbordi, posizionati nelle località strategiche per ridurre al minimo i tempi di </a:t>
            </a:r>
            <a:r>
              <a:rPr lang="it-IT" sz="1600" dirty="0" smtClean="0">
                <a:latin typeface="Trebuchet MS" panose="020B0603020202020204" pitchFamily="34" charset="0"/>
              </a:rPr>
              <a:t>intervento: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rebuchet MS" panose="020B0603020202020204" pitchFamily="34" charset="0"/>
              </a:rPr>
              <a:t>Sei </a:t>
            </a:r>
            <a:r>
              <a:rPr lang="it-IT" sz="1600" dirty="0">
                <a:latin typeface="Trebuchet MS" panose="020B0603020202020204" pitchFamily="34" charset="0"/>
              </a:rPr>
              <a:t>locomotive diesel consorziate con Trenitalia utilizzate per il soccorso dei </a:t>
            </a:r>
            <a:r>
              <a:rPr lang="it-IT" sz="1600" dirty="0" smtClean="0">
                <a:latin typeface="Trebuchet MS" panose="020B0603020202020204" pitchFamily="34" charset="0"/>
              </a:rPr>
              <a:t>  treni</a:t>
            </a:r>
            <a:r>
              <a:rPr lang="it-IT" sz="1600" dirty="0">
                <a:latin typeface="Trebuchet MS" panose="020B0603020202020204" pitchFamily="34" charset="0"/>
              </a:rPr>
              <a:t>, dislocate a Milano e Bologna gestite da NTV, mentre Torino, Firenze, Roma e Napoli gestite da Trenitalia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</a:p>
          <a:p>
            <a:pPr lvl="1" algn="just"/>
            <a:endParaRPr lang="it-IT" sz="1600" dirty="0">
              <a:latin typeface="Trebuchet MS" panose="020B0603020202020204" pitchFamily="34" charset="0"/>
            </a:endParaRP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Inoltre, nel caso di indisponibilità infrastrutturali rilevanti, sono stati redatti dei piani di contingenza in funzione della gravità degli eventi ipotizzati, come instradamenti su itinerari alternativi a quelli programmati e utilizzo di stazioni diverse da quelle commerciali o rimodulazione dei </a:t>
            </a:r>
            <a:r>
              <a:rPr lang="it-IT" sz="1600" dirty="0" smtClean="0">
                <a:latin typeface="Trebuchet MS" panose="020B0603020202020204" pitchFamily="34" charset="0"/>
              </a:rPr>
              <a:t>servizi.</a:t>
            </a:r>
          </a:p>
          <a:p>
            <a:pPr algn="just"/>
            <a:endParaRPr lang="it-IT" sz="1600" dirty="0">
              <a:latin typeface="Trebuchet MS" panose="020B0603020202020204" pitchFamily="34" charset="0"/>
            </a:endParaRPr>
          </a:p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Ad </a:t>
            </a:r>
            <a:r>
              <a:rPr lang="it-IT" sz="1600" dirty="0">
                <a:latin typeface="Trebuchet MS" panose="020B0603020202020204" pitchFamily="34" charset="0"/>
              </a:rPr>
              <a:t>esempio in caso di in caso di duratura indisponibilità del tratto AV Bologna-Milano Rogoredo e impossibilità di fermata a Reggio Emilia AV il servizio passeggeri viene effettuato nella stazione di Reggio Emilia dove i passeggeri vengono trasferiti in autobus da Reggio Emilia AV oppure, in caso di indisponibilità di ingresso nella stazione di Roma Termini, i passeggeri vengono trasferiti a Roma Tiburtina utilizzando il servizio metropolitano. </a:t>
            </a:r>
          </a:p>
        </p:txBody>
      </p:sp>
    </p:spTree>
    <p:extLst>
      <p:ext uri="{BB962C8B-B14F-4D97-AF65-F5344CB8AC3E}">
        <p14:creationId xmlns:p14="http://schemas.microsoft.com/office/powerpoint/2010/main" val="23179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5536" y="1124744"/>
            <a:ext cx="8342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rebuchet MS" panose="020B0603020202020204" pitchFamily="34" charset="0"/>
              </a:rPr>
              <a:t>Il monitoraggio della disponibilità delle toilette viene fatto con cadenza giornaliera attraverso i seguenti strumenti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Trebuchet MS" panose="020B0603020202020204" pitchFamily="34" charset="0"/>
              </a:rPr>
              <a:t>Segnalazioni di guasto da parte del personale di bordo attraverso il libro di bordo;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Trebuchet MS" panose="020B0603020202020204" pitchFamily="34" charset="0"/>
              </a:rPr>
              <a:t>Verifica del funzionamento degli impianti ad ogni rientro del rotabile in manutenzione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Trebuchet MS" panose="020B0603020202020204" pitchFamily="34" charset="0"/>
              </a:rPr>
              <a:t>Analisi in remoto da parte dell’ingegneria del manutentore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12160" y="3129930"/>
            <a:ext cx="2725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rebuchet MS" panose="020B0603020202020204" pitchFamily="34" charset="0"/>
              </a:rPr>
              <a:t>A seguito delle segnalazioni di guasto sono effettuate le riparazioni al successivo rientro in deposito.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Trebuchet MS" panose="020B0603020202020204" pitchFamily="34" charset="0"/>
              </a:rPr>
              <a:t>Mensilmente si effettua una riunione tecnica con il manutentore per analizzare le principali categorie di guasto e predisporre azioni correttive.</a:t>
            </a:r>
          </a:p>
        </p:txBody>
      </p:sp>
      <p:pic>
        <p:nvPicPr>
          <p:cNvPr id="5122" name="Immagin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4" y="3097618"/>
            <a:ext cx="5580000" cy="359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43556"/>
              </p:ext>
            </p:extLst>
          </p:nvPr>
        </p:nvGraphicFramePr>
        <p:xfrm>
          <a:off x="457200" y="2276872"/>
          <a:ext cx="822960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48"/>
                <a:gridCol w="4292862"/>
                <a:gridCol w="638006"/>
                <a:gridCol w="1363762"/>
                <a:gridCol w="988522"/>
              </a:tblGrid>
              <a:tr h="15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Intervento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Descrizione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Durata (min)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Frequenza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Sito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L0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Pulizia rapida, effettuata in casi emergenziali e con finestre di intervento ridotte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10-15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Su richiesta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Stazione/Impianto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L1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Pulizia in corso di viaggio, mirata principalmente al ripristino delle toilette e del decoro degli ambienti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n.d.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A ogni servizio commerciale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Bordo Treno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L2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Pulizia di servizio sommaria, erogata tra due servizi commerciali consecutivi nella stessa giornata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1-3 interventi/giorno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Stazione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L3/L4L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Pulizia di servizio standard, erogata in maniera sistematica negli impianti a fine giornata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60-75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1 intervento/giorno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L4H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rebuchet MS" panose="020B0603020202020204" pitchFamily="34" charset="0"/>
                        </a:rPr>
                        <a:t>Pulizia di fondo, volta a ripristinare lo stato originario del treno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240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Di norma ogni 60 giorni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  <a:tr h="15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L5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rebuchet MS" panose="020B0603020202020204" pitchFamily="34" charset="0"/>
                        </a:rPr>
                        <a:t>Pulizia radicale, erogata ogni 5 anni solo in occasione di interventi di manutenzione maggiore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960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rebuchet MS" panose="020B0603020202020204" pitchFamily="34" charset="0"/>
                        </a:rPr>
                        <a:t>Intevento RL (ogni 5 anni)</a:t>
                      </a:r>
                      <a:endParaRPr lang="it-IT" sz="120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rebuchet MS" panose="020B0603020202020204" pitchFamily="34" charset="0"/>
                        </a:rPr>
                        <a:t>Impianto</a:t>
                      </a:r>
                      <a:endParaRPr lang="it-IT" sz="1200" dirty="0"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33936" marR="33936" marT="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67544" y="1340768"/>
            <a:ext cx="827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rebuchet MS" panose="020B0603020202020204" pitchFamily="34" charset="0"/>
              </a:rPr>
              <a:t>Schema </a:t>
            </a:r>
            <a:r>
              <a:rPr lang="it-IT" sz="1600" dirty="0">
                <a:latin typeface="Trebuchet MS" panose="020B0603020202020204" pitchFamily="34" charset="0"/>
              </a:rPr>
              <a:t>dei </a:t>
            </a:r>
            <a:r>
              <a:rPr lang="it-IT" sz="1600" dirty="0" err="1">
                <a:latin typeface="Trebuchet MS" panose="020B0603020202020204" pitchFamily="34" charset="0"/>
              </a:rPr>
              <a:t>Cleaning</a:t>
            </a:r>
            <a:r>
              <a:rPr lang="it-IT" sz="1600" dirty="0">
                <a:latin typeface="Trebuchet MS" panose="020B0603020202020204" pitchFamily="34" charset="0"/>
              </a:rPr>
              <a:t> </a:t>
            </a:r>
            <a:r>
              <a:rPr lang="it-IT" sz="1600" dirty="0" err="1">
                <a:latin typeface="Trebuchet MS" panose="020B0603020202020204" pitchFamily="34" charset="0"/>
              </a:rPr>
              <a:t>Intervals</a:t>
            </a:r>
            <a:r>
              <a:rPr lang="it-IT" sz="1600" dirty="0">
                <a:latin typeface="Trebuchet MS" panose="020B0603020202020204" pitchFamily="34" charset="0"/>
              </a:rPr>
              <a:t> (inteso come tipologia, durata e frequenza degli interventi</a:t>
            </a:r>
            <a:r>
              <a:rPr lang="it-IT" sz="1600" dirty="0" smtClean="0">
                <a:latin typeface="Trebuchet MS" panose="020B0603020202020204" pitchFamily="34" charset="0"/>
              </a:rPr>
              <a:t>):</a:t>
            </a:r>
            <a:endParaRPr lang="it-IT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51520" y="1340768"/>
            <a:ext cx="2631160" cy="3600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Pulizie e rifornimenti tecnici</a:t>
            </a:r>
            <a:endParaRPr lang="it-I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22726"/>
              </p:ext>
            </p:extLst>
          </p:nvPr>
        </p:nvGraphicFramePr>
        <p:xfrm>
          <a:off x="215516" y="3140970"/>
          <a:ext cx="5184576" cy="2929919"/>
        </p:xfrm>
        <a:graphic>
          <a:graphicData uri="http://schemas.openxmlformats.org/drawingml/2006/table">
            <a:tbl>
              <a:tblPr/>
              <a:tblGrid>
                <a:gridCol w="1296144"/>
                <a:gridCol w="1296144"/>
                <a:gridCol w="1347525"/>
                <a:gridCol w="1244763"/>
              </a:tblGrid>
              <a:tr h="412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Effettuati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Audit </a:t>
                      </a:r>
                      <a:r>
                        <a:rPr lang="it-IT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eseguiti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controlli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VENEZIA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BRESCIA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251520" y="1844824"/>
            <a:ext cx="8677472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Audit tecnico-specialistici sui siti dell’intero network </a:t>
            </a:r>
            <a:r>
              <a:rPr lang="it-IT" sz="12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(~3.400 </a:t>
            </a:r>
            <a:r>
              <a:rPr lang="it-IT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nel </a:t>
            </a:r>
            <a:r>
              <a:rPr lang="it-IT" sz="12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2016)</a:t>
            </a:r>
            <a:endParaRPr lang="it-IT" sz="12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200" dirty="0">
                <a:solidFill>
                  <a:prstClr val="black"/>
                </a:solidFill>
                <a:latin typeface="Trebuchet MS" panose="020B0603020202020204" pitchFamily="34" charset="0"/>
              </a:rPr>
              <a:t>Monitoraggi periodici L1 a bordo treno L1 con focus mensile su diverse tratte </a:t>
            </a:r>
            <a:r>
              <a:rPr lang="it-IT" sz="12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(~500 </a:t>
            </a:r>
            <a:r>
              <a:rPr lang="it-IT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nel </a:t>
            </a:r>
            <a:r>
              <a:rPr lang="it-IT" sz="12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2016)</a:t>
            </a:r>
            <a:endParaRPr lang="it-IT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Ricezione ed elaborazione di tutti i feedback lato bordo (mail)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Ricezione ed elaborazione delle segnalazioni di processo lato </a:t>
            </a:r>
            <a:r>
              <a:rPr lang="it-IT" sz="12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IdFT</a:t>
            </a:r>
            <a:r>
              <a:rPr lang="it-IT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/OOII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it-IT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Tavoli tecnici periodici con il fornitore per analisi delle criticità e valutazione di nuove tecnologie, processi e prodotti</a:t>
            </a:r>
            <a:endParaRPr lang="it-IT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552219" y="3032956"/>
            <a:ext cx="2376773" cy="2808312"/>
            <a:chOff x="5686632" y="1310317"/>
            <a:chExt cx="3329958" cy="381087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632" y="1310317"/>
              <a:ext cx="3329958" cy="381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ttangolo 14"/>
            <p:cNvSpPr/>
            <p:nvPr/>
          </p:nvSpPr>
          <p:spPr>
            <a:xfrm>
              <a:off x="7308304" y="3632639"/>
              <a:ext cx="460749" cy="192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ttangolo arrotondato 15"/>
          <p:cNvSpPr/>
          <p:nvPr/>
        </p:nvSpPr>
        <p:spPr>
          <a:xfrm>
            <a:off x="6048165" y="5877272"/>
            <a:ext cx="3060340" cy="5400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Monitoraggio MAL e Stato Esterno Flotta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552220" y="3622923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2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7092280" y="3140968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2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920372" y="4883063"/>
            <a:ext cx="213438" cy="20212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5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2946140"/>
            <a:ext cx="234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Dati esemplificativi - Settembre‘16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4267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PULIZIA DEL MATERIALE ROTABILE E MONITORAGGIO DELLA QUALITA’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294671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NTV controlla la qualità del servizio attraverso un’azione di monitoraggio costante sul campo effettuato con risorse dedicate.</a:t>
            </a:r>
          </a:p>
          <a:p>
            <a:pPr algn="just"/>
            <a:endParaRPr lang="it-IT" sz="1600" dirty="0" smtClean="0">
              <a:latin typeface="Trebuchet MS" panose="020B0603020202020204" pitchFamily="34" charset="0"/>
            </a:endParaRPr>
          </a:p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Di seguito le principali aree monitorate:</a:t>
            </a:r>
          </a:p>
          <a:p>
            <a:pPr algn="just"/>
            <a:endParaRPr lang="it-IT" sz="1600" dirty="0" smtClean="0">
              <a:latin typeface="Trebuchet MS" panose="020B0603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2235056"/>
            <a:ext cx="5400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600" dirty="0" smtClean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rebuchet MS" panose="020B0603020202020204" pitchFamily="34" charset="0"/>
              </a:rPr>
              <a:t>Routine di servizio (es. </a:t>
            </a:r>
            <a:r>
              <a:rPr lang="it-IT" sz="1600" dirty="0" err="1" smtClean="0">
                <a:latin typeface="Trebuchet MS" panose="020B0603020202020204" pitchFamily="34" charset="0"/>
              </a:rPr>
              <a:t>incarrozzamento</a:t>
            </a:r>
            <a:r>
              <a:rPr lang="it-IT" sz="1600" dirty="0" smtClean="0">
                <a:latin typeface="Trebuchet MS" panose="020B0603020202020204" pitchFamily="34" charset="0"/>
              </a:rPr>
              <a:t>, accoglienza, benvenuto, </a:t>
            </a:r>
            <a:r>
              <a:rPr lang="it-IT" sz="1600" dirty="0" err="1" smtClean="0">
                <a:latin typeface="Trebuchet MS" panose="020B0603020202020204" pitchFamily="34" charset="0"/>
              </a:rPr>
              <a:t>etc</a:t>
            </a:r>
            <a:r>
              <a:rPr lang="it-IT" sz="1600" dirty="0" smtClean="0">
                <a:latin typeface="Trebuchet MS" panose="020B060302020202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Trebuchet MS" panose="020B0603020202020204" pitchFamily="34" charset="0"/>
              </a:rPr>
              <a:t>Asset</a:t>
            </a:r>
            <a:r>
              <a:rPr lang="it-IT" sz="1600" dirty="0" smtClean="0">
                <a:latin typeface="Trebuchet MS" panose="020B0603020202020204" pitchFamily="34" charset="0"/>
              </a:rPr>
              <a:t> e decoro: (es. Toilette, livrea, pavimenti, ambiente seduta, schermi, </a:t>
            </a:r>
            <a:r>
              <a:rPr lang="it-IT" sz="1600" dirty="0" err="1" smtClean="0">
                <a:latin typeface="Trebuchet MS" panose="020B0603020202020204" pitchFamily="34" charset="0"/>
              </a:rPr>
              <a:t>etc</a:t>
            </a:r>
            <a:r>
              <a:rPr lang="it-IT" sz="1600" dirty="0" smtClean="0">
                <a:latin typeface="Trebuchet MS" panose="020B0603020202020204" pitchFamily="34" charset="0"/>
              </a:rPr>
              <a:t>);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rebuchet MS" panose="020B0603020202020204" pitchFamily="34" charset="0"/>
              </a:rPr>
              <a:t>Pulizia </a:t>
            </a:r>
            <a:r>
              <a:rPr lang="it-IT" sz="1600" dirty="0" smtClean="0">
                <a:latin typeface="Trebuchet MS" panose="020B0603020202020204" pitchFamily="34" charset="0"/>
              </a:rPr>
              <a:t>(</a:t>
            </a:r>
            <a:r>
              <a:rPr lang="it-IT" sz="1600" dirty="0">
                <a:latin typeface="Trebuchet MS" panose="020B0603020202020204" pitchFamily="34" charset="0"/>
              </a:rPr>
              <a:t>es. Toilette, livrea, pavimenti, </a:t>
            </a:r>
            <a:r>
              <a:rPr lang="it-IT" sz="1600" dirty="0" smtClean="0">
                <a:latin typeface="Trebuchet MS" panose="020B0603020202020204" pitchFamily="34" charset="0"/>
              </a:rPr>
              <a:t>ambiente seduta, </a:t>
            </a:r>
            <a:r>
              <a:rPr lang="it-IT" sz="1600" dirty="0" err="1" smtClean="0">
                <a:latin typeface="Trebuchet MS" panose="020B0603020202020204" pitchFamily="34" charset="0"/>
              </a:rPr>
              <a:t>etc</a:t>
            </a:r>
            <a:r>
              <a:rPr lang="it-IT" sz="1600" dirty="0">
                <a:latin typeface="Trebuchet MS" panose="020B0603020202020204" pitchFamily="34" charset="0"/>
              </a:rPr>
              <a:t>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rebuchet MS" panose="020B0603020202020204" pitchFamily="34" charset="0"/>
              </a:rPr>
              <a:t>Funzionamento </a:t>
            </a:r>
            <a:r>
              <a:rPr lang="it-IT" sz="1600" dirty="0">
                <a:latin typeface="Trebuchet MS" panose="020B0603020202020204" pitchFamily="34" charset="0"/>
              </a:rPr>
              <a:t>delle porte;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rebuchet MS" panose="020B0603020202020204" pitchFamily="34" charset="0"/>
              </a:rPr>
              <a:t>I</a:t>
            </a:r>
            <a:r>
              <a:rPr lang="it-IT" sz="1600" dirty="0" smtClean="0">
                <a:latin typeface="Trebuchet MS" panose="020B0603020202020204" pitchFamily="34" charset="0"/>
              </a:rPr>
              <a:t>mpianto </a:t>
            </a:r>
            <a:r>
              <a:rPr lang="it-IT" sz="1600" dirty="0">
                <a:latin typeface="Trebuchet MS" panose="020B0603020202020204" pitchFamily="34" charset="0"/>
              </a:rPr>
              <a:t>di climatizzazione;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rebuchet MS" panose="020B0603020202020204" pitchFamily="34" charset="0"/>
              </a:rPr>
              <a:t>Impianto </a:t>
            </a:r>
            <a:r>
              <a:rPr lang="it-IT" sz="1600" dirty="0">
                <a:latin typeface="Trebuchet MS" panose="020B0603020202020204" pitchFamily="34" charset="0"/>
              </a:rPr>
              <a:t>di illuminazione;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rebuchet MS" panose="020B0603020202020204" pitchFamily="34" charset="0"/>
              </a:rPr>
              <a:t>informazione ai passeggeri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rebuchet MS" panose="020B0603020202020204" pitchFamily="34" charset="0"/>
              </a:rPr>
              <a:t>Distributori Automatici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rebuchet MS" panose="020B0603020202020204" pitchFamily="34" charset="0"/>
              </a:rPr>
              <a:t>Standing e comportamento del personale</a:t>
            </a:r>
          </a:p>
          <a:p>
            <a:endParaRPr lang="it-I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808312" cy="18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INDAGINE SUL GRADO DI SODDISFAZIONE DELLA </a:t>
            </a:r>
            <a:r>
              <a:rPr lang="it-I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CLIENTELA - ANNO 2016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95536" y="1248618"/>
            <a:ext cx="82809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  <a:defRPr/>
            </a:pPr>
            <a:endParaRPr lang="en-US" altLang="it-IT" sz="2000" dirty="0" smtClean="0">
              <a:latin typeface="Trebuchet MS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altLang="it-IT" sz="2000" dirty="0" smtClean="0"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it-IT" sz="2000" dirty="0"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95535" y="1412776"/>
            <a:ext cx="8280919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it-IT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 </a:t>
            </a:r>
            <a:r>
              <a:rPr lang="it-IT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TRENI E PRINCIPI GENERALI IN CASO DI PERTURBAZIONI DEL TRAFFICO </a:t>
            </a:r>
            <a:endParaRPr lang="it-IT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56" y="1628800"/>
            <a:ext cx="3270098" cy="200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95536" y="1582921"/>
            <a:ext cx="5010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Per l’anno 2016, NTV ha effettuato un’analisi competitiva all’interno della quale sono stati rilevati anche i livelli di </a:t>
            </a:r>
            <a:r>
              <a:rPr lang="it-IT" sz="1600" dirty="0" err="1">
                <a:latin typeface="Trebuchet MS" panose="020B0603020202020204" pitchFamily="34" charset="0"/>
              </a:rPr>
              <a:t>Customer</a:t>
            </a:r>
            <a:r>
              <a:rPr lang="it-IT" sz="1600" dirty="0">
                <a:latin typeface="Trebuchet MS" panose="020B0603020202020204" pitchFamily="34" charset="0"/>
              </a:rPr>
              <a:t> </a:t>
            </a:r>
            <a:r>
              <a:rPr lang="it-IT" sz="1600" dirty="0" err="1">
                <a:latin typeface="Trebuchet MS" panose="020B0603020202020204" pitchFamily="34" charset="0"/>
              </a:rPr>
              <a:t>Satisfaction</a:t>
            </a:r>
            <a:r>
              <a:rPr lang="it-IT" sz="1600" dirty="0">
                <a:latin typeface="Trebuchet MS" panose="020B0603020202020204" pitchFamily="34" charset="0"/>
              </a:rPr>
              <a:t> utili a monitorare il livello di soddisfazione della propria clientela. 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L’indagine è stata condotta sui viaggiatori Italo mediante la somministrazione, presso le stazioni, di un questionario CAPI.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005064"/>
            <a:ext cx="82809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Di seguito i principali indicatori di sintesi dell’anno 2016 su un campione complessivo di 4.000 viaggiatori: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b="1" dirty="0" smtClean="0">
                <a:latin typeface="Trebuchet MS" panose="020B0603020202020204" pitchFamily="34" charset="0"/>
              </a:rPr>
              <a:t>Esperienza </a:t>
            </a:r>
            <a:r>
              <a:rPr lang="it-IT" sz="1600" b="1" dirty="0">
                <a:latin typeface="Trebuchet MS" panose="020B0603020202020204" pitchFamily="34" charset="0"/>
              </a:rPr>
              <a:t>complessiva di viaggio con Italo</a:t>
            </a:r>
            <a:r>
              <a:rPr lang="it-IT" sz="1600" dirty="0">
                <a:latin typeface="Trebuchet MS" panose="020B0603020202020204" pitchFamily="34" charset="0"/>
              </a:rPr>
              <a:t>: </a:t>
            </a:r>
            <a:r>
              <a:rPr lang="it-IT" sz="1600" b="1" dirty="0">
                <a:latin typeface="Trebuchet MS" panose="020B0603020202020204" pitchFamily="34" charset="0"/>
              </a:rPr>
              <a:t>voto medio 7,9 </a:t>
            </a:r>
            <a:r>
              <a:rPr lang="it-IT" sz="1600" dirty="0">
                <a:latin typeface="Trebuchet MS" panose="020B0603020202020204" pitchFamily="34" charset="0"/>
              </a:rPr>
              <a:t>(scala voti da 1 a 10 con il 64% dei voti tra 8 e 10);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b="1" dirty="0" smtClean="0">
                <a:latin typeface="Trebuchet MS" panose="020B0603020202020204" pitchFamily="34" charset="0"/>
              </a:rPr>
              <a:t>Rapporto </a:t>
            </a:r>
            <a:r>
              <a:rPr lang="it-IT" sz="1600" b="1" dirty="0">
                <a:latin typeface="Trebuchet MS" panose="020B0603020202020204" pitchFamily="34" charset="0"/>
              </a:rPr>
              <a:t>qualità prezzo </a:t>
            </a:r>
            <a:r>
              <a:rPr lang="it-IT" sz="1600" dirty="0">
                <a:latin typeface="Trebuchet MS" panose="020B0603020202020204" pitchFamily="34" charset="0"/>
              </a:rPr>
              <a:t>(valutazione, in relazione al costo del viaggio, del servizio fornito da Italo): </a:t>
            </a:r>
            <a:r>
              <a:rPr lang="it-IT" sz="1600" b="1" dirty="0">
                <a:latin typeface="Trebuchet MS" panose="020B0603020202020204" pitchFamily="34" charset="0"/>
              </a:rPr>
              <a:t>voto medio 7,8 </a:t>
            </a:r>
            <a:r>
              <a:rPr lang="it-IT" sz="1600" dirty="0">
                <a:latin typeface="Trebuchet MS" panose="020B0603020202020204" pitchFamily="34" charset="0"/>
              </a:rPr>
              <a:t>(scala voti da 1 a 10);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rebuchet MS" panose="020B0603020202020204" pitchFamily="34" charset="0"/>
              </a:rPr>
              <a:t>Percentuale </a:t>
            </a:r>
            <a:r>
              <a:rPr lang="it-IT" sz="1600" dirty="0">
                <a:latin typeface="Trebuchet MS" panose="020B0603020202020204" pitchFamily="34" charset="0"/>
              </a:rPr>
              <a:t>di viaggiatori che dichiarano di “volere fortemente” promuovere Italo ad amici e colleghi (‘‘</a:t>
            </a:r>
            <a:r>
              <a:rPr lang="it-IT" sz="1600" b="1" dirty="0">
                <a:latin typeface="Trebuchet MS" panose="020B0603020202020204" pitchFamily="34" charset="0"/>
              </a:rPr>
              <a:t>Net Promoter Score</a:t>
            </a:r>
            <a:r>
              <a:rPr lang="it-IT" sz="1600" dirty="0">
                <a:latin typeface="Trebuchet MS" panose="020B0603020202020204" pitchFamily="34" charset="0"/>
              </a:rPr>
              <a:t>”): </a:t>
            </a:r>
            <a:r>
              <a:rPr lang="it-IT" sz="1600" b="1" dirty="0">
                <a:latin typeface="Trebuchet MS" panose="020B0603020202020204" pitchFamily="34" charset="0"/>
              </a:rPr>
              <a:t>40%</a:t>
            </a:r>
            <a:r>
              <a:rPr lang="it-IT" sz="1600" dirty="0">
                <a:latin typeface="Trebuchet MS" panose="020B0603020202020204" pitchFamily="34" charset="0"/>
              </a:rPr>
              <a:t>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078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6840760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Trebuchet MS" panose="020B0603020202020204" pitchFamily="34" charset="0"/>
              </a:rPr>
              <a:t>TRATTAMENTO DEI RECLAMI, RIMBORSI E INDENNITA’ PER IL MANCATO RISPETTO DELLE NORME DI QUALITA’ DEL SERVIZIO</a:t>
            </a:r>
            <a:endParaRPr lang="it-IT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2687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NTV tramite </a:t>
            </a:r>
            <a:r>
              <a:rPr lang="it-IT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le biglietterie in stazione, </a:t>
            </a: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le agenzie di viaggio abilitate, il </a:t>
            </a:r>
            <a:r>
              <a:rPr lang="it-IT" sz="1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contact</a:t>
            </a: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center</a:t>
            </a:r>
            <a:r>
              <a:rPr lang="it-IT" sz="1600" dirty="0" smtClean="0">
                <a:latin typeface="Trebuchet MS" panose="020B0603020202020204" pitchFamily="34" charset="0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attivo 7 giorni su 7 dalle 6.00 alle 23.00, ed il proprio sito internet (</a:t>
            </a:r>
            <a:r>
              <a:rPr lang="it-IT" sz="1600" u="sng" dirty="0">
                <a:solidFill>
                  <a:prstClr val="black"/>
                </a:solidFill>
                <a:latin typeface="Trebuchet MS" panose="020B0603020202020204" pitchFamily="34" charset="0"/>
                <a:hlinkClick r:id="rId3"/>
              </a:rPr>
              <a:t>www.italotreno.it</a:t>
            </a: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) rende disponibile ai propri clienti tutte le informazioni relative a</a:t>
            </a:r>
            <a:r>
              <a:rPr lang="it-IT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  <a:endParaRPr lang="it-IT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2564904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Contratto di Trasporto;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orari e condizioni per il trasporto più veloce;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orari e condizioni per il trasporto al prezzo più basso;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condizioni di accessibilità dei Passeggeri con disabilità o con ridotta mobilità e disponibilità a bordo dei servizi di assistenza loro dedicati;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eventuale interruzione o ritardo del servizio di trasporto;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servizi di bordo;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procedure per la presentazione di reclami.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132000" cy="208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7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6768752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Trebuchet MS" panose="020B0603020202020204" pitchFamily="34" charset="0"/>
              </a:rPr>
              <a:t>TRATTAMENTO DEI RECLAMI, RIMBORSI E INDENNITA’ PER IL MANCATO RISPETTO DELLE NORME DI QUALITA’ DEL SERVIZIO</a:t>
            </a:r>
            <a:endParaRPr lang="it-IT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135377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Nel corso dell’anno 2016 i canali di acquisizione dei reclami a disposizione dei clienti sono stati la mail </a:t>
            </a:r>
            <a:r>
              <a:rPr lang="it-IT" sz="1600" dirty="0" smtClean="0">
                <a:latin typeface="Trebuchet MS" panose="020B0603020202020204" pitchFamily="34" charset="0"/>
                <a:hlinkClick r:id="rId4"/>
              </a:rPr>
              <a:t>relazioni.clientela@ntvspa.it</a:t>
            </a:r>
            <a:r>
              <a:rPr lang="it-IT" sz="1600" dirty="0" smtClean="0">
                <a:latin typeface="Trebuchet MS" panose="020B0603020202020204" pitchFamily="34" charset="0"/>
              </a:rPr>
              <a:t>, il </a:t>
            </a:r>
            <a:r>
              <a:rPr lang="it-IT" sz="1600" dirty="0" err="1" smtClean="0">
                <a:latin typeface="Trebuchet MS" panose="020B0603020202020204" pitchFamily="34" charset="0"/>
              </a:rPr>
              <a:t>Contact</a:t>
            </a:r>
            <a:r>
              <a:rPr lang="it-IT" sz="1600" dirty="0" smtClean="0">
                <a:latin typeface="Trebuchet MS" panose="020B0603020202020204" pitchFamily="34" charset="0"/>
              </a:rPr>
              <a:t> center Italo Assistenza 892020 e la posta ordinaria.</a:t>
            </a:r>
          </a:p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Si forniscono quindi i dati principali riguardanti i reclami :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79722"/>
              </p:ext>
            </p:extLst>
          </p:nvPr>
        </p:nvGraphicFramePr>
        <p:xfrm>
          <a:off x="539552" y="2780928"/>
          <a:ext cx="7992888" cy="267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RECLAMI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Reclami pervenuti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5.341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Reclami processati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5.341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Tempo medio</a:t>
                      </a:r>
                      <a:r>
                        <a:rPr lang="it-IT" baseline="0" dirty="0" smtClean="0"/>
                        <a:t> di risposta (gg)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29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Principali cause</a:t>
                      </a:r>
                      <a:r>
                        <a:rPr lang="it-IT" baseline="0" dirty="0" smtClean="0"/>
                        <a:t> di reclamo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Operazioni effettuate su web (46%)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Distributori automatici a bordo (37%)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Biglietterie automatiche (7%)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Altro (10%)</a:t>
                      </a:r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7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ASSISTENZA FORNITA ALLE PERSONE CON DISABILITA’ E MOBILITA’ RIDOTTA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816" y="2708920"/>
            <a:ext cx="818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In </a:t>
            </a:r>
            <a:r>
              <a:rPr lang="it-IT" sz="1600" dirty="0">
                <a:latin typeface="Trebuchet MS" panose="020B0603020202020204" pitchFamily="34" charset="0"/>
              </a:rPr>
              <a:t>determinati casi, qualora il Passeggero non sia autosufficiente, è richiesto che lo stesso sia accompagnato da un altro Passeggero maggiorenne, affinché gli sia fornita l’assistenza necessaria. </a:t>
            </a:r>
            <a:endParaRPr lang="it-IT" sz="1600" dirty="0" smtClean="0">
              <a:latin typeface="Trebuchet MS" panose="020B0603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28327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NTV offre </a:t>
            </a:r>
            <a:r>
              <a:rPr lang="it-IT" sz="1600" dirty="0" smtClean="0">
                <a:latin typeface="Trebuchet MS" panose="020B0603020202020204" pitchFamily="34" charset="0"/>
              </a:rPr>
              <a:t>un </a:t>
            </a:r>
            <a:r>
              <a:rPr lang="it-IT" sz="1600" dirty="0">
                <a:latin typeface="Trebuchet MS" panose="020B0603020202020204" pitchFamily="34" charset="0"/>
              </a:rPr>
              <a:t>trasporto accessibile alle </a:t>
            </a:r>
            <a:r>
              <a:rPr lang="it-IT" sz="1600" b="1" dirty="0">
                <a:latin typeface="Trebuchet MS" panose="020B0603020202020204" pitchFamily="34" charset="0"/>
              </a:rPr>
              <a:t>persone con disabilità e con mobilità </a:t>
            </a:r>
            <a:r>
              <a:rPr lang="it-IT" sz="1600" b="1" dirty="0" smtClean="0">
                <a:latin typeface="Trebuchet MS" panose="020B0603020202020204" pitchFamily="34" charset="0"/>
              </a:rPr>
              <a:t>ridotta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Il </a:t>
            </a:r>
            <a:r>
              <a:rPr lang="it-IT" sz="1600" dirty="0">
                <a:latin typeface="Trebuchet MS" panose="020B0603020202020204" pitchFamily="34" charset="0"/>
              </a:rPr>
              <a:t>treno Italo è costruito, infatti, conformemente alle Specifiche Tecniche di Interoperabilità dei rotabili ovvero in conformità a quanto disposto dal Regolamento (CE) n. 1371/2007 e dalle altre normative in materia, concernenti le persone a mobilità ridotta nel sistema ferroviario </a:t>
            </a:r>
            <a:r>
              <a:rPr lang="it-IT" sz="1600" dirty="0" err="1">
                <a:latin typeface="Trebuchet MS" panose="020B0603020202020204" pitchFamily="34" charset="0"/>
              </a:rPr>
              <a:t>transeuropeo</a:t>
            </a:r>
            <a:r>
              <a:rPr lang="it-IT" sz="1600" dirty="0">
                <a:latin typeface="Trebuchet MS" panose="020B0603020202020204" pitchFamily="34" charset="0"/>
              </a:rPr>
              <a:t> convenzionale e ad alta velocità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91879" y="3701350"/>
            <a:ext cx="5464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A bordo di </a:t>
            </a:r>
            <a:r>
              <a:rPr lang="it-IT" sz="1600" dirty="0" smtClean="0">
                <a:latin typeface="Trebuchet MS" panose="020B0603020202020204" pitchFamily="34" charset="0"/>
              </a:rPr>
              <a:t>Italo, </a:t>
            </a:r>
            <a:r>
              <a:rPr lang="it-IT" sz="1600" dirty="0">
                <a:latin typeface="Trebuchet MS" panose="020B0603020202020204" pitchFamily="34" charset="0"/>
              </a:rPr>
              <a:t>nella carrozza 8 dell’ambiente </a:t>
            </a:r>
            <a:r>
              <a:rPr lang="it-IT" sz="1600" dirty="0" smtClean="0">
                <a:latin typeface="Trebuchet MS" panose="020B0603020202020204" pitchFamily="34" charset="0"/>
              </a:rPr>
              <a:t>Smart su materiale AGV e nella carrozza 3 dell’ambiente Prima su materiale EVO, </a:t>
            </a:r>
            <a:r>
              <a:rPr lang="it-IT" sz="1600" dirty="0">
                <a:latin typeface="Trebuchet MS" panose="020B0603020202020204" pitchFamily="34" charset="0"/>
              </a:rPr>
              <a:t>sono previsti due posti per i </a:t>
            </a:r>
            <a:r>
              <a:rPr lang="it-IT" sz="1600" b="1" dirty="0">
                <a:latin typeface="Trebuchet MS" panose="020B0603020202020204" pitchFamily="34" charset="0"/>
              </a:rPr>
              <a:t>viaggiatori con sedia a rotelle</a:t>
            </a:r>
            <a:r>
              <a:rPr lang="it-IT" sz="1600" dirty="0">
                <a:latin typeface="Trebuchet MS" panose="020B0603020202020204" pitchFamily="34" charset="0"/>
              </a:rPr>
              <a:t>. I posti sono situati in prossimità della toilette per disabilità motorie, e vicini all’</a:t>
            </a:r>
            <a:r>
              <a:rPr lang="it-IT" sz="1600" b="1" dirty="0">
                <a:latin typeface="Trebuchet MS" panose="020B0603020202020204" pitchFamily="34" charset="0"/>
              </a:rPr>
              <a:t>Area Snack della </a:t>
            </a:r>
            <a:r>
              <a:rPr lang="it-IT" sz="1600" b="1" dirty="0" smtClean="0">
                <a:latin typeface="Trebuchet MS" panose="020B0603020202020204" pitchFamily="34" charset="0"/>
              </a:rPr>
              <a:t>carrozza 7 su AGV e della carrozza 3 su EVO</a:t>
            </a:r>
            <a:r>
              <a:rPr lang="it-IT" sz="1600" dirty="0" smtClean="0">
                <a:latin typeface="Trebuchet MS" panose="020B0603020202020204" pitchFamily="34" charset="0"/>
              </a:rPr>
              <a:t>, </a:t>
            </a:r>
            <a:r>
              <a:rPr lang="it-IT" sz="1600" dirty="0">
                <a:latin typeface="Trebuchet MS" panose="020B0603020202020204" pitchFamily="34" charset="0"/>
              </a:rPr>
              <a:t>dove i distributori automatici, presenti anche in carrozza </a:t>
            </a:r>
            <a:r>
              <a:rPr lang="it-IT" sz="1600" dirty="0" smtClean="0">
                <a:latin typeface="Trebuchet MS" panose="020B0603020202020204" pitchFamily="34" charset="0"/>
              </a:rPr>
              <a:t>3 per AGV e 6 per EVO, </a:t>
            </a:r>
            <a:r>
              <a:rPr lang="it-IT" sz="1600" dirty="0">
                <a:latin typeface="Trebuchet MS" panose="020B0603020202020204" pitchFamily="34" charset="0"/>
              </a:rPr>
              <a:t>sono studiati per la massima accessibilità</a:t>
            </a:r>
            <a:r>
              <a:rPr lang="it-IT" sz="1600" dirty="0" smtClean="0">
                <a:latin typeface="Trebuchet MS" panose="020B0603020202020204" pitchFamily="34" charset="0"/>
              </a:rPr>
              <a:t>. 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4" y="3789040"/>
            <a:ext cx="287972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8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NTV_PPT 3_img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600" y="277200"/>
            <a:ext cx="1051560" cy="10515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95536" y="2348880"/>
            <a:ext cx="628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altLang="it-IT" sz="1600" b="1" dirty="0">
                <a:latin typeface="Trebuchet MS" panose="020B0603020202020204" pitchFamily="34" charset="0"/>
              </a:rPr>
              <a:t>IL SERVIZIO COMMERCIALE NTV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altLang="it-IT" sz="1600" b="1" dirty="0" smtClean="0">
                <a:latin typeface="Trebuchet MS" panose="020B0603020202020204" pitchFamily="34" charset="0"/>
              </a:rPr>
              <a:t>INFORMAZIONI E BIGLIETTI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 smtClean="0">
                <a:latin typeface="Trebuchet MS" panose="020B0603020202020204" pitchFamily="34" charset="0"/>
              </a:rPr>
              <a:t>PUNTUALITA</a:t>
            </a:r>
            <a:r>
              <a:rPr lang="it-IT" sz="1600" b="1" dirty="0">
                <a:latin typeface="Trebuchet MS" panose="020B0603020202020204" pitchFamily="34" charset="0"/>
              </a:rPr>
              <a:t>’ DEI TRENI E PRINCIPI GENERALI IN CASO DI PERTURBAZIONI DEL TRAFFICO 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>
                <a:latin typeface="Trebuchet MS" panose="020B0603020202020204" pitchFamily="34" charset="0"/>
              </a:rPr>
              <a:t>PULIZIA DEL MATERIALE ROTABILE E MONITORAGGIO DELLA QUALITA</a:t>
            </a:r>
            <a:r>
              <a:rPr lang="it-IT" sz="1600" b="1" dirty="0" smtClean="0">
                <a:latin typeface="Trebuchet MS" panose="020B0603020202020204" pitchFamily="34" charset="0"/>
              </a:rPr>
              <a:t>’</a:t>
            </a:r>
            <a:endParaRPr lang="it-IT" altLang="it-IT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 smtClean="0">
                <a:latin typeface="Trebuchet MS" panose="020B0603020202020204" pitchFamily="34" charset="0"/>
              </a:rPr>
              <a:t>INDAGINE </a:t>
            </a:r>
            <a:r>
              <a:rPr lang="it-IT" sz="1600" b="1" dirty="0">
                <a:latin typeface="Trebuchet MS" panose="020B0603020202020204" pitchFamily="34" charset="0"/>
              </a:rPr>
              <a:t>SUL GRADO DI SODDISFAZIONE DELLA CLIENTELA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>
                <a:latin typeface="Trebuchet MS" panose="020B0603020202020204" pitchFamily="34" charset="0"/>
              </a:rPr>
              <a:t>TRATTAMENTO DEI RECLAMI, RIMBORSI E INDENNITA’ PER IL MANCATO RISPETTO DELLE NORME DI QUALITA’ DEL SERVIZIO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</a:pPr>
            <a:r>
              <a:rPr lang="it-IT" sz="1600" b="1" dirty="0">
                <a:latin typeface="Trebuchet MS" panose="020B0603020202020204" pitchFamily="34" charset="0"/>
              </a:rPr>
              <a:t>ASSISTENZA FORNITA ALLE PERSONE CON DISABILITA’ E MOBILITA’ </a:t>
            </a:r>
            <a:r>
              <a:rPr lang="it-IT" sz="1600" b="1" dirty="0" smtClean="0">
                <a:latin typeface="Trebuchet MS" panose="020B0603020202020204" pitchFamily="34" charset="0"/>
              </a:rPr>
              <a:t>RIDOTTA</a:t>
            </a:r>
            <a:endParaRPr lang="it-IT" altLang="it-IT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ASSISTENZA FORNITA ALLE PERSONE CON DISABILITA’ E MOBILITA’ RIDOTTA</a:t>
            </a:r>
            <a:endParaRPr lang="it-I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14993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Tutte le toilette a bordo di Italo </a:t>
            </a:r>
            <a:r>
              <a:rPr lang="it-IT" sz="1600" dirty="0" smtClean="0">
                <a:latin typeface="Trebuchet MS" panose="020B0603020202020204" pitchFamily="34" charset="0"/>
              </a:rPr>
              <a:t>sono inoltre </a:t>
            </a:r>
            <a:r>
              <a:rPr lang="it-IT" sz="1600" dirty="0">
                <a:latin typeface="Trebuchet MS" panose="020B0603020202020204" pitchFamily="34" charset="0"/>
              </a:rPr>
              <a:t>dotate di </a:t>
            </a:r>
            <a:r>
              <a:rPr lang="it-IT" sz="1600" b="1" dirty="0">
                <a:latin typeface="Trebuchet MS" panose="020B0603020202020204" pitchFamily="34" charset="0"/>
              </a:rPr>
              <a:t>segnaletica per non vedenti</a:t>
            </a:r>
            <a:r>
              <a:rPr lang="it-IT" sz="1600" dirty="0">
                <a:latin typeface="Trebuchet MS" panose="020B0603020202020204" pitchFamily="34" charset="0"/>
              </a:rPr>
              <a:t>: all’esterno, la pressione di un pulsante acustico indica lo stato di libero/occupato e, all’interno, le indicazioni sono anche in alfabeto Braille. In Braille è anche la numerazione dei posti del treno, facilmente raggiungibile in quanto collocata su tutti i sedili dal lato del corridoio.</a:t>
            </a:r>
          </a:p>
          <a:p>
            <a:pPr algn="just"/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5536" y="4523636"/>
            <a:ext cx="8342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 Passeggeri con servizio di assistenza confermato dovranno presentarsi presso la Sala Blu o altro punto della stazione di partenza indicato, almeno 30 minuti prima dell’orario di partenza programmato risultante sul titolo di trasporto, ed osservare le indicazioni fornite dal </a:t>
            </a:r>
            <a:r>
              <a:rPr lang="it-IT" sz="1600" dirty="0" err="1" smtClean="0">
                <a:latin typeface="Trebuchet MS" panose="020B0603020202020204" pitchFamily="34" charset="0"/>
              </a:rPr>
              <a:t>Contact</a:t>
            </a:r>
            <a:r>
              <a:rPr lang="it-IT" sz="1600" dirty="0" smtClean="0">
                <a:latin typeface="Trebuchet MS" panose="020B0603020202020204" pitchFamily="34" charset="0"/>
              </a:rPr>
              <a:t> Center.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32" y="3015844"/>
            <a:ext cx="2258132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3041665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Il Passeggero con disabilità ed il Passeggero a ridotta mobilità possono prenotare i servizi di assistenza nelle fasce orarie stabilite e secondo il preavviso necessario stabilito dai Gestori delle stazioni, rispetto all’orario di partenza programmato del treno scelto. </a:t>
            </a:r>
          </a:p>
        </p:txBody>
      </p:sp>
    </p:spTree>
    <p:extLst>
      <p:ext uri="{BB962C8B-B14F-4D97-AF65-F5344CB8AC3E}">
        <p14:creationId xmlns:p14="http://schemas.microsoft.com/office/powerpoint/2010/main" val="35510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6840760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IL SERVIZIO COMMERCIALE NTV</a:t>
            </a:r>
            <a:endParaRPr lang="it-I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/>
        </p:nvSpPr>
        <p:spPr>
          <a:xfrm>
            <a:off x="8388424" y="6021288"/>
            <a:ext cx="540568" cy="576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Trebuchet M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12474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latin typeface="Trebuchet MS" panose="020B0603020202020204" pitchFamily="34" charset="0"/>
              </a:rPr>
              <a:t>Il servizio offerto ai clienti</a:t>
            </a:r>
            <a:endParaRPr lang="it-IT" sz="1600" dirty="0">
              <a:latin typeface="Trebuchet MS" panose="020B0603020202020204" pitchFamily="34" charset="0"/>
            </a:endParaRP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Il servizio commerciale Alta Velocità NTV 2016 ha collegato 13 città italiane e 17 stazioni, lungo le direttrici ferroviarie Torino-Salerno, Venezia-Salerno, Brescia-Napoli e Milano-Bologna-Rimini (quest’ultima solo stagionale).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Dal 1 Marzo il network si è ampliato con l’aggiunta della città di Brescia.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0" y="2557191"/>
            <a:ext cx="3240000" cy="3896145"/>
          </a:xfrm>
          <a:prstGeom prst="rect">
            <a:avLst/>
          </a:prstGeom>
          <a:noFill/>
        </p:spPr>
      </p:pic>
      <p:graphicFrame>
        <p:nvGraphicFramePr>
          <p:cNvPr id="2" name="Tabella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6315583"/>
              </p:ext>
            </p:extLst>
          </p:nvPr>
        </p:nvGraphicFramePr>
        <p:xfrm>
          <a:off x="5436096" y="2592196"/>
          <a:ext cx="2376264" cy="4005156"/>
        </p:xfrm>
        <a:graphic>
          <a:graphicData uri="http://schemas.openxmlformats.org/drawingml/2006/table">
            <a:tbl>
              <a:tblPr firstRow="1" firstCol="1" bandRow="1"/>
              <a:tblGrid>
                <a:gridCol w="1152126"/>
                <a:gridCol w="1224138"/>
              </a:tblGrid>
              <a:tr h="190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CITTA'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STAZIONI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18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Torino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Porta Nuova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Porta Susa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Milano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Rogoredo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Reggio Emilia</a:t>
                      </a:r>
                      <a:endParaRPr lang="it-IT" sz="16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Mediopadana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Venezia</a:t>
                      </a:r>
                      <a:endParaRPr lang="it-IT" sz="16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Santa Lucia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Mestre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Padova</a:t>
                      </a:r>
                      <a:endParaRPr lang="it-IT" sz="16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Brescia</a:t>
                      </a:r>
                      <a:endParaRPr lang="it-IT" sz="16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Verona</a:t>
                      </a:r>
                      <a:endParaRPr lang="it-IT" sz="16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Porta Nuova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Bologna</a:t>
                      </a:r>
                      <a:endParaRPr lang="it-IT" sz="160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Rimini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Firenze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S. Maria Novella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Roma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Tiburtina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Termini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Napoli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Salerno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Centrale</a:t>
                      </a:r>
                      <a:endParaRPr lang="it-IT" sz="16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1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8" y="4883676"/>
            <a:ext cx="835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Il </a:t>
            </a:r>
            <a:r>
              <a:rPr lang="it-IT" sz="1600" dirty="0">
                <a:latin typeface="Trebuchet MS" panose="020B0603020202020204" pitchFamily="34" charset="0"/>
              </a:rPr>
              <a:t>sistema si attiva attraverso il </a:t>
            </a:r>
            <a:r>
              <a:rPr lang="it-IT" sz="1600" dirty="0" err="1">
                <a:latin typeface="Trebuchet MS" panose="020B0603020202020204" pitchFamily="34" charset="0"/>
              </a:rPr>
              <a:t>precaricamento</a:t>
            </a:r>
            <a:r>
              <a:rPr lang="it-IT" sz="1600" dirty="0">
                <a:latin typeface="Trebuchet MS" panose="020B0603020202020204" pitchFamily="34" charset="0"/>
              </a:rPr>
              <a:t> a bordo di un Database contente le missioni standard della flotta, più un set di messaggi attivabili ad hoc.</a:t>
            </a:r>
          </a:p>
          <a:p>
            <a:pPr algn="just"/>
            <a:endParaRPr lang="it-IT" sz="1600" dirty="0" smtClean="0">
              <a:latin typeface="Trebuchet MS" panose="020B0603020202020204" pitchFamily="34" charset="0"/>
            </a:endParaRPr>
          </a:p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Il </a:t>
            </a:r>
            <a:r>
              <a:rPr lang="it-IT" sz="1600" dirty="0">
                <a:latin typeface="Trebuchet MS" panose="020B0603020202020204" pitchFamily="34" charset="0"/>
              </a:rPr>
              <a:t>SIV, per tutto ciò che attiene eventi particolari di servizio e circolazione, è supportato dal MAB (Manuale Annunci di Bordo) che rappresenta uno strumento di guida per il personale di bordo nell’effettuazione di annunci manuali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100392" y="6193864"/>
            <a:ext cx="792088" cy="61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8" y="2045166"/>
            <a:ext cx="4968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Il </a:t>
            </a:r>
            <a:r>
              <a:rPr lang="it-IT" sz="1600" dirty="0">
                <a:latin typeface="Trebuchet MS" panose="020B0603020202020204" pitchFamily="34" charset="0"/>
              </a:rPr>
              <a:t>SIV (Sistema Informativo Viaggiatori) consente di trasmette informazioni automatiche e non, di testo e di audio ai Viaggiatori, fuori e dentro il treno. 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I canali di trasmissione sono: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rebuchet MS" panose="020B0603020202020204" pitchFamily="34" charset="0"/>
              </a:rPr>
              <a:t>display </a:t>
            </a:r>
            <a:r>
              <a:rPr lang="it-IT" sz="1600" dirty="0" smtClean="0">
                <a:latin typeface="Trebuchet MS" panose="020B0603020202020204" pitchFamily="34" charset="0"/>
              </a:rPr>
              <a:t>interni;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rebuchet MS" panose="020B0603020202020204" pitchFamily="34" charset="0"/>
              </a:rPr>
              <a:t>display </a:t>
            </a:r>
            <a:r>
              <a:rPr lang="it-IT" sz="1600" dirty="0" smtClean="0">
                <a:latin typeface="Trebuchet MS" panose="020B0603020202020204" pitchFamily="34" charset="0"/>
              </a:rPr>
              <a:t>esterni;</a:t>
            </a:r>
            <a:endParaRPr lang="it-IT" sz="1600" dirty="0">
              <a:latin typeface="Trebuchet MS" panose="020B06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rebuchet MS" panose="020B0603020202020204" pitchFamily="34" charset="0"/>
              </a:rPr>
              <a:t>speakers </a:t>
            </a:r>
            <a:r>
              <a:rPr lang="it-IT" sz="1600" dirty="0" smtClean="0">
                <a:latin typeface="Trebuchet MS" panose="020B0603020202020204" pitchFamily="34" charset="0"/>
              </a:rPr>
              <a:t>audio.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7" y="1296144"/>
            <a:ext cx="83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I materiali AGV 575 sono dotati di un sistema Alstom per l’erogazione delle informazioni a bordo treno.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6226" y="4007966"/>
            <a:ext cx="8351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Oltre a informazioni di testo e audio per i Viaggiatori, consente la comunicazione tra capo treno e macchinista, il monitoraggio dello stato dei dispositivi interni, il controllo dei vestiboli e delle aeree portabagagli tramite il sistema di video sorveglianza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it-IT" sz="1600" dirty="0">
              <a:latin typeface="Trebuchet MS" panose="020B0603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4" y="1807710"/>
            <a:ext cx="3276364" cy="212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1" y="188640"/>
            <a:ext cx="8198227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100392" y="6193864"/>
            <a:ext cx="792088" cy="61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88" y="4459346"/>
            <a:ext cx="2634504" cy="17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1499300"/>
            <a:ext cx="691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La compilazione del Database del SIV e del MAB sono frutto di un complesso lavoro sia da un punto di vista tecnico che da un punto di vista di linguaggio di comunicazione che è uniforme come terminologia e approccio su tutti i canali NTV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it-IT" sz="1600" dirty="0">
              <a:latin typeface="Trebuchet MS" panose="020B0603020202020204" pitchFamily="34" charset="0"/>
            </a:endParaRP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L’informazione ai Viaggiatori è poi garantita attraverso una struttura apposita che si occupa di gestire, monitorare e aggiornare tutti i canali informativi in operativo di NTV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60611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L’informazione personalizzata, definita </a:t>
            </a:r>
            <a:r>
              <a:rPr lang="it-IT" sz="1600" dirty="0" err="1">
                <a:latin typeface="Trebuchet MS" panose="020B0603020202020204" pitchFamily="34" charset="0"/>
              </a:rPr>
              <a:t>OneToOne</a:t>
            </a:r>
            <a:r>
              <a:rPr lang="it-IT" sz="1600" dirty="0">
                <a:latin typeface="Trebuchet MS" panose="020B0603020202020204" pitchFamily="34" charset="0"/>
              </a:rPr>
              <a:t>, viene inviata in casi di eventi perturbativi del servizio a tutti i Viaggiatori registrati o che comunque hanno fornito un contatto in fase di acquisto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4891" y="4728046"/>
            <a:ext cx="538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Attraverso queste informazioni i viaggiatori vengono informati tempestivamente (via mail/sms), in ottica preventiva, su ritardi, variazioni, </a:t>
            </a:r>
            <a:r>
              <a:rPr lang="it-IT" sz="1600" dirty="0" err="1">
                <a:latin typeface="Trebuchet MS" panose="020B0603020202020204" pitchFamily="34" charset="0"/>
              </a:rPr>
              <a:t>ecc</a:t>
            </a:r>
            <a:r>
              <a:rPr lang="it-IT" sz="1600" dirty="0">
                <a:latin typeface="Trebuchet MS" panose="020B0603020202020204" pitchFamily="34" charset="0"/>
              </a:rPr>
              <a:t> relative al viaggio acquistato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64" y="1571116"/>
            <a:ext cx="1440000" cy="12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813690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47880" y="2924944"/>
            <a:ext cx="501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Trebuchet MS" panose="020B0603020202020204" pitchFamily="34" charset="0"/>
              </a:rPr>
              <a:t>In stazione i viaggiatori possono recarsi presso le Biglietterie di Italo, spazi presenti nelle principali stazioni del network che i viaggiatori possono utilizzare per acquistare / modificare biglietti o richiedere informazioni / assistenza. </a:t>
            </a:r>
            <a:endParaRPr lang="it-IT" sz="1600" dirty="0">
              <a:latin typeface="Trebuchet MS" panose="020B0603020202020204" pitchFamily="34" charset="0"/>
            </a:endParaRPr>
          </a:p>
          <a:p>
            <a:pPr algn="just"/>
            <a:endParaRPr lang="it-IT" sz="1200" strike="sngStrike" dirty="0">
              <a:latin typeface="Trebuchet MS" panose="020B0603020202020204" pitchFamily="34" charset="0"/>
            </a:endParaRPr>
          </a:p>
        </p:txBody>
      </p:sp>
      <p:sp>
        <p:nvSpPr>
          <p:cNvPr id="14" name="Rettangolo 4"/>
          <p:cNvSpPr>
            <a:spLocks noChangeArrowheads="1"/>
          </p:cNvSpPr>
          <p:nvPr/>
        </p:nvSpPr>
        <p:spPr bwMode="auto">
          <a:xfrm>
            <a:off x="446172" y="1313473"/>
            <a:ext cx="83022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None/>
            </a:pPr>
            <a:r>
              <a:rPr lang="it-IT" sz="1600" dirty="0" smtClean="0">
                <a:latin typeface="Trebuchet MS" panose="020B0603020202020204" pitchFamily="34" charset="0"/>
              </a:rPr>
              <a:t>I </a:t>
            </a:r>
            <a:r>
              <a:rPr lang="it-IT" sz="1600" dirty="0">
                <a:latin typeface="Trebuchet MS" panose="020B0603020202020204" pitchFamily="34" charset="0"/>
              </a:rPr>
              <a:t>viaggiatori che scelgono di rivolgersi a Pronto Italo, </a:t>
            </a:r>
            <a:r>
              <a:rPr lang="it-IT" sz="1600" dirty="0" smtClean="0">
                <a:latin typeface="Trebuchet MS" panose="020B0603020202020204" pitchFamily="34" charset="0"/>
              </a:rPr>
              <a:t>possono </a:t>
            </a:r>
            <a:r>
              <a:rPr lang="it-IT" sz="1600" dirty="0">
                <a:latin typeface="Trebuchet MS" panose="020B0603020202020204" pitchFamily="34" charset="0"/>
              </a:rPr>
              <a:t>richiedere supporto relativamente alla vendita di </a:t>
            </a:r>
            <a:r>
              <a:rPr lang="it-IT" sz="1600" dirty="0" smtClean="0">
                <a:latin typeface="Trebuchet MS" panose="020B0603020202020204" pitchFamily="34" charset="0"/>
              </a:rPr>
              <a:t>biglietti treno e bus ed informazioni commerciali. Per tutte le restanti necessità, tra cui info su servizi italo Bus, iscrizione al </a:t>
            </a:r>
            <a:r>
              <a:rPr lang="it-IT" sz="1600" dirty="0">
                <a:latin typeface="Trebuchet MS" panose="020B0603020202020204" pitchFamily="34" charset="0"/>
              </a:rPr>
              <a:t>programma Italo più e </a:t>
            </a:r>
            <a:r>
              <a:rPr lang="it-IT" sz="1600" dirty="0" smtClean="0">
                <a:latin typeface="Trebuchet MS" panose="020B0603020202020204" pitchFamily="34" charset="0"/>
              </a:rPr>
              <a:t>supporto </a:t>
            </a:r>
            <a:r>
              <a:rPr lang="it-IT" sz="1600" dirty="0">
                <a:latin typeface="Trebuchet MS" panose="020B0603020202020204" pitchFamily="34" charset="0"/>
              </a:rPr>
              <a:t>amministrativo per fatture e liquidazione di eventuali </a:t>
            </a:r>
            <a:r>
              <a:rPr lang="it-IT" sz="1600" dirty="0" smtClean="0">
                <a:latin typeface="Trebuchet MS" panose="020B0603020202020204" pitchFamily="34" charset="0"/>
              </a:rPr>
              <a:t>indennizzi, possono contattare Italo Assistenza (numero a pagamento).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pic>
        <p:nvPicPr>
          <p:cNvPr id="11" name="Picture 7" descr="C:\Users\vdigiacomo\AppData\Local\Microsoft\Windows\Temporary Internet Files\Content.Outlook\LJP4DU8P\IMG_1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 bwMode="auto">
          <a:xfrm>
            <a:off x="446173" y="2852936"/>
            <a:ext cx="320170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6173" y="4944070"/>
            <a:ext cx="8308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In alcune di queste stazioni inoltre, sono presenti anche le </a:t>
            </a:r>
            <a:r>
              <a:rPr lang="it-IT" sz="1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Lounge</a:t>
            </a:r>
            <a:r>
              <a:rPr lang="it-IT" sz="1600" dirty="0">
                <a:solidFill>
                  <a:prstClr val="black"/>
                </a:solidFill>
                <a:latin typeface="Trebuchet MS" panose="020B0603020202020204" pitchFamily="34" charset="0"/>
              </a:rPr>
              <a:t> .Italo Club, </a:t>
            </a:r>
            <a:r>
              <a:rPr lang="it-IT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delle aree riservate, che specifiche tipologie di clienti possono utilizzare per sostare prima della partenza utilizzando alcuni specifici servizi come il free-</a:t>
            </a:r>
            <a:r>
              <a:rPr lang="it-IT" sz="16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wifi</a:t>
            </a:r>
            <a:r>
              <a:rPr lang="it-IT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, buffet snack &amp; bevande, riviste e giornali. </a:t>
            </a:r>
          </a:p>
        </p:txBody>
      </p:sp>
    </p:spTree>
    <p:extLst>
      <p:ext uri="{BB962C8B-B14F-4D97-AF65-F5344CB8AC3E}">
        <p14:creationId xmlns:p14="http://schemas.microsoft.com/office/powerpoint/2010/main" val="32462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TV_PPT_ligh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813690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INFORMAZIONI E BIGLIETTI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7543" y="1646191"/>
            <a:ext cx="8280923" cy="9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just"/>
            <a:r>
              <a:rPr lang="it-IT" sz="179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 </a:t>
            </a:r>
          </a:p>
          <a:p>
            <a:pPr algn="just"/>
            <a:endParaRPr lang="it-IT" sz="18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2" y="1340768"/>
            <a:ext cx="49685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Il viaggiatore inoltre può acquistare e modificare un biglietto anche presso le innovative biglietterie self-service o i desk mobili dislocati in stazione secondo opportunità</a:t>
            </a:r>
            <a:r>
              <a:rPr lang="it-IT" sz="1600" dirty="0" smtClean="0">
                <a:latin typeface="Trebuchet MS" panose="020B0603020202020204" pitchFamily="34" charset="0"/>
              </a:rPr>
              <a:t>.</a:t>
            </a:r>
            <a:endParaRPr lang="it-IT" sz="1600" dirty="0" smtClean="0">
              <a:latin typeface="Trebuchet MS" panose="020B0603020202020204" pitchFamily="34" charset="0"/>
            </a:endParaRPr>
          </a:p>
          <a:p>
            <a:pPr algn="just">
              <a:buNone/>
            </a:pPr>
            <a:endParaRPr lang="it-IT" sz="1600" dirty="0">
              <a:latin typeface="Trebuchet MS" panose="020B0603020202020204" pitchFamily="34" charset="0"/>
            </a:endParaRPr>
          </a:p>
          <a:p>
            <a:pPr algn="just">
              <a:buNone/>
            </a:pPr>
            <a:r>
              <a:rPr lang="it-IT" sz="1600" dirty="0" smtClean="0">
                <a:latin typeface="Trebuchet MS" panose="020B0603020202020204" pitchFamily="34" charset="0"/>
              </a:rPr>
              <a:t>Il </a:t>
            </a:r>
            <a:r>
              <a:rPr lang="it-IT" sz="1600" dirty="0">
                <a:latin typeface="Trebuchet MS" panose="020B0603020202020204" pitchFamily="34" charset="0"/>
              </a:rPr>
              <a:t>servizio </a:t>
            </a:r>
            <a:r>
              <a:rPr lang="it-IT" sz="1600" dirty="0" smtClean="0">
                <a:latin typeface="Trebuchet MS" panose="020B0603020202020204" pitchFamily="34" charset="0"/>
              </a:rPr>
              <a:t>svolto </a:t>
            </a:r>
            <a:r>
              <a:rPr lang="it-IT" sz="1600" dirty="0">
                <a:latin typeface="Trebuchet MS" panose="020B0603020202020204" pitchFamily="34" charset="0"/>
              </a:rPr>
              <a:t>dal personale NTV </a:t>
            </a:r>
            <a:r>
              <a:rPr lang="it-IT" sz="1600" dirty="0" smtClean="0">
                <a:latin typeface="Trebuchet MS" panose="020B0603020202020204" pitchFamily="34" charset="0"/>
              </a:rPr>
              <a:t>in stazione ha </a:t>
            </a:r>
            <a:r>
              <a:rPr lang="it-IT" sz="1600" dirty="0">
                <a:latin typeface="Trebuchet MS" panose="020B0603020202020204" pitchFamily="34" charset="0"/>
              </a:rPr>
              <a:t>l’obiettivo di </a:t>
            </a:r>
            <a:r>
              <a:rPr lang="it-IT" sz="1600" dirty="0" smtClean="0">
                <a:latin typeface="Trebuchet MS" panose="020B0603020202020204" pitchFamily="34" charset="0"/>
              </a:rPr>
              <a:t>promuovere e assistere </a:t>
            </a:r>
            <a:r>
              <a:rPr lang="it-IT" sz="1600" dirty="0">
                <a:latin typeface="Trebuchet MS" panose="020B0603020202020204" pitchFamily="34" charset="0"/>
              </a:rPr>
              <a:t>i </a:t>
            </a:r>
            <a:r>
              <a:rPr lang="it-IT" sz="1600" dirty="0" smtClean="0">
                <a:latin typeface="Trebuchet MS" panose="020B0603020202020204" pitchFamily="34" charset="0"/>
              </a:rPr>
              <a:t>viaggiatori durante la vendita, e fornire le informazioni necessarie per il viaggio.</a:t>
            </a:r>
          </a:p>
          <a:p>
            <a:pPr algn="just">
              <a:buNone/>
            </a:pPr>
            <a:endParaRPr lang="it-IT" sz="1600" dirty="0" smtClean="0">
              <a:latin typeface="Trebuchet MS" panose="020B0603020202020204" pitchFamily="34" charset="0"/>
            </a:endParaRPr>
          </a:p>
          <a:p>
            <a:pPr algn="just">
              <a:buNone/>
            </a:pPr>
            <a:r>
              <a:rPr lang="it-IT" sz="1600" dirty="0" smtClean="0">
                <a:latin typeface="Trebuchet MS" panose="020B0603020202020204" pitchFamily="34" charset="0"/>
              </a:rPr>
              <a:t>Le biglietterie hanno un’apertura a pubblico di 14h 365 giorni l’anno; circa 2000mq complessivi di spazi impegnati e circa 110 specialisti dell’accoglienza e della vendita dedicati all’attività.</a:t>
            </a:r>
          </a:p>
          <a:p>
            <a:pPr algn="just">
              <a:buNone/>
            </a:pPr>
            <a:r>
              <a:rPr lang="it-IT" sz="16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buNone/>
            </a:pPr>
            <a:r>
              <a:rPr lang="it-IT" sz="1600" dirty="0" smtClean="0">
                <a:latin typeface="Trebuchet MS" panose="020B0603020202020204" pitchFamily="34" charset="0"/>
              </a:rPr>
              <a:t>Le biglietterie automatiche presenti in stazione sono 150;</a:t>
            </a:r>
          </a:p>
          <a:p>
            <a:pPr algn="just">
              <a:buNone/>
            </a:pPr>
            <a:endParaRPr lang="it-IT" sz="1600" dirty="0">
              <a:latin typeface="Trebuchet MS" panose="020B0603020202020204" pitchFamily="34" charset="0"/>
            </a:endParaRPr>
          </a:p>
          <a:p>
            <a:pPr algn="just">
              <a:buNone/>
            </a:pPr>
            <a:r>
              <a:rPr lang="it-IT" sz="1600" dirty="0" smtClean="0">
                <a:latin typeface="Trebuchet MS" panose="020B0603020202020204" pitchFamily="34" charset="0"/>
              </a:rPr>
              <a:t>Oltre 800.000 biglietti (PNR) venduti in stazione.</a:t>
            </a:r>
            <a:endParaRPr lang="it-IT" sz="1600" dirty="0">
              <a:latin typeface="Trebuchet MS" panose="020B0603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2325"/>
            <a:ext cx="2520000" cy="273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40" y="4509320"/>
            <a:ext cx="2479549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2048" y="1340768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latin typeface="Trebuchet MS" panose="020B0603020202020204" pitchFamily="34" charset="0"/>
              </a:rPr>
              <a:t>La regolarità del servizio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NTV gestisce il servizio di trasporto viaggiatori con il costante obiettivo di garantire elevati livelli di continuità. La regolarità del servizio prende in considerazione il numero dei treni circolati rispetto a quello dei treni programmati.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Nella tabella sono riportate le soppressioni parziali e quelle totali nel corso del 2016: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55624"/>
              </p:ext>
            </p:extLst>
          </p:nvPr>
        </p:nvGraphicFramePr>
        <p:xfrm>
          <a:off x="1619672" y="3044029"/>
          <a:ext cx="5976663" cy="2185170"/>
        </p:xfrm>
        <a:graphic>
          <a:graphicData uri="http://schemas.openxmlformats.org/drawingml/2006/table">
            <a:tbl>
              <a:tblPr firstRow="1" firstCol="1" bandRow="1"/>
              <a:tblGrid>
                <a:gridCol w="3897946"/>
                <a:gridCol w="1004229"/>
                <a:gridCol w="1074488"/>
              </a:tblGrid>
              <a:tr h="5844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REGOLARITA’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DEL SERVIZIO 2016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Treni Programmati Ordinari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19.446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Treni Straordinari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Circolati Intero Percorso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19.434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99,86%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Circolati Totali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19.456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99,97%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Soppressioni parziali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0,11%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Soppressioni totali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0,03%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67544" y="5662989"/>
            <a:ext cx="80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rebuchet MS" panose="020B0603020202020204" pitchFamily="34" charset="0"/>
              </a:rPr>
              <a:t>Il valore complessivo dei treni circolati, pari al 99,97% dei treni programmati, è rappresentativo della regolarità del servizio NTV.</a:t>
            </a:r>
          </a:p>
        </p:txBody>
      </p:sp>
    </p:spTree>
    <p:extLst>
      <p:ext uri="{BB962C8B-B14F-4D97-AF65-F5344CB8AC3E}">
        <p14:creationId xmlns:p14="http://schemas.microsoft.com/office/powerpoint/2010/main" val="26678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TV_PPT_ligh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456" cy="112928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9552" y="188640"/>
            <a:ext cx="7956884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PUNTUALITA’ DEI TRENI E PRINCIPI GENERALI IN CASO DI PERTURBAZIONI DEL TRAFFICO </a:t>
            </a:r>
            <a:endParaRPr lang="it-IT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2048" y="1196752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latin typeface="Trebuchet MS" panose="020B0603020202020204" pitchFamily="34" charset="0"/>
              </a:rPr>
              <a:t>I treni circolati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I treni circolati dal 01/01 al 31/12/2016 sono stati </a:t>
            </a:r>
            <a:r>
              <a:rPr lang="it-IT" sz="1600" b="1" dirty="0">
                <a:latin typeface="Trebuchet MS" panose="020B0603020202020204" pitchFamily="34" charset="0"/>
              </a:rPr>
              <a:t>19.456</a:t>
            </a:r>
            <a:r>
              <a:rPr lang="it-IT" sz="1600" dirty="0">
                <a:latin typeface="Trebuchet MS" panose="020B0603020202020204" pitchFamily="34" charset="0"/>
              </a:rPr>
              <a:t>, di seguito il dettaglio mensile: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4056" y="4077072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latin typeface="Trebuchet MS" panose="020B0603020202020204" pitchFamily="34" charset="0"/>
              </a:rPr>
              <a:t>I treni-km prodotti </a:t>
            </a:r>
          </a:p>
          <a:p>
            <a:pPr algn="just"/>
            <a:r>
              <a:rPr lang="it-IT" sz="1600" dirty="0">
                <a:latin typeface="Trebuchet MS" panose="020B0603020202020204" pitchFamily="34" charset="0"/>
              </a:rPr>
              <a:t>I treni-km prodotti dal 01/01 al 31/12/2016 sono stati </a:t>
            </a:r>
            <a:r>
              <a:rPr lang="it-IT" sz="1600" b="1" dirty="0">
                <a:latin typeface="Trebuchet MS" panose="020B0603020202020204" pitchFamily="34" charset="0"/>
              </a:rPr>
              <a:t>13.962.832</a:t>
            </a:r>
            <a:r>
              <a:rPr lang="it-IT" sz="1600" dirty="0">
                <a:latin typeface="Trebuchet MS" panose="020B0603020202020204" pitchFamily="34" charset="0"/>
              </a:rPr>
              <a:t>, di seguito il dettaglio mensile: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29" y="4977344"/>
            <a:ext cx="6504423" cy="16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37" y="2060848"/>
            <a:ext cx="698576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7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50C7B239A0D342AC0DFEE494444026" ma:contentTypeVersion="0" ma:contentTypeDescription="Creare un nuovo documento." ma:contentTypeScope="" ma:versionID="b1ded5422d5ee236203a9e0dbf6f02ca">
  <xsd:schema xmlns:xsd="http://www.w3.org/2001/XMLSchema" xmlns:p="http://schemas.microsoft.com/office/2006/metadata/properties" targetNamespace="http://schemas.microsoft.com/office/2006/metadata/properties" ma:root="true" ma:fieldsID="f8922b47c7324e415f6d7dbecbe7d7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971F819-A813-4893-9E4F-4543FCDA5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5303BE8-1150-4F8D-9622-BFAF58ABE2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F80AB-457A-4794-893C-BDE926167A4E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2425</Words>
  <Application>Microsoft Office PowerPoint</Application>
  <PresentationFormat>Presentazione su schermo (4:3)</PresentationFormat>
  <Paragraphs>280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2_Tema di Office</vt:lpstr>
      <vt:lpstr>QUALITY REPORT 2016  Regolamento (ce) n. 1371/2007 del Parlamento Europeo e del Consiglio del 23 ottobre 2007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andrea_p</dc:creator>
  <cp:lastModifiedBy>Caponio Alessandra</cp:lastModifiedBy>
  <cp:revision>421</cp:revision>
  <dcterms:created xsi:type="dcterms:W3CDTF">2012-02-21T15:00:18Z</dcterms:created>
  <dcterms:modified xsi:type="dcterms:W3CDTF">2018-02-07T11:41:47Z</dcterms:modified>
</cp:coreProperties>
</file>