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1" r:id="rId5"/>
    <p:sldMasterId id="2147483689" r:id="rId6"/>
  </p:sldMasterIdLst>
  <p:notesMasterIdLst>
    <p:notesMasterId r:id="rId20"/>
  </p:notesMasterIdLst>
  <p:handoutMasterIdLst>
    <p:handoutMasterId r:id="rId21"/>
  </p:handoutMasterIdLst>
  <p:sldIdLst>
    <p:sldId id="256" r:id="rId7"/>
    <p:sldId id="1286" r:id="rId8"/>
    <p:sldId id="1288" r:id="rId9"/>
    <p:sldId id="1290" r:id="rId10"/>
    <p:sldId id="1298" r:id="rId11"/>
    <p:sldId id="1294" r:id="rId12"/>
    <p:sldId id="1291" r:id="rId13"/>
    <p:sldId id="1295" r:id="rId14"/>
    <p:sldId id="1296" r:id="rId15"/>
    <p:sldId id="1297" r:id="rId16"/>
    <p:sldId id="1299" r:id="rId17"/>
    <p:sldId id="286" r:id="rId18"/>
    <p:sldId id="28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A20CDE-0958-5D4D-22F9-F16A301FDF84}" name="Jens Wolff" initials="JW" userId="S::wolffj@tuv.group::d4db5f2f-ecb8-4de2-bb92-a13287f5ec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D7E7-980F-4E76-B2DD-D8679845500D}" type="datetimeFigureOut">
              <a:rPr lang="de-AT" smtClean="0"/>
              <a:t>02.06.2025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5E5C8-3498-4899-870A-8CEB5C40AE92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9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0702C-B086-426B-A610-6387F3D1E5E5}" type="datetimeFigureOut">
              <a:rPr lang="de-AT" smtClean="0"/>
              <a:t>02.06.2025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DF70-0802-49E9-A053-384D974B8ECC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3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EDF70-0802-49E9-A053-384D974B8EC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631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EDF70-0802-49E9-A053-384D974B8EC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6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1637" y="2276875"/>
            <a:ext cx="8445963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F5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07701" y="4077072"/>
            <a:ext cx="7200800" cy="15590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55575" y="6356353"/>
            <a:ext cx="940904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</p:spTree>
    <p:extLst>
      <p:ext uri="{BB962C8B-B14F-4D97-AF65-F5344CB8AC3E}">
        <p14:creationId xmlns:p14="http://schemas.microsoft.com/office/powerpoint/2010/main" val="400319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4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2213812" y="1628803"/>
            <a:ext cx="9368589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55575" y="6356353"/>
            <a:ext cx="936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Association NB-Rail AISBL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11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" y="24410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/>
          </a:p>
        </p:txBody>
      </p:sp>
      <p:pic>
        <p:nvPicPr>
          <p:cNvPr id="5" name="Grafik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4" y="314325"/>
            <a:ext cx="11832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427039"/>
            <a:ext cx="131021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" y="5932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altLang="en-US" sz="1600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893863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de-DE" sz="1400">
                <a:ea typeface="Times New Roman" pitchFamily="18" charset="0"/>
                <a:cs typeface="Arial" charset="0"/>
              </a:rPr>
              <a:t>	</a:t>
            </a:r>
            <a:endParaRPr lang="en-GB" altLang="de-DE" sz="1600">
              <a:ea typeface="Times New Roman" pitchFamily="18" charset="0"/>
              <a:cs typeface="Arial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459318" y="1196975"/>
            <a:ext cx="182244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en-US" sz="1000">
                <a:solidFill>
                  <a:schemeClr val="tx1"/>
                </a:solidFill>
              </a:rPr>
              <a:t>Supported by </a:t>
            </a:r>
            <a:br>
              <a:rPr lang="de-DE" altLang="en-US" sz="1000">
                <a:solidFill>
                  <a:schemeClr val="tx1"/>
                </a:solidFill>
              </a:rPr>
            </a:br>
            <a:r>
              <a:rPr lang="de-DE" altLang="en-US" sz="1000">
                <a:solidFill>
                  <a:schemeClr val="tx1"/>
                </a:solidFill>
              </a:rPr>
              <a:t>NB-Rail Association</a:t>
            </a:r>
            <a:endParaRPr lang="de-AT" altLang="en-US" sz="100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9838267" y="1084263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en-US" sz="1000">
                <a:solidFill>
                  <a:schemeClr val="tx1"/>
                </a:solidFill>
              </a:rPr>
              <a:t>Co-funded by</a:t>
            </a:r>
            <a:br>
              <a:rPr lang="de-DE" altLang="en-US" sz="1000">
                <a:solidFill>
                  <a:schemeClr val="tx1"/>
                </a:solidFill>
              </a:rPr>
            </a:br>
            <a:r>
              <a:rPr lang="de-DE" altLang="en-US" sz="1000">
                <a:solidFill>
                  <a:schemeClr val="tx1"/>
                </a:solidFill>
              </a:rPr>
              <a:t>the European Union</a:t>
            </a:r>
            <a:endParaRPr lang="de-AT" altLang="en-US" sz="1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498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" y="24410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851567C-A932-4B65-8C99-5F5B2D4417B7}" type="datetime1">
              <a:rPr lang="en-GB" smtClean="0"/>
              <a:pPr>
                <a:defRPr/>
              </a:pPr>
              <a:t>02/06/2025</a:t>
            </a:fld>
            <a:endParaRPr lang="en-GB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NB-Rail Coordination Group</a:t>
            </a:r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2BF7064-8A03-45D2-851D-A2D4A4A89F48}" type="slidenum">
              <a:rPr lang="nl-NL" altLang="en-US" smtClean="0"/>
              <a:pPr>
                <a:defRPr/>
              </a:pPr>
              <a:t>‹N›</a:t>
            </a:fld>
            <a:endParaRPr lang="nl-NL" altLang="en-US"/>
          </a:p>
        </p:txBody>
      </p:sp>
      <p:sp>
        <p:nvSpPr>
          <p:cNvPr id="25" name="Titel 2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</a:t>
            </a:r>
            <a:r>
              <a:rPr lang="en-GB" noProof="0" dirty="0"/>
              <a:t> – click to edit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981075"/>
            <a:ext cx="11040533" cy="532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– click to edit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3421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" y="24410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34907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8840"/>
            <a:ext cx="5386917" cy="43204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34907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8840"/>
            <a:ext cx="5389033" cy="43204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5115-90FE-4DA9-AF57-BF3D3F37D346}" type="datetime1">
              <a:rPr lang="x-none"/>
              <a:pPr>
                <a:defRPr/>
              </a:pPr>
              <a:t>02/06/2025</a:t>
            </a:fld>
            <a:endParaRPr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NB-Rail Coordination Group</a:t>
            </a:r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7E0726-12D5-424C-83D8-DC0DA49025BE}" type="slidenum">
              <a:rPr lang="nl-NL" altLang="en-US"/>
              <a:pPr>
                <a:defRPr/>
              </a:pPr>
              <a:t>‹N›</a:t>
            </a:fld>
            <a:endParaRPr lang="nl-NL" altLang="en-US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73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02/06/2025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‹N›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02/06/2025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‹N›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Marketing\Stripe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56291"/>
          <a:stretch/>
        </p:blipFill>
        <p:spPr bwMode="auto">
          <a:xfrm>
            <a:off x="107503" y="1412776"/>
            <a:ext cx="131834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59564" y="148716"/>
            <a:ext cx="94228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55573" y="1628803"/>
            <a:ext cx="9326827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55573" y="6356353"/>
            <a:ext cx="9313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Association NB-Rail AISBL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1318349" cy="13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rgbClr val="0F50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260648"/>
            <a:ext cx="110680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de-DE" dirty="0"/>
              <a:t>Title of slide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9265"/>
            <a:ext cx="3860800" cy="3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NB-Rail Coordination Group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389265"/>
            <a:ext cx="2927351" cy="3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BF7064-8A03-45D2-851D-A2D4A4A89F48}" type="slidenum">
              <a:rPr lang="nl-NL" altLang="en-US"/>
              <a:pPr>
                <a:defRPr/>
              </a:pPr>
              <a:t>‹N›</a:t>
            </a:fld>
            <a:endParaRPr lang="nl-NL" alt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1" y="24410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09600" y="6381328"/>
            <a:ext cx="2844800" cy="3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lang="en-GB"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851567C-A932-4B65-8C99-5F5B2D4417B7}" type="datetime1">
              <a:rPr lang="x-none"/>
              <a:pPr>
                <a:defRPr/>
              </a:pPr>
              <a:t>02/06/2025</a:t>
            </a:fld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105501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advTm="0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‪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360363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200" baseline="0">
          <a:solidFill>
            <a:schemeClr val="tx1"/>
          </a:solidFill>
          <a:latin typeface="+mn-lt"/>
        </a:defRPr>
      </a:lvl2pPr>
      <a:lvl3pPr marL="990600" indent="-269875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2200">
          <a:solidFill>
            <a:schemeClr val="tx1"/>
          </a:solidFill>
          <a:latin typeface="+mn-lt"/>
        </a:defRPr>
      </a:lvl3pPr>
      <a:lvl4pPr marL="1435100" indent="-268288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795463" indent="-268288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  <p15:guide id="2" orient="horz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b-rail.eu/hom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ciotti71.atlassian.net/wiki/spaces/~712020454218ac333440668ed4899f2ece9fba/pages/4882433/CLD+Use+cases?atlOrigin=eyJpIjoiYTQ1YzZlNmUzYTc5NGZjNmJkN2Y3MGYwNjZlNDkyNDUiLCJwIjoiYyJ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ciotti71.atlassian.net/wiki/spaces/~712020454218ac333440668ed4899f2ece9fba/pages/4882433/CLD+Use+c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github.com/Certiman/automate-va/issues/1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man@nb-rail.eu" TargetMode="External"/><Relationship Id="rId2" Type="http://schemas.openxmlformats.org/officeDocument/2006/relationships/hyperlink" Target="http://www.nb-rail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mailto:emilio.cosciotti@nb-rail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osciotti71.atlassian.net/wiki/spaces/~712020454218ac333440668ed4899f2ece9fba/pages/4882433/CLD+Use+cases?atlOrigin=eyJpIjoiYTQ1YzZlNmUzYTc5NGZjNmJkN2Y3MGYwNjZlNDkyNDUiLCJwIjoiYyJ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3512" y="237610"/>
            <a:ext cx="10081120" cy="1103158"/>
          </a:xfrm>
        </p:spPr>
        <p:txBody>
          <a:bodyPr>
            <a:normAutofit/>
          </a:bodyPr>
          <a:lstStyle/>
          <a:p>
            <a:r>
              <a:rPr lang="en-US" sz="3200" b="1" dirty="0"/>
              <a:t>Digital Certificates at Notified Bodies</a:t>
            </a:r>
            <a:endParaRPr lang="en-GB" sz="3200" b="1" dirty="0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0A168E4-28A9-388C-E3DC-19C3548AC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7701" y="4988268"/>
            <a:ext cx="7200800" cy="9610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F50A0"/>
                </a:solidFill>
                <a:ea typeface="+mj-ea"/>
              </a:rPr>
              <a:t>Rail Data Forum 2025</a:t>
            </a:r>
          </a:p>
          <a:p>
            <a:r>
              <a:rPr lang="en-US" sz="1800" dirty="0">
                <a:solidFill>
                  <a:srgbClr val="0F50A0"/>
                </a:solidFill>
                <a:ea typeface="+mj-ea"/>
              </a:rPr>
              <a:t>Cluj-Napoca, Romania</a:t>
            </a:r>
          </a:p>
          <a:p>
            <a:r>
              <a:rPr lang="en-US" sz="1800" dirty="0">
                <a:solidFill>
                  <a:srgbClr val="0F50A0"/>
                </a:solidFill>
                <a:ea typeface="+mj-ea"/>
              </a:rPr>
              <a:t>12 June 2025</a:t>
            </a:r>
          </a:p>
          <a:p>
            <a:r>
              <a:rPr lang="en-US" sz="1800" b="1" dirty="0">
                <a:solidFill>
                  <a:srgbClr val="0F50A0"/>
                </a:solidFill>
                <a:ea typeface="+mj-ea"/>
              </a:rPr>
              <a:t>Emilio Cosciotti (Vice-Chairman </a:t>
            </a:r>
            <a:r>
              <a:rPr lang="en-US" sz="1800" b="1" dirty="0">
                <a:solidFill>
                  <a:srgbClr val="0F50A0"/>
                </a:solidFill>
                <a:ea typeface="+mj-ea"/>
                <a:hlinkClick r:id="rId2"/>
              </a:rPr>
              <a:t>NB-RAIL Association</a:t>
            </a:r>
            <a:r>
              <a:rPr lang="en-US" sz="1800" b="1" dirty="0">
                <a:solidFill>
                  <a:srgbClr val="0F50A0"/>
                </a:solidFill>
                <a:ea typeface="+mj-ea"/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Association NB-Rail AISBL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D12A58-D743-A0E8-D02A-82AA5AE8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746"/>
          <a:stretch/>
        </p:blipFill>
        <p:spPr>
          <a:xfrm>
            <a:off x="1414644" y="1096023"/>
            <a:ext cx="4616239" cy="15763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7BA60F-DF64-D473-9DB1-2000E8BCB0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302"/>
          <a:stretch/>
        </p:blipFill>
        <p:spPr>
          <a:xfrm>
            <a:off x="6547319" y="1340768"/>
            <a:ext cx="5644681" cy="1446361"/>
          </a:xfrm>
          <a:prstGeom prst="rect">
            <a:avLst/>
          </a:prstGeom>
        </p:spPr>
      </p:pic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A110940D-B152-B857-2446-E4DB373F104F}"/>
              </a:ext>
            </a:extLst>
          </p:cNvPr>
          <p:cNvSpPr/>
          <p:nvPr/>
        </p:nvSpPr>
        <p:spPr>
          <a:xfrm>
            <a:off x="6065892" y="1941079"/>
            <a:ext cx="462156" cy="263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5603EC08-7194-5D2C-311A-44B53571B4FD}"/>
              </a:ext>
            </a:extLst>
          </p:cNvPr>
          <p:cNvSpPr/>
          <p:nvPr/>
        </p:nvSpPr>
        <p:spPr>
          <a:xfrm rot="8264125" flipV="1">
            <a:off x="9165339" y="3079513"/>
            <a:ext cx="618216" cy="2833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CDF67A4-F1C9-EB7A-FAB3-A54E3E46C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505" y="2996952"/>
            <a:ext cx="6751963" cy="190425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129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5575" y="6448251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CLD state diagram and Use Cases 3/3</a:t>
            </a:r>
            <a:endParaRPr lang="de-A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D64A4DC-7BC5-124D-F2E8-95F9EA20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3"/>
          <a:stretch/>
        </p:blipFill>
        <p:spPr>
          <a:xfrm>
            <a:off x="0" y="1628800"/>
            <a:ext cx="12192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A1EB06-43CE-83B6-2B1F-13B05E9E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196753"/>
            <a:ext cx="9865096" cy="510203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3000" b="1" dirty="0"/>
              <a:t>NB-RAIL proposes</a:t>
            </a:r>
          </a:p>
          <a:p>
            <a:pPr lvl="1" algn="just"/>
            <a:r>
              <a:rPr lang="en-US" sz="2400" dirty="0">
                <a:hlinkClick r:id="rId3"/>
              </a:rPr>
              <a:t>An Object of Assessment definition </a:t>
            </a:r>
            <a:r>
              <a:rPr lang="en-US" sz="2400" dirty="0"/>
              <a:t>that for Mobile SSs shall include a complete definition of the Type/Variant/Version/Identifier by specifying all the sub elements: T/V/V/C</a:t>
            </a:r>
          </a:p>
          <a:p>
            <a:pPr lvl="1" algn="just"/>
            <a:r>
              <a:rPr lang="en-US" sz="2400" dirty="0"/>
              <a:t>Making available to </a:t>
            </a:r>
            <a:r>
              <a:rPr lang="en-US" sz="2400" dirty="0" err="1"/>
              <a:t>NoBos</a:t>
            </a:r>
            <a:r>
              <a:rPr lang="en-US" sz="2400" dirty="0"/>
              <a:t> the relevant parts of the same documents/templates, or linked data, the Applicant has to submit later to Authorizing Authorities, in order to facilitate their consistency checks</a:t>
            </a:r>
          </a:p>
          <a:p>
            <a:pPr lvl="1" algn="just"/>
            <a:r>
              <a:rPr lang="en-US" sz="2400" dirty="0"/>
              <a:t>Selecting/Identifying the information related to </a:t>
            </a:r>
            <a:r>
              <a:rPr lang="en-US" sz="2400" dirty="0" err="1"/>
              <a:t>NoBo’s</a:t>
            </a:r>
            <a:r>
              <a:rPr lang="en-US" sz="2400" dirty="0"/>
              <a:t> Assessment from the ERA templates for:</a:t>
            </a:r>
          </a:p>
          <a:p>
            <a:pPr lvl="2" algn="just"/>
            <a:r>
              <a:rPr lang="en-US" sz="2200" dirty="0"/>
              <a:t>C&amp;L of use (e.g. era1209-152_tem_vea_062 – </a:t>
            </a:r>
            <a:r>
              <a:rPr lang="en-US" sz="2200" b="1" dirty="0"/>
              <a:t>Part 1 for NoBo </a:t>
            </a:r>
            <a:r>
              <a:rPr lang="en-US" sz="2200" dirty="0"/>
              <a:t>for VA)</a:t>
            </a:r>
          </a:p>
          <a:p>
            <a:pPr lvl="2" algn="just"/>
            <a:r>
              <a:rPr lang="en-US" sz="2200" dirty="0"/>
              <a:t>ERATV / RINF (e.g. ERA1209-134 TEM_VEA_060 - </a:t>
            </a:r>
            <a:r>
              <a:rPr lang="en-US" sz="2200" b="1" dirty="0"/>
              <a:t>Part 1 for NoBo</a:t>
            </a:r>
            <a:r>
              <a:rPr lang="en-US" sz="2200" dirty="0"/>
              <a:t> for VA)</a:t>
            </a:r>
          </a:p>
          <a:p>
            <a:pPr lvl="1" algn="just"/>
            <a:r>
              <a:rPr lang="en-US" sz="2400" dirty="0"/>
              <a:t>Same approach for FIs, Mobile SSs, their ICs and SSs recommending in the long-term 2 separated diagrams/data models, 1 for ICs and 1 for SSs</a:t>
            </a:r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endParaRPr lang="en-GB" sz="2400" dirty="0"/>
          </a:p>
          <a:p>
            <a:pPr lvl="1" algn="just"/>
            <a:endParaRPr lang="en-GB" dirty="0"/>
          </a:p>
          <a:p>
            <a:pPr lvl="1" algn="just"/>
            <a:endParaRPr lang="en-GB" sz="2000" dirty="0"/>
          </a:p>
          <a:p>
            <a:pPr lvl="1" algn="just"/>
            <a:endParaRPr lang="en-GB" sz="2000" dirty="0"/>
          </a:p>
          <a:p>
            <a:pPr lvl="1" algn="just"/>
            <a:endParaRPr lang="en-GB" sz="2000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45F60C-3834-2CAB-A795-71EDCAF31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Association NB-Rail AISBL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0948C4-DCDB-CFB0-CFB2-38D2716E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1/2</a:t>
            </a:r>
          </a:p>
        </p:txBody>
      </p:sp>
    </p:spTree>
    <p:extLst>
      <p:ext uri="{BB962C8B-B14F-4D97-AF65-F5344CB8AC3E}">
        <p14:creationId xmlns:p14="http://schemas.microsoft.com/office/powerpoint/2010/main" val="109621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A1EB06-43CE-83B6-2B1F-13B05E9E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196753"/>
            <a:ext cx="5472608" cy="510203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000" b="1" dirty="0"/>
              <a:t>NB-RAIL proposes</a:t>
            </a:r>
          </a:p>
          <a:p>
            <a:pPr lvl="1" algn="just"/>
            <a:r>
              <a:rPr lang="en-US" sz="2400" dirty="0">
                <a:hlinkClick r:id="rId3"/>
              </a:rPr>
              <a:t>CLDs state diagram </a:t>
            </a:r>
            <a:r>
              <a:rPr lang="en-US" sz="2400" dirty="0"/>
              <a:t>providing the flow of information to be provided in the ERADIS+ and the relationships/links between new issued CLDs and the previous CLDs in case the NoBo has to amend, follow, </a:t>
            </a:r>
            <a:r>
              <a:rPr lang="en-US" sz="2400" dirty="0" err="1"/>
              <a:t>restric</a:t>
            </a:r>
            <a:r>
              <a:rPr lang="en-US" sz="2400" dirty="0"/>
              <a:t>, suspend, withdraw, restore previous CLDs</a:t>
            </a:r>
          </a:p>
          <a:p>
            <a:pPr lvl="1" algn="just"/>
            <a:r>
              <a:rPr lang="en-US" sz="2400" dirty="0"/>
              <a:t>A revised description of the possible </a:t>
            </a:r>
            <a:r>
              <a:rPr lang="en-US" sz="2400" dirty="0">
                <a:hlinkClick r:id="rId4"/>
              </a:rPr>
              <a:t>Use Cases </a:t>
            </a:r>
            <a:r>
              <a:rPr lang="en-US" sz="2400" dirty="0"/>
              <a:t>a NoBo could face and should be available in the new ERADIS</a:t>
            </a:r>
            <a:endParaRPr lang="en-GB" sz="2000" dirty="0"/>
          </a:p>
          <a:p>
            <a:pPr lvl="1" algn="just"/>
            <a:endParaRPr lang="en-GB" sz="2000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45F60C-3834-2CAB-A795-71EDCAF31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Association NB-Rail AISBL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0948C4-DCDB-CFB0-CFB2-38D2716E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2/2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DDCFF3-8932-9B72-FCB7-08C0C74BBD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" t="148" r="24771" b="15998"/>
          <a:stretch/>
        </p:blipFill>
        <p:spPr>
          <a:xfrm>
            <a:off x="7248128" y="3146737"/>
            <a:ext cx="4680520" cy="30905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1FEBD7-4EC4-59A6-24F9-D2B651AC1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1194823"/>
            <a:ext cx="4703381" cy="165811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731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94D722-B3A4-F04E-D188-091BAD34A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0F3060-6B1B-43FE-B8F1-B080B3B4BB70}"/>
              </a:ext>
            </a:extLst>
          </p:cNvPr>
          <p:cNvSpPr txBox="1"/>
          <p:nvPr/>
        </p:nvSpPr>
        <p:spPr>
          <a:xfrm>
            <a:off x="3621528" y="4149080"/>
            <a:ext cx="665093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Homepage: </a:t>
            </a:r>
            <a:r>
              <a:rPr lang="en-US" sz="2400" b="1" dirty="0">
                <a:hlinkClick r:id="rId2"/>
              </a:rPr>
              <a:t>www.nb-rail.eu</a:t>
            </a:r>
            <a:r>
              <a:rPr lang="en-US" sz="2400" b="1" dirty="0"/>
              <a:t> </a:t>
            </a:r>
          </a:p>
          <a:p>
            <a:pPr algn="ctr"/>
            <a:endParaRPr lang="en-US" b="1" dirty="0"/>
          </a:p>
          <a:p>
            <a:pPr algn="ctr"/>
            <a:r>
              <a:rPr lang="en-US" sz="2000" b="1" dirty="0"/>
              <a:t>E-Mail: </a:t>
            </a:r>
            <a:r>
              <a:rPr lang="en-US" sz="2000" b="1" dirty="0">
                <a:hlinkClick r:id="rId3"/>
              </a:rPr>
              <a:t>chairman@nb-rail.eu</a:t>
            </a:r>
            <a:r>
              <a:rPr lang="en-US" sz="2000" b="1" dirty="0"/>
              <a:t> or </a:t>
            </a:r>
            <a:r>
              <a:rPr lang="en-US" sz="2000" b="1" dirty="0">
                <a:hlinkClick r:id="rId4"/>
              </a:rPr>
              <a:t>emilio.cosciotti@nb-rail.eu</a:t>
            </a:r>
            <a:endParaRPr lang="en-US" sz="2000" b="1" dirty="0"/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Tel: +39 346 256 7056</a:t>
            </a:r>
            <a:endParaRPr lang="de-AT" dirty="0"/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Address: Rue Joseph Stevens 7, 1000 Brussel, Belgium</a:t>
            </a:r>
          </a:p>
          <a:p>
            <a:pPr algn="ctr"/>
            <a:endParaRPr lang="en-US" sz="800" b="1" dirty="0"/>
          </a:p>
        </p:txBody>
      </p:sp>
      <p:pic>
        <p:nvPicPr>
          <p:cNvPr id="4" name="Immagine 3" descr="Immagine che contiene aria aperta, cielo, strada, albero&#10;&#10;Il contenuto generato dall'IA potrebbe non essere corretto.">
            <a:extLst>
              <a:ext uri="{FF2B5EF4-FFF2-40B4-BE49-F238E27FC236}">
                <a16:creationId xmlns:a16="http://schemas.microsoft.com/office/drawing/2014/main" id="{46849BC2-E61B-55FF-E5C6-5F707DD4C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73" y="677595"/>
            <a:ext cx="5275429" cy="2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915EE-CB95-ABDB-22BB-F0D8367F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B612-555F-E929-94FF-39B969451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B4587D-A214-50AD-4049-41345AD7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64" y="138777"/>
            <a:ext cx="9422837" cy="1143000"/>
          </a:xfrm>
        </p:spPr>
        <p:txBody>
          <a:bodyPr/>
          <a:lstStyle/>
          <a:p>
            <a:r>
              <a:rPr lang="en-US" dirty="0"/>
              <a:t>Digital Certificates at Notified Bodies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5FF8426-D19D-B036-BE35-897029B6B0BF}"/>
              </a:ext>
            </a:extLst>
          </p:cNvPr>
          <p:cNvSpPr txBox="1">
            <a:spLocks/>
          </p:cNvSpPr>
          <p:nvPr/>
        </p:nvSpPr>
        <p:spPr>
          <a:xfrm>
            <a:off x="2351583" y="1484784"/>
            <a:ext cx="8640961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buNone/>
            </a:pPr>
            <a:r>
              <a:rPr lang="en-US" sz="2800" b="1" dirty="0"/>
              <a:t>ERADIS+ is under definition by ERA </a:t>
            </a:r>
            <a:r>
              <a:rPr lang="en-US" sz="2800" dirty="0"/>
              <a:t>with the scope to make machine readable the information of the </a:t>
            </a:r>
            <a:r>
              <a:rPr lang="en-US" sz="2800" dirty="0" err="1"/>
              <a:t>NoBo’s</a:t>
            </a:r>
            <a:r>
              <a:rPr lang="en-US" sz="2800" dirty="0"/>
              <a:t> Certification Level Documents, making them available for applications/processes using CLDs.</a:t>
            </a:r>
          </a:p>
          <a:p>
            <a:pPr marL="5715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ERA is developing </a:t>
            </a:r>
            <a:r>
              <a:rPr lang="en-US" sz="2800" b="1" dirty="0"/>
              <a:t>knowledge graphs </a:t>
            </a:r>
            <a:r>
              <a:rPr lang="en-US" sz="2800" dirty="0"/>
              <a:t>with open SPARQL-endpoints (allowing users to read without any proprietary tools).</a:t>
            </a:r>
          </a:p>
          <a:p>
            <a:pPr marL="57150" indent="0" algn="just">
              <a:buNone/>
            </a:pPr>
            <a:r>
              <a:rPr lang="en-US" sz="2800" dirty="0"/>
              <a:t>NB Rail is participating to some workshops with ERA and contributing to share which are the results of the </a:t>
            </a:r>
            <a:r>
              <a:rPr lang="en-US" sz="2800" dirty="0" err="1"/>
              <a:t>NoBo’s</a:t>
            </a:r>
            <a:r>
              <a:rPr lang="en-US" sz="2800" dirty="0"/>
              <a:t> assessment that can be made available, considering the NoBo responsibilities provided by the Legal Framework.</a:t>
            </a:r>
          </a:p>
          <a:p>
            <a:pPr marL="5715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dirty="0"/>
              <a:t>This presentation describes the proposed solutions</a:t>
            </a:r>
            <a:r>
              <a:rPr lang="en-US" sz="2800" dirty="0"/>
              <a:t>.</a:t>
            </a:r>
            <a:endParaRPr lang="en-GB" sz="2800" dirty="0"/>
          </a:p>
          <a:p>
            <a:pPr marL="400050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1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NB Rail </a:t>
            </a:r>
            <a:r>
              <a:rPr lang="de-DE" dirty="0" err="1"/>
              <a:t>proposal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0A7B141-B7D3-E3BF-CBD3-458BB8128893}"/>
              </a:ext>
            </a:extLst>
          </p:cNvPr>
          <p:cNvSpPr txBox="1">
            <a:spLocks/>
          </p:cNvSpPr>
          <p:nvPr/>
        </p:nvSpPr>
        <p:spPr>
          <a:xfrm>
            <a:off x="2351584" y="1484784"/>
            <a:ext cx="8479838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800" b="1" dirty="0"/>
              <a:t>Considering: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current data flow between </a:t>
            </a:r>
            <a:r>
              <a:rPr lang="en-US" sz="2400" dirty="0">
                <a:solidFill>
                  <a:srgbClr val="000000"/>
                </a:solidFill>
                <a:latin typeface="Suisse Intl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pplicants and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uisse Intl"/>
              </a:rPr>
              <a:t>NoBos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 in the context of SSs and ICs certifications</a:t>
            </a:r>
          </a:p>
          <a:p>
            <a:pPr marL="914400" lvl="1" indent="-457200" algn="just">
              <a:spcBef>
                <a:spcPts val="1800"/>
              </a:spcBef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that ERA trusts the work of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uisse Intl"/>
              </a:rPr>
              <a:t>NoBos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 and would like to make their results available for other types of authorizations as well</a:t>
            </a:r>
          </a:p>
          <a:p>
            <a:pPr marL="914400" lvl="1" indent="-457200" algn="just">
              <a:spcBef>
                <a:spcPts val="1800"/>
              </a:spcBef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that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Suisse Intl"/>
              </a:rPr>
              <a:t>digitalisation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 needs to optimize the data entry avoiding multiple entries and make data entered by the responsible entity available for the other involved entities.</a:t>
            </a:r>
          </a:p>
          <a:p>
            <a:pPr marL="457200" lvl="1" indent="0" algn="just">
              <a:spcBef>
                <a:spcPts val="180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NB Rail proposes the following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  <a:hlinkClick r:id="rId2"/>
              </a:rPr>
              <a:t>flowchart called Object of Assessment definition because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uisse Intl"/>
              </a:rPr>
              <a:t> this is the pivot aspect that can streamline all the data flow.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5575" y="6376243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Object of Assessment definition overview</a:t>
            </a:r>
            <a:endParaRPr lang="de-A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746626-D055-0F0F-4CA9-2CFC06EA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230261"/>
            <a:ext cx="10643476" cy="4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5575" y="6381328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Object of Assessment definition 1/3</a:t>
            </a:r>
            <a:endParaRPr lang="de-A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128C66-25C9-FE7D-3B62-A4BD73E4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230261"/>
            <a:ext cx="10643476" cy="47190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1B6A8EF-53EF-38B4-C8C0-DB1D14AA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434" b="1730"/>
          <a:stretch/>
        </p:blipFill>
        <p:spPr>
          <a:xfrm>
            <a:off x="1684666" y="1089730"/>
            <a:ext cx="955982" cy="13205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69AC32D-19C1-2CC0-F99C-0EC56C09E4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11" t="14557" r="2553" b="28164"/>
          <a:stretch/>
        </p:blipFill>
        <p:spPr>
          <a:xfrm>
            <a:off x="3119669" y="1844824"/>
            <a:ext cx="52805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F0DBE8C-AD57-02AB-1A8F-E75E03AC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750"/>
          <a:stretch/>
        </p:blipFill>
        <p:spPr>
          <a:xfrm>
            <a:off x="1418705" y="1196752"/>
            <a:ext cx="10653959" cy="46805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5667E9-5098-BB15-3A0A-1F18E500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05"/>
          <a:stretch/>
        </p:blipFill>
        <p:spPr>
          <a:xfrm>
            <a:off x="1475666" y="501341"/>
            <a:ext cx="4813295" cy="585501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688" y="148716"/>
            <a:ext cx="6096000" cy="1143000"/>
          </a:xfrm>
        </p:spPr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Object of Assessment definition 2/3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76" y="6448251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3433794-2050-ACAF-A0FE-5F4609FC63FE}"/>
              </a:ext>
            </a:extLst>
          </p:cNvPr>
          <p:cNvSpPr/>
          <p:nvPr/>
        </p:nvSpPr>
        <p:spPr>
          <a:xfrm>
            <a:off x="1898271" y="2316982"/>
            <a:ext cx="4273152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F61E181-A78D-9F45-87DD-41E44FD27354}"/>
              </a:ext>
            </a:extLst>
          </p:cNvPr>
          <p:cNvSpPr/>
          <p:nvPr/>
        </p:nvSpPr>
        <p:spPr>
          <a:xfrm>
            <a:off x="6528047" y="3106174"/>
            <a:ext cx="2562789" cy="322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623A0F-4E71-6185-0B64-5F809FFCAADF}"/>
              </a:ext>
            </a:extLst>
          </p:cNvPr>
          <p:cNvSpPr/>
          <p:nvPr/>
        </p:nvSpPr>
        <p:spPr>
          <a:xfrm>
            <a:off x="9408368" y="3106174"/>
            <a:ext cx="2562789" cy="322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0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Association NB-Rail AISBL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F600289-92FE-A2AB-9F07-3BE1789C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19"/>
          <a:stretch/>
        </p:blipFill>
        <p:spPr>
          <a:xfrm>
            <a:off x="2311474" y="2348881"/>
            <a:ext cx="9765399" cy="446659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C52B373-CDC8-112C-A3A8-493C9CFFE4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33" b="2447"/>
          <a:stretch/>
        </p:blipFill>
        <p:spPr>
          <a:xfrm>
            <a:off x="9144450" y="2466314"/>
            <a:ext cx="1981477" cy="8375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F8E4B0-0F70-110F-842B-50BB112C3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97" y="510363"/>
            <a:ext cx="10653567" cy="195410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Object of Assessment definition 3/3</a:t>
            </a:r>
            <a:endParaRPr lang="de-AT" dirty="0"/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97A4DC97-4031-2A3C-A437-CD6AE60B69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1666" y="2995526"/>
            <a:ext cx="6053323" cy="142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w="lg" len="med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F1BF5A3E-9D8D-75D4-683C-74720CA7F2D4}"/>
              </a:ext>
            </a:extLst>
          </p:cNvPr>
          <p:cNvSpPr/>
          <p:nvPr/>
        </p:nvSpPr>
        <p:spPr>
          <a:xfrm>
            <a:off x="4848447" y="3976577"/>
            <a:ext cx="3572539" cy="13966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information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provided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</a:t>
            </a:r>
          </a:p>
          <a:p>
            <a:pPr algn="ctr">
              <a:spcBef>
                <a:spcPts val="600"/>
              </a:spcBef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Reg. 250/2019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5F09F73-0073-23E9-E286-7FDB68A68B1A}"/>
              </a:ext>
            </a:extLst>
          </p:cNvPr>
          <p:cNvSpPr/>
          <p:nvPr/>
        </p:nvSpPr>
        <p:spPr>
          <a:xfrm>
            <a:off x="8040216" y="6133533"/>
            <a:ext cx="3530924" cy="7244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information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provided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</a:t>
            </a:r>
          </a:p>
          <a:p>
            <a:pPr algn="ctr">
              <a:spcBef>
                <a:spcPts val="600"/>
              </a:spcBef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Reg. 250/2019</a:t>
            </a:r>
          </a:p>
        </p:txBody>
      </p:sp>
    </p:spTree>
    <p:extLst>
      <p:ext uri="{BB962C8B-B14F-4D97-AF65-F5344CB8AC3E}">
        <p14:creationId xmlns:p14="http://schemas.microsoft.com/office/powerpoint/2010/main" val="26690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5575" y="6376243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CLD state diagram and Use Cases 1/3</a:t>
            </a:r>
            <a:endParaRPr lang="de-A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89B880-8A7B-DC40-2E79-D45001E2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" y="1918122"/>
            <a:ext cx="12123390" cy="3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3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4EAF71-6A07-4B63-A1DE-E36E2349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5575" y="6448251"/>
            <a:ext cx="9369605" cy="365125"/>
          </a:xfrm>
        </p:spPr>
        <p:txBody>
          <a:bodyPr/>
          <a:lstStyle/>
          <a:p>
            <a:r>
              <a:rPr lang="en-GB" dirty="0"/>
              <a:t>Association NB-Rail AISBL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F8DB58-7287-4890-AFB8-1B4185E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Suisse Intl"/>
              </a:rPr>
              <a:t>CLD state diagram and Use Cases 2/3</a:t>
            </a:r>
            <a:endParaRPr lang="de-A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9A90A37-E56C-9733-56F1-BF5D927EF43A}"/>
              </a:ext>
            </a:extLst>
          </p:cNvPr>
          <p:cNvSpPr/>
          <p:nvPr/>
        </p:nvSpPr>
        <p:spPr>
          <a:xfrm>
            <a:off x="1847528" y="980728"/>
            <a:ext cx="295232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0700D84-8F02-DACE-57F3-DD182B73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3"/>
          <a:stretch/>
        </p:blipFill>
        <p:spPr>
          <a:xfrm>
            <a:off x="2678507" y="1291716"/>
            <a:ext cx="9034117" cy="50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01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021.pptx" id="{1256513A-10DA-4270-A1CB-E609E12E9794}" vid="{DAF98EA5-84C5-4BAC-B9F8-B86707D8D090}"/>
    </a:ext>
  </a:extLst>
</a:theme>
</file>

<file path=ppt/theme/theme2.xml><?xml version="1.0" encoding="utf-8"?>
<a:theme xmlns:a="http://schemas.openxmlformats.org/drawingml/2006/main" name="Standardmaster Slide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06738C-3C78-4984-A7CB-DFC8F2429924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09FE4429A17FD46A08DB92D0A72BBF0" ma:contentTypeVersion="1366" ma:contentTypeDescription="Create a new document." ma:contentTypeScope="" ma:versionID="43b62b5b106c79a162e1e55ac362f4ff">
  <xsd:schema xmlns:xsd="http://www.w3.org/2001/XMLSchema" xmlns:xs="http://www.w3.org/2001/XMLSchema" xmlns:p="http://schemas.microsoft.com/office/2006/metadata/properties" xmlns:ns2="49592fe1-76b3-425e-9982-488f19897f48" xmlns:ns3="25b4cd97-9bf4-47d1-8121-72f7d5cad7e2" targetNamespace="http://schemas.microsoft.com/office/2006/metadata/properties" ma:root="true" ma:fieldsID="577adcc7bf670019071a4912b749bf58" ns2:_="" ns3:_="">
    <xsd:import namespace="49592fe1-76b3-425e-9982-488f19897f48"/>
    <xsd:import namespace="25b4cd97-9bf4-47d1-8121-72f7d5cad7e2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2:p326cb0d1ec842459739b9fbd76e8967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98a463e-6d81-416e-8743-eab523be1b8a}" ma:internalName="TaxCatchAllLabel" ma:readOnly="true" ma:showField="CatchAllDataLabel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98a463e-6d81-416e-8743-eab523be1b8a}" ma:internalName="TaxCatchAll" ma:readOnly="false" ma:showField="CatchAllData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326cb0d1ec842459739b9fbd76e8967" ma:index="21" nillable="true" ma:taxonomy="true" ma:internalName="p326cb0d1ec842459739b9fbd76e8967" ma:taxonomyFieldName="ERAAC2_x0020__x002d__x0020_Topic" ma:displayName="ERAAC2 - Topic" ma:default="" ma:fieldId="{9326cb0d-1ec8-4245-9739-b9fbd76e8967}" ma:sspId="ec698c8c-469b-4390-ad13-30cd69364034" ma:termSetId="470987b7-aa59-4596-ae6c-b35b117cbe4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4cd97-9bf4-47d1-8121-72f7d5cad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9</Value>
      <Value>37</Value>
      <Value>400</Value>
      <Value>294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3db0b660-ec3e-4248-9c07-10ade8cec6c2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1145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p326cb0d1ec842459739b9fbd76e8967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29a1a3a0-76dd-4f5e-949a-ef87402ca506</TermId>
        </TermInfo>
      </Terms>
    </p326cb0d1ec842459739b9fbd76e8967>
    <_dlc_DocId xmlns="49592fe1-76b3-425e-9982-488f19897f48">EXTID-1390797920-7</_dlc_DocId>
    <_dlc_DocIdUrl xmlns="49592fe1-76b3-425e-9982-488f19897f48">
      <Url>https://eraeuropaeu.sharepoint.com/sites/ERAAC2/_layouts/15/DocIdRedir.aspx?ID=EXTID-1390797920-7</Url>
      <Description>EXTID-1390797920-7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true" LastSyncTimeStamp="2025-01-21T16:19:50.75Z"/>
</file>

<file path=customXml/itemProps1.xml><?xml version="1.0" encoding="utf-8"?>
<ds:datastoreItem xmlns:ds="http://schemas.openxmlformats.org/officeDocument/2006/customXml" ds:itemID="{21F7817B-B86B-48BE-94DF-189B8A4B09DB}"/>
</file>

<file path=customXml/itemProps2.xml><?xml version="1.0" encoding="utf-8"?>
<ds:datastoreItem xmlns:ds="http://schemas.openxmlformats.org/officeDocument/2006/customXml" ds:itemID="{92C085BC-8BE0-4DFB-AD00-06AC4B707CD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6965684-48ce-48a4-af58-e99bb8b210f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21D9DB-0E3E-4A40-8C52-04C26361EE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A67A38-CAE5-4E39-A76E-6E43279F29C0}"/>
</file>

<file path=customXml/itemProps5.xml><?xml version="1.0" encoding="utf-8"?>
<ds:datastoreItem xmlns:ds="http://schemas.openxmlformats.org/officeDocument/2006/customXml" ds:itemID="{0CBBA6C5-D17B-4843-98D9-4F0860CD39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592</Words>
  <Application>Microsoft Office PowerPoint</Application>
  <PresentationFormat>Widescreen</PresentationFormat>
  <Paragraphs>69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Poppins Light</vt:lpstr>
      <vt:lpstr>Suisse Intl</vt:lpstr>
      <vt:lpstr>Times New Roman</vt:lpstr>
      <vt:lpstr>Verdana</vt:lpstr>
      <vt:lpstr>Larissa</vt:lpstr>
      <vt:lpstr>Standardmaster Slide</vt:lpstr>
      <vt:lpstr>1_Office Theme</vt:lpstr>
      <vt:lpstr>Digital Certificates at Notified Bodies</vt:lpstr>
      <vt:lpstr>Digital Certificates at Notified Bodies</vt:lpstr>
      <vt:lpstr>NB Rail proposal </vt:lpstr>
      <vt:lpstr>Object of Assessment definition overview</vt:lpstr>
      <vt:lpstr>Object of Assessment definition 1/3</vt:lpstr>
      <vt:lpstr>Object of Assessment definition 2/3</vt:lpstr>
      <vt:lpstr>Object of Assessment definition 3/3</vt:lpstr>
      <vt:lpstr>CLD state diagram and Use Cases 1/3</vt:lpstr>
      <vt:lpstr>CLD state diagram and Use Cases 2/3</vt:lpstr>
      <vt:lpstr>CLD state diagram and Use Cases 3/3</vt:lpstr>
      <vt:lpstr>Summary 1/2</vt:lpstr>
      <vt:lpstr>Summary 2/2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Veronika Handel</dc:creator>
  <cp:lastModifiedBy>COSCIOTTI EMILIO</cp:lastModifiedBy>
  <cp:revision>205</cp:revision>
  <dcterms:created xsi:type="dcterms:W3CDTF">2015-04-02T08:21:41Z</dcterms:created>
  <dcterms:modified xsi:type="dcterms:W3CDTF">2025-06-02T14:23:39Z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d538fd-7cd2-4b8b-bd42-f6ee8cc1e568_Enabled">
    <vt:lpwstr>true</vt:lpwstr>
  </property>
  <property fmtid="{D5CDD505-2E9C-101B-9397-08002B2CF9AE}" pid="3" name="MSIP_Label_d3d538fd-7cd2-4b8b-bd42-f6ee8cc1e568_SetDate">
    <vt:lpwstr>2021-10-06T12:23:37Z</vt:lpwstr>
  </property>
  <property fmtid="{D5CDD505-2E9C-101B-9397-08002B2CF9AE}" pid="4" name="MSIP_Label_d3d538fd-7cd2-4b8b-bd42-f6ee8cc1e568_Method">
    <vt:lpwstr>Standard</vt:lpwstr>
  </property>
  <property fmtid="{D5CDD505-2E9C-101B-9397-08002B2CF9AE}" pid="5" name="MSIP_Label_d3d538fd-7cd2-4b8b-bd42-f6ee8cc1e568_Name">
    <vt:lpwstr>d3d538fd-7cd2-4b8b-bd42-f6ee8cc1e568</vt:lpwstr>
  </property>
  <property fmtid="{D5CDD505-2E9C-101B-9397-08002B2CF9AE}" pid="6" name="MSIP_Label_d3d538fd-7cd2-4b8b-bd42-f6ee8cc1e568_SiteId">
    <vt:lpwstr>255bd3b3-8412-4e31-a3ec-56916c7ae8c0</vt:lpwstr>
  </property>
  <property fmtid="{D5CDD505-2E9C-101B-9397-08002B2CF9AE}" pid="7" name="MSIP_Label_d3d538fd-7cd2-4b8b-bd42-f6ee8cc1e568_ActionId">
    <vt:lpwstr>ea665439-119e-4b62-b463-62458a15253b</vt:lpwstr>
  </property>
  <property fmtid="{D5CDD505-2E9C-101B-9397-08002B2CF9AE}" pid="8" name="MSIP_Label_d3d538fd-7cd2-4b8b-bd42-f6ee8cc1e568_ContentBits">
    <vt:lpwstr>0</vt:lpwstr>
  </property>
  <property fmtid="{D5CDD505-2E9C-101B-9397-08002B2CF9AE}" pid="9" name="ContentTypeId">
    <vt:lpwstr>0x010100ED194B9F7C15044CBD43C025EAD2ECAB00E09FE4429A17FD46A08DB92D0A72BBF0</vt:lpwstr>
  </property>
  <property fmtid="{D5CDD505-2E9C-101B-9397-08002B2CF9AE}" pid="10" name="MSIP_Label_7c0cd99e-135b-4e1c-8191-9398fdabe210_Enabled">
    <vt:lpwstr>true</vt:lpwstr>
  </property>
  <property fmtid="{D5CDD505-2E9C-101B-9397-08002B2CF9AE}" pid="11" name="MSIP_Label_7c0cd99e-135b-4e1c-8191-9398fdabe210_SetDate">
    <vt:lpwstr>2025-02-28T09:55:32Z</vt:lpwstr>
  </property>
  <property fmtid="{D5CDD505-2E9C-101B-9397-08002B2CF9AE}" pid="12" name="MSIP_Label_7c0cd99e-135b-4e1c-8191-9398fdabe210_Method">
    <vt:lpwstr>Privileged</vt:lpwstr>
  </property>
  <property fmtid="{D5CDD505-2E9C-101B-9397-08002B2CF9AE}" pid="13" name="MSIP_Label_7c0cd99e-135b-4e1c-8191-9398fdabe210_Name">
    <vt:lpwstr>Confidential without footer</vt:lpwstr>
  </property>
  <property fmtid="{D5CDD505-2E9C-101B-9397-08002B2CF9AE}" pid="14" name="MSIP_Label_7c0cd99e-135b-4e1c-8191-9398fdabe210_SiteId">
    <vt:lpwstr>4c8a6547-459a-4b75-a3dc-f66efe3e9c4e</vt:lpwstr>
  </property>
  <property fmtid="{D5CDD505-2E9C-101B-9397-08002B2CF9AE}" pid="15" name="MSIP_Label_7c0cd99e-135b-4e1c-8191-9398fdabe210_ActionId">
    <vt:lpwstr>2682a931-8649-4001-b3ef-49f784446626</vt:lpwstr>
  </property>
  <property fmtid="{D5CDD505-2E9C-101B-9397-08002B2CF9AE}" pid="16" name="MSIP_Label_7c0cd99e-135b-4e1c-8191-9398fdabe210_ContentBits">
    <vt:lpwstr>0</vt:lpwstr>
  </property>
  <property fmtid="{D5CDD505-2E9C-101B-9397-08002B2CF9AE}" pid="17" name="_dlc_DocIdItemGuid">
    <vt:lpwstr>1809e34d-7638-4b6c-a70f-a1af7ed264ec</vt:lpwstr>
  </property>
  <property fmtid="{D5CDD505-2E9C-101B-9397-08002B2CF9AE}" pid="18" name="Origin-Author">
    <vt:lpwstr>294;#External|3db0b660-ec3e-4248-9c07-10ade8cec6c2</vt:lpwstr>
  </property>
  <property fmtid="{D5CDD505-2E9C-101B-9397-08002B2CF9AE}" pid="19" name="Origin_x002d_Author">
    <vt:lpwstr>294;#External|3db0b660-ec3e-4248-9c07-10ade8cec6c2</vt:lpwstr>
  </property>
  <property fmtid="{D5CDD505-2E9C-101B-9397-08002B2CF9AE}" pid="20" name="Document type">
    <vt:lpwstr>37;#Presentation|d69afb93-d8c7-4c9e-870f-5298841c2f8f</vt:lpwstr>
  </property>
  <property fmtid="{D5CDD505-2E9C-101B-9397-08002B2CF9AE}" pid="21" name="Process">
    <vt:lpwstr>9;#DRA - Dissemination of Railway Activities|dcaddc21-558f-4a25-831f-055f3345f696</vt:lpwstr>
  </property>
  <property fmtid="{D5CDD505-2E9C-101B-9397-08002B2CF9AE}" pid="22" name="ERAAC2 - Topic">
    <vt:lpwstr>400;#Presentations|29a1a3a0-76dd-4f5e-949a-ef87402ca506</vt:lpwstr>
  </property>
  <property fmtid="{D5CDD505-2E9C-101B-9397-08002B2CF9AE}" pid="23" name="Document_x0020_type">
    <vt:lpwstr>37;#Presentation|d69afb93-d8c7-4c9e-870f-5298841c2f8f</vt:lpwstr>
  </property>
  <property fmtid="{D5CDD505-2E9C-101B-9397-08002B2CF9AE}" pid="24" name="ERAAC2_x0020__x002d__x0020_Topic">
    <vt:lpwstr>400;#Presentations|29a1a3a0-76dd-4f5e-949a-ef87402ca506</vt:lpwstr>
  </property>
</Properties>
</file>