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2" r:id="rId5"/>
    <p:sldId id="264" r:id="rId6"/>
    <p:sldId id="270" r:id="rId7"/>
    <p:sldId id="268" r:id="rId8"/>
    <p:sldId id="272" r:id="rId9"/>
    <p:sldId id="273" r:id="rId10"/>
    <p:sldId id="274" r:id="rId11"/>
    <p:sldId id="275" r:id="rId12"/>
    <p:sldId id="276" r:id="rId13"/>
    <p:sldId id="267" r:id="rId14"/>
  </p:sldIdLst>
  <p:sldSz cx="12192000" cy="6858000"/>
  <p:notesSz cx="6858000" cy="9144000"/>
  <p:embeddedFontLst>
    <p:embeddedFont>
      <p:font typeface="Neue Haas Unica Pro" panose="020B0504030206020203" pitchFamily="34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4E8477-861D-7A98-659E-82A013213AA4}" name="Niels B. Buch" initials="NB" userId="S::nbb@Trafikstyrelsen.dk::beb746fa-2a97-47ac-aaf6-cb17cdeddf0d" providerId="AD"/>
  <p188:author id="{C458399B-9F2A-BC5C-2FE9-DF40A878A851}" name="Laura Meyer Harrison" initials="LH" userId="S::lamh@Trafikstyrelsen.dk::5c3b936f-758f-4142-8630-3d12e9c85f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54A"/>
    <a:srgbClr val="56C271"/>
    <a:srgbClr val="11371E"/>
    <a:srgbClr val="113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8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68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openxmlformats.org/officeDocument/2006/relationships/customXml" Target="../customXml/item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8A69CA9-0CBA-070F-FB4B-B81183E95D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89DBE2-02FC-C4F0-48B7-1FA0B45A2D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E3377-D5CC-48E5-8826-247E16E22CFE}" type="datetimeFigureOut">
              <a:rPr lang="nl-BE" smtClean="0"/>
              <a:t>10/04/2026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DD17C9-9F43-742E-4C9B-73A046633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0E841B-43AF-055D-0CCD-7862C67B4C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2D560-F0B2-4654-8C82-36E3F55AD1C7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4686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4D6FE-F4ED-4C68-B549-91F81E95BBB5}" type="datetimeFigureOut">
              <a:rPr lang="nl-BE" smtClean="0"/>
              <a:t>10/04/2026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CE61-DF9C-45DB-8DFB-D4FBEC0BA13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506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6E23445E-784E-5899-737C-42934D77ED0F}"/>
              </a:ext>
            </a:extLst>
          </p:cNvPr>
          <p:cNvSpPr/>
          <p:nvPr userDrawn="1"/>
        </p:nvSpPr>
        <p:spPr>
          <a:xfrm>
            <a:off x="0" y="5683250"/>
            <a:ext cx="12192000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212" y="3429000"/>
            <a:ext cx="6480000" cy="144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rgbClr val="11371E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212" y="4910654"/>
            <a:ext cx="6588000" cy="61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fr-BE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855A18-06BE-DEEF-AB96-364AF356B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2" y="557922"/>
            <a:ext cx="2814979" cy="9720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F7B178C-0B24-9C7B-F57A-6C225CE9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025" y="5683250"/>
            <a:ext cx="6588125" cy="612000"/>
          </a:xfrm>
        </p:spPr>
        <p:txBody>
          <a:bodyPr anchor="ctr"/>
          <a:lstStyle>
            <a:lvl1pPr marL="0" indent="0">
              <a:buNone/>
              <a:defRPr lang="nl-NL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9EAFF2D4-C444-AD57-8D22-D5D5F7EAD6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3789" y="426243"/>
            <a:ext cx="4518150" cy="600551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(avec sous-titre v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D5BDBA8B-8BC2-3CC7-E444-AB8F28A0EC21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solidFill>
                  <a:srgbClr val="11371E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79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rgbClr val="56C271"/>
                </a:solidFill>
              </a:defRPr>
            </a:lvl1pPr>
            <a:lvl2pPr marL="457200" indent="0">
              <a:buNone/>
              <a:defRPr sz="2200"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7296E3D-BDB0-EF38-2ED2-5DBB8B7AE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813800" y="6148840"/>
            <a:ext cx="540000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(sans sous-titre v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D5BDBA8B-8BC2-3CC7-E444-AB8F28A0EC21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solidFill>
                  <a:srgbClr val="11371E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799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7296E3D-BDB0-EF38-2ED2-5DBB8B7AE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813800" y="6148840"/>
            <a:ext cx="540000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0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E6617-5D16-A0AC-A9F6-D073536A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1AD3D2-94D9-D681-0A61-6EA43EB6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8579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1E6781F-C8D1-7432-EFEF-5E0850B7C26F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E58277-735A-3AE3-EFE3-E45BA08DA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81AF8-7084-E2D0-0E9D-EAD8C7A9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799" y="6148840"/>
            <a:ext cx="540001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B716516-0478-E7DE-461D-75075D7DC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6825" y="1825625"/>
            <a:ext cx="5006975" cy="3857625"/>
          </a:xfrm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103016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E6617-5D16-A0AC-A9F6-D073536A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1E6781F-C8D1-7432-EFEF-5E0850B7C26F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E58277-735A-3AE3-EFE3-E45BA08DA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81AF8-7084-E2D0-0E9D-EAD8C7A9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799" y="6148840"/>
            <a:ext cx="540001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B716516-0478-E7DE-461D-75075D7DC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825625"/>
            <a:ext cx="10515600" cy="4104327"/>
          </a:xfrm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391395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5457"/>
          </a:xfrm>
        </p:spPr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5457"/>
          </a:xfrm>
        </p:spPr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813800" y="6148840"/>
            <a:ext cx="540000" cy="448553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 algn="ctr">
              <a:defRPr sz="1500" b="1"/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6490568-0CF6-F1EA-AAFE-3E4B35C6E086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F6444A-98F7-60A5-39AF-F5835E877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kel titel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fr-BE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13800" y="6145567"/>
            <a:ext cx="540000" cy="451827"/>
          </a:xfrm>
          <a:prstGeom prst="rect">
            <a:avLst/>
          </a:prstGeom>
          <a:solidFill>
            <a:srgbClr val="56C271"/>
          </a:solidFill>
        </p:spPr>
        <p:txBody>
          <a:bodyPr anchor="ctr"/>
          <a:lstStyle>
            <a:lvl1pPr>
              <a:defRPr sz="1500" b="1"/>
            </a:lvl1pPr>
          </a:lstStyle>
          <a:p>
            <a:fld id="{27C6CCC6-2BE5-4E42-96A4-D1E8E81A3D8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9D4C466-EE00-5E7B-CA0B-579C5E57A746}"/>
              </a:ext>
            </a:extLst>
          </p:cNvPr>
          <p:cNvSpPr/>
          <p:nvPr userDrawn="1"/>
        </p:nvSpPr>
        <p:spPr>
          <a:xfrm>
            <a:off x="2414494" y="6148841"/>
            <a:ext cx="8399306" cy="451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0829F4-00A7-68A7-49F7-3B501803A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9568"/>
            <a:ext cx="14596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-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212" y="2500953"/>
            <a:ext cx="6480000" cy="1440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rgbClr val="11371E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BE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855A18-06BE-DEEF-AB96-364AF356B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2" y="5459756"/>
            <a:ext cx="2814979" cy="972000"/>
          </a:xfrm>
          <a:prstGeom prst="rect">
            <a:avLst/>
          </a:prstGeom>
        </p:spPr>
      </p:pic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9EAFF2D4-C444-AD57-8D22-D5D5F7EAD6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3789" y="426243"/>
            <a:ext cx="4518150" cy="600551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223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  <p:sldLayoutId id="2147483657" r:id="rId5"/>
    <p:sldLayoutId id="2147483652" r:id="rId6"/>
    <p:sldLayoutId id="2147483654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000" b="1" kern="1200">
          <a:solidFill>
            <a:srgbClr val="11371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fr-FR"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nfo@nsarail.fgov.b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be/url?url=http://fr.wikipedia.org/wiki/Transmission_voie-machine&amp;rct=j&amp;frm=1&amp;q=&amp;esrc=s&amp;sa=U&amp;ei=OGxnVc2RNLPQ7Aax6oOYCg&amp;ved=0CB0Q9QEwBA&amp;usg=AFQjCNFHL1bIoQzUCXqdT8eSlahHHvzxX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be/url?url=http://www.consorziosaturno.it/en/74_reti-di-telecomunicazioni-gsm-r&amp;rct=j&amp;frm=1&amp;q=&amp;esrc=s&amp;sa=U&amp;ei=TXBnVaqrF5OM7AbBzoKQCQ&amp;ved=0CCEQ9QEwBg&amp;usg=AFQjCNG1X9Hick7glly6G0ICCq0yjT9tC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5.jpeg"/><Relationship Id="rId19" Type="http://schemas.openxmlformats.org/officeDocument/2006/relationships/image" Target="../media/image24.jpg"/><Relationship Id="rId4" Type="http://schemas.openxmlformats.org/officeDocument/2006/relationships/image" Target="../media/image9.jp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5A45BF9-9848-F874-58AC-05EB1E19F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NSA BE challenges for</a:t>
            </a:r>
            <a:br>
              <a:rPr lang="fr-BE" dirty="0"/>
            </a:br>
            <a:r>
              <a:rPr lang="fr-BE" dirty="0"/>
              <a:t>ETCS-</a:t>
            </a:r>
            <a:r>
              <a:rPr lang="fr-BE" dirty="0" err="1"/>
              <a:t>only</a:t>
            </a:r>
            <a:r>
              <a:rPr lang="fr-BE" dirty="0"/>
              <a:t> </a:t>
            </a:r>
            <a:r>
              <a:rPr lang="fr-BE" dirty="0" err="1"/>
              <a:t>operations</a:t>
            </a:r>
            <a:endParaRPr lang="fr-BE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77D029F-D9B9-C0BF-969C-746399D2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ERA ERTMS 2026 </a:t>
            </a:r>
            <a:r>
              <a:rPr lang="fr-BE" dirty="0" err="1"/>
              <a:t>Conference</a:t>
            </a:r>
            <a:r>
              <a:rPr lang="fr-BE" dirty="0"/>
              <a:t> , 22nd April 2026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25FC5E5-301F-AC11-F7C5-F6D701A59A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/>
              <a:t>Depuydt Julien| </a:t>
            </a:r>
            <a:r>
              <a:rPr lang="fr-BE" dirty="0">
                <a:hlinkClick r:id="rId2"/>
              </a:rPr>
              <a:t>info@nsarail.fgov.be</a:t>
            </a:r>
            <a:r>
              <a:rPr lang="fr-BE" dirty="0"/>
              <a:t> 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B6E95B93-1E5F-0BA4-1F64-4023481938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DBD9A82-65C3-2163-1C8C-4ECB5A414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63" y="3367329"/>
            <a:ext cx="4422775" cy="30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6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3603FD2-7806-FF8C-3083-D6812A5E5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!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00F3EB8-3FA3-847E-6534-CD62A0C3C1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676D72-12D1-B416-1E35-B88E4227E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63" y="3367329"/>
            <a:ext cx="4422775" cy="30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6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A2346-D1D8-D50A-CE0F-54EBB443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Biggest</a:t>
            </a:r>
            <a:r>
              <a:rPr lang="fr-BE" dirty="0"/>
              <a:t> NSA challenge: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C6D461-95C9-5B9D-48BD-1BEB2DA5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D29E86-A42D-8A5D-B333-9A4F43A25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2011</a:t>
            </a:r>
          </a:p>
          <a:p>
            <a:pPr lvl="1"/>
            <a:r>
              <a:rPr lang="en-GB" sz="1800" dirty="0"/>
              <a:t>Masterplans to reach ETCS-only operations approved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2015</a:t>
            </a:r>
          </a:p>
          <a:p>
            <a:pPr lvl="1"/>
            <a:r>
              <a:rPr lang="en-GB" sz="1800" dirty="0"/>
              <a:t>Full corridor from Antwerp to Luxembourg border operational in ETCS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December 2016</a:t>
            </a:r>
          </a:p>
          <a:p>
            <a:pPr lvl="1"/>
            <a:r>
              <a:rPr lang="en-GB" sz="1800" dirty="0"/>
              <a:t>Start of decommissioning of old class B system</a:t>
            </a:r>
          </a:p>
          <a:p>
            <a:pPr lvl="1"/>
            <a:r>
              <a:rPr lang="en-GB" sz="1800" dirty="0"/>
              <a:t>Forced transition for all RU to move to ETCS (or TBL1+ in specific cases)</a:t>
            </a:r>
          </a:p>
          <a:p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July 2018</a:t>
            </a:r>
          </a:p>
          <a:p>
            <a:pPr lvl="1"/>
            <a:r>
              <a:rPr lang="en-GB" sz="1800" dirty="0"/>
              <a:t>Legally binding migration path ending all main line class B operations &gt; 2027 (except HSL1)</a:t>
            </a:r>
          </a:p>
          <a:p>
            <a:endParaRPr lang="en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2506A9-F265-91C5-A46D-AE89C2DCB498}"/>
              </a:ext>
            </a:extLst>
          </p:cNvPr>
          <p:cNvSpPr txBox="1"/>
          <p:nvPr/>
        </p:nvSpPr>
        <p:spPr>
          <a:xfrm>
            <a:off x="1370045" y="6099917"/>
            <a:ext cx="9983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/>
              <a:t>Let’s</a:t>
            </a:r>
            <a:r>
              <a:rPr lang="fr-BE" sz="3000" dirty="0"/>
              <a:t> </a:t>
            </a:r>
            <a:r>
              <a:rPr lang="fr-BE" sz="3000" dirty="0" err="1"/>
              <a:t>keep</a:t>
            </a:r>
            <a:r>
              <a:rPr lang="fr-BE" sz="3000" dirty="0"/>
              <a:t> </a:t>
            </a:r>
            <a:r>
              <a:rPr lang="fr-BE" sz="3000" dirty="0" err="1"/>
              <a:t>it</a:t>
            </a:r>
            <a:r>
              <a:rPr lang="fr-BE" sz="3000" dirty="0"/>
              <a:t> on </a:t>
            </a:r>
            <a:r>
              <a:rPr lang="fr-BE" sz="3000" dirty="0" err="1"/>
              <a:t>track</a:t>
            </a:r>
            <a:r>
              <a:rPr lang="fr-BE" sz="3000" dirty="0"/>
              <a:t>! (</a:t>
            </a:r>
            <a:r>
              <a:rPr lang="fr-BE" sz="3000" dirty="0" err="1"/>
              <a:t>with</a:t>
            </a:r>
            <a:r>
              <a:rPr lang="fr-BE" sz="3000" dirty="0"/>
              <a:t> &lt; 8 FTE)</a:t>
            </a:r>
            <a:endParaRPr lang="en-BE" sz="3000" dirty="0"/>
          </a:p>
        </p:txBody>
      </p:sp>
    </p:spTree>
    <p:extLst>
      <p:ext uri="{BB962C8B-B14F-4D97-AF65-F5344CB8AC3E}">
        <p14:creationId xmlns:p14="http://schemas.microsoft.com/office/powerpoint/2010/main" val="18916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6322C-D1B2-84E0-6F77-292FA27C1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75435-B020-0FF0-5E5E-B192D6E1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fr-BE" dirty="0" err="1"/>
              <a:t>Today</a:t>
            </a:r>
            <a:br>
              <a:rPr lang="fr-BE" dirty="0"/>
            </a:br>
            <a:r>
              <a:rPr lang="fr-BE" dirty="0"/>
              <a:t>in</a:t>
            </a:r>
            <a:br>
              <a:rPr lang="fr-BE" dirty="0"/>
            </a:br>
            <a:r>
              <a:rPr lang="fr-BE" dirty="0"/>
              <a:t>Belgium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0A3F80-77C1-1790-2AE5-33E19B3B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549" y="365125"/>
            <a:ext cx="7984301" cy="56488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7894B7-5FF3-E22F-245F-BE727A7D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800" y="6148840"/>
            <a:ext cx="540000" cy="45182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C6CCC6-2BE5-4E42-96A4-D1E8E81A3D8E}" type="slidenum">
              <a:rPr lang="fr-FR" smtClean="0"/>
              <a:pPr>
                <a:spcAft>
                  <a:spcPts val="600"/>
                </a:spcAft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1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08553-2DAC-AAD3-626B-621FC517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Belgium: 5 </a:t>
            </a:r>
            <a:r>
              <a:rPr lang="fr-BE" dirty="0" err="1"/>
              <a:t>shades</a:t>
            </a:r>
            <a:r>
              <a:rPr lang="fr-BE" dirty="0"/>
              <a:t> of ETCS </a:t>
            </a:r>
            <a:r>
              <a:rPr lang="fr-BE" dirty="0" err="1"/>
              <a:t>trackside</a:t>
            </a:r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9F8493-649F-C183-E6E9-CA3AC35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174ECA-1B42-87F5-8448-C78599BE29DB}"/>
              </a:ext>
            </a:extLst>
          </p:cNvPr>
          <p:cNvSpPr/>
          <p:nvPr/>
        </p:nvSpPr>
        <p:spPr bwMode="auto">
          <a:xfrm>
            <a:off x="2150861" y="2369571"/>
            <a:ext cx="1584176" cy="1467565"/>
          </a:xfrm>
          <a:prstGeom prst="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ETCS 1 FS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1200" i="1" dirty="0">
                <a:solidFill>
                  <a:schemeClr val="bg1"/>
                </a:solidFill>
              </a:rPr>
              <a:t>SV1.1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i="1" dirty="0">
                <a:solidFill>
                  <a:schemeClr val="bg1"/>
                </a:solidFill>
              </a:rPr>
              <a:t>Conventional Network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2012 -- 2025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D1041-597E-8E35-6EE9-F48755EEDE33}"/>
              </a:ext>
            </a:extLst>
          </p:cNvPr>
          <p:cNvSpPr/>
          <p:nvPr/>
        </p:nvSpPr>
        <p:spPr bwMode="auto">
          <a:xfrm>
            <a:off x="5319213" y="2369573"/>
            <a:ext cx="1593671" cy="1467565"/>
          </a:xfrm>
          <a:prstGeom prst="rect">
            <a:avLst/>
          </a:prstGeom>
          <a:solidFill>
            <a:srgbClr val="005DA4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</a:rPr>
              <a:t>ETCS 1 LS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</a:rPr>
              <a:t>SV 2.0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sz="1000" i="1" dirty="0">
                <a:solidFill>
                  <a:schemeClr val="bg1"/>
                </a:solidFill>
              </a:rPr>
              <a:t>Conventional Network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2020 - 2025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4D5B3-8201-D753-5F48-4DB6E5523C71}"/>
              </a:ext>
            </a:extLst>
          </p:cNvPr>
          <p:cNvSpPr/>
          <p:nvPr/>
        </p:nvSpPr>
        <p:spPr bwMode="auto">
          <a:xfrm>
            <a:off x="3735037" y="2369573"/>
            <a:ext cx="1596218" cy="1467565"/>
          </a:xfrm>
          <a:prstGeom prst="rect">
            <a:avLst/>
          </a:prstGeom>
          <a:solidFill>
            <a:srgbClr val="1660A4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ETCS 2 FS</a:t>
            </a:r>
          </a:p>
          <a:p>
            <a:pPr algn="ctr"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</a:rPr>
              <a:t>SV 1.1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Conventional Network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2018 -- 2025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BF9C7-BD1A-AA77-EB62-A8BA36F26FCB}"/>
              </a:ext>
            </a:extLst>
          </p:cNvPr>
          <p:cNvSpPr/>
          <p:nvPr/>
        </p:nvSpPr>
        <p:spPr bwMode="auto">
          <a:xfrm>
            <a:off x="8507628" y="2369570"/>
            <a:ext cx="1583227" cy="1467565"/>
          </a:xfrm>
          <a:prstGeom prst="rect">
            <a:avLst/>
          </a:prstGeom>
          <a:solidFill>
            <a:srgbClr val="005DA4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ETCS 1 FS</a:t>
            </a:r>
          </a:p>
          <a:p>
            <a:pPr algn="ctr"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</a:rPr>
              <a:t>SV 1.1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sz="1000" i="1" dirty="0">
                <a:solidFill>
                  <a:schemeClr val="bg1"/>
                </a:solidFill>
              </a:rPr>
              <a:t>High Speed Line L2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sz="1000" i="1" dirty="0">
                <a:solidFill>
                  <a:schemeClr val="bg1"/>
                </a:solidFill>
              </a:rPr>
              <a:t>2017</a:t>
            </a:r>
          </a:p>
        </p:txBody>
      </p:sp>
      <p:grpSp>
        <p:nvGrpSpPr>
          <p:cNvPr id="9" name="Group 143">
            <a:extLst>
              <a:ext uri="{FF2B5EF4-FFF2-40B4-BE49-F238E27FC236}">
                <a16:creationId xmlns:a16="http://schemas.microsoft.com/office/drawing/2014/main" id="{9B9C4EFD-C8B2-5435-B69E-2A890111523E}"/>
              </a:ext>
            </a:extLst>
          </p:cNvPr>
          <p:cNvGrpSpPr>
            <a:grpSpLocks/>
          </p:cNvGrpSpPr>
          <p:nvPr/>
        </p:nvGrpSpPr>
        <p:grpSpPr bwMode="auto">
          <a:xfrm>
            <a:off x="4085310" y="2444108"/>
            <a:ext cx="297799" cy="320456"/>
            <a:chOff x="7139" y="9016"/>
            <a:chExt cx="666" cy="835"/>
          </a:xfrm>
        </p:grpSpPr>
        <p:sp>
          <p:nvSpPr>
            <p:cNvPr id="10" name="Freeform 144">
              <a:extLst>
                <a:ext uri="{FF2B5EF4-FFF2-40B4-BE49-F238E27FC236}">
                  <a16:creationId xmlns:a16="http://schemas.microsoft.com/office/drawing/2014/main" id="{339FF836-45F0-4638-09B4-B2DDB5430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" y="9016"/>
              <a:ext cx="666" cy="835"/>
            </a:xfrm>
            <a:custGeom>
              <a:avLst/>
              <a:gdLst>
                <a:gd name="T0" fmla="*/ 666 w 666"/>
                <a:gd name="T1" fmla="*/ 244 h 835"/>
                <a:gd name="T2" fmla="*/ 666 w 666"/>
                <a:gd name="T3" fmla="*/ 0 h 835"/>
                <a:gd name="T4" fmla="*/ 0 w 666"/>
                <a:gd name="T5" fmla="*/ 0 h 835"/>
                <a:gd name="T6" fmla="*/ 0 w 666"/>
                <a:gd name="T7" fmla="*/ 835 h 835"/>
                <a:gd name="T8" fmla="*/ 446 w 666"/>
                <a:gd name="T9" fmla="*/ 835 h 835"/>
                <a:gd name="T10" fmla="*/ 446 w 666"/>
                <a:gd name="T11" fmla="*/ 469 h 835"/>
                <a:gd name="T12" fmla="*/ 666 w 666"/>
                <a:gd name="T13" fmla="*/ 244 h 8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6" h="835">
                  <a:moveTo>
                    <a:pt x="666" y="244"/>
                  </a:moveTo>
                  <a:lnTo>
                    <a:pt x="666" y="0"/>
                  </a:lnTo>
                  <a:lnTo>
                    <a:pt x="0" y="0"/>
                  </a:lnTo>
                  <a:lnTo>
                    <a:pt x="0" y="835"/>
                  </a:lnTo>
                  <a:lnTo>
                    <a:pt x="446" y="835"/>
                  </a:lnTo>
                  <a:lnTo>
                    <a:pt x="446" y="469"/>
                  </a:lnTo>
                  <a:lnTo>
                    <a:pt x="666" y="2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45">
              <a:extLst>
                <a:ext uri="{FF2B5EF4-FFF2-40B4-BE49-F238E27FC236}">
                  <a16:creationId xmlns:a16="http://schemas.microsoft.com/office/drawing/2014/main" id="{46C72BE8-DA03-F992-5791-F8B22580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9054"/>
              <a:ext cx="587" cy="759"/>
            </a:xfrm>
            <a:custGeom>
              <a:avLst/>
              <a:gdLst>
                <a:gd name="T0" fmla="*/ 474 w 587"/>
                <a:gd name="T1" fmla="*/ 0 h 759"/>
                <a:gd name="T2" fmla="*/ 104 w 587"/>
                <a:gd name="T3" fmla="*/ 0 h 759"/>
                <a:gd name="T4" fmla="*/ 90 w 587"/>
                <a:gd name="T5" fmla="*/ 0 h 759"/>
                <a:gd name="T6" fmla="*/ 52 w 587"/>
                <a:gd name="T7" fmla="*/ 14 h 759"/>
                <a:gd name="T8" fmla="*/ 33 w 587"/>
                <a:gd name="T9" fmla="*/ 28 h 759"/>
                <a:gd name="T10" fmla="*/ 14 w 587"/>
                <a:gd name="T11" fmla="*/ 51 h 759"/>
                <a:gd name="T12" fmla="*/ 5 w 587"/>
                <a:gd name="T13" fmla="*/ 79 h 759"/>
                <a:gd name="T14" fmla="*/ 0 w 587"/>
                <a:gd name="T15" fmla="*/ 117 h 759"/>
                <a:gd name="T16" fmla="*/ 0 w 587"/>
                <a:gd name="T17" fmla="*/ 633 h 759"/>
                <a:gd name="T18" fmla="*/ 5 w 587"/>
                <a:gd name="T19" fmla="*/ 675 h 759"/>
                <a:gd name="T20" fmla="*/ 19 w 587"/>
                <a:gd name="T21" fmla="*/ 708 h 759"/>
                <a:gd name="T22" fmla="*/ 33 w 587"/>
                <a:gd name="T23" fmla="*/ 726 h 759"/>
                <a:gd name="T24" fmla="*/ 57 w 587"/>
                <a:gd name="T25" fmla="*/ 745 h 759"/>
                <a:gd name="T26" fmla="*/ 90 w 587"/>
                <a:gd name="T27" fmla="*/ 759 h 759"/>
                <a:gd name="T28" fmla="*/ 108 w 587"/>
                <a:gd name="T29" fmla="*/ 759 h 759"/>
                <a:gd name="T30" fmla="*/ 249 w 587"/>
                <a:gd name="T31" fmla="*/ 759 h 759"/>
                <a:gd name="T32" fmla="*/ 291 w 587"/>
                <a:gd name="T33" fmla="*/ 754 h 759"/>
                <a:gd name="T34" fmla="*/ 319 w 587"/>
                <a:gd name="T35" fmla="*/ 740 h 759"/>
                <a:gd name="T36" fmla="*/ 343 w 587"/>
                <a:gd name="T37" fmla="*/ 722 h 759"/>
                <a:gd name="T38" fmla="*/ 357 w 587"/>
                <a:gd name="T39" fmla="*/ 698 h 759"/>
                <a:gd name="T40" fmla="*/ 371 w 587"/>
                <a:gd name="T41" fmla="*/ 661 h 759"/>
                <a:gd name="T42" fmla="*/ 371 w 587"/>
                <a:gd name="T43" fmla="*/ 642 h 759"/>
                <a:gd name="T44" fmla="*/ 371 w 587"/>
                <a:gd name="T45" fmla="*/ 422 h 759"/>
                <a:gd name="T46" fmla="*/ 451 w 587"/>
                <a:gd name="T47" fmla="*/ 332 h 759"/>
                <a:gd name="T48" fmla="*/ 535 w 587"/>
                <a:gd name="T49" fmla="*/ 243 h 759"/>
                <a:gd name="T50" fmla="*/ 559 w 587"/>
                <a:gd name="T51" fmla="*/ 211 h 759"/>
                <a:gd name="T52" fmla="*/ 578 w 587"/>
                <a:gd name="T53" fmla="*/ 173 h 759"/>
                <a:gd name="T54" fmla="*/ 587 w 587"/>
                <a:gd name="T55" fmla="*/ 131 h 759"/>
                <a:gd name="T56" fmla="*/ 587 w 587"/>
                <a:gd name="T57" fmla="*/ 93 h 759"/>
                <a:gd name="T58" fmla="*/ 578 w 587"/>
                <a:gd name="T59" fmla="*/ 56 h 759"/>
                <a:gd name="T60" fmla="*/ 554 w 587"/>
                <a:gd name="T61" fmla="*/ 23 h 759"/>
                <a:gd name="T62" fmla="*/ 521 w 587"/>
                <a:gd name="T63" fmla="*/ 4 h 759"/>
                <a:gd name="T64" fmla="*/ 474 w 587"/>
                <a:gd name="T65" fmla="*/ 0 h 7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7" h="759">
                  <a:moveTo>
                    <a:pt x="474" y="0"/>
                  </a:moveTo>
                  <a:lnTo>
                    <a:pt x="104" y="0"/>
                  </a:lnTo>
                  <a:lnTo>
                    <a:pt x="90" y="0"/>
                  </a:lnTo>
                  <a:lnTo>
                    <a:pt x="52" y="14"/>
                  </a:lnTo>
                  <a:lnTo>
                    <a:pt x="33" y="28"/>
                  </a:lnTo>
                  <a:lnTo>
                    <a:pt x="14" y="51"/>
                  </a:lnTo>
                  <a:lnTo>
                    <a:pt x="5" y="79"/>
                  </a:lnTo>
                  <a:lnTo>
                    <a:pt x="0" y="117"/>
                  </a:lnTo>
                  <a:lnTo>
                    <a:pt x="0" y="633"/>
                  </a:lnTo>
                  <a:lnTo>
                    <a:pt x="5" y="675"/>
                  </a:lnTo>
                  <a:lnTo>
                    <a:pt x="19" y="708"/>
                  </a:lnTo>
                  <a:lnTo>
                    <a:pt x="33" y="726"/>
                  </a:lnTo>
                  <a:lnTo>
                    <a:pt x="57" y="745"/>
                  </a:lnTo>
                  <a:lnTo>
                    <a:pt x="90" y="759"/>
                  </a:lnTo>
                  <a:lnTo>
                    <a:pt x="108" y="759"/>
                  </a:lnTo>
                  <a:lnTo>
                    <a:pt x="249" y="759"/>
                  </a:lnTo>
                  <a:lnTo>
                    <a:pt x="291" y="754"/>
                  </a:lnTo>
                  <a:lnTo>
                    <a:pt x="319" y="740"/>
                  </a:lnTo>
                  <a:lnTo>
                    <a:pt x="343" y="722"/>
                  </a:lnTo>
                  <a:lnTo>
                    <a:pt x="357" y="698"/>
                  </a:lnTo>
                  <a:lnTo>
                    <a:pt x="371" y="661"/>
                  </a:lnTo>
                  <a:lnTo>
                    <a:pt x="371" y="642"/>
                  </a:lnTo>
                  <a:lnTo>
                    <a:pt x="371" y="422"/>
                  </a:lnTo>
                  <a:lnTo>
                    <a:pt x="451" y="332"/>
                  </a:lnTo>
                  <a:lnTo>
                    <a:pt x="535" y="243"/>
                  </a:lnTo>
                  <a:lnTo>
                    <a:pt x="559" y="211"/>
                  </a:lnTo>
                  <a:lnTo>
                    <a:pt x="578" y="173"/>
                  </a:lnTo>
                  <a:lnTo>
                    <a:pt x="587" y="131"/>
                  </a:lnTo>
                  <a:lnTo>
                    <a:pt x="587" y="93"/>
                  </a:lnTo>
                  <a:lnTo>
                    <a:pt x="578" y="56"/>
                  </a:lnTo>
                  <a:lnTo>
                    <a:pt x="554" y="23"/>
                  </a:lnTo>
                  <a:lnTo>
                    <a:pt x="521" y="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46">
              <a:extLst>
                <a:ext uri="{FF2B5EF4-FFF2-40B4-BE49-F238E27FC236}">
                  <a16:creationId xmlns:a16="http://schemas.microsoft.com/office/drawing/2014/main" id="{58A9BD0B-A33A-1DCB-B86E-F2FC61B04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9072"/>
              <a:ext cx="535" cy="718"/>
            </a:xfrm>
            <a:custGeom>
              <a:avLst/>
              <a:gdLst>
                <a:gd name="T0" fmla="*/ 441 w 535"/>
                <a:gd name="T1" fmla="*/ 0 h 718"/>
                <a:gd name="T2" fmla="*/ 94 w 535"/>
                <a:gd name="T3" fmla="*/ 0 h 718"/>
                <a:gd name="T4" fmla="*/ 80 w 535"/>
                <a:gd name="T5" fmla="*/ 0 h 718"/>
                <a:gd name="T6" fmla="*/ 47 w 535"/>
                <a:gd name="T7" fmla="*/ 10 h 718"/>
                <a:gd name="T8" fmla="*/ 28 w 535"/>
                <a:gd name="T9" fmla="*/ 24 h 718"/>
                <a:gd name="T10" fmla="*/ 14 w 535"/>
                <a:gd name="T11" fmla="*/ 42 h 718"/>
                <a:gd name="T12" fmla="*/ 5 w 535"/>
                <a:gd name="T13" fmla="*/ 66 h 718"/>
                <a:gd name="T14" fmla="*/ 0 w 535"/>
                <a:gd name="T15" fmla="*/ 103 h 718"/>
                <a:gd name="T16" fmla="*/ 0 w 535"/>
                <a:gd name="T17" fmla="*/ 610 h 718"/>
                <a:gd name="T18" fmla="*/ 5 w 535"/>
                <a:gd name="T19" fmla="*/ 647 h 718"/>
                <a:gd name="T20" fmla="*/ 14 w 535"/>
                <a:gd name="T21" fmla="*/ 671 h 718"/>
                <a:gd name="T22" fmla="*/ 33 w 535"/>
                <a:gd name="T23" fmla="*/ 694 h 718"/>
                <a:gd name="T24" fmla="*/ 51 w 535"/>
                <a:gd name="T25" fmla="*/ 708 h 718"/>
                <a:gd name="T26" fmla="*/ 84 w 535"/>
                <a:gd name="T27" fmla="*/ 718 h 718"/>
                <a:gd name="T28" fmla="*/ 98 w 535"/>
                <a:gd name="T29" fmla="*/ 718 h 718"/>
                <a:gd name="T30" fmla="*/ 216 w 535"/>
                <a:gd name="T31" fmla="*/ 718 h 718"/>
                <a:gd name="T32" fmla="*/ 249 w 535"/>
                <a:gd name="T33" fmla="*/ 713 h 718"/>
                <a:gd name="T34" fmla="*/ 272 w 535"/>
                <a:gd name="T35" fmla="*/ 704 h 718"/>
                <a:gd name="T36" fmla="*/ 305 w 535"/>
                <a:gd name="T37" fmla="*/ 680 h 718"/>
                <a:gd name="T38" fmla="*/ 319 w 535"/>
                <a:gd name="T39" fmla="*/ 652 h 718"/>
                <a:gd name="T40" fmla="*/ 324 w 535"/>
                <a:gd name="T41" fmla="*/ 638 h 718"/>
                <a:gd name="T42" fmla="*/ 324 w 535"/>
                <a:gd name="T43" fmla="*/ 385 h 718"/>
                <a:gd name="T44" fmla="*/ 446 w 535"/>
                <a:gd name="T45" fmla="*/ 263 h 718"/>
                <a:gd name="T46" fmla="*/ 488 w 535"/>
                <a:gd name="T47" fmla="*/ 216 h 718"/>
                <a:gd name="T48" fmla="*/ 525 w 535"/>
                <a:gd name="T49" fmla="*/ 150 h 718"/>
                <a:gd name="T50" fmla="*/ 535 w 535"/>
                <a:gd name="T51" fmla="*/ 118 h 718"/>
                <a:gd name="T52" fmla="*/ 535 w 535"/>
                <a:gd name="T53" fmla="*/ 80 h 718"/>
                <a:gd name="T54" fmla="*/ 530 w 535"/>
                <a:gd name="T55" fmla="*/ 52 h 718"/>
                <a:gd name="T56" fmla="*/ 511 w 535"/>
                <a:gd name="T57" fmla="*/ 24 h 718"/>
                <a:gd name="T58" fmla="*/ 483 w 535"/>
                <a:gd name="T59" fmla="*/ 5 h 718"/>
                <a:gd name="T60" fmla="*/ 441 w 535"/>
                <a:gd name="T61" fmla="*/ 0 h 7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35" h="718">
                  <a:moveTo>
                    <a:pt x="441" y="0"/>
                  </a:moveTo>
                  <a:lnTo>
                    <a:pt x="94" y="0"/>
                  </a:lnTo>
                  <a:lnTo>
                    <a:pt x="80" y="0"/>
                  </a:lnTo>
                  <a:lnTo>
                    <a:pt x="47" y="10"/>
                  </a:lnTo>
                  <a:lnTo>
                    <a:pt x="28" y="24"/>
                  </a:lnTo>
                  <a:lnTo>
                    <a:pt x="14" y="42"/>
                  </a:lnTo>
                  <a:lnTo>
                    <a:pt x="5" y="66"/>
                  </a:lnTo>
                  <a:lnTo>
                    <a:pt x="0" y="103"/>
                  </a:lnTo>
                  <a:lnTo>
                    <a:pt x="0" y="610"/>
                  </a:lnTo>
                  <a:lnTo>
                    <a:pt x="5" y="647"/>
                  </a:lnTo>
                  <a:lnTo>
                    <a:pt x="14" y="671"/>
                  </a:lnTo>
                  <a:lnTo>
                    <a:pt x="33" y="694"/>
                  </a:lnTo>
                  <a:lnTo>
                    <a:pt x="51" y="708"/>
                  </a:lnTo>
                  <a:lnTo>
                    <a:pt x="84" y="718"/>
                  </a:lnTo>
                  <a:lnTo>
                    <a:pt x="98" y="718"/>
                  </a:lnTo>
                  <a:lnTo>
                    <a:pt x="216" y="718"/>
                  </a:lnTo>
                  <a:lnTo>
                    <a:pt x="249" y="713"/>
                  </a:lnTo>
                  <a:lnTo>
                    <a:pt x="272" y="704"/>
                  </a:lnTo>
                  <a:lnTo>
                    <a:pt x="305" y="680"/>
                  </a:lnTo>
                  <a:lnTo>
                    <a:pt x="319" y="652"/>
                  </a:lnTo>
                  <a:lnTo>
                    <a:pt x="324" y="638"/>
                  </a:lnTo>
                  <a:lnTo>
                    <a:pt x="324" y="385"/>
                  </a:lnTo>
                  <a:lnTo>
                    <a:pt x="446" y="263"/>
                  </a:lnTo>
                  <a:lnTo>
                    <a:pt x="488" y="216"/>
                  </a:lnTo>
                  <a:lnTo>
                    <a:pt x="525" y="150"/>
                  </a:lnTo>
                  <a:lnTo>
                    <a:pt x="535" y="118"/>
                  </a:lnTo>
                  <a:lnTo>
                    <a:pt x="535" y="80"/>
                  </a:lnTo>
                  <a:lnTo>
                    <a:pt x="530" y="52"/>
                  </a:lnTo>
                  <a:lnTo>
                    <a:pt x="511" y="24"/>
                  </a:lnTo>
                  <a:lnTo>
                    <a:pt x="483" y="5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Oval 147">
              <a:extLst>
                <a:ext uri="{FF2B5EF4-FFF2-40B4-BE49-F238E27FC236}">
                  <a16:creationId xmlns:a16="http://schemas.microsoft.com/office/drawing/2014/main" id="{34F6D82C-4797-9ED6-4135-8B4C9CD00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" y="9138"/>
              <a:ext cx="94" cy="9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14" name="Freeform 148">
              <a:extLst>
                <a:ext uri="{FF2B5EF4-FFF2-40B4-BE49-F238E27FC236}">
                  <a16:creationId xmlns:a16="http://schemas.microsoft.com/office/drawing/2014/main" id="{C7E00ED0-D4EE-7BD5-E330-5A0BE8B43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" y="9129"/>
              <a:ext cx="107" cy="107"/>
            </a:xfrm>
            <a:custGeom>
              <a:avLst/>
              <a:gdLst>
                <a:gd name="T0" fmla="*/ 4 w 107"/>
                <a:gd name="T1" fmla="*/ 75 h 107"/>
                <a:gd name="T2" fmla="*/ 9 w 107"/>
                <a:gd name="T3" fmla="*/ 84 h 107"/>
                <a:gd name="T4" fmla="*/ 14 w 107"/>
                <a:gd name="T5" fmla="*/ 89 h 107"/>
                <a:gd name="T6" fmla="*/ 18 w 107"/>
                <a:gd name="T7" fmla="*/ 93 h 107"/>
                <a:gd name="T8" fmla="*/ 23 w 107"/>
                <a:gd name="T9" fmla="*/ 98 h 107"/>
                <a:gd name="T10" fmla="*/ 37 w 107"/>
                <a:gd name="T11" fmla="*/ 107 h 107"/>
                <a:gd name="T12" fmla="*/ 65 w 107"/>
                <a:gd name="T13" fmla="*/ 103 h 107"/>
                <a:gd name="T14" fmla="*/ 79 w 107"/>
                <a:gd name="T15" fmla="*/ 98 h 107"/>
                <a:gd name="T16" fmla="*/ 84 w 107"/>
                <a:gd name="T17" fmla="*/ 98 h 107"/>
                <a:gd name="T18" fmla="*/ 93 w 107"/>
                <a:gd name="T19" fmla="*/ 79 h 107"/>
                <a:gd name="T20" fmla="*/ 98 w 107"/>
                <a:gd name="T21" fmla="*/ 65 h 107"/>
                <a:gd name="T22" fmla="*/ 107 w 107"/>
                <a:gd name="T23" fmla="*/ 51 h 107"/>
                <a:gd name="T24" fmla="*/ 103 w 107"/>
                <a:gd name="T25" fmla="*/ 32 h 107"/>
                <a:gd name="T26" fmla="*/ 93 w 107"/>
                <a:gd name="T27" fmla="*/ 23 h 107"/>
                <a:gd name="T28" fmla="*/ 89 w 107"/>
                <a:gd name="T29" fmla="*/ 18 h 107"/>
                <a:gd name="T30" fmla="*/ 84 w 107"/>
                <a:gd name="T31" fmla="*/ 14 h 107"/>
                <a:gd name="T32" fmla="*/ 75 w 107"/>
                <a:gd name="T33" fmla="*/ 9 h 107"/>
                <a:gd name="T34" fmla="*/ 51 w 107"/>
                <a:gd name="T35" fmla="*/ 0 h 107"/>
                <a:gd name="T36" fmla="*/ 28 w 107"/>
                <a:gd name="T37" fmla="*/ 9 h 107"/>
                <a:gd name="T38" fmla="*/ 4 w 107"/>
                <a:gd name="T39" fmla="*/ 23 h 107"/>
                <a:gd name="T40" fmla="*/ 4 w 107"/>
                <a:gd name="T41" fmla="*/ 28 h 107"/>
                <a:gd name="T42" fmla="*/ 18 w 107"/>
                <a:gd name="T43" fmla="*/ 51 h 107"/>
                <a:gd name="T44" fmla="*/ 18 w 107"/>
                <a:gd name="T45" fmla="*/ 37 h 107"/>
                <a:gd name="T46" fmla="*/ 23 w 107"/>
                <a:gd name="T47" fmla="*/ 23 h 107"/>
                <a:gd name="T48" fmla="*/ 37 w 107"/>
                <a:gd name="T49" fmla="*/ 18 h 107"/>
                <a:gd name="T50" fmla="*/ 51 w 107"/>
                <a:gd name="T51" fmla="*/ 18 h 107"/>
                <a:gd name="T52" fmla="*/ 65 w 107"/>
                <a:gd name="T53" fmla="*/ 18 h 107"/>
                <a:gd name="T54" fmla="*/ 75 w 107"/>
                <a:gd name="T55" fmla="*/ 23 h 107"/>
                <a:gd name="T56" fmla="*/ 79 w 107"/>
                <a:gd name="T57" fmla="*/ 28 h 107"/>
                <a:gd name="T58" fmla="*/ 84 w 107"/>
                <a:gd name="T59" fmla="*/ 32 h 107"/>
                <a:gd name="T60" fmla="*/ 84 w 107"/>
                <a:gd name="T61" fmla="*/ 42 h 107"/>
                <a:gd name="T62" fmla="*/ 89 w 107"/>
                <a:gd name="T63" fmla="*/ 51 h 107"/>
                <a:gd name="T64" fmla="*/ 89 w 107"/>
                <a:gd name="T65" fmla="*/ 56 h 107"/>
                <a:gd name="T66" fmla="*/ 84 w 107"/>
                <a:gd name="T67" fmla="*/ 70 h 107"/>
                <a:gd name="T68" fmla="*/ 70 w 107"/>
                <a:gd name="T69" fmla="*/ 89 h 107"/>
                <a:gd name="T70" fmla="*/ 56 w 107"/>
                <a:gd name="T71" fmla="*/ 93 h 107"/>
                <a:gd name="T72" fmla="*/ 46 w 107"/>
                <a:gd name="T73" fmla="*/ 89 h 107"/>
                <a:gd name="T74" fmla="*/ 32 w 107"/>
                <a:gd name="T75" fmla="*/ 89 h 107"/>
                <a:gd name="T76" fmla="*/ 28 w 107"/>
                <a:gd name="T77" fmla="*/ 84 h 107"/>
                <a:gd name="T78" fmla="*/ 23 w 107"/>
                <a:gd name="T79" fmla="*/ 79 h 107"/>
                <a:gd name="T80" fmla="*/ 18 w 107"/>
                <a:gd name="T81" fmla="*/ 75 h 107"/>
                <a:gd name="T82" fmla="*/ 14 w 107"/>
                <a:gd name="T83" fmla="*/ 65 h 107"/>
                <a:gd name="T84" fmla="*/ 0 w 107"/>
                <a:gd name="T85" fmla="*/ 51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107">
                  <a:moveTo>
                    <a:pt x="0" y="51"/>
                  </a:moveTo>
                  <a:lnTo>
                    <a:pt x="4" y="75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8" y="89"/>
                  </a:lnTo>
                  <a:lnTo>
                    <a:pt x="18" y="93"/>
                  </a:lnTo>
                  <a:lnTo>
                    <a:pt x="23" y="93"/>
                  </a:lnTo>
                  <a:lnTo>
                    <a:pt x="23" y="98"/>
                  </a:lnTo>
                  <a:lnTo>
                    <a:pt x="32" y="103"/>
                  </a:lnTo>
                  <a:lnTo>
                    <a:pt x="37" y="107"/>
                  </a:lnTo>
                  <a:lnTo>
                    <a:pt x="51" y="107"/>
                  </a:lnTo>
                  <a:lnTo>
                    <a:pt x="65" y="103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4" y="98"/>
                  </a:lnTo>
                  <a:lnTo>
                    <a:pt x="98" y="84"/>
                  </a:lnTo>
                  <a:lnTo>
                    <a:pt x="93" y="79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7" y="51"/>
                  </a:lnTo>
                  <a:lnTo>
                    <a:pt x="107" y="37"/>
                  </a:lnTo>
                  <a:lnTo>
                    <a:pt x="103" y="32"/>
                  </a:lnTo>
                  <a:lnTo>
                    <a:pt x="98" y="23"/>
                  </a:lnTo>
                  <a:lnTo>
                    <a:pt x="93" y="23"/>
                  </a:lnTo>
                  <a:lnTo>
                    <a:pt x="93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5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4" y="23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51"/>
                  </a:lnTo>
                  <a:lnTo>
                    <a:pt x="18" y="51"/>
                  </a:lnTo>
                  <a:lnTo>
                    <a:pt x="14" y="37"/>
                  </a:lnTo>
                  <a:lnTo>
                    <a:pt x="18" y="37"/>
                  </a:lnTo>
                  <a:lnTo>
                    <a:pt x="28" y="2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51" y="18"/>
                  </a:lnTo>
                  <a:lnTo>
                    <a:pt x="65" y="14"/>
                  </a:lnTo>
                  <a:lnTo>
                    <a:pt x="65" y="18"/>
                  </a:lnTo>
                  <a:lnTo>
                    <a:pt x="75" y="18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79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84" y="42"/>
                  </a:lnTo>
                  <a:lnTo>
                    <a:pt x="89" y="46"/>
                  </a:lnTo>
                  <a:lnTo>
                    <a:pt x="89" y="51"/>
                  </a:lnTo>
                  <a:lnTo>
                    <a:pt x="93" y="56"/>
                  </a:lnTo>
                  <a:lnTo>
                    <a:pt x="89" y="56"/>
                  </a:lnTo>
                  <a:lnTo>
                    <a:pt x="89" y="70"/>
                  </a:lnTo>
                  <a:lnTo>
                    <a:pt x="84" y="70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1" y="89"/>
                  </a:lnTo>
                  <a:lnTo>
                    <a:pt x="46" y="89"/>
                  </a:lnTo>
                  <a:lnTo>
                    <a:pt x="42" y="84"/>
                  </a:lnTo>
                  <a:lnTo>
                    <a:pt x="32" y="89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18" y="75"/>
                  </a:lnTo>
                  <a:lnTo>
                    <a:pt x="18" y="65"/>
                  </a:lnTo>
                  <a:lnTo>
                    <a:pt x="14" y="65"/>
                  </a:lnTo>
                  <a:lnTo>
                    <a:pt x="18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Oval 149">
              <a:extLst>
                <a:ext uri="{FF2B5EF4-FFF2-40B4-BE49-F238E27FC236}">
                  <a16:creationId xmlns:a16="http://schemas.microsoft.com/office/drawing/2014/main" id="{F14070FC-7973-9B4E-F56B-62192CB46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" y="9302"/>
              <a:ext cx="94" cy="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16" name="Freeform 150">
              <a:extLst>
                <a:ext uri="{FF2B5EF4-FFF2-40B4-BE49-F238E27FC236}">
                  <a16:creationId xmlns:a16="http://schemas.microsoft.com/office/drawing/2014/main" id="{1F85898D-7A0C-11F3-266E-43DB8AD80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" y="9293"/>
              <a:ext cx="107" cy="108"/>
            </a:xfrm>
            <a:custGeom>
              <a:avLst/>
              <a:gdLst>
                <a:gd name="T0" fmla="*/ 4 w 107"/>
                <a:gd name="T1" fmla="*/ 75 h 108"/>
                <a:gd name="T2" fmla="*/ 9 w 107"/>
                <a:gd name="T3" fmla="*/ 84 h 108"/>
                <a:gd name="T4" fmla="*/ 14 w 107"/>
                <a:gd name="T5" fmla="*/ 89 h 108"/>
                <a:gd name="T6" fmla="*/ 18 w 107"/>
                <a:gd name="T7" fmla="*/ 93 h 108"/>
                <a:gd name="T8" fmla="*/ 23 w 107"/>
                <a:gd name="T9" fmla="*/ 98 h 108"/>
                <a:gd name="T10" fmla="*/ 37 w 107"/>
                <a:gd name="T11" fmla="*/ 108 h 108"/>
                <a:gd name="T12" fmla="*/ 65 w 107"/>
                <a:gd name="T13" fmla="*/ 103 h 108"/>
                <a:gd name="T14" fmla="*/ 79 w 107"/>
                <a:gd name="T15" fmla="*/ 98 h 108"/>
                <a:gd name="T16" fmla="*/ 84 w 107"/>
                <a:gd name="T17" fmla="*/ 98 h 108"/>
                <a:gd name="T18" fmla="*/ 93 w 107"/>
                <a:gd name="T19" fmla="*/ 79 h 108"/>
                <a:gd name="T20" fmla="*/ 98 w 107"/>
                <a:gd name="T21" fmla="*/ 65 h 108"/>
                <a:gd name="T22" fmla="*/ 107 w 107"/>
                <a:gd name="T23" fmla="*/ 51 h 108"/>
                <a:gd name="T24" fmla="*/ 103 w 107"/>
                <a:gd name="T25" fmla="*/ 32 h 108"/>
                <a:gd name="T26" fmla="*/ 93 w 107"/>
                <a:gd name="T27" fmla="*/ 23 h 108"/>
                <a:gd name="T28" fmla="*/ 89 w 107"/>
                <a:gd name="T29" fmla="*/ 18 h 108"/>
                <a:gd name="T30" fmla="*/ 84 w 107"/>
                <a:gd name="T31" fmla="*/ 14 h 108"/>
                <a:gd name="T32" fmla="*/ 75 w 107"/>
                <a:gd name="T33" fmla="*/ 9 h 108"/>
                <a:gd name="T34" fmla="*/ 51 w 107"/>
                <a:gd name="T35" fmla="*/ 0 h 108"/>
                <a:gd name="T36" fmla="*/ 28 w 107"/>
                <a:gd name="T37" fmla="*/ 9 h 108"/>
                <a:gd name="T38" fmla="*/ 4 w 107"/>
                <a:gd name="T39" fmla="*/ 23 h 108"/>
                <a:gd name="T40" fmla="*/ 4 w 107"/>
                <a:gd name="T41" fmla="*/ 28 h 108"/>
                <a:gd name="T42" fmla="*/ 18 w 107"/>
                <a:gd name="T43" fmla="*/ 51 h 108"/>
                <a:gd name="T44" fmla="*/ 18 w 107"/>
                <a:gd name="T45" fmla="*/ 37 h 108"/>
                <a:gd name="T46" fmla="*/ 23 w 107"/>
                <a:gd name="T47" fmla="*/ 23 h 108"/>
                <a:gd name="T48" fmla="*/ 37 w 107"/>
                <a:gd name="T49" fmla="*/ 18 h 108"/>
                <a:gd name="T50" fmla="*/ 51 w 107"/>
                <a:gd name="T51" fmla="*/ 18 h 108"/>
                <a:gd name="T52" fmla="*/ 65 w 107"/>
                <a:gd name="T53" fmla="*/ 18 h 108"/>
                <a:gd name="T54" fmla="*/ 75 w 107"/>
                <a:gd name="T55" fmla="*/ 23 h 108"/>
                <a:gd name="T56" fmla="*/ 79 w 107"/>
                <a:gd name="T57" fmla="*/ 28 h 108"/>
                <a:gd name="T58" fmla="*/ 84 w 107"/>
                <a:gd name="T59" fmla="*/ 32 h 108"/>
                <a:gd name="T60" fmla="*/ 84 w 107"/>
                <a:gd name="T61" fmla="*/ 42 h 108"/>
                <a:gd name="T62" fmla="*/ 89 w 107"/>
                <a:gd name="T63" fmla="*/ 51 h 108"/>
                <a:gd name="T64" fmla="*/ 89 w 107"/>
                <a:gd name="T65" fmla="*/ 56 h 108"/>
                <a:gd name="T66" fmla="*/ 84 w 107"/>
                <a:gd name="T67" fmla="*/ 70 h 108"/>
                <a:gd name="T68" fmla="*/ 70 w 107"/>
                <a:gd name="T69" fmla="*/ 89 h 108"/>
                <a:gd name="T70" fmla="*/ 56 w 107"/>
                <a:gd name="T71" fmla="*/ 93 h 108"/>
                <a:gd name="T72" fmla="*/ 46 w 107"/>
                <a:gd name="T73" fmla="*/ 89 h 108"/>
                <a:gd name="T74" fmla="*/ 32 w 107"/>
                <a:gd name="T75" fmla="*/ 89 h 108"/>
                <a:gd name="T76" fmla="*/ 28 w 107"/>
                <a:gd name="T77" fmla="*/ 84 h 108"/>
                <a:gd name="T78" fmla="*/ 23 w 107"/>
                <a:gd name="T79" fmla="*/ 79 h 108"/>
                <a:gd name="T80" fmla="*/ 18 w 107"/>
                <a:gd name="T81" fmla="*/ 75 h 108"/>
                <a:gd name="T82" fmla="*/ 14 w 107"/>
                <a:gd name="T83" fmla="*/ 65 h 108"/>
                <a:gd name="T84" fmla="*/ 0 w 107"/>
                <a:gd name="T85" fmla="*/ 51 h 1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108">
                  <a:moveTo>
                    <a:pt x="0" y="51"/>
                  </a:moveTo>
                  <a:lnTo>
                    <a:pt x="4" y="75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8" y="89"/>
                  </a:lnTo>
                  <a:lnTo>
                    <a:pt x="18" y="93"/>
                  </a:lnTo>
                  <a:lnTo>
                    <a:pt x="23" y="93"/>
                  </a:lnTo>
                  <a:lnTo>
                    <a:pt x="23" y="98"/>
                  </a:lnTo>
                  <a:lnTo>
                    <a:pt x="32" y="103"/>
                  </a:lnTo>
                  <a:lnTo>
                    <a:pt x="37" y="108"/>
                  </a:lnTo>
                  <a:lnTo>
                    <a:pt x="51" y="108"/>
                  </a:lnTo>
                  <a:lnTo>
                    <a:pt x="65" y="103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4" y="98"/>
                  </a:lnTo>
                  <a:lnTo>
                    <a:pt x="98" y="84"/>
                  </a:lnTo>
                  <a:lnTo>
                    <a:pt x="93" y="79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7" y="51"/>
                  </a:lnTo>
                  <a:lnTo>
                    <a:pt x="107" y="37"/>
                  </a:lnTo>
                  <a:lnTo>
                    <a:pt x="103" y="32"/>
                  </a:lnTo>
                  <a:lnTo>
                    <a:pt x="98" y="23"/>
                  </a:lnTo>
                  <a:lnTo>
                    <a:pt x="93" y="23"/>
                  </a:lnTo>
                  <a:lnTo>
                    <a:pt x="93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5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4" y="23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51"/>
                  </a:lnTo>
                  <a:lnTo>
                    <a:pt x="18" y="51"/>
                  </a:lnTo>
                  <a:lnTo>
                    <a:pt x="14" y="37"/>
                  </a:lnTo>
                  <a:lnTo>
                    <a:pt x="18" y="37"/>
                  </a:lnTo>
                  <a:lnTo>
                    <a:pt x="28" y="2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51" y="18"/>
                  </a:lnTo>
                  <a:lnTo>
                    <a:pt x="65" y="14"/>
                  </a:lnTo>
                  <a:lnTo>
                    <a:pt x="65" y="18"/>
                  </a:lnTo>
                  <a:lnTo>
                    <a:pt x="75" y="18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79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84" y="42"/>
                  </a:lnTo>
                  <a:lnTo>
                    <a:pt x="89" y="47"/>
                  </a:lnTo>
                  <a:lnTo>
                    <a:pt x="89" y="51"/>
                  </a:lnTo>
                  <a:lnTo>
                    <a:pt x="93" y="56"/>
                  </a:lnTo>
                  <a:lnTo>
                    <a:pt x="89" y="56"/>
                  </a:lnTo>
                  <a:lnTo>
                    <a:pt x="89" y="70"/>
                  </a:lnTo>
                  <a:lnTo>
                    <a:pt x="84" y="70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1" y="89"/>
                  </a:lnTo>
                  <a:lnTo>
                    <a:pt x="46" y="89"/>
                  </a:lnTo>
                  <a:lnTo>
                    <a:pt x="42" y="84"/>
                  </a:lnTo>
                  <a:lnTo>
                    <a:pt x="32" y="89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18" y="75"/>
                  </a:lnTo>
                  <a:lnTo>
                    <a:pt x="18" y="65"/>
                  </a:lnTo>
                  <a:lnTo>
                    <a:pt x="14" y="65"/>
                  </a:lnTo>
                  <a:lnTo>
                    <a:pt x="18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Oval 151">
              <a:extLst>
                <a:ext uri="{FF2B5EF4-FFF2-40B4-BE49-F238E27FC236}">
                  <a16:creationId xmlns:a16="http://schemas.microsoft.com/office/drawing/2014/main" id="{19AE14C1-D3D4-CCBA-C891-61BE8DCD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" y="9471"/>
              <a:ext cx="94" cy="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18" name="Freeform 152">
              <a:extLst>
                <a:ext uri="{FF2B5EF4-FFF2-40B4-BE49-F238E27FC236}">
                  <a16:creationId xmlns:a16="http://schemas.microsoft.com/office/drawing/2014/main" id="{034C19EB-1C1B-56E1-463F-3306E2C51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" y="9461"/>
              <a:ext cx="107" cy="108"/>
            </a:xfrm>
            <a:custGeom>
              <a:avLst/>
              <a:gdLst>
                <a:gd name="T0" fmla="*/ 4 w 107"/>
                <a:gd name="T1" fmla="*/ 76 h 108"/>
                <a:gd name="T2" fmla="*/ 9 w 107"/>
                <a:gd name="T3" fmla="*/ 85 h 108"/>
                <a:gd name="T4" fmla="*/ 14 w 107"/>
                <a:gd name="T5" fmla="*/ 90 h 108"/>
                <a:gd name="T6" fmla="*/ 18 w 107"/>
                <a:gd name="T7" fmla="*/ 94 h 108"/>
                <a:gd name="T8" fmla="*/ 23 w 107"/>
                <a:gd name="T9" fmla="*/ 99 h 108"/>
                <a:gd name="T10" fmla="*/ 37 w 107"/>
                <a:gd name="T11" fmla="*/ 108 h 108"/>
                <a:gd name="T12" fmla="*/ 65 w 107"/>
                <a:gd name="T13" fmla="*/ 104 h 108"/>
                <a:gd name="T14" fmla="*/ 79 w 107"/>
                <a:gd name="T15" fmla="*/ 99 h 108"/>
                <a:gd name="T16" fmla="*/ 84 w 107"/>
                <a:gd name="T17" fmla="*/ 99 h 108"/>
                <a:gd name="T18" fmla="*/ 93 w 107"/>
                <a:gd name="T19" fmla="*/ 80 h 108"/>
                <a:gd name="T20" fmla="*/ 98 w 107"/>
                <a:gd name="T21" fmla="*/ 66 h 108"/>
                <a:gd name="T22" fmla="*/ 107 w 107"/>
                <a:gd name="T23" fmla="*/ 52 h 108"/>
                <a:gd name="T24" fmla="*/ 103 w 107"/>
                <a:gd name="T25" fmla="*/ 33 h 108"/>
                <a:gd name="T26" fmla="*/ 93 w 107"/>
                <a:gd name="T27" fmla="*/ 24 h 108"/>
                <a:gd name="T28" fmla="*/ 89 w 107"/>
                <a:gd name="T29" fmla="*/ 19 h 108"/>
                <a:gd name="T30" fmla="*/ 84 w 107"/>
                <a:gd name="T31" fmla="*/ 15 h 108"/>
                <a:gd name="T32" fmla="*/ 75 w 107"/>
                <a:gd name="T33" fmla="*/ 10 h 108"/>
                <a:gd name="T34" fmla="*/ 51 w 107"/>
                <a:gd name="T35" fmla="*/ 0 h 108"/>
                <a:gd name="T36" fmla="*/ 28 w 107"/>
                <a:gd name="T37" fmla="*/ 10 h 108"/>
                <a:gd name="T38" fmla="*/ 4 w 107"/>
                <a:gd name="T39" fmla="*/ 24 h 108"/>
                <a:gd name="T40" fmla="*/ 4 w 107"/>
                <a:gd name="T41" fmla="*/ 29 h 108"/>
                <a:gd name="T42" fmla="*/ 18 w 107"/>
                <a:gd name="T43" fmla="*/ 52 h 108"/>
                <a:gd name="T44" fmla="*/ 18 w 107"/>
                <a:gd name="T45" fmla="*/ 38 h 108"/>
                <a:gd name="T46" fmla="*/ 23 w 107"/>
                <a:gd name="T47" fmla="*/ 24 h 108"/>
                <a:gd name="T48" fmla="*/ 37 w 107"/>
                <a:gd name="T49" fmla="*/ 19 h 108"/>
                <a:gd name="T50" fmla="*/ 51 w 107"/>
                <a:gd name="T51" fmla="*/ 19 h 108"/>
                <a:gd name="T52" fmla="*/ 65 w 107"/>
                <a:gd name="T53" fmla="*/ 19 h 108"/>
                <a:gd name="T54" fmla="*/ 75 w 107"/>
                <a:gd name="T55" fmla="*/ 24 h 108"/>
                <a:gd name="T56" fmla="*/ 79 w 107"/>
                <a:gd name="T57" fmla="*/ 29 h 108"/>
                <a:gd name="T58" fmla="*/ 84 w 107"/>
                <a:gd name="T59" fmla="*/ 33 h 108"/>
                <a:gd name="T60" fmla="*/ 84 w 107"/>
                <a:gd name="T61" fmla="*/ 43 h 108"/>
                <a:gd name="T62" fmla="*/ 89 w 107"/>
                <a:gd name="T63" fmla="*/ 52 h 108"/>
                <a:gd name="T64" fmla="*/ 89 w 107"/>
                <a:gd name="T65" fmla="*/ 57 h 108"/>
                <a:gd name="T66" fmla="*/ 84 w 107"/>
                <a:gd name="T67" fmla="*/ 71 h 108"/>
                <a:gd name="T68" fmla="*/ 70 w 107"/>
                <a:gd name="T69" fmla="*/ 90 h 108"/>
                <a:gd name="T70" fmla="*/ 56 w 107"/>
                <a:gd name="T71" fmla="*/ 94 h 108"/>
                <a:gd name="T72" fmla="*/ 46 w 107"/>
                <a:gd name="T73" fmla="*/ 90 h 108"/>
                <a:gd name="T74" fmla="*/ 32 w 107"/>
                <a:gd name="T75" fmla="*/ 90 h 108"/>
                <a:gd name="T76" fmla="*/ 28 w 107"/>
                <a:gd name="T77" fmla="*/ 85 h 108"/>
                <a:gd name="T78" fmla="*/ 23 w 107"/>
                <a:gd name="T79" fmla="*/ 80 h 108"/>
                <a:gd name="T80" fmla="*/ 18 w 107"/>
                <a:gd name="T81" fmla="*/ 76 h 108"/>
                <a:gd name="T82" fmla="*/ 14 w 107"/>
                <a:gd name="T83" fmla="*/ 66 h 108"/>
                <a:gd name="T84" fmla="*/ 0 w 107"/>
                <a:gd name="T85" fmla="*/ 52 h 1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108">
                  <a:moveTo>
                    <a:pt x="0" y="52"/>
                  </a:moveTo>
                  <a:lnTo>
                    <a:pt x="4" y="76"/>
                  </a:lnTo>
                  <a:lnTo>
                    <a:pt x="9" y="76"/>
                  </a:lnTo>
                  <a:lnTo>
                    <a:pt x="9" y="85"/>
                  </a:lnTo>
                  <a:lnTo>
                    <a:pt x="14" y="85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18" y="94"/>
                  </a:lnTo>
                  <a:lnTo>
                    <a:pt x="23" y="94"/>
                  </a:lnTo>
                  <a:lnTo>
                    <a:pt x="23" y="99"/>
                  </a:lnTo>
                  <a:lnTo>
                    <a:pt x="32" y="104"/>
                  </a:lnTo>
                  <a:lnTo>
                    <a:pt x="37" y="108"/>
                  </a:lnTo>
                  <a:lnTo>
                    <a:pt x="51" y="108"/>
                  </a:lnTo>
                  <a:lnTo>
                    <a:pt x="65" y="104"/>
                  </a:lnTo>
                  <a:lnTo>
                    <a:pt x="65" y="99"/>
                  </a:lnTo>
                  <a:lnTo>
                    <a:pt x="79" y="99"/>
                  </a:lnTo>
                  <a:lnTo>
                    <a:pt x="79" y="94"/>
                  </a:lnTo>
                  <a:lnTo>
                    <a:pt x="84" y="99"/>
                  </a:lnTo>
                  <a:lnTo>
                    <a:pt x="98" y="85"/>
                  </a:lnTo>
                  <a:lnTo>
                    <a:pt x="93" y="80"/>
                  </a:lnTo>
                  <a:lnTo>
                    <a:pt x="98" y="80"/>
                  </a:lnTo>
                  <a:lnTo>
                    <a:pt x="98" y="66"/>
                  </a:lnTo>
                  <a:lnTo>
                    <a:pt x="103" y="66"/>
                  </a:lnTo>
                  <a:lnTo>
                    <a:pt x="107" y="52"/>
                  </a:lnTo>
                  <a:lnTo>
                    <a:pt x="107" y="38"/>
                  </a:lnTo>
                  <a:lnTo>
                    <a:pt x="103" y="33"/>
                  </a:lnTo>
                  <a:lnTo>
                    <a:pt x="98" y="24"/>
                  </a:lnTo>
                  <a:lnTo>
                    <a:pt x="93" y="24"/>
                  </a:lnTo>
                  <a:lnTo>
                    <a:pt x="93" y="19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4" y="15"/>
                  </a:lnTo>
                  <a:lnTo>
                    <a:pt x="84" y="10"/>
                  </a:lnTo>
                  <a:lnTo>
                    <a:pt x="75" y="10"/>
                  </a:lnTo>
                  <a:lnTo>
                    <a:pt x="75" y="5"/>
                  </a:lnTo>
                  <a:lnTo>
                    <a:pt x="51" y="0"/>
                  </a:lnTo>
                  <a:lnTo>
                    <a:pt x="28" y="5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4" y="24"/>
                  </a:lnTo>
                  <a:lnTo>
                    <a:pt x="9" y="29"/>
                  </a:lnTo>
                  <a:lnTo>
                    <a:pt x="4" y="29"/>
                  </a:lnTo>
                  <a:lnTo>
                    <a:pt x="0" y="52"/>
                  </a:lnTo>
                  <a:lnTo>
                    <a:pt x="18" y="52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8" y="29"/>
                  </a:lnTo>
                  <a:lnTo>
                    <a:pt x="23" y="24"/>
                  </a:lnTo>
                  <a:lnTo>
                    <a:pt x="28" y="2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51" y="19"/>
                  </a:lnTo>
                  <a:lnTo>
                    <a:pt x="65" y="15"/>
                  </a:lnTo>
                  <a:lnTo>
                    <a:pt x="65" y="19"/>
                  </a:lnTo>
                  <a:lnTo>
                    <a:pt x="75" y="19"/>
                  </a:lnTo>
                  <a:lnTo>
                    <a:pt x="75" y="24"/>
                  </a:lnTo>
                  <a:lnTo>
                    <a:pt x="79" y="24"/>
                  </a:lnTo>
                  <a:lnTo>
                    <a:pt x="79" y="29"/>
                  </a:lnTo>
                  <a:lnTo>
                    <a:pt x="84" y="29"/>
                  </a:lnTo>
                  <a:lnTo>
                    <a:pt x="84" y="33"/>
                  </a:lnTo>
                  <a:lnTo>
                    <a:pt x="89" y="33"/>
                  </a:lnTo>
                  <a:lnTo>
                    <a:pt x="84" y="43"/>
                  </a:lnTo>
                  <a:lnTo>
                    <a:pt x="89" y="47"/>
                  </a:lnTo>
                  <a:lnTo>
                    <a:pt x="89" y="52"/>
                  </a:lnTo>
                  <a:lnTo>
                    <a:pt x="93" y="57"/>
                  </a:lnTo>
                  <a:lnTo>
                    <a:pt x="89" y="57"/>
                  </a:lnTo>
                  <a:lnTo>
                    <a:pt x="89" y="71"/>
                  </a:lnTo>
                  <a:lnTo>
                    <a:pt x="84" y="71"/>
                  </a:lnTo>
                  <a:lnTo>
                    <a:pt x="70" y="85"/>
                  </a:lnTo>
                  <a:lnTo>
                    <a:pt x="70" y="90"/>
                  </a:lnTo>
                  <a:lnTo>
                    <a:pt x="56" y="90"/>
                  </a:lnTo>
                  <a:lnTo>
                    <a:pt x="56" y="94"/>
                  </a:lnTo>
                  <a:lnTo>
                    <a:pt x="51" y="90"/>
                  </a:lnTo>
                  <a:lnTo>
                    <a:pt x="46" y="90"/>
                  </a:lnTo>
                  <a:lnTo>
                    <a:pt x="42" y="85"/>
                  </a:lnTo>
                  <a:lnTo>
                    <a:pt x="32" y="90"/>
                  </a:lnTo>
                  <a:lnTo>
                    <a:pt x="32" y="85"/>
                  </a:lnTo>
                  <a:lnTo>
                    <a:pt x="28" y="85"/>
                  </a:lnTo>
                  <a:lnTo>
                    <a:pt x="28" y="80"/>
                  </a:lnTo>
                  <a:lnTo>
                    <a:pt x="23" y="80"/>
                  </a:lnTo>
                  <a:lnTo>
                    <a:pt x="23" y="76"/>
                  </a:lnTo>
                  <a:lnTo>
                    <a:pt x="18" y="76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8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Oval 153">
              <a:extLst>
                <a:ext uri="{FF2B5EF4-FFF2-40B4-BE49-F238E27FC236}">
                  <a16:creationId xmlns:a16="http://schemas.microsoft.com/office/drawing/2014/main" id="{E3AB3F69-2BD7-AA9D-9AB1-B1AB9C46A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" y="9635"/>
              <a:ext cx="94" cy="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20" name="Freeform 154">
              <a:extLst>
                <a:ext uri="{FF2B5EF4-FFF2-40B4-BE49-F238E27FC236}">
                  <a16:creationId xmlns:a16="http://schemas.microsoft.com/office/drawing/2014/main" id="{A65A2CB8-74BB-6B32-1C98-FD00BDC52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" y="9626"/>
              <a:ext cx="107" cy="107"/>
            </a:xfrm>
            <a:custGeom>
              <a:avLst/>
              <a:gdLst>
                <a:gd name="T0" fmla="*/ 4 w 107"/>
                <a:gd name="T1" fmla="*/ 75 h 107"/>
                <a:gd name="T2" fmla="*/ 9 w 107"/>
                <a:gd name="T3" fmla="*/ 84 h 107"/>
                <a:gd name="T4" fmla="*/ 14 w 107"/>
                <a:gd name="T5" fmla="*/ 89 h 107"/>
                <a:gd name="T6" fmla="*/ 18 w 107"/>
                <a:gd name="T7" fmla="*/ 93 h 107"/>
                <a:gd name="T8" fmla="*/ 23 w 107"/>
                <a:gd name="T9" fmla="*/ 98 h 107"/>
                <a:gd name="T10" fmla="*/ 37 w 107"/>
                <a:gd name="T11" fmla="*/ 107 h 107"/>
                <a:gd name="T12" fmla="*/ 65 w 107"/>
                <a:gd name="T13" fmla="*/ 103 h 107"/>
                <a:gd name="T14" fmla="*/ 79 w 107"/>
                <a:gd name="T15" fmla="*/ 98 h 107"/>
                <a:gd name="T16" fmla="*/ 84 w 107"/>
                <a:gd name="T17" fmla="*/ 98 h 107"/>
                <a:gd name="T18" fmla="*/ 93 w 107"/>
                <a:gd name="T19" fmla="*/ 79 h 107"/>
                <a:gd name="T20" fmla="*/ 98 w 107"/>
                <a:gd name="T21" fmla="*/ 65 h 107"/>
                <a:gd name="T22" fmla="*/ 107 w 107"/>
                <a:gd name="T23" fmla="*/ 51 h 107"/>
                <a:gd name="T24" fmla="*/ 103 w 107"/>
                <a:gd name="T25" fmla="*/ 32 h 107"/>
                <a:gd name="T26" fmla="*/ 93 w 107"/>
                <a:gd name="T27" fmla="*/ 23 h 107"/>
                <a:gd name="T28" fmla="*/ 89 w 107"/>
                <a:gd name="T29" fmla="*/ 18 h 107"/>
                <a:gd name="T30" fmla="*/ 84 w 107"/>
                <a:gd name="T31" fmla="*/ 14 h 107"/>
                <a:gd name="T32" fmla="*/ 75 w 107"/>
                <a:gd name="T33" fmla="*/ 9 h 107"/>
                <a:gd name="T34" fmla="*/ 51 w 107"/>
                <a:gd name="T35" fmla="*/ 0 h 107"/>
                <a:gd name="T36" fmla="*/ 28 w 107"/>
                <a:gd name="T37" fmla="*/ 9 h 107"/>
                <a:gd name="T38" fmla="*/ 4 w 107"/>
                <a:gd name="T39" fmla="*/ 23 h 107"/>
                <a:gd name="T40" fmla="*/ 4 w 107"/>
                <a:gd name="T41" fmla="*/ 28 h 107"/>
                <a:gd name="T42" fmla="*/ 18 w 107"/>
                <a:gd name="T43" fmla="*/ 51 h 107"/>
                <a:gd name="T44" fmla="*/ 18 w 107"/>
                <a:gd name="T45" fmla="*/ 37 h 107"/>
                <a:gd name="T46" fmla="*/ 23 w 107"/>
                <a:gd name="T47" fmla="*/ 23 h 107"/>
                <a:gd name="T48" fmla="*/ 37 w 107"/>
                <a:gd name="T49" fmla="*/ 18 h 107"/>
                <a:gd name="T50" fmla="*/ 51 w 107"/>
                <a:gd name="T51" fmla="*/ 18 h 107"/>
                <a:gd name="T52" fmla="*/ 65 w 107"/>
                <a:gd name="T53" fmla="*/ 18 h 107"/>
                <a:gd name="T54" fmla="*/ 75 w 107"/>
                <a:gd name="T55" fmla="*/ 23 h 107"/>
                <a:gd name="T56" fmla="*/ 79 w 107"/>
                <a:gd name="T57" fmla="*/ 28 h 107"/>
                <a:gd name="T58" fmla="*/ 84 w 107"/>
                <a:gd name="T59" fmla="*/ 32 h 107"/>
                <a:gd name="T60" fmla="*/ 84 w 107"/>
                <a:gd name="T61" fmla="*/ 42 h 107"/>
                <a:gd name="T62" fmla="*/ 89 w 107"/>
                <a:gd name="T63" fmla="*/ 51 h 107"/>
                <a:gd name="T64" fmla="*/ 89 w 107"/>
                <a:gd name="T65" fmla="*/ 56 h 107"/>
                <a:gd name="T66" fmla="*/ 84 w 107"/>
                <a:gd name="T67" fmla="*/ 70 h 107"/>
                <a:gd name="T68" fmla="*/ 70 w 107"/>
                <a:gd name="T69" fmla="*/ 89 h 107"/>
                <a:gd name="T70" fmla="*/ 56 w 107"/>
                <a:gd name="T71" fmla="*/ 93 h 107"/>
                <a:gd name="T72" fmla="*/ 46 w 107"/>
                <a:gd name="T73" fmla="*/ 89 h 107"/>
                <a:gd name="T74" fmla="*/ 32 w 107"/>
                <a:gd name="T75" fmla="*/ 89 h 107"/>
                <a:gd name="T76" fmla="*/ 28 w 107"/>
                <a:gd name="T77" fmla="*/ 84 h 107"/>
                <a:gd name="T78" fmla="*/ 23 w 107"/>
                <a:gd name="T79" fmla="*/ 79 h 107"/>
                <a:gd name="T80" fmla="*/ 18 w 107"/>
                <a:gd name="T81" fmla="*/ 75 h 107"/>
                <a:gd name="T82" fmla="*/ 14 w 107"/>
                <a:gd name="T83" fmla="*/ 65 h 107"/>
                <a:gd name="T84" fmla="*/ 0 w 107"/>
                <a:gd name="T85" fmla="*/ 51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107">
                  <a:moveTo>
                    <a:pt x="0" y="51"/>
                  </a:moveTo>
                  <a:lnTo>
                    <a:pt x="4" y="75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8" y="89"/>
                  </a:lnTo>
                  <a:lnTo>
                    <a:pt x="18" y="93"/>
                  </a:lnTo>
                  <a:lnTo>
                    <a:pt x="23" y="93"/>
                  </a:lnTo>
                  <a:lnTo>
                    <a:pt x="23" y="98"/>
                  </a:lnTo>
                  <a:lnTo>
                    <a:pt x="32" y="103"/>
                  </a:lnTo>
                  <a:lnTo>
                    <a:pt x="37" y="107"/>
                  </a:lnTo>
                  <a:lnTo>
                    <a:pt x="51" y="107"/>
                  </a:lnTo>
                  <a:lnTo>
                    <a:pt x="65" y="103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4" y="98"/>
                  </a:lnTo>
                  <a:lnTo>
                    <a:pt x="98" y="84"/>
                  </a:lnTo>
                  <a:lnTo>
                    <a:pt x="93" y="79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7" y="51"/>
                  </a:lnTo>
                  <a:lnTo>
                    <a:pt x="107" y="37"/>
                  </a:lnTo>
                  <a:lnTo>
                    <a:pt x="103" y="32"/>
                  </a:lnTo>
                  <a:lnTo>
                    <a:pt x="98" y="23"/>
                  </a:lnTo>
                  <a:lnTo>
                    <a:pt x="93" y="23"/>
                  </a:lnTo>
                  <a:lnTo>
                    <a:pt x="93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5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4" y="23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51"/>
                  </a:lnTo>
                  <a:lnTo>
                    <a:pt x="18" y="51"/>
                  </a:lnTo>
                  <a:lnTo>
                    <a:pt x="14" y="37"/>
                  </a:lnTo>
                  <a:lnTo>
                    <a:pt x="18" y="37"/>
                  </a:lnTo>
                  <a:lnTo>
                    <a:pt x="28" y="2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51" y="18"/>
                  </a:lnTo>
                  <a:lnTo>
                    <a:pt x="65" y="14"/>
                  </a:lnTo>
                  <a:lnTo>
                    <a:pt x="65" y="18"/>
                  </a:lnTo>
                  <a:lnTo>
                    <a:pt x="75" y="18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79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84" y="42"/>
                  </a:lnTo>
                  <a:lnTo>
                    <a:pt x="89" y="47"/>
                  </a:lnTo>
                  <a:lnTo>
                    <a:pt x="89" y="51"/>
                  </a:lnTo>
                  <a:lnTo>
                    <a:pt x="93" y="56"/>
                  </a:lnTo>
                  <a:lnTo>
                    <a:pt x="89" y="56"/>
                  </a:lnTo>
                  <a:lnTo>
                    <a:pt x="89" y="70"/>
                  </a:lnTo>
                  <a:lnTo>
                    <a:pt x="84" y="70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1" y="89"/>
                  </a:lnTo>
                  <a:lnTo>
                    <a:pt x="46" y="89"/>
                  </a:lnTo>
                  <a:lnTo>
                    <a:pt x="42" y="84"/>
                  </a:lnTo>
                  <a:lnTo>
                    <a:pt x="32" y="89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18" y="75"/>
                  </a:lnTo>
                  <a:lnTo>
                    <a:pt x="18" y="65"/>
                  </a:lnTo>
                  <a:lnTo>
                    <a:pt x="14" y="65"/>
                  </a:lnTo>
                  <a:lnTo>
                    <a:pt x="18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Oval 155">
              <a:extLst>
                <a:ext uri="{FF2B5EF4-FFF2-40B4-BE49-F238E27FC236}">
                  <a16:creationId xmlns:a16="http://schemas.microsoft.com/office/drawing/2014/main" id="{DF373726-5479-8A17-5E0A-32511D110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" y="9138"/>
              <a:ext cx="94" cy="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22" name="Freeform 156">
              <a:extLst>
                <a:ext uri="{FF2B5EF4-FFF2-40B4-BE49-F238E27FC236}">
                  <a16:creationId xmlns:a16="http://schemas.microsoft.com/office/drawing/2014/main" id="{41E3C4CA-67FA-4D95-0003-4131E716A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" y="9129"/>
              <a:ext cx="108" cy="107"/>
            </a:xfrm>
            <a:custGeom>
              <a:avLst/>
              <a:gdLst>
                <a:gd name="T0" fmla="*/ 5 w 108"/>
                <a:gd name="T1" fmla="*/ 75 h 107"/>
                <a:gd name="T2" fmla="*/ 9 w 108"/>
                <a:gd name="T3" fmla="*/ 84 h 107"/>
                <a:gd name="T4" fmla="*/ 14 w 108"/>
                <a:gd name="T5" fmla="*/ 89 h 107"/>
                <a:gd name="T6" fmla="*/ 19 w 108"/>
                <a:gd name="T7" fmla="*/ 93 h 107"/>
                <a:gd name="T8" fmla="*/ 23 w 108"/>
                <a:gd name="T9" fmla="*/ 98 h 107"/>
                <a:gd name="T10" fmla="*/ 37 w 108"/>
                <a:gd name="T11" fmla="*/ 107 h 107"/>
                <a:gd name="T12" fmla="*/ 66 w 108"/>
                <a:gd name="T13" fmla="*/ 103 h 107"/>
                <a:gd name="T14" fmla="*/ 80 w 108"/>
                <a:gd name="T15" fmla="*/ 98 h 107"/>
                <a:gd name="T16" fmla="*/ 84 w 108"/>
                <a:gd name="T17" fmla="*/ 98 h 107"/>
                <a:gd name="T18" fmla="*/ 94 w 108"/>
                <a:gd name="T19" fmla="*/ 79 h 107"/>
                <a:gd name="T20" fmla="*/ 98 w 108"/>
                <a:gd name="T21" fmla="*/ 65 h 107"/>
                <a:gd name="T22" fmla="*/ 108 w 108"/>
                <a:gd name="T23" fmla="*/ 51 h 107"/>
                <a:gd name="T24" fmla="*/ 103 w 108"/>
                <a:gd name="T25" fmla="*/ 32 h 107"/>
                <a:gd name="T26" fmla="*/ 94 w 108"/>
                <a:gd name="T27" fmla="*/ 23 h 107"/>
                <a:gd name="T28" fmla="*/ 89 w 108"/>
                <a:gd name="T29" fmla="*/ 18 h 107"/>
                <a:gd name="T30" fmla="*/ 84 w 108"/>
                <a:gd name="T31" fmla="*/ 14 h 107"/>
                <a:gd name="T32" fmla="*/ 75 w 108"/>
                <a:gd name="T33" fmla="*/ 9 h 107"/>
                <a:gd name="T34" fmla="*/ 51 w 108"/>
                <a:gd name="T35" fmla="*/ 0 h 107"/>
                <a:gd name="T36" fmla="*/ 28 w 108"/>
                <a:gd name="T37" fmla="*/ 9 h 107"/>
                <a:gd name="T38" fmla="*/ 5 w 108"/>
                <a:gd name="T39" fmla="*/ 23 h 107"/>
                <a:gd name="T40" fmla="*/ 5 w 108"/>
                <a:gd name="T41" fmla="*/ 28 h 107"/>
                <a:gd name="T42" fmla="*/ 19 w 108"/>
                <a:gd name="T43" fmla="*/ 51 h 107"/>
                <a:gd name="T44" fmla="*/ 19 w 108"/>
                <a:gd name="T45" fmla="*/ 37 h 107"/>
                <a:gd name="T46" fmla="*/ 23 w 108"/>
                <a:gd name="T47" fmla="*/ 23 h 107"/>
                <a:gd name="T48" fmla="*/ 37 w 108"/>
                <a:gd name="T49" fmla="*/ 18 h 107"/>
                <a:gd name="T50" fmla="*/ 51 w 108"/>
                <a:gd name="T51" fmla="*/ 18 h 107"/>
                <a:gd name="T52" fmla="*/ 66 w 108"/>
                <a:gd name="T53" fmla="*/ 18 h 107"/>
                <a:gd name="T54" fmla="*/ 75 w 108"/>
                <a:gd name="T55" fmla="*/ 23 h 107"/>
                <a:gd name="T56" fmla="*/ 80 w 108"/>
                <a:gd name="T57" fmla="*/ 28 h 107"/>
                <a:gd name="T58" fmla="*/ 84 w 108"/>
                <a:gd name="T59" fmla="*/ 32 h 107"/>
                <a:gd name="T60" fmla="*/ 84 w 108"/>
                <a:gd name="T61" fmla="*/ 42 h 107"/>
                <a:gd name="T62" fmla="*/ 89 w 108"/>
                <a:gd name="T63" fmla="*/ 51 h 107"/>
                <a:gd name="T64" fmla="*/ 89 w 108"/>
                <a:gd name="T65" fmla="*/ 56 h 107"/>
                <a:gd name="T66" fmla="*/ 84 w 108"/>
                <a:gd name="T67" fmla="*/ 70 h 107"/>
                <a:gd name="T68" fmla="*/ 70 w 108"/>
                <a:gd name="T69" fmla="*/ 89 h 107"/>
                <a:gd name="T70" fmla="*/ 56 w 108"/>
                <a:gd name="T71" fmla="*/ 93 h 107"/>
                <a:gd name="T72" fmla="*/ 47 w 108"/>
                <a:gd name="T73" fmla="*/ 89 h 107"/>
                <a:gd name="T74" fmla="*/ 33 w 108"/>
                <a:gd name="T75" fmla="*/ 89 h 107"/>
                <a:gd name="T76" fmla="*/ 28 w 108"/>
                <a:gd name="T77" fmla="*/ 84 h 107"/>
                <a:gd name="T78" fmla="*/ 23 w 108"/>
                <a:gd name="T79" fmla="*/ 79 h 107"/>
                <a:gd name="T80" fmla="*/ 19 w 108"/>
                <a:gd name="T81" fmla="*/ 75 h 107"/>
                <a:gd name="T82" fmla="*/ 14 w 108"/>
                <a:gd name="T83" fmla="*/ 65 h 107"/>
                <a:gd name="T84" fmla="*/ 0 w 108"/>
                <a:gd name="T85" fmla="*/ 51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8" h="107">
                  <a:moveTo>
                    <a:pt x="0" y="51"/>
                  </a:moveTo>
                  <a:lnTo>
                    <a:pt x="5" y="75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23" y="93"/>
                  </a:lnTo>
                  <a:lnTo>
                    <a:pt x="23" y="98"/>
                  </a:lnTo>
                  <a:lnTo>
                    <a:pt x="33" y="103"/>
                  </a:lnTo>
                  <a:lnTo>
                    <a:pt x="37" y="107"/>
                  </a:lnTo>
                  <a:lnTo>
                    <a:pt x="51" y="107"/>
                  </a:lnTo>
                  <a:lnTo>
                    <a:pt x="66" y="103"/>
                  </a:lnTo>
                  <a:lnTo>
                    <a:pt x="66" y="98"/>
                  </a:lnTo>
                  <a:lnTo>
                    <a:pt x="80" y="98"/>
                  </a:lnTo>
                  <a:lnTo>
                    <a:pt x="80" y="93"/>
                  </a:lnTo>
                  <a:lnTo>
                    <a:pt x="84" y="98"/>
                  </a:lnTo>
                  <a:lnTo>
                    <a:pt x="98" y="84"/>
                  </a:lnTo>
                  <a:lnTo>
                    <a:pt x="94" y="79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8" y="51"/>
                  </a:lnTo>
                  <a:lnTo>
                    <a:pt x="108" y="37"/>
                  </a:lnTo>
                  <a:lnTo>
                    <a:pt x="103" y="32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5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51"/>
                  </a:lnTo>
                  <a:lnTo>
                    <a:pt x="19" y="51"/>
                  </a:lnTo>
                  <a:lnTo>
                    <a:pt x="14" y="37"/>
                  </a:lnTo>
                  <a:lnTo>
                    <a:pt x="19" y="37"/>
                  </a:lnTo>
                  <a:lnTo>
                    <a:pt x="28" y="2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51" y="18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75" y="18"/>
                  </a:lnTo>
                  <a:lnTo>
                    <a:pt x="75" y="23"/>
                  </a:lnTo>
                  <a:lnTo>
                    <a:pt x="80" y="23"/>
                  </a:lnTo>
                  <a:lnTo>
                    <a:pt x="80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84" y="42"/>
                  </a:lnTo>
                  <a:lnTo>
                    <a:pt x="89" y="46"/>
                  </a:lnTo>
                  <a:lnTo>
                    <a:pt x="89" y="51"/>
                  </a:lnTo>
                  <a:lnTo>
                    <a:pt x="94" y="56"/>
                  </a:lnTo>
                  <a:lnTo>
                    <a:pt x="89" y="56"/>
                  </a:lnTo>
                  <a:lnTo>
                    <a:pt x="89" y="70"/>
                  </a:lnTo>
                  <a:lnTo>
                    <a:pt x="84" y="70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1" y="89"/>
                  </a:lnTo>
                  <a:lnTo>
                    <a:pt x="47" y="89"/>
                  </a:lnTo>
                  <a:lnTo>
                    <a:pt x="42" y="84"/>
                  </a:lnTo>
                  <a:lnTo>
                    <a:pt x="33" y="89"/>
                  </a:lnTo>
                  <a:lnTo>
                    <a:pt x="33" y="84"/>
                  </a:lnTo>
                  <a:lnTo>
                    <a:pt x="28" y="84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19" y="75"/>
                  </a:lnTo>
                  <a:lnTo>
                    <a:pt x="19" y="65"/>
                  </a:lnTo>
                  <a:lnTo>
                    <a:pt x="14" y="65"/>
                  </a:lnTo>
                  <a:lnTo>
                    <a:pt x="19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FD5960C-103A-7545-8FCE-307E9D0E7468}"/>
              </a:ext>
            </a:extLst>
          </p:cNvPr>
          <p:cNvSpPr/>
          <p:nvPr/>
        </p:nvSpPr>
        <p:spPr bwMode="auto">
          <a:xfrm>
            <a:off x="6903389" y="2369572"/>
            <a:ext cx="1577644" cy="1467565"/>
          </a:xfrm>
          <a:prstGeom prst="rect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</a:rPr>
              <a:t>ETCS 2/1 FS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</a:rPr>
              <a:t>SV 1.0</a:t>
            </a:r>
          </a:p>
          <a:p>
            <a:pPr algn="ctr">
              <a:spcAft>
                <a:spcPts val="0"/>
              </a:spcAft>
            </a:pPr>
            <a:r>
              <a:rPr lang="en-GB" sz="1000" i="1" dirty="0">
                <a:solidFill>
                  <a:schemeClr val="bg1"/>
                </a:solidFill>
              </a:rPr>
              <a:t>High Speed Lines L3, L4</a:t>
            </a:r>
          </a:p>
          <a:p>
            <a:pPr algn="ctr">
              <a:spcAft>
                <a:spcPts val="600"/>
              </a:spcAft>
            </a:pPr>
            <a:r>
              <a:rPr lang="en-GB" sz="1000" i="1" dirty="0">
                <a:solidFill>
                  <a:schemeClr val="bg1"/>
                </a:solidFill>
              </a:rPr>
              <a:t>&lt;2016</a:t>
            </a:r>
          </a:p>
        </p:txBody>
      </p:sp>
      <p:grpSp>
        <p:nvGrpSpPr>
          <p:cNvPr id="24" name="Group 143">
            <a:extLst>
              <a:ext uri="{FF2B5EF4-FFF2-40B4-BE49-F238E27FC236}">
                <a16:creationId xmlns:a16="http://schemas.microsoft.com/office/drawing/2014/main" id="{91C3F738-2A55-E191-98A9-54EFFD024D7C}"/>
              </a:ext>
            </a:extLst>
          </p:cNvPr>
          <p:cNvGrpSpPr>
            <a:grpSpLocks/>
          </p:cNvGrpSpPr>
          <p:nvPr/>
        </p:nvGrpSpPr>
        <p:grpSpPr bwMode="auto">
          <a:xfrm>
            <a:off x="5741494" y="2444108"/>
            <a:ext cx="297799" cy="320456"/>
            <a:chOff x="7139" y="9016"/>
            <a:chExt cx="666" cy="835"/>
          </a:xfrm>
        </p:grpSpPr>
        <p:sp>
          <p:nvSpPr>
            <p:cNvPr id="25" name="Freeform 144">
              <a:extLst>
                <a:ext uri="{FF2B5EF4-FFF2-40B4-BE49-F238E27FC236}">
                  <a16:creationId xmlns:a16="http://schemas.microsoft.com/office/drawing/2014/main" id="{951BB66E-27D7-EEFD-5E9F-14E4D0EB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" y="9016"/>
              <a:ext cx="666" cy="835"/>
            </a:xfrm>
            <a:custGeom>
              <a:avLst/>
              <a:gdLst>
                <a:gd name="T0" fmla="*/ 666 w 666"/>
                <a:gd name="T1" fmla="*/ 244 h 835"/>
                <a:gd name="T2" fmla="*/ 666 w 666"/>
                <a:gd name="T3" fmla="*/ 0 h 835"/>
                <a:gd name="T4" fmla="*/ 0 w 666"/>
                <a:gd name="T5" fmla="*/ 0 h 835"/>
                <a:gd name="T6" fmla="*/ 0 w 666"/>
                <a:gd name="T7" fmla="*/ 835 h 835"/>
                <a:gd name="T8" fmla="*/ 446 w 666"/>
                <a:gd name="T9" fmla="*/ 835 h 835"/>
                <a:gd name="T10" fmla="*/ 446 w 666"/>
                <a:gd name="T11" fmla="*/ 469 h 835"/>
                <a:gd name="T12" fmla="*/ 666 w 666"/>
                <a:gd name="T13" fmla="*/ 244 h 8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6" h="835">
                  <a:moveTo>
                    <a:pt x="666" y="244"/>
                  </a:moveTo>
                  <a:lnTo>
                    <a:pt x="666" y="0"/>
                  </a:lnTo>
                  <a:lnTo>
                    <a:pt x="0" y="0"/>
                  </a:lnTo>
                  <a:lnTo>
                    <a:pt x="0" y="835"/>
                  </a:lnTo>
                  <a:lnTo>
                    <a:pt x="446" y="835"/>
                  </a:lnTo>
                  <a:lnTo>
                    <a:pt x="446" y="469"/>
                  </a:lnTo>
                  <a:lnTo>
                    <a:pt x="666" y="2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45">
              <a:extLst>
                <a:ext uri="{FF2B5EF4-FFF2-40B4-BE49-F238E27FC236}">
                  <a16:creationId xmlns:a16="http://schemas.microsoft.com/office/drawing/2014/main" id="{1A68E61B-215D-03EA-6F9F-9A47BA29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9054"/>
              <a:ext cx="587" cy="759"/>
            </a:xfrm>
            <a:custGeom>
              <a:avLst/>
              <a:gdLst>
                <a:gd name="T0" fmla="*/ 474 w 587"/>
                <a:gd name="T1" fmla="*/ 0 h 759"/>
                <a:gd name="T2" fmla="*/ 104 w 587"/>
                <a:gd name="T3" fmla="*/ 0 h 759"/>
                <a:gd name="T4" fmla="*/ 90 w 587"/>
                <a:gd name="T5" fmla="*/ 0 h 759"/>
                <a:gd name="T6" fmla="*/ 52 w 587"/>
                <a:gd name="T7" fmla="*/ 14 h 759"/>
                <a:gd name="T8" fmla="*/ 33 w 587"/>
                <a:gd name="T9" fmla="*/ 28 h 759"/>
                <a:gd name="T10" fmla="*/ 14 w 587"/>
                <a:gd name="T11" fmla="*/ 51 h 759"/>
                <a:gd name="T12" fmla="*/ 5 w 587"/>
                <a:gd name="T13" fmla="*/ 79 h 759"/>
                <a:gd name="T14" fmla="*/ 0 w 587"/>
                <a:gd name="T15" fmla="*/ 117 h 759"/>
                <a:gd name="T16" fmla="*/ 0 w 587"/>
                <a:gd name="T17" fmla="*/ 633 h 759"/>
                <a:gd name="T18" fmla="*/ 5 w 587"/>
                <a:gd name="T19" fmla="*/ 675 h 759"/>
                <a:gd name="T20" fmla="*/ 19 w 587"/>
                <a:gd name="T21" fmla="*/ 708 h 759"/>
                <a:gd name="T22" fmla="*/ 33 w 587"/>
                <a:gd name="T23" fmla="*/ 726 h 759"/>
                <a:gd name="T24" fmla="*/ 57 w 587"/>
                <a:gd name="T25" fmla="*/ 745 h 759"/>
                <a:gd name="T26" fmla="*/ 90 w 587"/>
                <a:gd name="T27" fmla="*/ 759 h 759"/>
                <a:gd name="T28" fmla="*/ 108 w 587"/>
                <a:gd name="T29" fmla="*/ 759 h 759"/>
                <a:gd name="T30" fmla="*/ 249 w 587"/>
                <a:gd name="T31" fmla="*/ 759 h 759"/>
                <a:gd name="T32" fmla="*/ 291 w 587"/>
                <a:gd name="T33" fmla="*/ 754 h 759"/>
                <a:gd name="T34" fmla="*/ 319 w 587"/>
                <a:gd name="T35" fmla="*/ 740 h 759"/>
                <a:gd name="T36" fmla="*/ 343 w 587"/>
                <a:gd name="T37" fmla="*/ 722 h 759"/>
                <a:gd name="T38" fmla="*/ 357 w 587"/>
                <a:gd name="T39" fmla="*/ 698 h 759"/>
                <a:gd name="T40" fmla="*/ 371 w 587"/>
                <a:gd name="T41" fmla="*/ 661 h 759"/>
                <a:gd name="T42" fmla="*/ 371 w 587"/>
                <a:gd name="T43" fmla="*/ 642 h 759"/>
                <a:gd name="T44" fmla="*/ 371 w 587"/>
                <a:gd name="T45" fmla="*/ 422 h 759"/>
                <a:gd name="T46" fmla="*/ 451 w 587"/>
                <a:gd name="T47" fmla="*/ 332 h 759"/>
                <a:gd name="T48" fmla="*/ 535 w 587"/>
                <a:gd name="T49" fmla="*/ 243 h 759"/>
                <a:gd name="T50" fmla="*/ 559 w 587"/>
                <a:gd name="T51" fmla="*/ 211 h 759"/>
                <a:gd name="T52" fmla="*/ 578 w 587"/>
                <a:gd name="T53" fmla="*/ 173 h 759"/>
                <a:gd name="T54" fmla="*/ 587 w 587"/>
                <a:gd name="T55" fmla="*/ 131 h 759"/>
                <a:gd name="T56" fmla="*/ 587 w 587"/>
                <a:gd name="T57" fmla="*/ 93 h 759"/>
                <a:gd name="T58" fmla="*/ 578 w 587"/>
                <a:gd name="T59" fmla="*/ 56 h 759"/>
                <a:gd name="T60" fmla="*/ 554 w 587"/>
                <a:gd name="T61" fmla="*/ 23 h 759"/>
                <a:gd name="T62" fmla="*/ 521 w 587"/>
                <a:gd name="T63" fmla="*/ 4 h 759"/>
                <a:gd name="T64" fmla="*/ 474 w 587"/>
                <a:gd name="T65" fmla="*/ 0 h 7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7" h="759">
                  <a:moveTo>
                    <a:pt x="474" y="0"/>
                  </a:moveTo>
                  <a:lnTo>
                    <a:pt x="104" y="0"/>
                  </a:lnTo>
                  <a:lnTo>
                    <a:pt x="90" y="0"/>
                  </a:lnTo>
                  <a:lnTo>
                    <a:pt x="52" y="14"/>
                  </a:lnTo>
                  <a:lnTo>
                    <a:pt x="33" y="28"/>
                  </a:lnTo>
                  <a:lnTo>
                    <a:pt x="14" y="51"/>
                  </a:lnTo>
                  <a:lnTo>
                    <a:pt x="5" y="79"/>
                  </a:lnTo>
                  <a:lnTo>
                    <a:pt x="0" y="117"/>
                  </a:lnTo>
                  <a:lnTo>
                    <a:pt x="0" y="633"/>
                  </a:lnTo>
                  <a:lnTo>
                    <a:pt x="5" y="675"/>
                  </a:lnTo>
                  <a:lnTo>
                    <a:pt x="19" y="708"/>
                  </a:lnTo>
                  <a:lnTo>
                    <a:pt x="33" y="726"/>
                  </a:lnTo>
                  <a:lnTo>
                    <a:pt x="57" y="745"/>
                  </a:lnTo>
                  <a:lnTo>
                    <a:pt x="90" y="759"/>
                  </a:lnTo>
                  <a:lnTo>
                    <a:pt x="108" y="759"/>
                  </a:lnTo>
                  <a:lnTo>
                    <a:pt x="249" y="759"/>
                  </a:lnTo>
                  <a:lnTo>
                    <a:pt x="291" y="754"/>
                  </a:lnTo>
                  <a:lnTo>
                    <a:pt x="319" y="740"/>
                  </a:lnTo>
                  <a:lnTo>
                    <a:pt x="343" y="722"/>
                  </a:lnTo>
                  <a:lnTo>
                    <a:pt x="357" y="698"/>
                  </a:lnTo>
                  <a:lnTo>
                    <a:pt x="371" y="661"/>
                  </a:lnTo>
                  <a:lnTo>
                    <a:pt x="371" y="642"/>
                  </a:lnTo>
                  <a:lnTo>
                    <a:pt x="371" y="422"/>
                  </a:lnTo>
                  <a:lnTo>
                    <a:pt x="451" y="332"/>
                  </a:lnTo>
                  <a:lnTo>
                    <a:pt x="535" y="243"/>
                  </a:lnTo>
                  <a:lnTo>
                    <a:pt x="559" y="211"/>
                  </a:lnTo>
                  <a:lnTo>
                    <a:pt x="578" y="173"/>
                  </a:lnTo>
                  <a:lnTo>
                    <a:pt x="587" y="131"/>
                  </a:lnTo>
                  <a:lnTo>
                    <a:pt x="587" y="93"/>
                  </a:lnTo>
                  <a:lnTo>
                    <a:pt x="578" y="56"/>
                  </a:lnTo>
                  <a:lnTo>
                    <a:pt x="554" y="23"/>
                  </a:lnTo>
                  <a:lnTo>
                    <a:pt x="521" y="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46">
              <a:extLst>
                <a:ext uri="{FF2B5EF4-FFF2-40B4-BE49-F238E27FC236}">
                  <a16:creationId xmlns:a16="http://schemas.microsoft.com/office/drawing/2014/main" id="{9E9ECF3D-1A45-234A-D7DE-84375CC9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9072"/>
              <a:ext cx="535" cy="718"/>
            </a:xfrm>
            <a:custGeom>
              <a:avLst/>
              <a:gdLst>
                <a:gd name="T0" fmla="*/ 441 w 535"/>
                <a:gd name="T1" fmla="*/ 0 h 718"/>
                <a:gd name="T2" fmla="*/ 94 w 535"/>
                <a:gd name="T3" fmla="*/ 0 h 718"/>
                <a:gd name="T4" fmla="*/ 80 w 535"/>
                <a:gd name="T5" fmla="*/ 0 h 718"/>
                <a:gd name="T6" fmla="*/ 47 w 535"/>
                <a:gd name="T7" fmla="*/ 10 h 718"/>
                <a:gd name="T8" fmla="*/ 28 w 535"/>
                <a:gd name="T9" fmla="*/ 24 h 718"/>
                <a:gd name="T10" fmla="*/ 14 w 535"/>
                <a:gd name="T11" fmla="*/ 42 h 718"/>
                <a:gd name="T12" fmla="*/ 5 w 535"/>
                <a:gd name="T13" fmla="*/ 66 h 718"/>
                <a:gd name="T14" fmla="*/ 0 w 535"/>
                <a:gd name="T15" fmla="*/ 103 h 718"/>
                <a:gd name="T16" fmla="*/ 0 w 535"/>
                <a:gd name="T17" fmla="*/ 610 h 718"/>
                <a:gd name="T18" fmla="*/ 5 w 535"/>
                <a:gd name="T19" fmla="*/ 647 h 718"/>
                <a:gd name="T20" fmla="*/ 14 w 535"/>
                <a:gd name="T21" fmla="*/ 671 h 718"/>
                <a:gd name="T22" fmla="*/ 33 w 535"/>
                <a:gd name="T23" fmla="*/ 694 h 718"/>
                <a:gd name="T24" fmla="*/ 51 w 535"/>
                <a:gd name="T25" fmla="*/ 708 h 718"/>
                <a:gd name="T26" fmla="*/ 84 w 535"/>
                <a:gd name="T27" fmla="*/ 718 h 718"/>
                <a:gd name="T28" fmla="*/ 98 w 535"/>
                <a:gd name="T29" fmla="*/ 718 h 718"/>
                <a:gd name="T30" fmla="*/ 216 w 535"/>
                <a:gd name="T31" fmla="*/ 718 h 718"/>
                <a:gd name="T32" fmla="*/ 249 w 535"/>
                <a:gd name="T33" fmla="*/ 713 h 718"/>
                <a:gd name="T34" fmla="*/ 272 w 535"/>
                <a:gd name="T35" fmla="*/ 704 h 718"/>
                <a:gd name="T36" fmla="*/ 305 w 535"/>
                <a:gd name="T37" fmla="*/ 680 h 718"/>
                <a:gd name="T38" fmla="*/ 319 w 535"/>
                <a:gd name="T39" fmla="*/ 652 h 718"/>
                <a:gd name="T40" fmla="*/ 324 w 535"/>
                <a:gd name="T41" fmla="*/ 638 h 718"/>
                <a:gd name="T42" fmla="*/ 324 w 535"/>
                <a:gd name="T43" fmla="*/ 385 h 718"/>
                <a:gd name="T44" fmla="*/ 446 w 535"/>
                <a:gd name="T45" fmla="*/ 263 h 718"/>
                <a:gd name="T46" fmla="*/ 488 w 535"/>
                <a:gd name="T47" fmla="*/ 216 h 718"/>
                <a:gd name="T48" fmla="*/ 525 w 535"/>
                <a:gd name="T49" fmla="*/ 150 h 718"/>
                <a:gd name="T50" fmla="*/ 535 w 535"/>
                <a:gd name="T51" fmla="*/ 118 h 718"/>
                <a:gd name="T52" fmla="*/ 535 w 535"/>
                <a:gd name="T53" fmla="*/ 80 h 718"/>
                <a:gd name="T54" fmla="*/ 530 w 535"/>
                <a:gd name="T55" fmla="*/ 52 h 718"/>
                <a:gd name="T56" fmla="*/ 511 w 535"/>
                <a:gd name="T57" fmla="*/ 24 h 718"/>
                <a:gd name="T58" fmla="*/ 483 w 535"/>
                <a:gd name="T59" fmla="*/ 5 h 718"/>
                <a:gd name="T60" fmla="*/ 441 w 535"/>
                <a:gd name="T61" fmla="*/ 0 h 7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35" h="718">
                  <a:moveTo>
                    <a:pt x="441" y="0"/>
                  </a:moveTo>
                  <a:lnTo>
                    <a:pt x="94" y="0"/>
                  </a:lnTo>
                  <a:lnTo>
                    <a:pt x="80" y="0"/>
                  </a:lnTo>
                  <a:lnTo>
                    <a:pt x="47" y="10"/>
                  </a:lnTo>
                  <a:lnTo>
                    <a:pt x="28" y="24"/>
                  </a:lnTo>
                  <a:lnTo>
                    <a:pt x="14" y="42"/>
                  </a:lnTo>
                  <a:lnTo>
                    <a:pt x="5" y="66"/>
                  </a:lnTo>
                  <a:lnTo>
                    <a:pt x="0" y="103"/>
                  </a:lnTo>
                  <a:lnTo>
                    <a:pt x="0" y="610"/>
                  </a:lnTo>
                  <a:lnTo>
                    <a:pt x="5" y="647"/>
                  </a:lnTo>
                  <a:lnTo>
                    <a:pt x="14" y="671"/>
                  </a:lnTo>
                  <a:lnTo>
                    <a:pt x="33" y="694"/>
                  </a:lnTo>
                  <a:lnTo>
                    <a:pt x="51" y="708"/>
                  </a:lnTo>
                  <a:lnTo>
                    <a:pt x="84" y="718"/>
                  </a:lnTo>
                  <a:lnTo>
                    <a:pt x="98" y="718"/>
                  </a:lnTo>
                  <a:lnTo>
                    <a:pt x="216" y="718"/>
                  </a:lnTo>
                  <a:lnTo>
                    <a:pt x="249" y="713"/>
                  </a:lnTo>
                  <a:lnTo>
                    <a:pt x="272" y="704"/>
                  </a:lnTo>
                  <a:lnTo>
                    <a:pt x="305" y="680"/>
                  </a:lnTo>
                  <a:lnTo>
                    <a:pt x="319" y="652"/>
                  </a:lnTo>
                  <a:lnTo>
                    <a:pt x="324" y="638"/>
                  </a:lnTo>
                  <a:lnTo>
                    <a:pt x="324" y="385"/>
                  </a:lnTo>
                  <a:lnTo>
                    <a:pt x="446" y="263"/>
                  </a:lnTo>
                  <a:lnTo>
                    <a:pt x="488" y="216"/>
                  </a:lnTo>
                  <a:lnTo>
                    <a:pt x="525" y="150"/>
                  </a:lnTo>
                  <a:lnTo>
                    <a:pt x="535" y="118"/>
                  </a:lnTo>
                  <a:lnTo>
                    <a:pt x="535" y="80"/>
                  </a:lnTo>
                  <a:lnTo>
                    <a:pt x="530" y="52"/>
                  </a:lnTo>
                  <a:lnTo>
                    <a:pt x="511" y="24"/>
                  </a:lnTo>
                  <a:lnTo>
                    <a:pt x="483" y="5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Oval 147">
              <a:extLst>
                <a:ext uri="{FF2B5EF4-FFF2-40B4-BE49-F238E27FC236}">
                  <a16:creationId xmlns:a16="http://schemas.microsoft.com/office/drawing/2014/main" id="{BFCF4933-279D-A795-93DA-8F0595FA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" y="9138"/>
              <a:ext cx="94" cy="9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Freeform 148">
              <a:extLst>
                <a:ext uri="{FF2B5EF4-FFF2-40B4-BE49-F238E27FC236}">
                  <a16:creationId xmlns:a16="http://schemas.microsoft.com/office/drawing/2014/main" id="{91858DB9-3C6F-B923-5AE1-C61537BEC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" y="9129"/>
              <a:ext cx="107" cy="107"/>
            </a:xfrm>
            <a:custGeom>
              <a:avLst/>
              <a:gdLst>
                <a:gd name="T0" fmla="*/ 4 w 107"/>
                <a:gd name="T1" fmla="*/ 75 h 107"/>
                <a:gd name="T2" fmla="*/ 9 w 107"/>
                <a:gd name="T3" fmla="*/ 84 h 107"/>
                <a:gd name="T4" fmla="*/ 14 w 107"/>
                <a:gd name="T5" fmla="*/ 89 h 107"/>
                <a:gd name="T6" fmla="*/ 18 w 107"/>
                <a:gd name="T7" fmla="*/ 93 h 107"/>
                <a:gd name="T8" fmla="*/ 23 w 107"/>
                <a:gd name="T9" fmla="*/ 98 h 107"/>
                <a:gd name="T10" fmla="*/ 37 w 107"/>
                <a:gd name="T11" fmla="*/ 107 h 107"/>
                <a:gd name="T12" fmla="*/ 65 w 107"/>
                <a:gd name="T13" fmla="*/ 103 h 107"/>
                <a:gd name="T14" fmla="*/ 79 w 107"/>
                <a:gd name="T15" fmla="*/ 98 h 107"/>
                <a:gd name="T16" fmla="*/ 84 w 107"/>
                <a:gd name="T17" fmla="*/ 98 h 107"/>
                <a:gd name="T18" fmla="*/ 93 w 107"/>
                <a:gd name="T19" fmla="*/ 79 h 107"/>
                <a:gd name="T20" fmla="*/ 98 w 107"/>
                <a:gd name="T21" fmla="*/ 65 h 107"/>
                <a:gd name="T22" fmla="*/ 107 w 107"/>
                <a:gd name="T23" fmla="*/ 51 h 107"/>
                <a:gd name="T24" fmla="*/ 103 w 107"/>
                <a:gd name="T25" fmla="*/ 32 h 107"/>
                <a:gd name="T26" fmla="*/ 93 w 107"/>
                <a:gd name="T27" fmla="*/ 23 h 107"/>
                <a:gd name="T28" fmla="*/ 89 w 107"/>
                <a:gd name="T29" fmla="*/ 18 h 107"/>
                <a:gd name="T30" fmla="*/ 84 w 107"/>
                <a:gd name="T31" fmla="*/ 14 h 107"/>
                <a:gd name="T32" fmla="*/ 75 w 107"/>
                <a:gd name="T33" fmla="*/ 9 h 107"/>
                <a:gd name="T34" fmla="*/ 51 w 107"/>
                <a:gd name="T35" fmla="*/ 0 h 107"/>
                <a:gd name="T36" fmla="*/ 28 w 107"/>
                <a:gd name="T37" fmla="*/ 9 h 107"/>
                <a:gd name="T38" fmla="*/ 4 w 107"/>
                <a:gd name="T39" fmla="*/ 23 h 107"/>
                <a:gd name="T40" fmla="*/ 4 w 107"/>
                <a:gd name="T41" fmla="*/ 28 h 107"/>
                <a:gd name="T42" fmla="*/ 18 w 107"/>
                <a:gd name="T43" fmla="*/ 51 h 107"/>
                <a:gd name="T44" fmla="*/ 18 w 107"/>
                <a:gd name="T45" fmla="*/ 37 h 107"/>
                <a:gd name="T46" fmla="*/ 23 w 107"/>
                <a:gd name="T47" fmla="*/ 23 h 107"/>
                <a:gd name="T48" fmla="*/ 37 w 107"/>
                <a:gd name="T49" fmla="*/ 18 h 107"/>
                <a:gd name="T50" fmla="*/ 51 w 107"/>
                <a:gd name="T51" fmla="*/ 18 h 107"/>
                <a:gd name="T52" fmla="*/ 65 w 107"/>
                <a:gd name="T53" fmla="*/ 18 h 107"/>
                <a:gd name="T54" fmla="*/ 75 w 107"/>
                <a:gd name="T55" fmla="*/ 23 h 107"/>
                <a:gd name="T56" fmla="*/ 79 w 107"/>
                <a:gd name="T57" fmla="*/ 28 h 107"/>
                <a:gd name="T58" fmla="*/ 84 w 107"/>
                <a:gd name="T59" fmla="*/ 32 h 107"/>
                <a:gd name="T60" fmla="*/ 84 w 107"/>
                <a:gd name="T61" fmla="*/ 42 h 107"/>
                <a:gd name="T62" fmla="*/ 89 w 107"/>
                <a:gd name="T63" fmla="*/ 51 h 107"/>
                <a:gd name="T64" fmla="*/ 89 w 107"/>
                <a:gd name="T65" fmla="*/ 56 h 107"/>
                <a:gd name="T66" fmla="*/ 84 w 107"/>
                <a:gd name="T67" fmla="*/ 70 h 107"/>
                <a:gd name="T68" fmla="*/ 70 w 107"/>
                <a:gd name="T69" fmla="*/ 89 h 107"/>
                <a:gd name="T70" fmla="*/ 56 w 107"/>
                <a:gd name="T71" fmla="*/ 93 h 107"/>
                <a:gd name="T72" fmla="*/ 46 w 107"/>
                <a:gd name="T73" fmla="*/ 89 h 107"/>
                <a:gd name="T74" fmla="*/ 32 w 107"/>
                <a:gd name="T75" fmla="*/ 89 h 107"/>
                <a:gd name="T76" fmla="*/ 28 w 107"/>
                <a:gd name="T77" fmla="*/ 84 h 107"/>
                <a:gd name="T78" fmla="*/ 23 w 107"/>
                <a:gd name="T79" fmla="*/ 79 h 107"/>
                <a:gd name="T80" fmla="*/ 18 w 107"/>
                <a:gd name="T81" fmla="*/ 75 h 107"/>
                <a:gd name="T82" fmla="*/ 14 w 107"/>
                <a:gd name="T83" fmla="*/ 65 h 107"/>
                <a:gd name="T84" fmla="*/ 0 w 107"/>
                <a:gd name="T85" fmla="*/ 51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107">
                  <a:moveTo>
                    <a:pt x="0" y="51"/>
                  </a:moveTo>
                  <a:lnTo>
                    <a:pt x="4" y="75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8" y="89"/>
                  </a:lnTo>
                  <a:lnTo>
                    <a:pt x="18" y="93"/>
                  </a:lnTo>
                  <a:lnTo>
                    <a:pt x="23" y="93"/>
                  </a:lnTo>
                  <a:lnTo>
                    <a:pt x="23" y="98"/>
                  </a:lnTo>
                  <a:lnTo>
                    <a:pt x="32" y="103"/>
                  </a:lnTo>
                  <a:lnTo>
                    <a:pt x="37" y="107"/>
                  </a:lnTo>
                  <a:lnTo>
                    <a:pt x="51" y="107"/>
                  </a:lnTo>
                  <a:lnTo>
                    <a:pt x="65" y="103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4" y="98"/>
                  </a:lnTo>
                  <a:lnTo>
                    <a:pt x="98" y="84"/>
                  </a:lnTo>
                  <a:lnTo>
                    <a:pt x="93" y="79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7" y="51"/>
                  </a:lnTo>
                  <a:lnTo>
                    <a:pt x="107" y="37"/>
                  </a:lnTo>
                  <a:lnTo>
                    <a:pt x="103" y="32"/>
                  </a:lnTo>
                  <a:lnTo>
                    <a:pt x="98" y="23"/>
                  </a:lnTo>
                  <a:lnTo>
                    <a:pt x="93" y="23"/>
                  </a:lnTo>
                  <a:lnTo>
                    <a:pt x="93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5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4" y="23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51"/>
                  </a:lnTo>
                  <a:lnTo>
                    <a:pt x="18" y="51"/>
                  </a:lnTo>
                  <a:lnTo>
                    <a:pt x="14" y="37"/>
                  </a:lnTo>
                  <a:lnTo>
                    <a:pt x="18" y="37"/>
                  </a:lnTo>
                  <a:lnTo>
                    <a:pt x="28" y="2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51" y="18"/>
                  </a:lnTo>
                  <a:lnTo>
                    <a:pt x="65" y="14"/>
                  </a:lnTo>
                  <a:lnTo>
                    <a:pt x="65" y="18"/>
                  </a:lnTo>
                  <a:lnTo>
                    <a:pt x="75" y="18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79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84" y="42"/>
                  </a:lnTo>
                  <a:lnTo>
                    <a:pt x="89" y="46"/>
                  </a:lnTo>
                  <a:lnTo>
                    <a:pt x="89" y="51"/>
                  </a:lnTo>
                  <a:lnTo>
                    <a:pt x="93" y="56"/>
                  </a:lnTo>
                  <a:lnTo>
                    <a:pt x="89" y="56"/>
                  </a:lnTo>
                  <a:lnTo>
                    <a:pt x="89" y="70"/>
                  </a:lnTo>
                  <a:lnTo>
                    <a:pt x="84" y="70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1" y="89"/>
                  </a:lnTo>
                  <a:lnTo>
                    <a:pt x="46" y="89"/>
                  </a:lnTo>
                  <a:lnTo>
                    <a:pt x="42" y="84"/>
                  </a:lnTo>
                  <a:lnTo>
                    <a:pt x="32" y="89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18" y="75"/>
                  </a:lnTo>
                  <a:lnTo>
                    <a:pt x="18" y="65"/>
                  </a:lnTo>
                  <a:lnTo>
                    <a:pt x="14" y="65"/>
                  </a:lnTo>
                  <a:lnTo>
                    <a:pt x="18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Oval 149">
              <a:extLst>
                <a:ext uri="{FF2B5EF4-FFF2-40B4-BE49-F238E27FC236}">
                  <a16:creationId xmlns:a16="http://schemas.microsoft.com/office/drawing/2014/main" id="{3E555F84-F2C9-A276-A6D6-D7BD379B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" y="9302"/>
              <a:ext cx="94" cy="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31" name="Freeform 150">
              <a:extLst>
                <a:ext uri="{FF2B5EF4-FFF2-40B4-BE49-F238E27FC236}">
                  <a16:creationId xmlns:a16="http://schemas.microsoft.com/office/drawing/2014/main" id="{62E051D2-C89A-ACCA-4555-57620E408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" y="9293"/>
              <a:ext cx="107" cy="108"/>
            </a:xfrm>
            <a:custGeom>
              <a:avLst/>
              <a:gdLst>
                <a:gd name="T0" fmla="*/ 4 w 107"/>
                <a:gd name="T1" fmla="*/ 75 h 108"/>
                <a:gd name="T2" fmla="*/ 9 w 107"/>
                <a:gd name="T3" fmla="*/ 84 h 108"/>
                <a:gd name="T4" fmla="*/ 14 w 107"/>
                <a:gd name="T5" fmla="*/ 89 h 108"/>
                <a:gd name="T6" fmla="*/ 18 w 107"/>
                <a:gd name="T7" fmla="*/ 93 h 108"/>
                <a:gd name="T8" fmla="*/ 23 w 107"/>
                <a:gd name="T9" fmla="*/ 98 h 108"/>
                <a:gd name="T10" fmla="*/ 37 w 107"/>
                <a:gd name="T11" fmla="*/ 108 h 108"/>
                <a:gd name="T12" fmla="*/ 65 w 107"/>
                <a:gd name="T13" fmla="*/ 103 h 108"/>
                <a:gd name="T14" fmla="*/ 79 w 107"/>
                <a:gd name="T15" fmla="*/ 98 h 108"/>
                <a:gd name="T16" fmla="*/ 84 w 107"/>
                <a:gd name="T17" fmla="*/ 98 h 108"/>
                <a:gd name="T18" fmla="*/ 93 w 107"/>
                <a:gd name="T19" fmla="*/ 79 h 108"/>
                <a:gd name="T20" fmla="*/ 98 w 107"/>
                <a:gd name="T21" fmla="*/ 65 h 108"/>
                <a:gd name="T22" fmla="*/ 107 w 107"/>
                <a:gd name="T23" fmla="*/ 51 h 108"/>
                <a:gd name="T24" fmla="*/ 103 w 107"/>
                <a:gd name="T25" fmla="*/ 32 h 108"/>
                <a:gd name="T26" fmla="*/ 93 w 107"/>
                <a:gd name="T27" fmla="*/ 23 h 108"/>
                <a:gd name="T28" fmla="*/ 89 w 107"/>
                <a:gd name="T29" fmla="*/ 18 h 108"/>
                <a:gd name="T30" fmla="*/ 84 w 107"/>
                <a:gd name="T31" fmla="*/ 14 h 108"/>
                <a:gd name="T32" fmla="*/ 75 w 107"/>
                <a:gd name="T33" fmla="*/ 9 h 108"/>
                <a:gd name="T34" fmla="*/ 51 w 107"/>
                <a:gd name="T35" fmla="*/ 0 h 108"/>
                <a:gd name="T36" fmla="*/ 28 w 107"/>
                <a:gd name="T37" fmla="*/ 9 h 108"/>
                <a:gd name="T38" fmla="*/ 4 w 107"/>
                <a:gd name="T39" fmla="*/ 23 h 108"/>
                <a:gd name="T40" fmla="*/ 4 w 107"/>
                <a:gd name="T41" fmla="*/ 28 h 108"/>
                <a:gd name="T42" fmla="*/ 18 w 107"/>
                <a:gd name="T43" fmla="*/ 51 h 108"/>
                <a:gd name="T44" fmla="*/ 18 w 107"/>
                <a:gd name="T45" fmla="*/ 37 h 108"/>
                <a:gd name="T46" fmla="*/ 23 w 107"/>
                <a:gd name="T47" fmla="*/ 23 h 108"/>
                <a:gd name="T48" fmla="*/ 37 w 107"/>
                <a:gd name="T49" fmla="*/ 18 h 108"/>
                <a:gd name="T50" fmla="*/ 51 w 107"/>
                <a:gd name="T51" fmla="*/ 18 h 108"/>
                <a:gd name="T52" fmla="*/ 65 w 107"/>
                <a:gd name="T53" fmla="*/ 18 h 108"/>
                <a:gd name="T54" fmla="*/ 75 w 107"/>
                <a:gd name="T55" fmla="*/ 23 h 108"/>
                <a:gd name="T56" fmla="*/ 79 w 107"/>
                <a:gd name="T57" fmla="*/ 28 h 108"/>
                <a:gd name="T58" fmla="*/ 84 w 107"/>
                <a:gd name="T59" fmla="*/ 32 h 108"/>
                <a:gd name="T60" fmla="*/ 84 w 107"/>
                <a:gd name="T61" fmla="*/ 42 h 108"/>
                <a:gd name="T62" fmla="*/ 89 w 107"/>
                <a:gd name="T63" fmla="*/ 51 h 108"/>
                <a:gd name="T64" fmla="*/ 89 w 107"/>
                <a:gd name="T65" fmla="*/ 56 h 108"/>
                <a:gd name="T66" fmla="*/ 84 w 107"/>
                <a:gd name="T67" fmla="*/ 70 h 108"/>
                <a:gd name="T68" fmla="*/ 70 w 107"/>
                <a:gd name="T69" fmla="*/ 89 h 108"/>
                <a:gd name="T70" fmla="*/ 56 w 107"/>
                <a:gd name="T71" fmla="*/ 93 h 108"/>
                <a:gd name="T72" fmla="*/ 46 w 107"/>
                <a:gd name="T73" fmla="*/ 89 h 108"/>
                <a:gd name="T74" fmla="*/ 32 w 107"/>
                <a:gd name="T75" fmla="*/ 89 h 108"/>
                <a:gd name="T76" fmla="*/ 28 w 107"/>
                <a:gd name="T77" fmla="*/ 84 h 108"/>
                <a:gd name="T78" fmla="*/ 23 w 107"/>
                <a:gd name="T79" fmla="*/ 79 h 108"/>
                <a:gd name="T80" fmla="*/ 18 w 107"/>
                <a:gd name="T81" fmla="*/ 75 h 108"/>
                <a:gd name="T82" fmla="*/ 14 w 107"/>
                <a:gd name="T83" fmla="*/ 65 h 108"/>
                <a:gd name="T84" fmla="*/ 0 w 107"/>
                <a:gd name="T85" fmla="*/ 51 h 1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108">
                  <a:moveTo>
                    <a:pt x="0" y="51"/>
                  </a:moveTo>
                  <a:lnTo>
                    <a:pt x="4" y="75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8" y="89"/>
                  </a:lnTo>
                  <a:lnTo>
                    <a:pt x="18" y="93"/>
                  </a:lnTo>
                  <a:lnTo>
                    <a:pt x="23" y="93"/>
                  </a:lnTo>
                  <a:lnTo>
                    <a:pt x="23" y="98"/>
                  </a:lnTo>
                  <a:lnTo>
                    <a:pt x="32" y="103"/>
                  </a:lnTo>
                  <a:lnTo>
                    <a:pt x="37" y="108"/>
                  </a:lnTo>
                  <a:lnTo>
                    <a:pt x="51" y="108"/>
                  </a:lnTo>
                  <a:lnTo>
                    <a:pt x="65" y="103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4" y="98"/>
                  </a:lnTo>
                  <a:lnTo>
                    <a:pt x="98" y="84"/>
                  </a:lnTo>
                  <a:lnTo>
                    <a:pt x="93" y="79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7" y="51"/>
                  </a:lnTo>
                  <a:lnTo>
                    <a:pt x="107" y="37"/>
                  </a:lnTo>
                  <a:lnTo>
                    <a:pt x="103" y="32"/>
                  </a:lnTo>
                  <a:lnTo>
                    <a:pt x="98" y="23"/>
                  </a:lnTo>
                  <a:lnTo>
                    <a:pt x="93" y="23"/>
                  </a:lnTo>
                  <a:lnTo>
                    <a:pt x="93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5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4" y="23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51"/>
                  </a:lnTo>
                  <a:lnTo>
                    <a:pt x="18" y="51"/>
                  </a:lnTo>
                  <a:lnTo>
                    <a:pt x="14" y="37"/>
                  </a:lnTo>
                  <a:lnTo>
                    <a:pt x="18" y="37"/>
                  </a:lnTo>
                  <a:lnTo>
                    <a:pt x="28" y="2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51" y="18"/>
                  </a:lnTo>
                  <a:lnTo>
                    <a:pt x="65" y="14"/>
                  </a:lnTo>
                  <a:lnTo>
                    <a:pt x="65" y="18"/>
                  </a:lnTo>
                  <a:lnTo>
                    <a:pt x="75" y="18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79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84" y="42"/>
                  </a:lnTo>
                  <a:lnTo>
                    <a:pt x="89" y="47"/>
                  </a:lnTo>
                  <a:lnTo>
                    <a:pt x="89" y="51"/>
                  </a:lnTo>
                  <a:lnTo>
                    <a:pt x="93" y="56"/>
                  </a:lnTo>
                  <a:lnTo>
                    <a:pt x="89" y="56"/>
                  </a:lnTo>
                  <a:lnTo>
                    <a:pt x="89" y="70"/>
                  </a:lnTo>
                  <a:lnTo>
                    <a:pt x="84" y="70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1" y="89"/>
                  </a:lnTo>
                  <a:lnTo>
                    <a:pt x="46" y="89"/>
                  </a:lnTo>
                  <a:lnTo>
                    <a:pt x="42" y="84"/>
                  </a:lnTo>
                  <a:lnTo>
                    <a:pt x="32" y="89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18" y="75"/>
                  </a:lnTo>
                  <a:lnTo>
                    <a:pt x="18" y="65"/>
                  </a:lnTo>
                  <a:lnTo>
                    <a:pt x="14" y="65"/>
                  </a:lnTo>
                  <a:lnTo>
                    <a:pt x="18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Oval 151">
              <a:extLst>
                <a:ext uri="{FF2B5EF4-FFF2-40B4-BE49-F238E27FC236}">
                  <a16:creationId xmlns:a16="http://schemas.microsoft.com/office/drawing/2014/main" id="{060BBA76-CC10-3742-12F6-6463C8639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" y="9471"/>
              <a:ext cx="94" cy="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Freeform 152">
              <a:extLst>
                <a:ext uri="{FF2B5EF4-FFF2-40B4-BE49-F238E27FC236}">
                  <a16:creationId xmlns:a16="http://schemas.microsoft.com/office/drawing/2014/main" id="{C95DBDF1-A39A-BF42-A231-93509D15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" y="9461"/>
              <a:ext cx="107" cy="108"/>
            </a:xfrm>
            <a:custGeom>
              <a:avLst/>
              <a:gdLst>
                <a:gd name="T0" fmla="*/ 4 w 107"/>
                <a:gd name="T1" fmla="*/ 76 h 108"/>
                <a:gd name="T2" fmla="*/ 9 w 107"/>
                <a:gd name="T3" fmla="*/ 85 h 108"/>
                <a:gd name="T4" fmla="*/ 14 w 107"/>
                <a:gd name="T5" fmla="*/ 90 h 108"/>
                <a:gd name="T6" fmla="*/ 18 w 107"/>
                <a:gd name="T7" fmla="*/ 94 h 108"/>
                <a:gd name="T8" fmla="*/ 23 w 107"/>
                <a:gd name="T9" fmla="*/ 99 h 108"/>
                <a:gd name="T10" fmla="*/ 37 w 107"/>
                <a:gd name="T11" fmla="*/ 108 h 108"/>
                <a:gd name="T12" fmla="*/ 65 w 107"/>
                <a:gd name="T13" fmla="*/ 104 h 108"/>
                <a:gd name="T14" fmla="*/ 79 w 107"/>
                <a:gd name="T15" fmla="*/ 99 h 108"/>
                <a:gd name="T16" fmla="*/ 84 w 107"/>
                <a:gd name="T17" fmla="*/ 99 h 108"/>
                <a:gd name="T18" fmla="*/ 93 w 107"/>
                <a:gd name="T19" fmla="*/ 80 h 108"/>
                <a:gd name="T20" fmla="*/ 98 w 107"/>
                <a:gd name="T21" fmla="*/ 66 h 108"/>
                <a:gd name="T22" fmla="*/ 107 w 107"/>
                <a:gd name="T23" fmla="*/ 52 h 108"/>
                <a:gd name="T24" fmla="*/ 103 w 107"/>
                <a:gd name="T25" fmla="*/ 33 h 108"/>
                <a:gd name="T26" fmla="*/ 93 w 107"/>
                <a:gd name="T27" fmla="*/ 24 h 108"/>
                <a:gd name="T28" fmla="*/ 89 w 107"/>
                <a:gd name="T29" fmla="*/ 19 h 108"/>
                <a:gd name="T30" fmla="*/ 84 w 107"/>
                <a:gd name="T31" fmla="*/ 15 h 108"/>
                <a:gd name="T32" fmla="*/ 75 w 107"/>
                <a:gd name="T33" fmla="*/ 10 h 108"/>
                <a:gd name="T34" fmla="*/ 51 w 107"/>
                <a:gd name="T35" fmla="*/ 0 h 108"/>
                <a:gd name="T36" fmla="*/ 28 w 107"/>
                <a:gd name="T37" fmla="*/ 10 h 108"/>
                <a:gd name="T38" fmla="*/ 4 w 107"/>
                <a:gd name="T39" fmla="*/ 24 h 108"/>
                <a:gd name="T40" fmla="*/ 4 w 107"/>
                <a:gd name="T41" fmla="*/ 29 h 108"/>
                <a:gd name="T42" fmla="*/ 18 w 107"/>
                <a:gd name="T43" fmla="*/ 52 h 108"/>
                <a:gd name="T44" fmla="*/ 18 w 107"/>
                <a:gd name="T45" fmla="*/ 38 h 108"/>
                <a:gd name="T46" fmla="*/ 23 w 107"/>
                <a:gd name="T47" fmla="*/ 24 h 108"/>
                <a:gd name="T48" fmla="*/ 37 w 107"/>
                <a:gd name="T49" fmla="*/ 19 h 108"/>
                <a:gd name="T50" fmla="*/ 51 w 107"/>
                <a:gd name="T51" fmla="*/ 19 h 108"/>
                <a:gd name="T52" fmla="*/ 65 w 107"/>
                <a:gd name="T53" fmla="*/ 19 h 108"/>
                <a:gd name="T54" fmla="*/ 75 w 107"/>
                <a:gd name="T55" fmla="*/ 24 h 108"/>
                <a:gd name="T56" fmla="*/ 79 w 107"/>
                <a:gd name="T57" fmla="*/ 29 h 108"/>
                <a:gd name="T58" fmla="*/ 84 w 107"/>
                <a:gd name="T59" fmla="*/ 33 h 108"/>
                <a:gd name="T60" fmla="*/ 84 w 107"/>
                <a:gd name="T61" fmla="*/ 43 h 108"/>
                <a:gd name="T62" fmla="*/ 89 w 107"/>
                <a:gd name="T63" fmla="*/ 52 h 108"/>
                <a:gd name="T64" fmla="*/ 89 w 107"/>
                <a:gd name="T65" fmla="*/ 57 h 108"/>
                <a:gd name="T66" fmla="*/ 84 w 107"/>
                <a:gd name="T67" fmla="*/ 71 h 108"/>
                <a:gd name="T68" fmla="*/ 70 w 107"/>
                <a:gd name="T69" fmla="*/ 90 h 108"/>
                <a:gd name="T70" fmla="*/ 56 w 107"/>
                <a:gd name="T71" fmla="*/ 94 h 108"/>
                <a:gd name="T72" fmla="*/ 46 w 107"/>
                <a:gd name="T73" fmla="*/ 90 h 108"/>
                <a:gd name="T74" fmla="*/ 32 w 107"/>
                <a:gd name="T75" fmla="*/ 90 h 108"/>
                <a:gd name="T76" fmla="*/ 28 w 107"/>
                <a:gd name="T77" fmla="*/ 85 h 108"/>
                <a:gd name="T78" fmla="*/ 23 w 107"/>
                <a:gd name="T79" fmla="*/ 80 h 108"/>
                <a:gd name="T80" fmla="*/ 18 w 107"/>
                <a:gd name="T81" fmla="*/ 76 h 108"/>
                <a:gd name="T82" fmla="*/ 14 w 107"/>
                <a:gd name="T83" fmla="*/ 66 h 108"/>
                <a:gd name="T84" fmla="*/ 0 w 107"/>
                <a:gd name="T85" fmla="*/ 52 h 1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108">
                  <a:moveTo>
                    <a:pt x="0" y="52"/>
                  </a:moveTo>
                  <a:lnTo>
                    <a:pt x="4" y="76"/>
                  </a:lnTo>
                  <a:lnTo>
                    <a:pt x="9" y="76"/>
                  </a:lnTo>
                  <a:lnTo>
                    <a:pt x="9" y="85"/>
                  </a:lnTo>
                  <a:lnTo>
                    <a:pt x="14" y="85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18" y="94"/>
                  </a:lnTo>
                  <a:lnTo>
                    <a:pt x="23" y="94"/>
                  </a:lnTo>
                  <a:lnTo>
                    <a:pt x="23" y="99"/>
                  </a:lnTo>
                  <a:lnTo>
                    <a:pt x="32" y="104"/>
                  </a:lnTo>
                  <a:lnTo>
                    <a:pt x="37" y="108"/>
                  </a:lnTo>
                  <a:lnTo>
                    <a:pt x="51" y="108"/>
                  </a:lnTo>
                  <a:lnTo>
                    <a:pt x="65" y="104"/>
                  </a:lnTo>
                  <a:lnTo>
                    <a:pt x="65" y="99"/>
                  </a:lnTo>
                  <a:lnTo>
                    <a:pt x="79" y="99"/>
                  </a:lnTo>
                  <a:lnTo>
                    <a:pt x="79" y="94"/>
                  </a:lnTo>
                  <a:lnTo>
                    <a:pt x="84" y="99"/>
                  </a:lnTo>
                  <a:lnTo>
                    <a:pt x="98" y="85"/>
                  </a:lnTo>
                  <a:lnTo>
                    <a:pt x="93" y="80"/>
                  </a:lnTo>
                  <a:lnTo>
                    <a:pt x="98" y="80"/>
                  </a:lnTo>
                  <a:lnTo>
                    <a:pt x="98" y="66"/>
                  </a:lnTo>
                  <a:lnTo>
                    <a:pt x="103" y="66"/>
                  </a:lnTo>
                  <a:lnTo>
                    <a:pt x="107" y="52"/>
                  </a:lnTo>
                  <a:lnTo>
                    <a:pt x="107" y="38"/>
                  </a:lnTo>
                  <a:lnTo>
                    <a:pt x="103" y="33"/>
                  </a:lnTo>
                  <a:lnTo>
                    <a:pt x="98" y="24"/>
                  </a:lnTo>
                  <a:lnTo>
                    <a:pt x="93" y="24"/>
                  </a:lnTo>
                  <a:lnTo>
                    <a:pt x="93" y="19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4" y="15"/>
                  </a:lnTo>
                  <a:lnTo>
                    <a:pt x="84" y="10"/>
                  </a:lnTo>
                  <a:lnTo>
                    <a:pt x="75" y="10"/>
                  </a:lnTo>
                  <a:lnTo>
                    <a:pt x="75" y="5"/>
                  </a:lnTo>
                  <a:lnTo>
                    <a:pt x="51" y="0"/>
                  </a:lnTo>
                  <a:lnTo>
                    <a:pt x="28" y="5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4" y="24"/>
                  </a:lnTo>
                  <a:lnTo>
                    <a:pt x="9" y="29"/>
                  </a:lnTo>
                  <a:lnTo>
                    <a:pt x="4" y="29"/>
                  </a:lnTo>
                  <a:lnTo>
                    <a:pt x="0" y="52"/>
                  </a:lnTo>
                  <a:lnTo>
                    <a:pt x="18" y="52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8" y="29"/>
                  </a:lnTo>
                  <a:lnTo>
                    <a:pt x="23" y="24"/>
                  </a:lnTo>
                  <a:lnTo>
                    <a:pt x="28" y="2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51" y="19"/>
                  </a:lnTo>
                  <a:lnTo>
                    <a:pt x="65" y="15"/>
                  </a:lnTo>
                  <a:lnTo>
                    <a:pt x="65" y="19"/>
                  </a:lnTo>
                  <a:lnTo>
                    <a:pt x="75" y="19"/>
                  </a:lnTo>
                  <a:lnTo>
                    <a:pt x="75" y="24"/>
                  </a:lnTo>
                  <a:lnTo>
                    <a:pt x="79" y="24"/>
                  </a:lnTo>
                  <a:lnTo>
                    <a:pt x="79" y="29"/>
                  </a:lnTo>
                  <a:lnTo>
                    <a:pt x="84" y="29"/>
                  </a:lnTo>
                  <a:lnTo>
                    <a:pt x="84" y="33"/>
                  </a:lnTo>
                  <a:lnTo>
                    <a:pt x="89" y="33"/>
                  </a:lnTo>
                  <a:lnTo>
                    <a:pt x="84" y="43"/>
                  </a:lnTo>
                  <a:lnTo>
                    <a:pt x="89" y="47"/>
                  </a:lnTo>
                  <a:lnTo>
                    <a:pt x="89" y="52"/>
                  </a:lnTo>
                  <a:lnTo>
                    <a:pt x="93" y="57"/>
                  </a:lnTo>
                  <a:lnTo>
                    <a:pt x="89" y="57"/>
                  </a:lnTo>
                  <a:lnTo>
                    <a:pt x="89" y="71"/>
                  </a:lnTo>
                  <a:lnTo>
                    <a:pt x="84" y="71"/>
                  </a:lnTo>
                  <a:lnTo>
                    <a:pt x="70" y="85"/>
                  </a:lnTo>
                  <a:lnTo>
                    <a:pt x="70" y="90"/>
                  </a:lnTo>
                  <a:lnTo>
                    <a:pt x="56" y="90"/>
                  </a:lnTo>
                  <a:lnTo>
                    <a:pt x="56" y="94"/>
                  </a:lnTo>
                  <a:lnTo>
                    <a:pt x="51" y="90"/>
                  </a:lnTo>
                  <a:lnTo>
                    <a:pt x="46" y="90"/>
                  </a:lnTo>
                  <a:lnTo>
                    <a:pt x="42" y="85"/>
                  </a:lnTo>
                  <a:lnTo>
                    <a:pt x="32" y="90"/>
                  </a:lnTo>
                  <a:lnTo>
                    <a:pt x="32" y="85"/>
                  </a:lnTo>
                  <a:lnTo>
                    <a:pt x="28" y="85"/>
                  </a:lnTo>
                  <a:lnTo>
                    <a:pt x="28" y="80"/>
                  </a:lnTo>
                  <a:lnTo>
                    <a:pt x="23" y="80"/>
                  </a:lnTo>
                  <a:lnTo>
                    <a:pt x="23" y="76"/>
                  </a:lnTo>
                  <a:lnTo>
                    <a:pt x="18" y="76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8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Oval 153">
              <a:extLst>
                <a:ext uri="{FF2B5EF4-FFF2-40B4-BE49-F238E27FC236}">
                  <a16:creationId xmlns:a16="http://schemas.microsoft.com/office/drawing/2014/main" id="{C7807C66-E88F-CFC9-3ED0-75E43E7F5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" y="9635"/>
              <a:ext cx="94" cy="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35" name="Freeform 154">
              <a:extLst>
                <a:ext uri="{FF2B5EF4-FFF2-40B4-BE49-F238E27FC236}">
                  <a16:creationId xmlns:a16="http://schemas.microsoft.com/office/drawing/2014/main" id="{C3BF2062-477B-1435-0EA5-D13102FF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" y="9626"/>
              <a:ext cx="107" cy="107"/>
            </a:xfrm>
            <a:custGeom>
              <a:avLst/>
              <a:gdLst>
                <a:gd name="T0" fmla="*/ 4 w 107"/>
                <a:gd name="T1" fmla="*/ 75 h 107"/>
                <a:gd name="T2" fmla="*/ 9 w 107"/>
                <a:gd name="T3" fmla="*/ 84 h 107"/>
                <a:gd name="T4" fmla="*/ 14 w 107"/>
                <a:gd name="T5" fmla="*/ 89 h 107"/>
                <a:gd name="T6" fmla="*/ 18 w 107"/>
                <a:gd name="T7" fmla="*/ 93 h 107"/>
                <a:gd name="T8" fmla="*/ 23 w 107"/>
                <a:gd name="T9" fmla="*/ 98 h 107"/>
                <a:gd name="T10" fmla="*/ 37 w 107"/>
                <a:gd name="T11" fmla="*/ 107 h 107"/>
                <a:gd name="T12" fmla="*/ 65 w 107"/>
                <a:gd name="T13" fmla="*/ 103 h 107"/>
                <a:gd name="T14" fmla="*/ 79 w 107"/>
                <a:gd name="T15" fmla="*/ 98 h 107"/>
                <a:gd name="T16" fmla="*/ 84 w 107"/>
                <a:gd name="T17" fmla="*/ 98 h 107"/>
                <a:gd name="T18" fmla="*/ 93 w 107"/>
                <a:gd name="T19" fmla="*/ 79 h 107"/>
                <a:gd name="T20" fmla="*/ 98 w 107"/>
                <a:gd name="T21" fmla="*/ 65 h 107"/>
                <a:gd name="T22" fmla="*/ 107 w 107"/>
                <a:gd name="T23" fmla="*/ 51 h 107"/>
                <a:gd name="T24" fmla="*/ 103 w 107"/>
                <a:gd name="T25" fmla="*/ 32 h 107"/>
                <a:gd name="T26" fmla="*/ 93 w 107"/>
                <a:gd name="T27" fmla="*/ 23 h 107"/>
                <a:gd name="T28" fmla="*/ 89 w 107"/>
                <a:gd name="T29" fmla="*/ 18 h 107"/>
                <a:gd name="T30" fmla="*/ 84 w 107"/>
                <a:gd name="T31" fmla="*/ 14 h 107"/>
                <a:gd name="T32" fmla="*/ 75 w 107"/>
                <a:gd name="T33" fmla="*/ 9 h 107"/>
                <a:gd name="T34" fmla="*/ 51 w 107"/>
                <a:gd name="T35" fmla="*/ 0 h 107"/>
                <a:gd name="T36" fmla="*/ 28 w 107"/>
                <a:gd name="T37" fmla="*/ 9 h 107"/>
                <a:gd name="T38" fmla="*/ 4 w 107"/>
                <a:gd name="T39" fmla="*/ 23 h 107"/>
                <a:gd name="T40" fmla="*/ 4 w 107"/>
                <a:gd name="T41" fmla="*/ 28 h 107"/>
                <a:gd name="T42" fmla="*/ 18 w 107"/>
                <a:gd name="T43" fmla="*/ 51 h 107"/>
                <a:gd name="T44" fmla="*/ 18 w 107"/>
                <a:gd name="T45" fmla="*/ 37 h 107"/>
                <a:gd name="T46" fmla="*/ 23 w 107"/>
                <a:gd name="T47" fmla="*/ 23 h 107"/>
                <a:gd name="T48" fmla="*/ 37 w 107"/>
                <a:gd name="T49" fmla="*/ 18 h 107"/>
                <a:gd name="T50" fmla="*/ 51 w 107"/>
                <a:gd name="T51" fmla="*/ 18 h 107"/>
                <a:gd name="T52" fmla="*/ 65 w 107"/>
                <a:gd name="T53" fmla="*/ 18 h 107"/>
                <a:gd name="T54" fmla="*/ 75 w 107"/>
                <a:gd name="T55" fmla="*/ 23 h 107"/>
                <a:gd name="T56" fmla="*/ 79 w 107"/>
                <a:gd name="T57" fmla="*/ 28 h 107"/>
                <a:gd name="T58" fmla="*/ 84 w 107"/>
                <a:gd name="T59" fmla="*/ 32 h 107"/>
                <a:gd name="T60" fmla="*/ 84 w 107"/>
                <a:gd name="T61" fmla="*/ 42 h 107"/>
                <a:gd name="T62" fmla="*/ 89 w 107"/>
                <a:gd name="T63" fmla="*/ 51 h 107"/>
                <a:gd name="T64" fmla="*/ 89 w 107"/>
                <a:gd name="T65" fmla="*/ 56 h 107"/>
                <a:gd name="T66" fmla="*/ 84 w 107"/>
                <a:gd name="T67" fmla="*/ 70 h 107"/>
                <a:gd name="T68" fmla="*/ 70 w 107"/>
                <a:gd name="T69" fmla="*/ 89 h 107"/>
                <a:gd name="T70" fmla="*/ 56 w 107"/>
                <a:gd name="T71" fmla="*/ 93 h 107"/>
                <a:gd name="T72" fmla="*/ 46 w 107"/>
                <a:gd name="T73" fmla="*/ 89 h 107"/>
                <a:gd name="T74" fmla="*/ 32 w 107"/>
                <a:gd name="T75" fmla="*/ 89 h 107"/>
                <a:gd name="T76" fmla="*/ 28 w 107"/>
                <a:gd name="T77" fmla="*/ 84 h 107"/>
                <a:gd name="T78" fmla="*/ 23 w 107"/>
                <a:gd name="T79" fmla="*/ 79 h 107"/>
                <a:gd name="T80" fmla="*/ 18 w 107"/>
                <a:gd name="T81" fmla="*/ 75 h 107"/>
                <a:gd name="T82" fmla="*/ 14 w 107"/>
                <a:gd name="T83" fmla="*/ 65 h 107"/>
                <a:gd name="T84" fmla="*/ 0 w 107"/>
                <a:gd name="T85" fmla="*/ 51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107">
                  <a:moveTo>
                    <a:pt x="0" y="51"/>
                  </a:moveTo>
                  <a:lnTo>
                    <a:pt x="4" y="75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8" y="89"/>
                  </a:lnTo>
                  <a:lnTo>
                    <a:pt x="18" y="93"/>
                  </a:lnTo>
                  <a:lnTo>
                    <a:pt x="23" y="93"/>
                  </a:lnTo>
                  <a:lnTo>
                    <a:pt x="23" y="98"/>
                  </a:lnTo>
                  <a:lnTo>
                    <a:pt x="32" y="103"/>
                  </a:lnTo>
                  <a:lnTo>
                    <a:pt x="37" y="107"/>
                  </a:lnTo>
                  <a:lnTo>
                    <a:pt x="51" y="107"/>
                  </a:lnTo>
                  <a:lnTo>
                    <a:pt x="65" y="103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4" y="98"/>
                  </a:lnTo>
                  <a:lnTo>
                    <a:pt x="98" y="84"/>
                  </a:lnTo>
                  <a:lnTo>
                    <a:pt x="93" y="79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7" y="51"/>
                  </a:lnTo>
                  <a:lnTo>
                    <a:pt x="107" y="37"/>
                  </a:lnTo>
                  <a:lnTo>
                    <a:pt x="103" y="32"/>
                  </a:lnTo>
                  <a:lnTo>
                    <a:pt x="98" y="23"/>
                  </a:lnTo>
                  <a:lnTo>
                    <a:pt x="93" y="23"/>
                  </a:lnTo>
                  <a:lnTo>
                    <a:pt x="93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5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4" y="23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51"/>
                  </a:lnTo>
                  <a:lnTo>
                    <a:pt x="18" y="51"/>
                  </a:lnTo>
                  <a:lnTo>
                    <a:pt x="14" y="37"/>
                  </a:lnTo>
                  <a:lnTo>
                    <a:pt x="18" y="37"/>
                  </a:lnTo>
                  <a:lnTo>
                    <a:pt x="28" y="2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51" y="18"/>
                  </a:lnTo>
                  <a:lnTo>
                    <a:pt x="65" y="14"/>
                  </a:lnTo>
                  <a:lnTo>
                    <a:pt x="65" y="18"/>
                  </a:lnTo>
                  <a:lnTo>
                    <a:pt x="75" y="18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79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84" y="42"/>
                  </a:lnTo>
                  <a:lnTo>
                    <a:pt x="89" y="47"/>
                  </a:lnTo>
                  <a:lnTo>
                    <a:pt x="89" y="51"/>
                  </a:lnTo>
                  <a:lnTo>
                    <a:pt x="93" y="56"/>
                  </a:lnTo>
                  <a:lnTo>
                    <a:pt x="89" y="56"/>
                  </a:lnTo>
                  <a:lnTo>
                    <a:pt x="89" y="70"/>
                  </a:lnTo>
                  <a:lnTo>
                    <a:pt x="84" y="70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1" y="89"/>
                  </a:lnTo>
                  <a:lnTo>
                    <a:pt x="46" y="89"/>
                  </a:lnTo>
                  <a:lnTo>
                    <a:pt x="42" y="84"/>
                  </a:lnTo>
                  <a:lnTo>
                    <a:pt x="32" y="89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18" y="75"/>
                  </a:lnTo>
                  <a:lnTo>
                    <a:pt x="18" y="65"/>
                  </a:lnTo>
                  <a:lnTo>
                    <a:pt x="14" y="65"/>
                  </a:lnTo>
                  <a:lnTo>
                    <a:pt x="18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Oval 155">
              <a:extLst>
                <a:ext uri="{FF2B5EF4-FFF2-40B4-BE49-F238E27FC236}">
                  <a16:creationId xmlns:a16="http://schemas.microsoft.com/office/drawing/2014/main" id="{13A76019-5AB9-C05E-350C-981630B37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" y="9138"/>
              <a:ext cx="94" cy="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Freeform 156">
              <a:extLst>
                <a:ext uri="{FF2B5EF4-FFF2-40B4-BE49-F238E27FC236}">
                  <a16:creationId xmlns:a16="http://schemas.microsoft.com/office/drawing/2014/main" id="{602BAD56-69DC-6B2D-6A06-611E0C9E6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" y="9129"/>
              <a:ext cx="108" cy="107"/>
            </a:xfrm>
            <a:custGeom>
              <a:avLst/>
              <a:gdLst>
                <a:gd name="T0" fmla="*/ 5 w 108"/>
                <a:gd name="T1" fmla="*/ 75 h 107"/>
                <a:gd name="T2" fmla="*/ 9 w 108"/>
                <a:gd name="T3" fmla="*/ 84 h 107"/>
                <a:gd name="T4" fmla="*/ 14 w 108"/>
                <a:gd name="T5" fmla="*/ 89 h 107"/>
                <a:gd name="T6" fmla="*/ 19 w 108"/>
                <a:gd name="T7" fmla="*/ 93 h 107"/>
                <a:gd name="T8" fmla="*/ 23 w 108"/>
                <a:gd name="T9" fmla="*/ 98 h 107"/>
                <a:gd name="T10" fmla="*/ 37 w 108"/>
                <a:gd name="T11" fmla="*/ 107 h 107"/>
                <a:gd name="T12" fmla="*/ 66 w 108"/>
                <a:gd name="T13" fmla="*/ 103 h 107"/>
                <a:gd name="T14" fmla="*/ 80 w 108"/>
                <a:gd name="T15" fmla="*/ 98 h 107"/>
                <a:gd name="T16" fmla="*/ 84 w 108"/>
                <a:gd name="T17" fmla="*/ 98 h 107"/>
                <a:gd name="T18" fmla="*/ 94 w 108"/>
                <a:gd name="T19" fmla="*/ 79 h 107"/>
                <a:gd name="T20" fmla="*/ 98 w 108"/>
                <a:gd name="T21" fmla="*/ 65 h 107"/>
                <a:gd name="T22" fmla="*/ 108 w 108"/>
                <a:gd name="T23" fmla="*/ 51 h 107"/>
                <a:gd name="T24" fmla="*/ 103 w 108"/>
                <a:gd name="T25" fmla="*/ 32 h 107"/>
                <a:gd name="T26" fmla="*/ 94 w 108"/>
                <a:gd name="T27" fmla="*/ 23 h 107"/>
                <a:gd name="T28" fmla="*/ 89 w 108"/>
                <a:gd name="T29" fmla="*/ 18 h 107"/>
                <a:gd name="T30" fmla="*/ 84 w 108"/>
                <a:gd name="T31" fmla="*/ 14 h 107"/>
                <a:gd name="T32" fmla="*/ 75 w 108"/>
                <a:gd name="T33" fmla="*/ 9 h 107"/>
                <a:gd name="T34" fmla="*/ 51 w 108"/>
                <a:gd name="T35" fmla="*/ 0 h 107"/>
                <a:gd name="T36" fmla="*/ 28 w 108"/>
                <a:gd name="T37" fmla="*/ 9 h 107"/>
                <a:gd name="T38" fmla="*/ 5 w 108"/>
                <a:gd name="T39" fmla="*/ 23 h 107"/>
                <a:gd name="T40" fmla="*/ 5 w 108"/>
                <a:gd name="T41" fmla="*/ 28 h 107"/>
                <a:gd name="T42" fmla="*/ 19 w 108"/>
                <a:gd name="T43" fmla="*/ 51 h 107"/>
                <a:gd name="T44" fmla="*/ 19 w 108"/>
                <a:gd name="T45" fmla="*/ 37 h 107"/>
                <a:gd name="T46" fmla="*/ 23 w 108"/>
                <a:gd name="T47" fmla="*/ 23 h 107"/>
                <a:gd name="T48" fmla="*/ 37 w 108"/>
                <a:gd name="T49" fmla="*/ 18 h 107"/>
                <a:gd name="T50" fmla="*/ 51 w 108"/>
                <a:gd name="T51" fmla="*/ 18 h 107"/>
                <a:gd name="T52" fmla="*/ 66 w 108"/>
                <a:gd name="T53" fmla="*/ 18 h 107"/>
                <a:gd name="T54" fmla="*/ 75 w 108"/>
                <a:gd name="T55" fmla="*/ 23 h 107"/>
                <a:gd name="T56" fmla="*/ 80 w 108"/>
                <a:gd name="T57" fmla="*/ 28 h 107"/>
                <a:gd name="T58" fmla="*/ 84 w 108"/>
                <a:gd name="T59" fmla="*/ 32 h 107"/>
                <a:gd name="T60" fmla="*/ 84 w 108"/>
                <a:gd name="T61" fmla="*/ 42 h 107"/>
                <a:gd name="T62" fmla="*/ 89 w 108"/>
                <a:gd name="T63" fmla="*/ 51 h 107"/>
                <a:gd name="T64" fmla="*/ 89 w 108"/>
                <a:gd name="T65" fmla="*/ 56 h 107"/>
                <a:gd name="T66" fmla="*/ 84 w 108"/>
                <a:gd name="T67" fmla="*/ 70 h 107"/>
                <a:gd name="T68" fmla="*/ 70 w 108"/>
                <a:gd name="T69" fmla="*/ 89 h 107"/>
                <a:gd name="T70" fmla="*/ 56 w 108"/>
                <a:gd name="T71" fmla="*/ 93 h 107"/>
                <a:gd name="T72" fmla="*/ 47 w 108"/>
                <a:gd name="T73" fmla="*/ 89 h 107"/>
                <a:gd name="T74" fmla="*/ 33 w 108"/>
                <a:gd name="T75" fmla="*/ 89 h 107"/>
                <a:gd name="T76" fmla="*/ 28 w 108"/>
                <a:gd name="T77" fmla="*/ 84 h 107"/>
                <a:gd name="T78" fmla="*/ 23 w 108"/>
                <a:gd name="T79" fmla="*/ 79 h 107"/>
                <a:gd name="T80" fmla="*/ 19 w 108"/>
                <a:gd name="T81" fmla="*/ 75 h 107"/>
                <a:gd name="T82" fmla="*/ 14 w 108"/>
                <a:gd name="T83" fmla="*/ 65 h 107"/>
                <a:gd name="T84" fmla="*/ 0 w 108"/>
                <a:gd name="T85" fmla="*/ 51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8" h="107">
                  <a:moveTo>
                    <a:pt x="0" y="51"/>
                  </a:moveTo>
                  <a:lnTo>
                    <a:pt x="5" y="75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23" y="93"/>
                  </a:lnTo>
                  <a:lnTo>
                    <a:pt x="23" y="98"/>
                  </a:lnTo>
                  <a:lnTo>
                    <a:pt x="33" y="103"/>
                  </a:lnTo>
                  <a:lnTo>
                    <a:pt x="37" y="107"/>
                  </a:lnTo>
                  <a:lnTo>
                    <a:pt x="51" y="107"/>
                  </a:lnTo>
                  <a:lnTo>
                    <a:pt x="66" y="103"/>
                  </a:lnTo>
                  <a:lnTo>
                    <a:pt x="66" y="98"/>
                  </a:lnTo>
                  <a:lnTo>
                    <a:pt x="80" y="98"/>
                  </a:lnTo>
                  <a:lnTo>
                    <a:pt x="80" y="93"/>
                  </a:lnTo>
                  <a:lnTo>
                    <a:pt x="84" y="98"/>
                  </a:lnTo>
                  <a:lnTo>
                    <a:pt x="98" y="84"/>
                  </a:lnTo>
                  <a:lnTo>
                    <a:pt x="94" y="79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8" y="51"/>
                  </a:lnTo>
                  <a:lnTo>
                    <a:pt x="108" y="37"/>
                  </a:lnTo>
                  <a:lnTo>
                    <a:pt x="103" y="32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5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51"/>
                  </a:lnTo>
                  <a:lnTo>
                    <a:pt x="19" y="51"/>
                  </a:lnTo>
                  <a:lnTo>
                    <a:pt x="14" y="37"/>
                  </a:lnTo>
                  <a:lnTo>
                    <a:pt x="19" y="37"/>
                  </a:lnTo>
                  <a:lnTo>
                    <a:pt x="28" y="2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51" y="18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75" y="18"/>
                  </a:lnTo>
                  <a:lnTo>
                    <a:pt x="75" y="23"/>
                  </a:lnTo>
                  <a:lnTo>
                    <a:pt x="80" y="23"/>
                  </a:lnTo>
                  <a:lnTo>
                    <a:pt x="80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84" y="42"/>
                  </a:lnTo>
                  <a:lnTo>
                    <a:pt x="89" y="46"/>
                  </a:lnTo>
                  <a:lnTo>
                    <a:pt x="89" y="51"/>
                  </a:lnTo>
                  <a:lnTo>
                    <a:pt x="94" y="56"/>
                  </a:lnTo>
                  <a:lnTo>
                    <a:pt x="89" y="56"/>
                  </a:lnTo>
                  <a:lnTo>
                    <a:pt x="89" y="70"/>
                  </a:lnTo>
                  <a:lnTo>
                    <a:pt x="84" y="70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1" y="89"/>
                  </a:lnTo>
                  <a:lnTo>
                    <a:pt x="47" y="89"/>
                  </a:lnTo>
                  <a:lnTo>
                    <a:pt x="42" y="84"/>
                  </a:lnTo>
                  <a:lnTo>
                    <a:pt x="33" y="89"/>
                  </a:lnTo>
                  <a:lnTo>
                    <a:pt x="33" y="84"/>
                  </a:lnTo>
                  <a:lnTo>
                    <a:pt x="28" y="84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19" y="75"/>
                  </a:lnTo>
                  <a:lnTo>
                    <a:pt x="19" y="65"/>
                  </a:lnTo>
                  <a:lnTo>
                    <a:pt x="14" y="65"/>
                  </a:lnTo>
                  <a:lnTo>
                    <a:pt x="19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8" name="Picture 5" descr="https://encrypted-tbn1.gstatic.com/images?q=tbn:ANd9GcQLfs4koD-WOrHSu6lrhvImcP6ffpg2s13_iLHCJbtz2huuRT4ySO8d7rJa8A">
            <a:hlinkClick r:id="rId2"/>
            <a:extLst>
              <a:ext uri="{FF2B5EF4-FFF2-40B4-BE49-F238E27FC236}">
                <a16:creationId xmlns:a16="http://schemas.microsoft.com/office/drawing/2014/main" id="{59FFDD56-07E1-00AB-40B2-D46813B7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05" y="2444108"/>
            <a:ext cx="273956" cy="2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0DE4C19-8DE5-EEE8-B2A0-652C283BA7B0}"/>
              </a:ext>
            </a:extLst>
          </p:cNvPr>
          <p:cNvSpPr/>
          <p:nvPr/>
        </p:nvSpPr>
        <p:spPr bwMode="auto">
          <a:xfrm>
            <a:off x="8819985" y="2444107"/>
            <a:ext cx="294378" cy="27116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0" name="Group 327">
            <a:extLst>
              <a:ext uri="{FF2B5EF4-FFF2-40B4-BE49-F238E27FC236}">
                <a16:creationId xmlns:a16="http://schemas.microsoft.com/office/drawing/2014/main" id="{380D1DBF-0E0B-F383-DDDF-D96E3800E71F}"/>
              </a:ext>
            </a:extLst>
          </p:cNvPr>
          <p:cNvGrpSpPr/>
          <p:nvPr/>
        </p:nvGrpSpPr>
        <p:grpSpPr>
          <a:xfrm>
            <a:off x="8420087" y="2732140"/>
            <a:ext cx="1670768" cy="220923"/>
            <a:chOff x="7014188" y="4725144"/>
            <a:chExt cx="1670768" cy="220923"/>
          </a:xfrm>
        </p:grpSpPr>
        <p:grpSp>
          <p:nvGrpSpPr>
            <p:cNvPr id="41" name="Group 328">
              <a:extLst>
                <a:ext uri="{FF2B5EF4-FFF2-40B4-BE49-F238E27FC236}">
                  <a16:creationId xmlns:a16="http://schemas.microsoft.com/office/drawing/2014/main" id="{5A516138-F82F-50F8-D769-ABA147EF3FA6}"/>
                </a:ext>
              </a:extLst>
            </p:cNvPr>
            <p:cNvGrpSpPr/>
            <p:nvPr/>
          </p:nvGrpSpPr>
          <p:grpSpPr>
            <a:xfrm>
              <a:off x="7014188" y="4725144"/>
              <a:ext cx="1670768" cy="220923"/>
              <a:chOff x="539552" y="3789040"/>
              <a:chExt cx="1872208" cy="288032"/>
            </a:xfrm>
          </p:grpSpPr>
          <p:cxnSp>
            <p:nvCxnSpPr>
              <p:cNvPr id="44" name="Straight Connector 331">
                <a:extLst>
                  <a:ext uri="{FF2B5EF4-FFF2-40B4-BE49-F238E27FC236}">
                    <a16:creationId xmlns:a16="http://schemas.microsoft.com/office/drawing/2014/main" id="{434E8CF4-0097-B9CE-3E44-F58FF339F765}"/>
                  </a:ext>
                </a:extLst>
              </p:cNvPr>
              <p:cNvCxnSpPr/>
              <p:nvPr/>
            </p:nvCxnSpPr>
            <p:spPr bwMode="auto">
              <a:xfrm>
                <a:off x="611560" y="3854946"/>
                <a:ext cx="1800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332">
                <a:extLst>
                  <a:ext uri="{FF2B5EF4-FFF2-40B4-BE49-F238E27FC236}">
                    <a16:creationId xmlns:a16="http://schemas.microsoft.com/office/drawing/2014/main" id="{678DDE93-9707-94E1-C9D5-ACADFA57B206}"/>
                  </a:ext>
                </a:extLst>
              </p:cNvPr>
              <p:cNvCxnSpPr/>
              <p:nvPr/>
            </p:nvCxnSpPr>
            <p:spPr bwMode="auto">
              <a:xfrm>
                <a:off x="539552" y="4007435"/>
                <a:ext cx="1800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6" name="Group 333">
                <a:extLst>
                  <a:ext uri="{FF2B5EF4-FFF2-40B4-BE49-F238E27FC236}">
                    <a16:creationId xmlns:a16="http://schemas.microsoft.com/office/drawing/2014/main" id="{BC9D4976-CF42-4834-CE7D-27297C83E4FA}"/>
                  </a:ext>
                </a:extLst>
              </p:cNvPr>
              <p:cNvGrpSpPr/>
              <p:nvPr/>
            </p:nvGrpSpPr>
            <p:grpSpPr>
              <a:xfrm>
                <a:off x="539552" y="3789040"/>
                <a:ext cx="1803648" cy="288032"/>
                <a:chOff x="539552" y="3789040"/>
                <a:chExt cx="1803648" cy="288032"/>
              </a:xfrm>
            </p:grpSpPr>
            <p:cxnSp>
              <p:nvCxnSpPr>
                <p:cNvPr id="47" name="Straight Connector 334">
                  <a:extLst>
                    <a:ext uri="{FF2B5EF4-FFF2-40B4-BE49-F238E27FC236}">
                      <a16:creationId xmlns:a16="http://schemas.microsoft.com/office/drawing/2014/main" id="{DA86F658-FC86-C8E0-4BDF-FB083594CFFF}"/>
                    </a:ext>
                  </a:extLst>
                </p:cNvPr>
                <p:cNvCxnSpPr/>
                <p:nvPr/>
              </p:nvCxnSpPr>
              <p:spPr bwMode="auto">
                <a:xfrm flipH="1">
                  <a:off x="6835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335">
                  <a:extLst>
                    <a:ext uri="{FF2B5EF4-FFF2-40B4-BE49-F238E27FC236}">
                      <a16:creationId xmlns:a16="http://schemas.microsoft.com/office/drawing/2014/main" id="{80217FA4-501F-760D-A642-90D2FF94EF90}"/>
                    </a:ext>
                  </a:extLst>
                </p:cNvPr>
                <p:cNvCxnSpPr/>
                <p:nvPr/>
              </p:nvCxnSpPr>
              <p:spPr bwMode="auto">
                <a:xfrm flipH="1">
                  <a:off x="8359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336">
                  <a:extLst>
                    <a:ext uri="{FF2B5EF4-FFF2-40B4-BE49-F238E27FC236}">
                      <a16:creationId xmlns:a16="http://schemas.microsoft.com/office/drawing/2014/main" id="{50EDECD5-E9D4-F6A6-4DC6-B2175BD38225}"/>
                    </a:ext>
                  </a:extLst>
                </p:cNvPr>
                <p:cNvCxnSpPr/>
                <p:nvPr/>
              </p:nvCxnSpPr>
              <p:spPr bwMode="auto">
                <a:xfrm flipH="1">
                  <a:off x="9883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337">
                  <a:extLst>
                    <a:ext uri="{FF2B5EF4-FFF2-40B4-BE49-F238E27FC236}">
                      <a16:creationId xmlns:a16="http://schemas.microsoft.com/office/drawing/2014/main" id="{2DAAB5DF-85BB-CE08-6074-9A37A979A605}"/>
                    </a:ext>
                  </a:extLst>
                </p:cNvPr>
                <p:cNvCxnSpPr/>
                <p:nvPr/>
              </p:nvCxnSpPr>
              <p:spPr bwMode="auto">
                <a:xfrm flipH="1">
                  <a:off x="11407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338">
                  <a:extLst>
                    <a:ext uri="{FF2B5EF4-FFF2-40B4-BE49-F238E27FC236}">
                      <a16:creationId xmlns:a16="http://schemas.microsoft.com/office/drawing/2014/main" id="{B91125ED-EE9F-9490-0591-607F11745195}"/>
                    </a:ext>
                  </a:extLst>
                </p:cNvPr>
                <p:cNvCxnSpPr/>
                <p:nvPr/>
              </p:nvCxnSpPr>
              <p:spPr bwMode="auto">
                <a:xfrm flipH="1">
                  <a:off x="12931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339">
                  <a:extLst>
                    <a:ext uri="{FF2B5EF4-FFF2-40B4-BE49-F238E27FC236}">
                      <a16:creationId xmlns:a16="http://schemas.microsoft.com/office/drawing/2014/main" id="{B1C9F249-C0B0-BE5B-1251-6444C043A9F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4455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40">
                  <a:extLst>
                    <a:ext uri="{FF2B5EF4-FFF2-40B4-BE49-F238E27FC236}">
                      <a16:creationId xmlns:a16="http://schemas.microsoft.com/office/drawing/2014/main" id="{FFE9676F-93DD-4E10-E6AE-60F570284DAE}"/>
                    </a:ext>
                  </a:extLst>
                </p:cNvPr>
                <p:cNvCxnSpPr/>
                <p:nvPr/>
              </p:nvCxnSpPr>
              <p:spPr bwMode="auto">
                <a:xfrm flipH="1">
                  <a:off x="1619672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41">
                  <a:extLst>
                    <a:ext uri="{FF2B5EF4-FFF2-40B4-BE49-F238E27FC236}">
                      <a16:creationId xmlns:a16="http://schemas.microsoft.com/office/drawing/2014/main" id="{B1F9C3BA-DD30-93C8-4ECD-8C3C0720DBD4}"/>
                    </a:ext>
                  </a:extLst>
                </p:cNvPr>
                <p:cNvCxnSpPr/>
                <p:nvPr/>
              </p:nvCxnSpPr>
              <p:spPr bwMode="auto">
                <a:xfrm flipH="1">
                  <a:off x="176368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342">
                  <a:extLst>
                    <a:ext uri="{FF2B5EF4-FFF2-40B4-BE49-F238E27FC236}">
                      <a16:creationId xmlns:a16="http://schemas.microsoft.com/office/drawing/2014/main" id="{BF1D9C57-90F8-2539-7483-D1AB7A9066B4}"/>
                    </a:ext>
                  </a:extLst>
                </p:cNvPr>
                <p:cNvCxnSpPr/>
                <p:nvPr/>
              </p:nvCxnSpPr>
              <p:spPr bwMode="auto">
                <a:xfrm flipH="1">
                  <a:off x="19027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343">
                  <a:extLst>
                    <a:ext uri="{FF2B5EF4-FFF2-40B4-BE49-F238E27FC236}">
                      <a16:creationId xmlns:a16="http://schemas.microsoft.com/office/drawing/2014/main" id="{0B77224D-F383-3A2E-D90A-4F4B7007108B}"/>
                    </a:ext>
                  </a:extLst>
                </p:cNvPr>
                <p:cNvCxnSpPr/>
                <p:nvPr/>
              </p:nvCxnSpPr>
              <p:spPr bwMode="auto">
                <a:xfrm flipH="1">
                  <a:off x="20551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344">
                  <a:extLst>
                    <a:ext uri="{FF2B5EF4-FFF2-40B4-BE49-F238E27FC236}">
                      <a16:creationId xmlns:a16="http://schemas.microsoft.com/office/drawing/2014/main" id="{01CC562D-C449-8F8A-6535-9DA74402993F}"/>
                    </a:ext>
                  </a:extLst>
                </p:cNvPr>
                <p:cNvCxnSpPr/>
                <p:nvPr/>
              </p:nvCxnSpPr>
              <p:spPr bwMode="auto">
                <a:xfrm flipH="1">
                  <a:off x="539552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Parallelogram 329">
              <a:extLst>
                <a:ext uri="{FF2B5EF4-FFF2-40B4-BE49-F238E27FC236}">
                  <a16:creationId xmlns:a16="http://schemas.microsoft.com/office/drawing/2014/main" id="{59439C84-092E-16DF-4651-370224192AD3}"/>
                </a:ext>
              </a:extLst>
            </p:cNvPr>
            <p:cNvSpPr/>
            <p:nvPr/>
          </p:nvSpPr>
          <p:spPr bwMode="auto">
            <a:xfrm>
              <a:off x="7118569" y="4810296"/>
              <a:ext cx="45719" cy="4571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3" name="Parallelogram 330">
              <a:extLst>
                <a:ext uri="{FF2B5EF4-FFF2-40B4-BE49-F238E27FC236}">
                  <a16:creationId xmlns:a16="http://schemas.microsoft.com/office/drawing/2014/main" id="{3E35EACD-3DD0-9FF3-B799-17111D06FF25}"/>
                </a:ext>
              </a:extLst>
            </p:cNvPr>
            <p:cNvSpPr/>
            <p:nvPr/>
          </p:nvSpPr>
          <p:spPr bwMode="auto">
            <a:xfrm>
              <a:off x="7262585" y="4812745"/>
              <a:ext cx="45719" cy="4571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8" name="Group 345">
            <a:extLst>
              <a:ext uri="{FF2B5EF4-FFF2-40B4-BE49-F238E27FC236}">
                <a16:creationId xmlns:a16="http://schemas.microsoft.com/office/drawing/2014/main" id="{A0917BC9-753B-85C8-7CA8-25D9C344770C}"/>
              </a:ext>
            </a:extLst>
          </p:cNvPr>
          <p:cNvGrpSpPr/>
          <p:nvPr/>
        </p:nvGrpSpPr>
        <p:grpSpPr>
          <a:xfrm>
            <a:off x="5370891" y="2732140"/>
            <a:ext cx="1670768" cy="220923"/>
            <a:chOff x="7014188" y="4725144"/>
            <a:chExt cx="1670768" cy="220923"/>
          </a:xfrm>
        </p:grpSpPr>
        <p:grpSp>
          <p:nvGrpSpPr>
            <p:cNvPr id="59" name="Group 346">
              <a:extLst>
                <a:ext uri="{FF2B5EF4-FFF2-40B4-BE49-F238E27FC236}">
                  <a16:creationId xmlns:a16="http://schemas.microsoft.com/office/drawing/2014/main" id="{51720DB6-0E38-9D51-C1BA-24072A19D634}"/>
                </a:ext>
              </a:extLst>
            </p:cNvPr>
            <p:cNvGrpSpPr/>
            <p:nvPr/>
          </p:nvGrpSpPr>
          <p:grpSpPr>
            <a:xfrm>
              <a:off x="7014188" y="4725144"/>
              <a:ext cx="1670768" cy="220923"/>
              <a:chOff x="539552" y="3789040"/>
              <a:chExt cx="1872208" cy="288032"/>
            </a:xfrm>
          </p:grpSpPr>
          <p:cxnSp>
            <p:nvCxnSpPr>
              <p:cNvPr id="62" name="Straight Connector 349">
                <a:extLst>
                  <a:ext uri="{FF2B5EF4-FFF2-40B4-BE49-F238E27FC236}">
                    <a16:creationId xmlns:a16="http://schemas.microsoft.com/office/drawing/2014/main" id="{9277CBAB-CCEF-A1CF-12C3-2D0C95A50F7B}"/>
                  </a:ext>
                </a:extLst>
              </p:cNvPr>
              <p:cNvCxnSpPr/>
              <p:nvPr/>
            </p:nvCxnSpPr>
            <p:spPr bwMode="auto">
              <a:xfrm>
                <a:off x="611560" y="3854946"/>
                <a:ext cx="1800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350">
                <a:extLst>
                  <a:ext uri="{FF2B5EF4-FFF2-40B4-BE49-F238E27FC236}">
                    <a16:creationId xmlns:a16="http://schemas.microsoft.com/office/drawing/2014/main" id="{1FA3349A-7223-A772-9F53-0D6ADA3BCDE4}"/>
                  </a:ext>
                </a:extLst>
              </p:cNvPr>
              <p:cNvCxnSpPr/>
              <p:nvPr/>
            </p:nvCxnSpPr>
            <p:spPr bwMode="auto">
              <a:xfrm>
                <a:off x="539552" y="4007435"/>
                <a:ext cx="1800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4" name="Group 351">
                <a:extLst>
                  <a:ext uri="{FF2B5EF4-FFF2-40B4-BE49-F238E27FC236}">
                    <a16:creationId xmlns:a16="http://schemas.microsoft.com/office/drawing/2014/main" id="{03E83E14-DC7E-0E37-BE16-87370358EDA8}"/>
                  </a:ext>
                </a:extLst>
              </p:cNvPr>
              <p:cNvGrpSpPr/>
              <p:nvPr/>
            </p:nvGrpSpPr>
            <p:grpSpPr>
              <a:xfrm>
                <a:off x="539552" y="3789040"/>
                <a:ext cx="1803648" cy="288032"/>
                <a:chOff x="539552" y="3789040"/>
                <a:chExt cx="1803648" cy="288032"/>
              </a:xfrm>
            </p:grpSpPr>
            <p:cxnSp>
              <p:nvCxnSpPr>
                <p:cNvPr id="65" name="Straight Connector 352">
                  <a:extLst>
                    <a:ext uri="{FF2B5EF4-FFF2-40B4-BE49-F238E27FC236}">
                      <a16:creationId xmlns:a16="http://schemas.microsoft.com/office/drawing/2014/main" id="{D7FCD0B7-414A-DFBE-C5E6-F2FBDA14BA13}"/>
                    </a:ext>
                  </a:extLst>
                </p:cNvPr>
                <p:cNvCxnSpPr/>
                <p:nvPr/>
              </p:nvCxnSpPr>
              <p:spPr bwMode="auto">
                <a:xfrm flipH="1">
                  <a:off x="6835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353">
                  <a:extLst>
                    <a:ext uri="{FF2B5EF4-FFF2-40B4-BE49-F238E27FC236}">
                      <a16:creationId xmlns:a16="http://schemas.microsoft.com/office/drawing/2014/main" id="{B4A31368-8108-CB28-F1E4-7E6AE64F0A3E}"/>
                    </a:ext>
                  </a:extLst>
                </p:cNvPr>
                <p:cNvCxnSpPr/>
                <p:nvPr/>
              </p:nvCxnSpPr>
              <p:spPr bwMode="auto">
                <a:xfrm flipH="1">
                  <a:off x="8359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354">
                  <a:extLst>
                    <a:ext uri="{FF2B5EF4-FFF2-40B4-BE49-F238E27FC236}">
                      <a16:creationId xmlns:a16="http://schemas.microsoft.com/office/drawing/2014/main" id="{CFEF8A01-EE64-A4CA-9FDA-470635769F03}"/>
                    </a:ext>
                  </a:extLst>
                </p:cNvPr>
                <p:cNvCxnSpPr/>
                <p:nvPr/>
              </p:nvCxnSpPr>
              <p:spPr bwMode="auto">
                <a:xfrm flipH="1">
                  <a:off x="9883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355">
                  <a:extLst>
                    <a:ext uri="{FF2B5EF4-FFF2-40B4-BE49-F238E27FC236}">
                      <a16:creationId xmlns:a16="http://schemas.microsoft.com/office/drawing/2014/main" id="{724561F4-967F-DFE7-7422-6B7984DCCBEF}"/>
                    </a:ext>
                  </a:extLst>
                </p:cNvPr>
                <p:cNvCxnSpPr/>
                <p:nvPr/>
              </p:nvCxnSpPr>
              <p:spPr bwMode="auto">
                <a:xfrm flipH="1">
                  <a:off x="11407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356">
                  <a:extLst>
                    <a:ext uri="{FF2B5EF4-FFF2-40B4-BE49-F238E27FC236}">
                      <a16:creationId xmlns:a16="http://schemas.microsoft.com/office/drawing/2014/main" id="{EF610FAC-D054-49D1-26D8-36EE9472F06D}"/>
                    </a:ext>
                  </a:extLst>
                </p:cNvPr>
                <p:cNvCxnSpPr/>
                <p:nvPr/>
              </p:nvCxnSpPr>
              <p:spPr bwMode="auto">
                <a:xfrm flipH="1">
                  <a:off x="12931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357">
                  <a:extLst>
                    <a:ext uri="{FF2B5EF4-FFF2-40B4-BE49-F238E27FC236}">
                      <a16:creationId xmlns:a16="http://schemas.microsoft.com/office/drawing/2014/main" id="{1A856280-8CD4-8373-8665-C163666668AE}"/>
                    </a:ext>
                  </a:extLst>
                </p:cNvPr>
                <p:cNvCxnSpPr/>
                <p:nvPr/>
              </p:nvCxnSpPr>
              <p:spPr bwMode="auto">
                <a:xfrm flipH="1">
                  <a:off x="14455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358">
                  <a:extLst>
                    <a:ext uri="{FF2B5EF4-FFF2-40B4-BE49-F238E27FC236}">
                      <a16:creationId xmlns:a16="http://schemas.microsoft.com/office/drawing/2014/main" id="{E97037E1-8A26-055C-15A2-06AA3477A828}"/>
                    </a:ext>
                  </a:extLst>
                </p:cNvPr>
                <p:cNvCxnSpPr/>
                <p:nvPr/>
              </p:nvCxnSpPr>
              <p:spPr bwMode="auto">
                <a:xfrm flipH="1">
                  <a:off x="1619672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359">
                  <a:extLst>
                    <a:ext uri="{FF2B5EF4-FFF2-40B4-BE49-F238E27FC236}">
                      <a16:creationId xmlns:a16="http://schemas.microsoft.com/office/drawing/2014/main" id="{7849B0C5-A005-3D84-C1E6-BD7E1DE6F53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76368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360">
                  <a:extLst>
                    <a:ext uri="{FF2B5EF4-FFF2-40B4-BE49-F238E27FC236}">
                      <a16:creationId xmlns:a16="http://schemas.microsoft.com/office/drawing/2014/main" id="{9184C7FC-D627-0706-B3DA-990D3AEC84A4}"/>
                    </a:ext>
                  </a:extLst>
                </p:cNvPr>
                <p:cNvCxnSpPr/>
                <p:nvPr/>
              </p:nvCxnSpPr>
              <p:spPr bwMode="auto">
                <a:xfrm flipH="1">
                  <a:off x="19027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61">
                  <a:extLst>
                    <a:ext uri="{FF2B5EF4-FFF2-40B4-BE49-F238E27FC236}">
                      <a16:creationId xmlns:a16="http://schemas.microsoft.com/office/drawing/2014/main" id="{565E671D-C11D-7531-1F17-1F8F8E0E7942}"/>
                    </a:ext>
                  </a:extLst>
                </p:cNvPr>
                <p:cNvCxnSpPr/>
                <p:nvPr/>
              </p:nvCxnSpPr>
              <p:spPr bwMode="auto">
                <a:xfrm flipH="1">
                  <a:off x="20551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62">
                  <a:extLst>
                    <a:ext uri="{FF2B5EF4-FFF2-40B4-BE49-F238E27FC236}">
                      <a16:creationId xmlns:a16="http://schemas.microsoft.com/office/drawing/2014/main" id="{5C3ED77D-9D7B-F8CD-6C42-B98DDF054482}"/>
                    </a:ext>
                  </a:extLst>
                </p:cNvPr>
                <p:cNvCxnSpPr/>
                <p:nvPr/>
              </p:nvCxnSpPr>
              <p:spPr bwMode="auto">
                <a:xfrm flipH="1">
                  <a:off x="539552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Parallelogram 347">
              <a:extLst>
                <a:ext uri="{FF2B5EF4-FFF2-40B4-BE49-F238E27FC236}">
                  <a16:creationId xmlns:a16="http://schemas.microsoft.com/office/drawing/2014/main" id="{F059A261-39A6-985A-12EA-3DC56D25AE9E}"/>
                </a:ext>
              </a:extLst>
            </p:cNvPr>
            <p:cNvSpPr/>
            <p:nvPr/>
          </p:nvSpPr>
          <p:spPr bwMode="auto">
            <a:xfrm>
              <a:off x="7118569" y="4810296"/>
              <a:ext cx="45719" cy="4571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1" name="Parallelogram 348">
              <a:extLst>
                <a:ext uri="{FF2B5EF4-FFF2-40B4-BE49-F238E27FC236}">
                  <a16:creationId xmlns:a16="http://schemas.microsoft.com/office/drawing/2014/main" id="{5BEB0CCD-6F25-F0CF-98D2-6E3868B0EC52}"/>
                </a:ext>
              </a:extLst>
            </p:cNvPr>
            <p:cNvSpPr/>
            <p:nvPr/>
          </p:nvSpPr>
          <p:spPr bwMode="auto">
            <a:xfrm>
              <a:off x="7262585" y="4812745"/>
              <a:ext cx="45719" cy="4571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76" name="Group 363">
            <a:extLst>
              <a:ext uri="{FF2B5EF4-FFF2-40B4-BE49-F238E27FC236}">
                <a16:creationId xmlns:a16="http://schemas.microsoft.com/office/drawing/2014/main" id="{9B1C30C0-FF5E-484A-6C1F-CE9AFFC3A9CB}"/>
              </a:ext>
            </a:extLst>
          </p:cNvPr>
          <p:cNvGrpSpPr/>
          <p:nvPr/>
        </p:nvGrpSpPr>
        <p:grpSpPr>
          <a:xfrm>
            <a:off x="6903389" y="2732140"/>
            <a:ext cx="1670768" cy="220923"/>
            <a:chOff x="7014188" y="4725144"/>
            <a:chExt cx="1670768" cy="220923"/>
          </a:xfrm>
        </p:grpSpPr>
        <p:grpSp>
          <p:nvGrpSpPr>
            <p:cNvPr id="77" name="Group 364">
              <a:extLst>
                <a:ext uri="{FF2B5EF4-FFF2-40B4-BE49-F238E27FC236}">
                  <a16:creationId xmlns:a16="http://schemas.microsoft.com/office/drawing/2014/main" id="{3F01E230-C28B-FA77-0594-05DC1DCD4A8C}"/>
                </a:ext>
              </a:extLst>
            </p:cNvPr>
            <p:cNvGrpSpPr/>
            <p:nvPr/>
          </p:nvGrpSpPr>
          <p:grpSpPr>
            <a:xfrm>
              <a:off x="7014188" y="4725144"/>
              <a:ext cx="1670768" cy="220923"/>
              <a:chOff x="539552" y="3789040"/>
              <a:chExt cx="1872208" cy="288032"/>
            </a:xfrm>
          </p:grpSpPr>
          <p:cxnSp>
            <p:nvCxnSpPr>
              <p:cNvPr id="80" name="Straight Connector 367">
                <a:extLst>
                  <a:ext uri="{FF2B5EF4-FFF2-40B4-BE49-F238E27FC236}">
                    <a16:creationId xmlns:a16="http://schemas.microsoft.com/office/drawing/2014/main" id="{6D32AB4E-F05E-DE38-D86A-AC049BC6F2CB}"/>
                  </a:ext>
                </a:extLst>
              </p:cNvPr>
              <p:cNvCxnSpPr/>
              <p:nvPr/>
            </p:nvCxnSpPr>
            <p:spPr bwMode="auto">
              <a:xfrm>
                <a:off x="611560" y="3854946"/>
                <a:ext cx="1800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368">
                <a:extLst>
                  <a:ext uri="{FF2B5EF4-FFF2-40B4-BE49-F238E27FC236}">
                    <a16:creationId xmlns:a16="http://schemas.microsoft.com/office/drawing/2014/main" id="{B5CAE42D-5FBB-92FB-96ED-8371B4A03CF5}"/>
                  </a:ext>
                </a:extLst>
              </p:cNvPr>
              <p:cNvCxnSpPr/>
              <p:nvPr/>
            </p:nvCxnSpPr>
            <p:spPr bwMode="auto">
              <a:xfrm>
                <a:off x="539552" y="4007435"/>
                <a:ext cx="1800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2" name="Group 369">
                <a:extLst>
                  <a:ext uri="{FF2B5EF4-FFF2-40B4-BE49-F238E27FC236}">
                    <a16:creationId xmlns:a16="http://schemas.microsoft.com/office/drawing/2014/main" id="{45CD54E5-B782-396C-1EDE-D68D3722B0D7}"/>
                  </a:ext>
                </a:extLst>
              </p:cNvPr>
              <p:cNvGrpSpPr/>
              <p:nvPr/>
            </p:nvGrpSpPr>
            <p:grpSpPr>
              <a:xfrm>
                <a:off x="539552" y="3789040"/>
                <a:ext cx="1803648" cy="288032"/>
                <a:chOff x="539552" y="3789040"/>
                <a:chExt cx="1803648" cy="288032"/>
              </a:xfrm>
            </p:grpSpPr>
            <p:cxnSp>
              <p:nvCxnSpPr>
                <p:cNvPr id="83" name="Straight Connector 370">
                  <a:extLst>
                    <a:ext uri="{FF2B5EF4-FFF2-40B4-BE49-F238E27FC236}">
                      <a16:creationId xmlns:a16="http://schemas.microsoft.com/office/drawing/2014/main" id="{8971BC9E-9F2A-65B3-D0CE-7C4ABB06627A}"/>
                    </a:ext>
                  </a:extLst>
                </p:cNvPr>
                <p:cNvCxnSpPr/>
                <p:nvPr/>
              </p:nvCxnSpPr>
              <p:spPr bwMode="auto">
                <a:xfrm flipH="1">
                  <a:off x="6835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371">
                  <a:extLst>
                    <a:ext uri="{FF2B5EF4-FFF2-40B4-BE49-F238E27FC236}">
                      <a16:creationId xmlns:a16="http://schemas.microsoft.com/office/drawing/2014/main" id="{72765E03-281A-D7A1-5B14-D4936228D58E}"/>
                    </a:ext>
                  </a:extLst>
                </p:cNvPr>
                <p:cNvCxnSpPr/>
                <p:nvPr/>
              </p:nvCxnSpPr>
              <p:spPr bwMode="auto">
                <a:xfrm flipH="1">
                  <a:off x="8359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372">
                  <a:extLst>
                    <a:ext uri="{FF2B5EF4-FFF2-40B4-BE49-F238E27FC236}">
                      <a16:creationId xmlns:a16="http://schemas.microsoft.com/office/drawing/2014/main" id="{E13A8D00-F128-87EE-48F3-260DEB1A4BD3}"/>
                    </a:ext>
                  </a:extLst>
                </p:cNvPr>
                <p:cNvCxnSpPr/>
                <p:nvPr/>
              </p:nvCxnSpPr>
              <p:spPr bwMode="auto">
                <a:xfrm flipH="1">
                  <a:off x="9883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373">
                  <a:extLst>
                    <a:ext uri="{FF2B5EF4-FFF2-40B4-BE49-F238E27FC236}">
                      <a16:creationId xmlns:a16="http://schemas.microsoft.com/office/drawing/2014/main" id="{FE876FCD-5DAB-248B-B05C-CB09EE8F42F5}"/>
                    </a:ext>
                  </a:extLst>
                </p:cNvPr>
                <p:cNvCxnSpPr/>
                <p:nvPr/>
              </p:nvCxnSpPr>
              <p:spPr bwMode="auto">
                <a:xfrm flipH="1">
                  <a:off x="11407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374">
                  <a:extLst>
                    <a:ext uri="{FF2B5EF4-FFF2-40B4-BE49-F238E27FC236}">
                      <a16:creationId xmlns:a16="http://schemas.microsoft.com/office/drawing/2014/main" id="{1C4AC046-75F5-4796-4302-7C07B59939C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2931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375">
                  <a:extLst>
                    <a:ext uri="{FF2B5EF4-FFF2-40B4-BE49-F238E27FC236}">
                      <a16:creationId xmlns:a16="http://schemas.microsoft.com/office/drawing/2014/main" id="{0F04F09E-68CC-B1CB-4B5A-C0C6C4C55EB7}"/>
                    </a:ext>
                  </a:extLst>
                </p:cNvPr>
                <p:cNvCxnSpPr/>
                <p:nvPr/>
              </p:nvCxnSpPr>
              <p:spPr bwMode="auto">
                <a:xfrm flipH="1">
                  <a:off x="14455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376">
                  <a:extLst>
                    <a:ext uri="{FF2B5EF4-FFF2-40B4-BE49-F238E27FC236}">
                      <a16:creationId xmlns:a16="http://schemas.microsoft.com/office/drawing/2014/main" id="{D26F2909-53EE-5CF5-84B4-D00E98123711}"/>
                    </a:ext>
                  </a:extLst>
                </p:cNvPr>
                <p:cNvCxnSpPr/>
                <p:nvPr/>
              </p:nvCxnSpPr>
              <p:spPr bwMode="auto">
                <a:xfrm flipH="1">
                  <a:off x="1619672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377">
                  <a:extLst>
                    <a:ext uri="{FF2B5EF4-FFF2-40B4-BE49-F238E27FC236}">
                      <a16:creationId xmlns:a16="http://schemas.microsoft.com/office/drawing/2014/main" id="{70802487-469F-877A-4F4F-6E3EC2FF555A}"/>
                    </a:ext>
                  </a:extLst>
                </p:cNvPr>
                <p:cNvCxnSpPr/>
                <p:nvPr/>
              </p:nvCxnSpPr>
              <p:spPr bwMode="auto">
                <a:xfrm flipH="1">
                  <a:off x="176368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378">
                  <a:extLst>
                    <a:ext uri="{FF2B5EF4-FFF2-40B4-BE49-F238E27FC236}">
                      <a16:creationId xmlns:a16="http://schemas.microsoft.com/office/drawing/2014/main" id="{1595400B-5FE0-379B-0DE0-216009677C49}"/>
                    </a:ext>
                  </a:extLst>
                </p:cNvPr>
                <p:cNvCxnSpPr/>
                <p:nvPr/>
              </p:nvCxnSpPr>
              <p:spPr bwMode="auto">
                <a:xfrm flipH="1">
                  <a:off x="19027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379">
                  <a:extLst>
                    <a:ext uri="{FF2B5EF4-FFF2-40B4-BE49-F238E27FC236}">
                      <a16:creationId xmlns:a16="http://schemas.microsoft.com/office/drawing/2014/main" id="{03AA8D76-757B-0859-D543-2676855B5813}"/>
                    </a:ext>
                  </a:extLst>
                </p:cNvPr>
                <p:cNvCxnSpPr/>
                <p:nvPr/>
              </p:nvCxnSpPr>
              <p:spPr bwMode="auto">
                <a:xfrm flipH="1">
                  <a:off x="20551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380">
                  <a:extLst>
                    <a:ext uri="{FF2B5EF4-FFF2-40B4-BE49-F238E27FC236}">
                      <a16:creationId xmlns:a16="http://schemas.microsoft.com/office/drawing/2014/main" id="{9C818428-D540-7667-7985-751D2808B7B0}"/>
                    </a:ext>
                  </a:extLst>
                </p:cNvPr>
                <p:cNvCxnSpPr/>
                <p:nvPr/>
              </p:nvCxnSpPr>
              <p:spPr bwMode="auto">
                <a:xfrm flipH="1">
                  <a:off x="539552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" name="Parallelogram 365">
              <a:extLst>
                <a:ext uri="{FF2B5EF4-FFF2-40B4-BE49-F238E27FC236}">
                  <a16:creationId xmlns:a16="http://schemas.microsoft.com/office/drawing/2014/main" id="{143B7875-B5A2-0083-0ADE-D0F43A8854A4}"/>
                </a:ext>
              </a:extLst>
            </p:cNvPr>
            <p:cNvSpPr/>
            <p:nvPr/>
          </p:nvSpPr>
          <p:spPr bwMode="auto">
            <a:xfrm>
              <a:off x="7118569" y="4810296"/>
              <a:ext cx="45719" cy="4571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9" name="Parallelogram 366">
              <a:extLst>
                <a:ext uri="{FF2B5EF4-FFF2-40B4-BE49-F238E27FC236}">
                  <a16:creationId xmlns:a16="http://schemas.microsoft.com/office/drawing/2014/main" id="{DC1382EC-596A-790A-DA75-3FCA6684C47C}"/>
                </a:ext>
              </a:extLst>
            </p:cNvPr>
            <p:cNvSpPr/>
            <p:nvPr/>
          </p:nvSpPr>
          <p:spPr bwMode="auto">
            <a:xfrm>
              <a:off x="7262585" y="4812745"/>
              <a:ext cx="45719" cy="4571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94" name="Group 381">
            <a:extLst>
              <a:ext uri="{FF2B5EF4-FFF2-40B4-BE49-F238E27FC236}">
                <a16:creationId xmlns:a16="http://schemas.microsoft.com/office/drawing/2014/main" id="{29C5B02E-E8E8-2E5C-D04B-FEA096D4EA42}"/>
              </a:ext>
            </a:extLst>
          </p:cNvPr>
          <p:cNvGrpSpPr/>
          <p:nvPr/>
        </p:nvGrpSpPr>
        <p:grpSpPr>
          <a:xfrm>
            <a:off x="2222869" y="2732140"/>
            <a:ext cx="1670768" cy="220923"/>
            <a:chOff x="7014188" y="4725144"/>
            <a:chExt cx="1670768" cy="220923"/>
          </a:xfrm>
        </p:grpSpPr>
        <p:grpSp>
          <p:nvGrpSpPr>
            <p:cNvPr id="95" name="Group 382">
              <a:extLst>
                <a:ext uri="{FF2B5EF4-FFF2-40B4-BE49-F238E27FC236}">
                  <a16:creationId xmlns:a16="http://schemas.microsoft.com/office/drawing/2014/main" id="{F96A5370-12EB-3B99-6230-71A15B13F277}"/>
                </a:ext>
              </a:extLst>
            </p:cNvPr>
            <p:cNvGrpSpPr/>
            <p:nvPr/>
          </p:nvGrpSpPr>
          <p:grpSpPr>
            <a:xfrm>
              <a:off x="7014188" y="4725144"/>
              <a:ext cx="1670768" cy="220923"/>
              <a:chOff x="539552" y="3789040"/>
              <a:chExt cx="1872208" cy="288032"/>
            </a:xfrm>
          </p:grpSpPr>
          <p:cxnSp>
            <p:nvCxnSpPr>
              <p:cNvPr id="98" name="Straight Connector 385">
                <a:extLst>
                  <a:ext uri="{FF2B5EF4-FFF2-40B4-BE49-F238E27FC236}">
                    <a16:creationId xmlns:a16="http://schemas.microsoft.com/office/drawing/2014/main" id="{27B6EF81-899D-3062-C94D-4CD6D3FCA9A4}"/>
                  </a:ext>
                </a:extLst>
              </p:cNvPr>
              <p:cNvCxnSpPr/>
              <p:nvPr/>
            </p:nvCxnSpPr>
            <p:spPr bwMode="auto">
              <a:xfrm>
                <a:off x="611560" y="3854946"/>
                <a:ext cx="1800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386">
                <a:extLst>
                  <a:ext uri="{FF2B5EF4-FFF2-40B4-BE49-F238E27FC236}">
                    <a16:creationId xmlns:a16="http://schemas.microsoft.com/office/drawing/2014/main" id="{7CA53910-1821-A201-7664-35A385C53451}"/>
                  </a:ext>
                </a:extLst>
              </p:cNvPr>
              <p:cNvCxnSpPr/>
              <p:nvPr/>
            </p:nvCxnSpPr>
            <p:spPr bwMode="auto">
              <a:xfrm>
                <a:off x="539552" y="4007435"/>
                <a:ext cx="1800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0" name="Group 387">
                <a:extLst>
                  <a:ext uri="{FF2B5EF4-FFF2-40B4-BE49-F238E27FC236}">
                    <a16:creationId xmlns:a16="http://schemas.microsoft.com/office/drawing/2014/main" id="{A6A3A2E5-1F5C-2ADC-2CBD-5E0CA292615A}"/>
                  </a:ext>
                </a:extLst>
              </p:cNvPr>
              <p:cNvGrpSpPr/>
              <p:nvPr/>
            </p:nvGrpSpPr>
            <p:grpSpPr>
              <a:xfrm>
                <a:off x="539552" y="3789040"/>
                <a:ext cx="1803648" cy="288032"/>
                <a:chOff x="539552" y="3789040"/>
                <a:chExt cx="1803648" cy="288032"/>
              </a:xfrm>
            </p:grpSpPr>
            <p:cxnSp>
              <p:nvCxnSpPr>
                <p:cNvPr id="101" name="Straight Connector 388">
                  <a:extLst>
                    <a:ext uri="{FF2B5EF4-FFF2-40B4-BE49-F238E27FC236}">
                      <a16:creationId xmlns:a16="http://schemas.microsoft.com/office/drawing/2014/main" id="{5B25962E-D39C-22E3-10A9-31B5E29ED856}"/>
                    </a:ext>
                  </a:extLst>
                </p:cNvPr>
                <p:cNvCxnSpPr/>
                <p:nvPr/>
              </p:nvCxnSpPr>
              <p:spPr bwMode="auto">
                <a:xfrm flipH="1">
                  <a:off x="6835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389">
                  <a:extLst>
                    <a:ext uri="{FF2B5EF4-FFF2-40B4-BE49-F238E27FC236}">
                      <a16:creationId xmlns:a16="http://schemas.microsoft.com/office/drawing/2014/main" id="{02F61062-6AD2-6DE8-E1A4-71C1D5764E4C}"/>
                    </a:ext>
                  </a:extLst>
                </p:cNvPr>
                <p:cNvCxnSpPr/>
                <p:nvPr/>
              </p:nvCxnSpPr>
              <p:spPr bwMode="auto">
                <a:xfrm flipH="1">
                  <a:off x="8359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390">
                  <a:extLst>
                    <a:ext uri="{FF2B5EF4-FFF2-40B4-BE49-F238E27FC236}">
                      <a16:creationId xmlns:a16="http://schemas.microsoft.com/office/drawing/2014/main" id="{376BEBBB-6577-1A0C-6790-364E809643F1}"/>
                    </a:ext>
                  </a:extLst>
                </p:cNvPr>
                <p:cNvCxnSpPr/>
                <p:nvPr/>
              </p:nvCxnSpPr>
              <p:spPr bwMode="auto">
                <a:xfrm flipH="1">
                  <a:off x="9883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391">
                  <a:extLst>
                    <a:ext uri="{FF2B5EF4-FFF2-40B4-BE49-F238E27FC236}">
                      <a16:creationId xmlns:a16="http://schemas.microsoft.com/office/drawing/2014/main" id="{F2303F24-2336-1141-8A2F-1D4011B137E7}"/>
                    </a:ext>
                  </a:extLst>
                </p:cNvPr>
                <p:cNvCxnSpPr/>
                <p:nvPr/>
              </p:nvCxnSpPr>
              <p:spPr bwMode="auto">
                <a:xfrm flipH="1">
                  <a:off x="11407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392">
                  <a:extLst>
                    <a:ext uri="{FF2B5EF4-FFF2-40B4-BE49-F238E27FC236}">
                      <a16:creationId xmlns:a16="http://schemas.microsoft.com/office/drawing/2014/main" id="{3D8444D2-7685-3CFD-6CAD-7F7CF85EF3D9}"/>
                    </a:ext>
                  </a:extLst>
                </p:cNvPr>
                <p:cNvCxnSpPr/>
                <p:nvPr/>
              </p:nvCxnSpPr>
              <p:spPr bwMode="auto">
                <a:xfrm flipH="1">
                  <a:off x="12931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393">
                  <a:extLst>
                    <a:ext uri="{FF2B5EF4-FFF2-40B4-BE49-F238E27FC236}">
                      <a16:creationId xmlns:a16="http://schemas.microsoft.com/office/drawing/2014/main" id="{AEFC6E76-6195-C620-91DA-AAB3D11E64A1}"/>
                    </a:ext>
                  </a:extLst>
                </p:cNvPr>
                <p:cNvCxnSpPr/>
                <p:nvPr/>
              </p:nvCxnSpPr>
              <p:spPr bwMode="auto">
                <a:xfrm flipH="1">
                  <a:off x="14455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394">
                  <a:extLst>
                    <a:ext uri="{FF2B5EF4-FFF2-40B4-BE49-F238E27FC236}">
                      <a16:creationId xmlns:a16="http://schemas.microsoft.com/office/drawing/2014/main" id="{77E96984-85D4-6246-058F-CC162F2B8ACB}"/>
                    </a:ext>
                  </a:extLst>
                </p:cNvPr>
                <p:cNvCxnSpPr/>
                <p:nvPr/>
              </p:nvCxnSpPr>
              <p:spPr bwMode="auto">
                <a:xfrm flipH="1">
                  <a:off x="1619672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395">
                  <a:extLst>
                    <a:ext uri="{FF2B5EF4-FFF2-40B4-BE49-F238E27FC236}">
                      <a16:creationId xmlns:a16="http://schemas.microsoft.com/office/drawing/2014/main" id="{FA19C578-FF9E-2B85-7458-06074590FF89}"/>
                    </a:ext>
                  </a:extLst>
                </p:cNvPr>
                <p:cNvCxnSpPr/>
                <p:nvPr/>
              </p:nvCxnSpPr>
              <p:spPr bwMode="auto">
                <a:xfrm flipH="1">
                  <a:off x="176368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396">
                  <a:extLst>
                    <a:ext uri="{FF2B5EF4-FFF2-40B4-BE49-F238E27FC236}">
                      <a16:creationId xmlns:a16="http://schemas.microsoft.com/office/drawing/2014/main" id="{93527454-C2F0-1513-92CC-B392C9D646A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9027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397">
                  <a:extLst>
                    <a:ext uri="{FF2B5EF4-FFF2-40B4-BE49-F238E27FC236}">
                      <a16:creationId xmlns:a16="http://schemas.microsoft.com/office/drawing/2014/main" id="{26D585BB-41EE-8179-6001-2AF4687D2B6E}"/>
                    </a:ext>
                  </a:extLst>
                </p:cNvPr>
                <p:cNvCxnSpPr/>
                <p:nvPr/>
              </p:nvCxnSpPr>
              <p:spPr bwMode="auto">
                <a:xfrm flipH="1">
                  <a:off x="20551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398">
                  <a:extLst>
                    <a:ext uri="{FF2B5EF4-FFF2-40B4-BE49-F238E27FC236}">
                      <a16:creationId xmlns:a16="http://schemas.microsoft.com/office/drawing/2014/main" id="{4176B8D5-05F0-A35C-3D10-EB4100567A85}"/>
                    </a:ext>
                  </a:extLst>
                </p:cNvPr>
                <p:cNvCxnSpPr/>
                <p:nvPr/>
              </p:nvCxnSpPr>
              <p:spPr bwMode="auto">
                <a:xfrm flipH="1">
                  <a:off x="539552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Parallelogram 383">
              <a:extLst>
                <a:ext uri="{FF2B5EF4-FFF2-40B4-BE49-F238E27FC236}">
                  <a16:creationId xmlns:a16="http://schemas.microsoft.com/office/drawing/2014/main" id="{2974203B-E12A-7709-7610-266E571D5BB4}"/>
                </a:ext>
              </a:extLst>
            </p:cNvPr>
            <p:cNvSpPr/>
            <p:nvPr/>
          </p:nvSpPr>
          <p:spPr bwMode="auto">
            <a:xfrm>
              <a:off x="7118569" y="4810296"/>
              <a:ext cx="45719" cy="4571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7" name="Parallelogram 384">
              <a:extLst>
                <a:ext uri="{FF2B5EF4-FFF2-40B4-BE49-F238E27FC236}">
                  <a16:creationId xmlns:a16="http://schemas.microsoft.com/office/drawing/2014/main" id="{5753631B-FB58-11F2-DB04-D8389FD69843}"/>
                </a:ext>
              </a:extLst>
            </p:cNvPr>
            <p:cNvSpPr/>
            <p:nvPr/>
          </p:nvSpPr>
          <p:spPr bwMode="auto">
            <a:xfrm>
              <a:off x="7262585" y="4812745"/>
              <a:ext cx="45719" cy="4571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12" name="Group 143">
            <a:extLst>
              <a:ext uri="{FF2B5EF4-FFF2-40B4-BE49-F238E27FC236}">
                <a16:creationId xmlns:a16="http://schemas.microsoft.com/office/drawing/2014/main" id="{66D4C529-453E-1EC9-7C1B-0C5FDDC7027C}"/>
              </a:ext>
            </a:extLst>
          </p:cNvPr>
          <p:cNvGrpSpPr>
            <a:grpSpLocks/>
          </p:cNvGrpSpPr>
          <p:nvPr/>
        </p:nvGrpSpPr>
        <p:grpSpPr bwMode="auto">
          <a:xfrm>
            <a:off x="2510901" y="2444108"/>
            <a:ext cx="297799" cy="320456"/>
            <a:chOff x="7139" y="9016"/>
            <a:chExt cx="666" cy="835"/>
          </a:xfrm>
        </p:grpSpPr>
        <p:sp>
          <p:nvSpPr>
            <p:cNvPr id="113" name="Freeform 144">
              <a:extLst>
                <a:ext uri="{FF2B5EF4-FFF2-40B4-BE49-F238E27FC236}">
                  <a16:creationId xmlns:a16="http://schemas.microsoft.com/office/drawing/2014/main" id="{BA51FFE6-21E4-AE12-83FF-154FC28B0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" y="9016"/>
              <a:ext cx="666" cy="835"/>
            </a:xfrm>
            <a:custGeom>
              <a:avLst/>
              <a:gdLst>
                <a:gd name="T0" fmla="*/ 666 w 666"/>
                <a:gd name="T1" fmla="*/ 244 h 835"/>
                <a:gd name="T2" fmla="*/ 666 w 666"/>
                <a:gd name="T3" fmla="*/ 0 h 835"/>
                <a:gd name="T4" fmla="*/ 0 w 666"/>
                <a:gd name="T5" fmla="*/ 0 h 835"/>
                <a:gd name="T6" fmla="*/ 0 w 666"/>
                <a:gd name="T7" fmla="*/ 835 h 835"/>
                <a:gd name="T8" fmla="*/ 446 w 666"/>
                <a:gd name="T9" fmla="*/ 835 h 835"/>
                <a:gd name="T10" fmla="*/ 446 w 666"/>
                <a:gd name="T11" fmla="*/ 469 h 835"/>
                <a:gd name="T12" fmla="*/ 666 w 666"/>
                <a:gd name="T13" fmla="*/ 244 h 8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6" h="835">
                  <a:moveTo>
                    <a:pt x="666" y="244"/>
                  </a:moveTo>
                  <a:lnTo>
                    <a:pt x="666" y="0"/>
                  </a:lnTo>
                  <a:lnTo>
                    <a:pt x="0" y="0"/>
                  </a:lnTo>
                  <a:lnTo>
                    <a:pt x="0" y="835"/>
                  </a:lnTo>
                  <a:lnTo>
                    <a:pt x="446" y="835"/>
                  </a:lnTo>
                  <a:lnTo>
                    <a:pt x="446" y="469"/>
                  </a:lnTo>
                  <a:lnTo>
                    <a:pt x="666" y="2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145">
              <a:extLst>
                <a:ext uri="{FF2B5EF4-FFF2-40B4-BE49-F238E27FC236}">
                  <a16:creationId xmlns:a16="http://schemas.microsoft.com/office/drawing/2014/main" id="{87DCE7BC-2705-6C91-487B-B2D6905FD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9054"/>
              <a:ext cx="587" cy="759"/>
            </a:xfrm>
            <a:custGeom>
              <a:avLst/>
              <a:gdLst>
                <a:gd name="T0" fmla="*/ 474 w 587"/>
                <a:gd name="T1" fmla="*/ 0 h 759"/>
                <a:gd name="T2" fmla="*/ 104 w 587"/>
                <a:gd name="T3" fmla="*/ 0 h 759"/>
                <a:gd name="T4" fmla="*/ 90 w 587"/>
                <a:gd name="T5" fmla="*/ 0 h 759"/>
                <a:gd name="T6" fmla="*/ 52 w 587"/>
                <a:gd name="T7" fmla="*/ 14 h 759"/>
                <a:gd name="T8" fmla="*/ 33 w 587"/>
                <a:gd name="T9" fmla="*/ 28 h 759"/>
                <a:gd name="T10" fmla="*/ 14 w 587"/>
                <a:gd name="T11" fmla="*/ 51 h 759"/>
                <a:gd name="T12" fmla="*/ 5 w 587"/>
                <a:gd name="T13" fmla="*/ 79 h 759"/>
                <a:gd name="T14" fmla="*/ 0 w 587"/>
                <a:gd name="T15" fmla="*/ 117 h 759"/>
                <a:gd name="T16" fmla="*/ 0 w 587"/>
                <a:gd name="T17" fmla="*/ 633 h 759"/>
                <a:gd name="T18" fmla="*/ 5 w 587"/>
                <a:gd name="T19" fmla="*/ 675 h 759"/>
                <a:gd name="T20" fmla="*/ 19 w 587"/>
                <a:gd name="T21" fmla="*/ 708 h 759"/>
                <a:gd name="T22" fmla="*/ 33 w 587"/>
                <a:gd name="T23" fmla="*/ 726 h 759"/>
                <a:gd name="T24" fmla="*/ 57 w 587"/>
                <a:gd name="T25" fmla="*/ 745 h 759"/>
                <a:gd name="T26" fmla="*/ 90 w 587"/>
                <a:gd name="T27" fmla="*/ 759 h 759"/>
                <a:gd name="T28" fmla="*/ 108 w 587"/>
                <a:gd name="T29" fmla="*/ 759 h 759"/>
                <a:gd name="T30" fmla="*/ 249 w 587"/>
                <a:gd name="T31" fmla="*/ 759 h 759"/>
                <a:gd name="T32" fmla="*/ 291 w 587"/>
                <a:gd name="T33" fmla="*/ 754 h 759"/>
                <a:gd name="T34" fmla="*/ 319 w 587"/>
                <a:gd name="T35" fmla="*/ 740 h 759"/>
                <a:gd name="T36" fmla="*/ 343 w 587"/>
                <a:gd name="T37" fmla="*/ 722 h 759"/>
                <a:gd name="T38" fmla="*/ 357 w 587"/>
                <a:gd name="T39" fmla="*/ 698 h 759"/>
                <a:gd name="T40" fmla="*/ 371 w 587"/>
                <a:gd name="T41" fmla="*/ 661 h 759"/>
                <a:gd name="T42" fmla="*/ 371 w 587"/>
                <a:gd name="T43" fmla="*/ 642 h 759"/>
                <a:gd name="T44" fmla="*/ 371 w 587"/>
                <a:gd name="T45" fmla="*/ 422 h 759"/>
                <a:gd name="T46" fmla="*/ 451 w 587"/>
                <a:gd name="T47" fmla="*/ 332 h 759"/>
                <a:gd name="T48" fmla="*/ 535 w 587"/>
                <a:gd name="T49" fmla="*/ 243 h 759"/>
                <a:gd name="T50" fmla="*/ 559 w 587"/>
                <a:gd name="T51" fmla="*/ 211 h 759"/>
                <a:gd name="T52" fmla="*/ 578 w 587"/>
                <a:gd name="T53" fmla="*/ 173 h 759"/>
                <a:gd name="T54" fmla="*/ 587 w 587"/>
                <a:gd name="T55" fmla="*/ 131 h 759"/>
                <a:gd name="T56" fmla="*/ 587 w 587"/>
                <a:gd name="T57" fmla="*/ 93 h 759"/>
                <a:gd name="T58" fmla="*/ 578 w 587"/>
                <a:gd name="T59" fmla="*/ 56 h 759"/>
                <a:gd name="T60" fmla="*/ 554 w 587"/>
                <a:gd name="T61" fmla="*/ 23 h 759"/>
                <a:gd name="T62" fmla="*/ 521 w 587"/>
                <a:gd name="T63" fmla="*/ 4 h 759"/>
                <a:gd name="T64" fmla="*/ 474 w 587"/>
                <a:gd name="T65" fmla="*/ 0 h 7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7" h="759">
                  <a:moveTo>
                    <a:pt x="474" y="0"/>
                  </a:moveTo>
                  <a:lnTo>
                    <a:pt x="104" y="0"/>
                  </a:lnTo>
                  <a:lnTo>
                    <a:pt x="90" y="0"/>
                  </a:lnTo>
                  <a:lnTo>
                    <a:pt x="52" y="14"/>
                  </a:lnTo>
                  <a:lnTo>
                    <a:pt x="33" y="28"/>
                  </a:lnTo>
                  <a:lnTo>
                    <a:pt x="14" y="51"/>
                  </a:lnTo>
                  <a:lnTo>
                    <a:pt x="5" y="79"/>
                  </a:lnTo>
                  <a:lnTo>
                    <a:pt x="0" y="117"/>
                  </a:lnTo>
                  <a:lnTo>
                    <a:pt x="0" y="633"/>
                  </a:lnTo>
                  <a:lnTo>
                    <a:pt x="5" y="675"/>
                  </a:lnTo>
                  <a:lnTo>
                    <a:pt x="19" y="708"/>
                  </a:lnTo>
                  <a:lnTo>
                    <a:pt x="33" y="726"/>
                  </a:lnTo>
                  <a:lnTo>
                    <a:pt x="57" y="745"/>
                  </a:lnTo>
                  <a:lnTo>
                    <a:pt x="90" y="759"/>
                  </a:lnTo>
                  <a:lnTo>
                    <a:pt x="108" y="759"/>
                  </a:lnTo>
                  <a:lnTo>
                    <a:pt x="249" y="759"/>
                  </a:lnTo>
                  <a:lnTo>
                    <a:pt x="291" y="754"/>
                  </a:lnTo>
                  <a:lnTo>
                    <a:pt x="319" y="740"/>
                  </a:lnTo>
                  <a:lnTo>
                    <a:pt x="343" y="722"/>
                  </a:lnTo>
                  <a:lnTo>
                    <a:pt x="357" y="698"/>
                  </a:lnTo>
                  <a:lnTo>
                    <a:pt x="371" y="661"/>
                  </a:lnTo>
                  <a:lnTo>
                    <a:pt x="371" y="642"/>
                  </a:lnTo>
                  <a:lnTo>
                    <a:pt x="371" y="422"/>
                  </a:lnTo>
                  <a:lnTo>
                    <a:pt x="451" y="332"/>
                  </a:lnTo>
                  <a:lnTo>
                    <a:pt x="535" y="243"/>
                  </a:lnTo>
                  <a:lnTo>
                    <a:pt x="559" y="211"/>
                  </a:lnTo>
                  <a:lnTo>
                    <a:pt x="578" y="173"/>
                  </a:lnTo>
                  <a:lnTo>
                    <a:pt x="587" y="131"/>
                  </a:lnTo>
                  <a:lnTo>
                    <a:pt x="587" y="93"/>
                  </a:lnTo>
                  <a:lnTo>
                    <a:pt x="578" y="56"/>
                  </a:lnTo>
                  <a:lnTo>
                    <a:pt x="554" y="23"/>
                  </a:lnTo>
                  <a:lnTo>
                    <a:pt x="521" y="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146">
              <a:extLst>
                <a:ext uri="{FF2B5EF4-FFF2-40B4-BE49-F238E27FC236}">
                  <a16:creationId xmlns:a16="http://schemas.microsoft.com/office/drawing/2014/main" id="{0E511AEB-784B-044F-4C69-CBBC926FE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9072"/>
              <a:ext cx="535" cy="718"/>
            </a:xfrm>
            <a:custGeom>
              <a:avLst/>
              <a:gdLst>
                <a:gd name="T0" fmla="*/ 441 w 535"/>
                <a:gd name="T1" fmla="*/ 0 h 718"/>
                <a:gd name="T2" fmla="*/ 94 w 535"/>
                <a:gd name="T3" fmla="*/ 0 h 718"/>
                <a:gd name="T4" fmla="*/ 80 w 535"/>
                <a:gd name="T5" fmla="*/ 0 h 718"/>
                <a:gd name="T6" fmla="*/ 47 w 535"/>
                <a:gd name="T7" fmla="*/ 10 h 718"/>
                <a:gd name="T8" fmla="*/ 28 w 535"/>
                <a:gd name="T9" fmla="*/ 24 h 718"/>
                <a:gd name="T10" fmla="*/ 14 w 535"/>
                <a:gd name="T11" fmla="*/ 42 h 718"/>
                <a:gd name="T12" fmla="*/ 5 w 535"/>
                <a:gd name="T13" fmla="*/ 66 h 718"/>
                <a:gd name="T14" fmla="*/ 0 w 535"/>
                <a:gd name="T15" fmla="*/ 103 h 718"/>
                <a:gd name="T16" fmla="*/ 0 w 535"/>
                <a:gd name="T17" fmla="*/ 610 h 718"/>
                <a:gd name="T18" fmla="*/ 5 w 535"/>
                <a:gd name="T19" fmla="*/ 647 h 718"/>
                <a:gd name="T20" fmla="*/ 14 w 535"/>
                <a:gd name="T21" fmla="*/ 671 h 718"/>
                <a:gd name="T22" fmla="*/ 33 w 535"/>
                <a:gd name="T23" fmla="*/ 694 h 718"/>
                <a:gd name="T24" fmla="*/ 51 w 535"/>
                <a:gd name="T25" fmla="*/ 708 h 718"/>
                <a:gd name="T26" fmla="*/ 84 w 535"/>
                <a:gd name="T27" fmla="*/ 718 h 718"/>
                <a:gd name="T28" fmla="*/ 98 w 535"/>
                <a:gd name="T29" fmla="*/ 718 h 718"/>
                <a:gd name="T30" fmla="*/ 216 w 535"/>
                <a:gd name="T31" fmla="*/ 718 h 718"/>
                <a:gd name="T32" fmla="*/ 249 w 535"/>
                <a:gd name="T33" fmla="*/ 713 h 718"/>
                <a:gd name="T34" fmla="*/ 272 w 535"/>
                <a:gd name="T35" fmla="*/ 704 h 718"/>
                <a:gd name="T36" fmla="*/ 305 w 535"/>
                <a:gd name="T37" fmla="*/ 680 h 718"/>
                <a:gd name="T38" fmla="*/ 319 w 535"/>
                <a:gd name="T39" fmla="*/ 652 h 718"/>
                <a:gd name="T40" fmla="*/ 324 w 535"/>
                <a:gd name="T41" fmla="*/ 638 h 718"/>
                <a:gd name="T42" fmla="*/ 324 w 535"/>
                <a:gd name="T43" fmla="*/ 385 h 718"/>
                <a:gd name="T44" fmla="*/ 446 w 535"/>
                <a:gd name="T45" fmla="*/ 263 h 718"/>
                <a:gd name="T46" fmla="*/ 488 w 535"/>
                <a:gd name="T47" fmla="*/ 216 h 718"/>
                <a:gd name="T48" fmla="*/ 525 w 535"/>
                <a:gd name="T49" fmla="*/ 150 h 718"/>
                <a:gd name="T50" fmla="*/ 535 w 535"/>
                <a:gd name="T51" fmla="*/ 118 h 718"/>
                <a:gd name="T52" fmla="*/ 535 w 535"/>
                <a:gd name="T53" fmla="*/ 80 h 718"/>
                <a:gd name="T54" fmla="*/ 530 w 535"/>
                <a:gd name="T55" fmla="*/ 52 h 718"/>
                <a:gd name="T56" fmla="*/ 511 w 535"/>
                <a:gd name="T57" fmla="*/ 24 h 718"/>
                <a:gd name="T58" fmla="*/ 483 w 535"/>
                <a:gd name="T59" fmla="*/ 5 h 718"/>
                <a:gd name="T60" fmla="*/ 441 w 535"/>
                <a:gd name="T61" fmla="*/ 0 h 7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35" h="718">
                  <a:moveTo>
                    <a:pt x="441" y="0"/>
                  </a:moveTo>
                  <a:lnTo>
                    <a:pt x="94" y="0"/>
                  </a:lnTo>
                  <a:lnTo>
                    <a:pt x="80" y="0"/>
                  </a:lnTo>
                  <a:lnTo>
                    <a:pt x="47" y="10"/>
                  </a:lnTo>
                  <a:lnTo>
                    <a:pt x="28" y="24"/>
                  </a:lnTo>
                  <a:lnTo>
                    <a:pt x="14" y="42"/>
                  </a:lnTo>
                  <a:lnTo>
                    <a:pt x="5" y="66"/>
                  </a:lnTo>
                  <a:lnTo>
                    <a:pt x="0" y="103"/>
                  </a:lnTo>
                  <a:lnTo>
                    <a:pt x="0" y="610"/>
                  </a:lnTo>
                  <a:lnTo>
                    <a:pt x="5" y="647"/>
                  </a:lnTo>
                  <a:lnTo>
                    <a:pt x="14" y="671"/>
                  </a:lnTo>
                  <a:lnTo>
                    <a:pt x="33" y="694"/>
                  </a:lnTo>
                  <a:lnTo>
                    <a:pt x="51" y="708"/>
                  </a:lnTo>
                  <a:lnTo>
                    <a:pt x="84" y="718"/>
                  </a:lnTo>
                  <a:lnTo>
                    <a:pt x="98" y="718"/>
                  </a:lnTo>
                  <a:lnTo>
                    <a:pt x="216" y="718"/>
                  </a:lnTo>
                  <a:lnTo>
                    <a:pt x="249" y="713"/>
                  </a:lnTo>
                  <a:lnTo>
                    <a:pt x="272" y="704"/>
                  </a:lnTo>
                  <a:lnTo>
                    <a:pt x="305" y="680"/>
                  </a:lnTo>
                  <a:lnTo>
                    <a:pt x="319" y="652"/>
                  </a:lnTo>
                  <a:lnTo>
                    <a:pt x="324" y="638"/>
                  </a:lnTo>
                  <a:lnTo>
                    <a:pt x="324" y="385"/>
                  </a:lnTo>
                  <a:lnTo>
                    <a:pt x="446" y="263"/>
                  </a:lnTo>
                  <a:lnTo>
                    <a:pt x="488" y="216"/>
                  </a:lnTo>
                  <a:lnTo>
                    <a:pt x="525" y="150"/>
                  </a:lnTo>
                  <a:lnTo>
                    <a:pt x="535" y="118"/>
                  </a:lnTo>
                  <a:lnTo>
                    <a:pt x="535" y="80"/>
                  </a:lnTo>
                  <a:lnTo>
                    <a:pt x="530" y="52"/>
                  </a:lnTo>
                  <a:lnTo>
                    <a:pt x="511" y="24"/>
                  </a:lnTo>
                  <a:lnTo>
                    <a:pt x="483" y="5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Oval 147">
              <a:extLst>
                <a:ext uri="{FF2B5EF4-FFF2-40B4-BE49-F238E27FC236}">
                  <a16:creationId xmlns:a16="http://schemas.microsoft.com/office/drawing/2014/main" id="{9E04680B-6089-0224-76F0-7A2FA7B53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" y="9138"/>
              <a:ext cx="94" cy="9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117" name="Freeform 148">
              <a:extLst>
                <a:ext uri="{FF2B5EF4-FFF2-40B4-BE49-F238E27FC236}">
                  <a16:creationId xmlns:a16="http://schemas.microsoft.com/office/drawing/2014/main" id="{41E25A86-0A1C-7DD7-8F3D-DCB027362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" y="9129"/>
              <a:ext cx="107" cy="107"/>
            </a:xfrm>
            <a:custGeom>
              <a:avLst/>
              <a:gdLst>
                <a:gd name="T0" fmla="*/ 4 w 107"/>
                <a:gd name="T1" fmla="*/ 75 h 107"/>
                <a:gd name="T2" fmla="*/ 9 w 107"/>
                <a:gd name="T3" fmla="*/ 84 h 107"/>
                <a:gd name="T4" fmla="*/ 14 w 107"/>
                <a:gd name="T5" fmla="*/ 89 h 107"/>
                <a:gd name="T6" fmla="*/ 18 w 107"/>
                <a:gd name="T7" fmla="*/ 93 h 107"/>
                <a:gd name="T8" fmla="*/ 23 w 107"/>
                <a:gd name="T9" fmla="*/ 98 h 107"/>
                <a:gd name="T10" fmla="*/ 37 w 107"/>
                <a:gd name="T11" fmla="*/ 107 h 107"/>
                <a:gd name="T12" fmla="*/ 65 w 107"/>
                <a:gd name="T13" fmla="*/ 103 h 107"/>
                <a:gd name="T14" fmla="*/ 79 w 107"/>
                <a:gd name="T15" fmla="*/ 98 h 107"/>
                <a:gd name="T16" fmla="*/ 84 w 107"/>
                <a:gd name="T17" fmla="*/ 98 h 107"/>
                <a:gd name="T18" fmla="*/ 93 w 107"/>
                <a:gd name="T19" fmla="*/ 79 h 107"/>
                <a:gd name="T20" fmla="*/ 98 w 107"/>
                <a:gd name="T21" fmla="*/ 65 h 107"/>
                <a:gd name="T22" fmla="*/ 107 w 107"/>
                <a:gd name="T23" fmla="*/ 51 h 107"/>
                <a:gd name="T24" fmla="*/ 103 w 107"/>
                <a:gd name="T25" fmla="*/ 32 h 107"/>
                <a:gd name="T26" fmla="*/ 93 w 107"/>
                <a:gd name="T27" fmla="*/ 23 h 107"/>
                <a:gd name="T28" fmla="*/ 89 w 107"/>
                <a:gd name="T29" fmla="*/ 18 h 107"/>
                <a:gd name="T30" fmla="*/ 84 w 107"/>
                <a:gd name="T31" fmla="*/ 14 h 107"/>
                <a:gd name="T32" fmla="*/ 75 w 107"/>
                <a:gd name="T33" fmla="*/ 9 h 107"/>
                <a:gd name="T34" fmla="*/ 51 w 107"/>
                <a:gd name="T35" fmla="*/ 0 h 107"/>
                <a:gd name="T36" fmla="*/ 28 w 107"/>
                <a:gd name="T37" fmla="*/ 9 h 107"/>
                <a:gd name="T38" fmla="*/ 4 w 107"/>
                <a:gd name="T39" fmla="*/ 23 h 107"/>
                <a:gd name="T40" fmla="*/ 4 w 107"/>
                <a:gd name="T41" fmla="*/ 28 h 107"/>
                <a:gd name="T42" fmla="*/ 18 w 107"/>
                <a:gd name="T43" fmla="*/ 51 h 107"/>
                <a:gd name="T44" fmla="*/ 18 w 107"/>
                <a:gd name="T45" fmla="*/ 37 h 107"/>
                <a:gd name="T46" fmla="*/ 23 w 107"/>
                <a:gd name="T47" fmla="*/ 23 h 107"/>
                <a:gd name="T48" fmla="*/ 37 w 107"/>
                <a:gd name="T49" fmla="*/ 18 h 107"/>
                <a:gd name="T50" fmla="*/ 51 w 107"/>
                <a:gd name="T51" fmla="*/ 18 h 107"/>
                <a:gd name="T52" fmla="*/ 65 w 107"/>
                <a:gd name="T53" fmla="*/ 18 h 107"/>
                <a:gd name="T54" fmla="*/ 75 w 107"/>
                <a:gd name="T55" fmla="*/ 23 h 107"/>
                <a:gd name="T56" fmla="*/ 79 w 107"/>
                <a:gd name="T57" fmla="*/ 28 h 107"/>
                <a:gd name="T58" fmla="*/ 84 w 107"/>
                <a:gd name="T59" fmla="*/ 32 h 107"/>
                <a:gd name="T60" fmla="*/ 84 w 107"/>
                <a:gd name="T61" fmla="*/ 42 h 107"/>
                <a:gd name="T62" fmla="*/ 89 w 107"/>
                <a:gd name="T63" fmla="*/ 51 h 107"/>
                <a:gd name="T64" fmla="*/ 89 w 107"/>
                <a:gd name="T65" fmla="*/ 56 h 107"/>
                <a:gd name="T66" fmla="*/ 84 w 107"/>
                <a:gd name="T67" fmla="*/ 70 h 107"/>
                <a:gd name="T68" fmla="*/ 70 w 107"/>
                <a:gd name="T69" fmla="*/ 89 h 107"/>
                <a:gd name="T70" fmla="*/ 56 w 107"/>
                <a:gd name="T71" fmla="*/ 93 h 107"/>
                <a:gd name="T72" fmla="*/ 46 w 107"/>
                <a:gd name="T73" fmla="*/ 89 h 107"/>
                <a:gd name="T74" fmla="*/ 32 w 107"/>
                <a:gd name="T75" fmla="*/ 89 h 107"/>
                <a:gd name="T76" fmla="*/ 28 w 107"/>
                <a:gd name="T77" fmla="*/ 84 h 107"/>
                <a:gd name="T78" fmla="*/ 23 w 107"/>
                <a:gd name="T79" fmla="*/ 79 h 107"/>
                <a:gd name="T80" fmla="*/ 18 w 107"/>
                <a:gd name="T81" fmla="*/ 75 h 107"/>
                <a:gd name="T82" fmla="*/ 14 w 107"/>
                <a:gd name="T83" fmla="*/ 65 h 107"/>
                <a:gd name="T84" fmla="*/ 0 w 107"/>
                <a:gd name="T85" fmla="*/ 51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107">
                  <a:moveTo>
                    <a:pt x="0" y="51"/>
                  </a:moveTo>
                  <a:lnTo>
                    <a:pt x="4" y="75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8" y="89"/>
                  </a:lnTo>
                  <a:lnTo>
                    <a:pt x="18" y="93"/>
                  </a:lnTo>
                  <a:lnTo>
                    <a:pt x="23" y="93"/>
                  </a:lnTo>
                  <a:lnTo>
                    <a:pt x="23" y="98"/>
                  </a:lnTo>
                  <a:lnTo>
                    <a:pt x="32" y="103"/>
                  </a:lnTo>
                  <a:lnTo>
                    <a:pt x="37" y="107"/>
                  </a:lnTo>
                  <a:lnTo>
                    <a:pt x="51" y="107"/>
                  </a:lnTo>
                  <a:lnTo>
                    <a:pt x="65" y="103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4" y="98"/>
                  </a:lnTo>
                  <a:lnTo>
                    <a:pt x="98" y="84"/>
                  </a:lnTo>
                  <a:lnTo>
                    <a:pt x="93" y="79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7" y="51"/>
                  </a:lnTo>
                  <a:lnTo>
                    <a:pt x="107" y="37"/>
                  </a:lnTo>
                  <a:lnTo>
                    <a:pt x="103" y="32"/>
                  </a:lnTo>
                  <a:lnTo>
                    <a:pt x="98" y="23"/>
                  </a:lnTo>
                  <a:lnTo>
                    <a:pt x="93" y="23"/>
                  </a:lnTo>
                  <a:lnTo>
                    <a:pt x="93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5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4" y="23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51"/>
                  </a:lnTo>
                  <a:lnTo>
                    <a:pt x="18" y="51"/>
                  </a:lnTo>
                  <a:lnTo>
                    <a:pt x="14" y="37"/>
                  </a:lnTo>
                  <a:lnTo>
                    <a:pt x="18" y="37"/>
                  </a:lnTo>
                  <a:lnTo>
                    <a:pt x="28" y="2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51" y="18"/>
                  </a:lnTo>
                  <a:lnTo>
                    <a:pt x="65" y="14"/>
                  </a:lnTo>
                  <a:lnTo>
                    <a:pt x="65" y="18"/>
                  </a:lnTo>
                  <a:lnTo>
                    <a:pt x="75" y="18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79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84" y="42"/>
                  </a:lnTo>
                  <a:lnTo>
                    <a:pt x="89" y="46"/>
                  </a:lnTo>
                  <a:lnTo>
                    <a:pt x="89" y="51"/>
                  </a:lnTo>
                  <a:lnTo>
                    <a:pt x="93" y="56"/>
                  </a:lnTo>
                  <a:lnTo>
                    <a:pt x="89" y="56"/>
                  </a:lnTo>
                  <a:lnTo>
                    <a:pt x="89" y="70"/>
                  </a:lnTo>
                  <a:lnTo>
                    <a:pt x="84" y="70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1" y="89"/>
                  </a:lnTo>
                  <a:lnTo>
                    <a:pt x="46" y="89"/>
                  </a:lnTo>
                  <a:lnTo>
                    <a:pt x="42" y="84"/>
                  </a:lnTo>
                  <a:lnTo>
                    <a:pt x="32" y="89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18" y="75"/>
                  </a:lnTo>
                  <a:lnTo>
                    <a:pt x="18" y="65"/>
                  </a:lnTo>
                  <a:lnTo>
                    <a:pt x="14" y="65"/>
                  </a:lnTo>
                  <a:lnTo>
                    <a:pt x="18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Oval 149">
              <a:extLst>
                <a:ext uri="{FF2B5EF4-FFF2-40B4-BE49-F238E27FC236}">
                  <a16:creationId xmlns:a16="http://schemas.microsoft.com/office/drawing/2014/main" id="{9A238DDF-06B4-2EF5-FF57-0687941A3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" y="9302"/>
              <a:ext cx="94" cy="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119" name="Freeform 150">
              <a:extLst>
                <a:ext uri="{FF2B5EF4-FFF2-40B4-BE49-F238E27FC236}">
                  <a16:creationId xmlns:a16="http://schemas.microsoft.com/office/drawing/2014/main" id="{1ECF791C-AFD8-0F7D-747B-ABDDED6DE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" y="9293"/>
              <a:ext cx="107" cy="108"/>
            </a:xfrm>
            <a:custGeom>
              <a:avLst/>
              <a:gdLst>
                <a:gd name="T0" fmla="*/ 4 w 107"/>
                <a:gd name="T1" fmla="*/ 75 h 108"/>
                <a:gd name="T2" fmla="*/ 9 w 107"/>
                <a:gd name="T3" fmla="*/ 84 h 108"/>
                <a:gd name="T4" fmla="*/ 14 w 107"/>
                <a:gd name="T5" fmla="*/ 89 h 108"/>
                <a:gd name="T6" fmla="*/ 18 w 107"/>
                <a:gd name="T7" fmla="*/ 93 h 108"/>
                <a:gd name="T8" fmla="*/ 23 w 107"/>
                <a:gd name="T9" fmla="*/ 98 h 108"/>
                <a:gd name="T10" fmla="*/ 37 w 107"/>
                <a:gd name="T11" fmla="*/ 108 h 108"/>
                <a:gd name="T12" fmla="*/ 65 w 107"/>
                <a:gd name="T13" fmla="*/ 103 h 108"/>
                <a:gd name="T14" fmla="*/ 79 w 107"/>
                <a:gd name="T15" fmla="*/ 98 h 108"/>
                <a:gd name="T16" fmla="*/ 84 w 107"/>
                <a:gd name="T17" fmla="*/ 98 h 108"/>
                <a:gd name="T18" fmla="*/ 93 w 107"/>
                <a:gd name="T19" fmla="*/ 79 h 108"/>
                <a:gd name="T20" fmla="*/ 98 w 107"/>
                <a:gd name="T21" fmla="*/ 65 h 108"/>
                <a:gd name="T22" fmla="*/ 107 w 107"/>
                <a:gd name="T23" fmla="*/ 51 h 108"/>
                <a:gd name="T24" fmla="*/ 103 w 107"/>
                <a:gd name="T25" fmla="*/ 32 h 108"/>
                <a:gd name="T26" fmla="*/ 93 w 107"/>
                <a:gd name="T27" fmla="*/ 23 h 108"/>
                <a:gd name="T28" fmla="*/ 89 w 107"/>
                <a:gd name="T29" fmla="*/ 18 h 108"/>
                <a:gd name="T30" fmla="*/ 84 w 107"/>
                <a:gd name="T31" fmla="*/ 14 h 108"/>
                <a:gd name="T32" fmla="*/ 75 w 107"/>
                <a:gd name="T33" fmla="*/ 9 h 108"/>
                <a:gd name="T34" fmla="*/ 51 w 107"/>
                <a:gd name="T35" fmla="*/ 0 h 108"/>
                <a:gd name="T36" fmla="*/ 28 w 107"/>
                <a:gd name="T37" fmla="*/ 9 h 108"/>
                <a:gd name="T38" fmla="*/ 4 w 107"/>
                <a:gd name="T39" fmla="*/ 23 h 108"/>
                <a:gd name="T40" fmla="*/ 4 w 107"/>
                <a:gd name="T41" fmla="*/ 28 h 108"/>
                <a:gd name="T42" fmla="*/ 18 w 107"/>
                <a:gd name="T43" fmla="*/ 51 h 108"/>
                <a:gd name="T44" fmla="*/ 18 w 107"/>
                <a:gd name="T45" fmla="*/ 37 h 108"/>
                <a:gd name="T46" fmla="*/ 23 w 107"/>
                <a:gd name="T47" fmla="*/ 23 h 108"/>
                <a:gd name="T48" fmla="*/ 37 w 107"/>
                <a:gd name="T49" fmla="*/ 18 h 108"/>
                <a:gd name="T50" fmla="*/ 51 w 107"/>
                <a:gd name="T51" fmla="*/ 18 h 108"/>
                <a:gd name="T52" fmla="*/ 65 w 107"/>
                <a:gd name="T53" fmla="*/ 18 h 108"/>
                <a:gd name="T54" fmla="*/ 75 w 107"/>
                <a:gd name="T55" fmla="*/ 23 h 108"/>
                <a:gd name="T56" fmla="*/ 79 w 107"/>
                <a:gd name="T57" fmla="*/ 28 h 108"/>
                <a:gd name="T58" fmla="*/ 84 w 107"/>
                <a:gd name="T59" fmla="*/ 32 h 108"/>
                <a:gd name="T60" fmla="*/ 84 w 107"/>
                <a:gd name="T61" fmla="*/ 42 h 108"/>
                <a:gd name="T62" fmla="*/ 89 w 107"/>
                <a:gd name="T63" fmla="*/ 51 h 108"/>
                <a:gd name="T64" fmla="*/ 89 w 107"/>
                <a:gd name="T65" fmla="*/ 56 h 108"/>
                <a:gd name="T66" fmla="*/ 84 w 107"/>
                <a:gd name="T67" fmla="*/ 70 h 108"/>
                <a:gd name="T68" fmla="*/ 70 w 107"/>
                <a:gd name="T69" fmla="*/ 89 h 108"/>
                <a:gd name="T70" fmla="*/ 56 w 107"/>
                <a:gd name="T71" fmla="*/ 93 h 108"/>
                <a:gd name="T72" fmla="*/ 46 w 107"/>
                <a:gd name="T73" fmla="*/ 89 h 108"/>
                <a:gd name="T74" fmla="*/ 32 w 107"/>
                <a:gd name="T75" fmla="*/ 89 h 108"/>
                <a:gd name="T76" fmla="*/ 28 w 107"/>
                <a:gd name="T77" fmla="*/ 84 h 108"/>
                <a:gd name="T78" fmla="*/ 23 w 107"/>
                <a:gd name="T79" fmla="*/ 79 h 108"/>
                <a:gd name="T80" fmla="*/ 18 w 107"/>
                <a:gd name="T81" fmla="*/ 75 h 108"/>
                <a:gd name="T82" fmla="*/ 14 w 107"/>
                <a:gd name="T83" fmla="*/ 65 h 108"/>
                <a:gd name="T84" fmla="*/ 0 w 107"/>
                <a:gd name="T85" fmla="*/ 51 h 1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108">
                  <a:moveTo>
                    <a:pt x="0" y="51"/>
                  </a:moveTo>
                  <a:lnTo>
                    <a:pt x="4" y="75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8" y="89"/>
                  </a:lnTo>
                  <a:lnTo>
                    <a:pt x="18" y="93"/>
                  </a:lnTo>
                  <a:lnTo>
                    <a:pt x="23" y="93"/>
                  </a:lnTo>
                  <a:lnTo>
                    <a:pt x="23" y="98"/>
                  </a:lnTo>
                  <a:lnTo>
                    <a:pt x="32" y="103"/>
                  </a:lnTo>
                  <a:lnTo>
                    <a:pt x="37" y="108"/>
                  </a:lnTo>
                  <a:lnTo>
                    <a:pt x="51" y="108"/>
                  </a:lnTo>
                  <a:lnTo>
                    <a:pt x="65" y="103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4" y="98"/>
                  </a:lnTo>
                  <a:lnTo>
                    <a:pt x="98" y="84"/>
                  </a:lnTo>
                  <a:lnTo>
                    <a:pt x="93" y="79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7" y="51"/>
                  </a:lnTo>
                  <a:lnTo>
                    <a:pt x="107" y="37"/>
                  </a:lnTo>
                  <a:lnTo>
                    <a:pt x="103" y="32"/>
                  </a:lnTo>
                  <a:lnTo>
                    <a:pt x="98" y="23"/>
                  </a:lnTo>
                  <a:lnTo>
                    <a:pt x="93" y="23"/>
                  </a:lnTo>
                  <a:lnTo>
                    <a:pt x="93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5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4" y="23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51"/>
                  </a:lnTo>
                  <a:lnTo>
                    <a:pt x="18" y="51"/>
                  </a:lnTo>
                  <a:lnTo>
                    <a:pt x="14" y="37"/>
                  </a:lnTo>
                  <a:lnTo>
                    <a:pt x="18" y="37"/>
                  </a:lnTo>
                  <a:lnTo>
                    <a:pt x="28" y="2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51" y="18"/>
                  </a:lnTo>
                  <a:lnTo>
                    <a:pt x="65" y="14"/>
                  </a:lnTo>
                  <a:lnTo>
                    <a:pt x="65" y="18"/>
                  </a:lnTo>
                  <a:lnTo>
                    <a:pt x="75" y="18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79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84" y="42"/>
                  </a:lnTo>
                  <a:lnTo>
                    <a:pt x="89" y="47"/>
                  </a:lnTo>
                  <a:lnTo>
                    <a:pt x="89" y="51"/>
                  </a:lnTo>
                  <a:lnTo>
                    <a:pt x="93" y="56"/>
                  </a:lnTo>
                  <a:lnTo>
                    <a:pt x="89" y="56"/>
                  </a:lnTo>
                  <a:lnTo>
                    <a:pt x="89" y="70"/>
                  </a:lnTo>
                  <a:lnTo>
                    <a:pt x="84" y="70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1" y="89"/>
                  </a:lnTo>
                  <a:lnTo>
                    <a:pt x="46" y="89"/>
                  </a:lnTo>
                  <a:lnTo>
                    <a:pt x="42" y="84"/>
                  </a:lnTo>
                  <a:lnTo>
                    <a:pt x="32" y="89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18" y="75"/>
                  </a:lnTo>
                  <a:lnTo>
                    <a:pt x="18" y="65"/>
                  </a:lnTo>
                  <a:lnTo>
                    <a:pt x="14" y="65"/>
                  </a:lnTo>
                  <a:lnTo>
                    <a:pt x="18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Oval 151">
              <a:extLst>
                <a:ext uri="{FF2B5EF4-FFF2-40B4-BE49-F238E27FC236}">
                  <a16:creationId xmlns:a16="http://schemas.microsoft.com/office/drawing/2014/main" id="{C6C4645E-E1D9-949C-658C-1E208483A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" y="9471"/>
              <a:ext cx="94" cy="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121" name="Freeform 152">
              <a:extLst>
                <a:ext uri="{FF2B5EF4-FFF2-40B4-BE49-F238E27FC236}">
                  <a16:creationId xmlns:a16="http://schemas.microsoft.com/office/drawing/2014/main" id="{315791D9-221A-C729-0704-8E18A1CF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" y="9461"/>
              <a:ext cx="107" cy="108"/>
            </a:xfrm>
            <a:custGeom>
              <a:avLst/>
              <a:gdLst>
                <a:gd name="T0" fmla="*/ 4 w 107"/>
                <a:gd name="T1" fmla="*/ 76 h 108"/>
                <a:gd name="T2" fmla="*/ 9 w 107"/>
                <a:gd name="T3" fmla="*/ 85 h 108"/>
                <a:gd name="T4" fmla="*/ 14 w 107"/>
                <a:gd name="T5" fmla="*/ 90 h 108"/>
                <a:gd name="T6" fmla="*/ 18 w 107"/>
                <a:gd name="T7" fmla="*/ 94 h 108"/>
                <a:gd name="T8" fmla="*/ 23 w 107"/>
                <a:gd name="T9" fmla="*/ 99 h 108"/>
                <a:gd name="T10" fmla="*/ 37 w 107"/>
                <a:gd name="T11" fmla="*/ 108 h 108"/>
                <a:gd name="T12" fmla="*/ 65 w 107"/>
                <a:gd name="T13" fmla="*/ 104 h 108"/>
                <a:gd name="T14" fmla="*/ 79 w 107"/>
                <a:gd name="T15" fmla="*/ 99 h 108"/>
                <a:gd name="T16" fmla="*/ 84 w 107"/>
                <a:gd name="T17" fmla="*/ 99 h 108"/>
                <a:gd name="T18" fmla="*/ 93 w 107"/>
                <a:gd name="T19" fmla="*/ 80 h 108"/>
                <a:gd name="T20" fmla="*/ 98 w 107"/>
                <a:gd name="T21" fmla="*/ 66 h 108"/>
                <a:gd name="T22" fmla="*/ 107 w 107"/>
                <a:gd name="T23" fmla="*/ 52 h 108"/>
                <a:gd name="T24" fmla="*/ 103 w 107"/>
                <a:gd name="T25" fmla="*/ 33 h 108"/>
                <a:gd name="T26" fmla="*/ 93 w 107"/>
                <a:gd name="T27" fmla="*/ 24 h 108"/>
                <a:gd name="T28" fmla="*/ 89 w 107"/>
                <a:gd name="T29" fmla="*/ 19 h 108"/>
                <a:gd name="T30" fmla="*/ 84 w 107"/>
                <a:gd name="T31" fmla="*/ 15 h 108"/>
                <a:gd name="T32" fmla="*/ 75 w 107"/>
                <a:gd name="T33" fmla="*/ 10 h 108"/>
                <a:gd name="T34" fmla="*/ 51 w 107"/>
                <a:gd name="T35" fmla="*/ 0 h 108"/>
                <a:gd name="T36" fmla="*/ 28 w 107"/>
                <a:gd name="T37" fmla="*/ 10 h 108"/>
                <a:gd name="T38" fmla="*/ 4 w 107"/>
                <a:gd name="T39" fmla="*/ 24 h 108"/>
                <a:gd name="T40" fmla="*/ 4 w 107"/>
                <a:gd name="T41" fmla="*/ 29 h 108"/>
                <a:gd name="T42" fmla="*/ 18 w 107"/>
                <a:gd name="T43" fmla="*/ 52 h 108"/>
                <a:gd name="T44" fmla="*/ 18 w 107"/>
                <a:gd name="T45" fmla="*/ 38 h 108"/>
                <a:gd name="T46" fmla="*/ 23 w 107"/>
                <a:gd name="T47" fmla="*/ 24 h 108"/>
                <a:gd name="T48" fmla="*/ 37 w 107"/>
                <a:gd name="T49" fmla="*/ 19 h 108"/>
                <a:gd name="T50" fmla="*/ 51 w 107"/>
                <a:gd name="T51" fmla="*/ 19 h 108"/>
                <a:gd name="T52" fmla="*/ 65 w 107"/>
                <a:gd name="T53" fmla="*/ 19 h 108"/>
                <a:gd name="T54" fmla="*/ 75 w 107"/>
                <a:gd name="T55" fmla="*/ 24 h 108"/>
                <a:gd name="T56" fmla="*/ 79 w 107"/>
                <a:gd name="T57" fmla="*/ 29 h 108"/>
                <a:gd name="T58" fmla="*/ 84 w 107"/>
                <a:gd name="T59" fmla="*/ 33 h 108"/>
                <a:gd name="T60" fmla="*/ 84 w 107"/>
                <a:gd name="T61" fmla="*/ 43 h 108"/>
                <a:gd name="T62" fmla="*/ 89 w 107"/>
                <a:gd name="T63" fmla="*/ 52 h 108"/>
                <a:gd name="T64" fmla="*/ 89 w 107"/>
                <a:gd name="T65" fmla="*/ 57 h 108"/>
                <a:gd name="T66" fmla="*/ 84 w 107"/>
                <a:gd name="T67" fmla="*/ 71 h 108"/>
                <a:gd name="T68" fmla="*/ 70 w 107"/>
                <a:gd name="T69" fmla="*/ 90 h 108"/>
                <a:gd name="T70" fmla="*/ 56 w 107"/>
                <a:gd name="T71" fmla="*/ 94 h 108"/>
                <a:gd name="T72" fmla="*/ 46 w 107"/>
                <a:gd name="T73" fmla="*/ 90 h 108"/>
                <a:gd name="T74" fmla="*/ 32 w 107"/>
                <a:gd name="T75" fmla="*/ 90 h 108"/>
                <a:gd name="T76" fmla="*/ 28 w 107"/>
                <a:gd name="T77" fmla="*/ 85 h 108"/>
                <a:gd name="T78" fmla="*/ 23 w 107"/>
                <a:gd name="T79" fmla="*/ 80 h 108"/>
                <a:gd name="T80" fmla="*/ 18 w 107"/>
                <a:gd name="T81" fmla="*/ 76 h 108"/>
                <a:gd name="T82" fmla="*/ 14 w 107"/>
                <a:gd name="T83" fmla="*/ 66 h 108"/>
                <a:gd name="T84" fmla="*/ 0 w 107"/>
                <a:gd name="T85" fmla="*/ 52 h 1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108">
                  <a:moveTo>
                    <a:pt x="0" y="52"/>
                  </a:moveTo>
                  <a:lnTo>
                    <a:pt x="4" y="76"/>
                  </a:lnTo>
                  <a:lnTo>
                    <a:pt x="9" y="76"/>
                  </a:lnTo>
                  <a:lnTo>
                    <a:pt x="9" y="85"/>
                  </a:lnTo>
                  <a:lnTo>
                    <a:pt x="14" y="85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18" y="94"/>
                  </a:lnTo>
                  <a:lnTo>
                    <a:pt x="23" y="94"/>
                  </a:lnTo>
                  <a:lnTo>
                    <a:pt x="23" y="99"/>
                  </a:lnTo>
                  <a:lnTo>
                    <a:pt x="32" y="104"/>
                  </a:lnTo>
                  <a:lnTo>
                    <a:pt x="37" y="108"/>
                  </a:lnTo>
                  <a:lnTo>
                    <a:pt x="51" y="108"/>
                  </a:lnTo>
                  <a:lnTo>
                    <a:pt x="65" y="104"/>
                  </a:lnTo>
                  <a:lnTo>
                    <a:pt x="65" y="99"/>
                  </a:lnTo>
                  <a:lnTo>
                    <a:pt x="79" y="99"/>
                  </a:lnTo>
                  <a:lnTo>
                    <a:pt x="79" y="94"/>
                  </a:lnTo>
                  <a:lnTo>
                    <a:pt x="84" y="99"/>
                  </a:lnTo>
                  <a:lnTo>
                    <a:pt x="98" y="85"/>
                  </a:lnTo>
                  <a:lnTo>
                    <a:pt x="93" y="80"/>
                  </a:lnTo>
                  <a:lnTo>
                    <a:pt x="98" y="80"/>
                  </a:lnTo>
                  <a:lnTo>
                    <a:pt x="98" y="66"/>
                  </a:lnTo>
                  <a:lnTo>
                    <a:pt x="103" y="66"/>
                  </a:lnTo>
                  <a:lnTo>
                    <a:pt x="107" y="52"/>
                  </a:lnTo>
                  <a:lnTo>
                    <a:pt x="107" y="38"/>
                  </a:lnTo>
                  <a:lnTo>
                    <a:pt x="103" y="33"/>
                  </a:lnTo>
                  <a:lnTo>
                    <a:pt x="98" y="24"/>
                  </a:lnTo>
                  <a:lnTo>
                    <a:pt x="93" y="24"/>
                  </a:lnTo>
                  <a:lnTo>
                    <a:pt x="93" y="19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4" y="15"/>
                  </a:lnTo>
                  <a:lnTo>
                    <a:pt x="84" y="10"/>
                  </a:lnTo>
                  <a:lnTo>
                    <a:pt x="75" y="10"/>
                  </a:lnTo>
                  <a:lnTo>
                    <a:pt x="75" y="5"/>
                  </a:lnTo>
                  <a:lnTo>
                    <a:pt x="51" y="0"/>
                  </a:lnTo>
                  <a:lnTo>
                    <a:pt x="28" y="5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4" y="24"/>
                  </a:lnTo>
                  <a:lnTo>
                    <a:pt x="9" y="29"/>
                  </a:lnTo>
                  <a:lnTo>
                    <a:pt x="4" y="29"/>
                  </a:lnTo>
                  <a:lnTo>
                    <a:pt x="0" y="52"/>
                  </a:lnTo>
                  <a:lnTo>
                    <a:pt x="18" y="52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8" y="29"/>
                  </a:lnTo>
                  <a:lnTo>
                    <a:pt x="23" y="24"/>
                  </a:lnTo>
                  <a:lnTo>
                    <a:pt x="28" y="2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51" y="19"/>
                  </a:lnTo>
                  <a:lnTo>
                    <a:pt x="65" y="15"/>
                  </a:lnTo>
                  <a:lnTo>
                    <a:pt x="65" y="19"/>
                  </a:lnTo>
                  <a:lnTo>
                    <a:pt x="75" y="19"/>
                  </a:lnTo>
                  <a:lnTo>
                    <a:pt x="75" y="24"/>
                  </a:lnTo>
                  <a:lnTo>
                    <a:pt x="79" y="24"/>
                  </a:lnTo>
                  <a:lnTo>
                    <a:pt x="79" y="29"/>
                  </a:lnTo>
                  <a:lnTo>
                    <a:pt x="84" y="29"/>
                  </a:lnTo>
                  <a:lnTo>
                    <a:pt x="84" y="33"/>
                  </a:lnTo>
                  <a:lnTo>
                    <a:pt x="89" y="33"/>
                  </a:lnTo>
                  <a:lnTo>
                    <a:pt x="84" y="43"/>
                  </a:lnTo>
                  <a:lnTo>
                    <a:pt x="89" y="47"/>
                  </a:lnTo>
                  <a:lnTo>
                    <a:pt x="89" y="52"/>
                  </a:lnTo>
                  <a:lnTo>
                    <a:pt x="93" y="57"/>
                  </a:lnTo>
                  <a:lnTo>
                    <a:pt x="89" y="57"/>
                  </a:lnTo>
                  <a:lnTo>
                    <a:pt x="89" y="71"/>
                  </a:lnTo>
                  <a:lnTo>
                    <a:pt x="84" y="71"/>
                  </a:lnTo>
                  <a:lnTo>
                    <a:pt x="70" y="85"/>
                  </a:lnTo>
                  <a:lnTo>
                    <a:pt x="70" y="90"/>
                  </a:lnTo>
                  <a:lnTo>
                    <a:pt x="56" y="90"/>
                  </a:lnTo>
                  <a:lnTo>
                    <a:pt x="56" y="94"/>
                  </a:lnTo>
                  <a:lnTo>
                    <a:pt x="51" y="90"/>
                  </a:lnTo>
                  <a:lnTo>
                    <a:pt x="46" y="90"/>
                  </a:lnTo>
                  <a:lnTo>
                    <a:pt x="42" y="85"/>
                  </a:lnTo>
                  <a:lnTo>
                    <a:pt x="32" y="90"/>
                  </a:lnTo>
                  <a:lnTo>
                    <a:pt x="32" y="85"/>
                  </a:lnTo>
                  <a:lnTo>
                    <a:pt x="28" y="85"/>
                  </a:lnTo>
                  <a:lnTo>
                    <a:pt x="28" y="80"/>
                  </a:lnTo>
                  <a:lnTo>
                    <a:pt x="23" y="80"/>
                  </a:lnTo>
                  <a:lnTo>
                    <a:pt x="23" y="76"/>
                  </a:lnTo>
                  <a:lnTo>
                    <a:pt x="18" y="76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8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Oval 153">
              <a:extLst>
                <a:ext uri="{FF2B5EF4-FFF2-40B4-BE49-F238E27FC236}">
                  <a16:creationId xmlns:a16="http://schemas.microsoft.com/office/drawing/2014/main" id="{6ABA7DAD-E383-3026-F186-D3E2173A5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" y="9635"/>
              <a:ext cx="94" cy="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123" name="Freeform 154">
              <a:extLst>
                <a:ext uri="{FF2B5EF4-FFF2-40B4-BE49-F238E27FC236}">
                  <a16:creationId xmlns:a16="http://schemas.microsoft.com/office/drawing/2014/main" id="{64E23139-FF1C-C059-E475-68D59743A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" y="9626"/>
              <a:ext cx="107" cy="107"/>
            </a:xfrm>
            <a:custGeom>
              <a:avLst/>
              <a:gdLst>
                <a:gd name="T0" fmla="*/ 4 w 107"/>
                <a:gd name="T1" fmla="*/ 75 h 107"/>
                <a:gd name="T2" fmla="*/ 9 w 107"/>
                <a:gd name="T3" fmla="*/ 84 h 107"/>
                <a:gd name="T4" fmla="*/ 14 w 107"/>
                <a:gd name="T5" fmla="*/ 89 h 107"/>
                <a:gd name="T6" fmla="*/ 18 w 107"/>
                <a:gd name="T7" fmla="*/ 93 h 107"/>
                <a:gd name="T8" fmla="*/ 23 w 107"/>
                <a:gd name="T9" fmla="*/ 98 h 107"/>
                <a:gd name="T10" fmla="*/ 37 w 107"/>
                <a:gd name="T11" fmla="*/ 107 h 107"/>
                <a:gd name="T12" fmla="*/ 65 w 107"/>
                <a:gd name="T13" fmla="*/ 103 h 107"/>
                <a:gd name="T14" fmla="*/ 79 w 107"/>
                <a:gd name="T15" fmla="*/ 98 h 107"/>
                <a:gd name="T16" fmla="*/ 84 w 107"/>
                <a:gd name="T17" fmla="*/ 98 h 107"/>
                <a:gd name="T18" fmla="*/ 93 w 107"/>
                <a:gd name="T19" fmla="*/ 79 h 107"/>
                <a:gd name="T20" fmla="*/ 98 w 107"/>
                <a:gd name="T21" fmla="*/ 65 h 107"/>
                <a:gd name="T22" fmla="*/ 107 w 107"/>
                <a:gd name="T23" fmla="*/ 51 h 107"/>
                <a:gd name="T24" fmla="*/ 103 w 107"/>
                <a:gd name="T25" fmla="*/ 32 h 107"/>
                <a:gd name="T26" fmla="*/ 93 w 107"/>
                <a:gd name="T27" fmla="*/ 23 h 107"/>
                <a:gd name="T28" fmla="*/ 89 w 107"/>
                <a:gd name="T29" fmla="*/ 18 h 107"/>
                <a:gd name="T30" fmla="*/ 84 w 107"/>
                <a:gd name="T31" fmla="*/ 14 h 107"/>
                <a:gd name="T32" fmla="*/ 75 w 107"/>
                <a:gd name="T33" fmla="*/ 9 h 107"/>
                <a:gd name="T34" fmla="*/ 51 w 107"/>
                <a:gd name="T35" fmla="*/ 0 h 107"/>
                <a:gd name="T36" fmla="*/ 28 w 107"/>
                <a:gd name="T37" fmla="*/ 9 h 107"/>
                <a:gd name="T38" fmla="*/ 4 w 107"/>
                <a:gd name="T39" fmla="*/ 23 h 107"/>
                <a:gd name="T40" fmla="*/ 4 w 107"/>
                <a:gd name="T41" fmla="*/ 28 h 107"/>
                <a:gd name="T42" fmla="*/ 18 w 107"/>
                <a:gd name="T43" fmla="*/ 51 h 107"/>
                <a:gd name="T44" fmla="*/ 18 w 107"/>
                <a:gd name="T45" fmla="*/ 37 h 107"/>
                <a:gd name="T46" fmla="*/ 23 w 107"/>
                <a:gd name="T47" fmla="*/ 23 h 107"/>
                <a:gd name="T48" fmla="*/ 37 w 107"/>
                <a:gd name="T49" fmla="*/ 18 h 107"/>
                <a:gd name="T50" fmla="*/ 51 w 107"/>
                <a:gd name="T51" fmla="*/ 18 h 107"/>
                <a:gd name="T52" fmla="*/ 65 w 107"/>
                <a:gd name="T53" fmla="*/ 18 h 107"/>
                <a:gd name="T54" fmla="*/ 75 w 107"/>
                <a:gd name="T55" fmla="*/ 23 h 107"/>
                <a:gd name="T56" fmla="*/ 79 w 107"/>
                <a:gd name="T57" fmla="*/ 28 h 107"/>
                <a:gd name="T58" fmla="*/ 84 w 107"/>
                <a:gd name="T59" fmla="*/ 32 h 107"/>
                <a:gd name="T60" fmla="*/ 84 w 107"/>
                <a:gd name="T61" fmla="*/ 42 h 107"/>
                <a:gd name="T62" fmla="*/ 89 w 107"/>
                <a:gd name="T63" fmla="*/ 51 h 107"/>
                <a:gd name="T64" fmla="*/ 89 w 107"/>
                <a:gd name="T65" fmla="*/ 56 h 107"/>
                <a:gd name="T66" fmla="*/ 84 w 107"/>
                <a:gd name="T67" fmla="*/ 70 h 107"/>
                <a:gd name="T68" fmla="*/ 70 w 107"/>
                <a:gd name="T69" fmla="*/ 89 h 107"/>
                <a:gd name="T70" fmla="*/ 56 w 107"/>
                <a:gd name="T71" fmla="*/ 93 h 107"/>
                <a:gd name="T72" fmla="*/ 46 w 107"/>
                <a:gd name="T73" fmla="*/ 89 h 107"/>
                <a:gd name="T74" fmla="*/ 32 w 107"/>
                <a:gd name="T75" fmla="*/ 89 h 107"/>
                <a:gd name="T76" fmla="*/ 28 w 107"/>
                <a:gd name="T77" fmla="*/ 84 h 107"/>
                <a:gd name="T78" fmla="*/ 23 w 107"/>
                <a:gd name="T79" fmla="*/ 79 h 107"/>
                <a:gd name="T80" fmla="*/ 18 w 107"/>
                <a:gd name="T81" fmla="*/ 75 h 107"/>
                <a:gd name="T82" fmla="*/ 14 w 107"/>
                <a:gd name="T83" fmla="*/ 65 h 107"/>
                <a:gd name="T84" fmla="*/ 0 w 107"/>
                <a:gd name="T85" fmla="*/ 51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7" h="107">
                  <a:moveTo>
                    <a:pt x="0" y="51"/>
                  </a:moveTo>
                  <a:lnTo>
                    <a:pt x="4" y="75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8" y="89"/>
                  </a:lnTo>
                  <a:lnTo>
                    <a:pt x="18" y="93"/>
                  </a:lnTo>
                  <a:lnTo>
                    <a:pt x="23" y="93"/>
                  </a:lnTo>
                  <a:lnTo>
                    <a:pt x="23" y="98"/>
                  </a:lnTo>
                  <a:lnTo>
                    <a:pt x="32" y="103"/>
                  </a:lnTo>
                  <a:lnTo>
                    <a:pt x="37" y="107"/>
                  </a:lnTo>
                  <a:lnTo>
                    <a:pt x="51" y="107"/>
                  </a:lnTo>
                  <a:lnTo>
                    <a:pt x="65" y="103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4" y="98"/>
                  </a:lnTo>
                  <a:lnTo>
                    <a:pt x="98" y="84"/>
                  </a:lnTo>
                  <a:lnTo>
                    <a:pt x="93" y="79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7" y="51"/>
                  </a:lnTo>
                  <a:lnTo>
                    <a:pt x="107" y="37"/>
                  </a:lnTo>
                  <a:lnTo>
                    <a:pt x="103" y="32"/>
                  </a:lnTo>
                  <a:lnTo>
                    <a:pt x="98" y="23"/>
                  </a:lnTo>
                  <a:lnTo>
                    <a:pt x="93" y="23"/>
                  </a:lnTo>
                  <a:lnTo>
                    <a:pt x="93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5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4" y="23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51"/>
                  </a:lnTo>
                  <a:lnTo>
                    <a:pt x="18" y="51"/>
                  </a:lnTo>
                  <a:lnTo>
                    <a:pt x="14" y="37"/>
                  </a:lnTo>
                  <a:lnTo>
                    <a:pt x="18" y="37"/>
                  </a:lnTo>
                  <a:lnTo>
                    <a:pt x="28" y="2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51" y="18"/>
                  </a:lnTo>
                  <a:lnTo>
                    <a:pt x="65" y="14"/>
                  </a:lnTo>
                  <a:lnTo>
                    <a:pt x="65" y="18"/>
                  </a:lnTo>
                  <a:lnTo>
                    <a:pt x="75" y="18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79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84" y="42"/>
                  </a:lnTo>
                  <a:lnTo>
                    <a:pt x="89" y="47"/>
                  </a:lnTo>
                  <a:lnTo>
                    <a:pt x="89" y="51"/>
                  </a:lnTo>
                  <a:lnTo>
                    <a:pt x="93" y="56"/>
                  </a:lnTo>
                  <a:lnTo>
                    <a:pt x="89" y="56"/>
                  </a:lnTo>
                  <a:lnTo>
                    <a:pt x="89" y="70"/>
                  </a:lnTo>
                  <a:lnTo>
                    <a:pt x="84" y="70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1" y="89"/>
                  </a:lnTo>
                  <a:lnTo>
                    <a:pt x="46" y="89"/>
                  </a:lnTo>
                  <a:lnTo>
                    <a:pt x="42" y="84"/>
                  </a:lnTo>
                  <a:lnTo>
                    <a:pt x="32" y="89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18" y="75"/>
                  </a:lnTo>
                  <a:lnTo>
                    <a:pt x="18" y="65"/>
                  </a:lnTo>
                  <a:lnTo>
                    <a:pt x="14" y="65"/>
                  </a:lnTo>
                  <a:lnTo>
                    <a:pt x="18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Oval 155">
              <a:extLst>
                <a:ext uri="{FF2B5EF4-FFF2-40B4-BE49-F238E27FC236}">
                  <a16:creationId xmlns:a16="http://schemas.microsoft.com/office/drawing/2014/main" id="{8A222007-B860-A71C-E8C1-DBC7E7687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" y="9138"/>
              <a:ext cx="94" cy="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5000"/>
                </a:spcAft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5000"/>
                </a:spcAft>
                <a:buSzPct val="85000"/>
                <a:buFont typeface="Symbol" pitchFamily="18" charset="2"/>
                <a:buChar char="°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ú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5000"/>
                </a:spcAft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125" name="Freeform 156">
              <a:extLst>
                <a:ext uri="{FF2B5EF4-FFF2-40B4-BE49-F238E27FC236}">
                  <a16:creationId xmlns:a16="http://schemas.microsoft.com/office/drawing/2014/main" id="{E852E988-82BA-21E9-8166-B916ECD5F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" y="9129"/>
              <a:ext cx="108" cy="107"/>
            </a:xfrm>
            <a:custGeom>
              <a:avLst/>
              <a:gdLst>
                <a:gd name="T0" fmla="*/ 5 w 108"/>
                <a:gd name="T1" fmla="*/ 75 h 107"/>
                <a:gd name="T2" fmla="*/ 9 w 108"/>
                <a:gd name="T3" fmla="*/ 84 h 107"/>
                <a:gd name="T4" fmla="*/ 14 w 108"/>
                <a:gd name="T5" fmla="*/ 89 h 107"/>
                <a:gd name="T6" fmla="*/ 19 w 108"/>
                <a:gd name="T7" fmla="*/ 93 h 107"/>
                <a:gd name="T8" fmla="*/ 23 w 108"/>
                <a:gd name="T9" fmla="*/ 98 h 107"/>
                <a:gd name="T10" fmla="*/ 37 w 108"/>
                <a:gd name="T11" fmla="*/ 107 h 107"/>
                <a:gd name="T12" fmla="*/ 66 w 108"/>
                <a:gd name="T13" fmla="*/ 103 h 107"/>
                <a:gd name="T14" fmla="*/ 80 w 108"/>
                <a:gd name="T15" fmla="*/ 98 h 107"/>
                <a:gd name="T16" fmla="*/ 84 w 108"/>
                <a:gd name="T17" fmla="*/ 98 h 107"/>
                <a:gd name="T18" fmla="*/ 94 w 108"/>
                <a:gd name="T19" fmla="*/ 79 h 107"/>
                <a:gd name="T20" fmla="*/ 98 w 108"/>
                <a:gd name="T21" fmla="*/ 65 h 107"/>
                <a:gd name="T22" fmla="*/ 108 w 108"/>
                <a:gd name="T23" fmla="*/ 51 h 107"/>
                <a:gd name="T24" fmla="*/ 103 w 108"/>
                <a:gd name="T25" fmla="*/ 32 h 107"/>
                <a:gd name="T26" fmla="*/ 94 w 108"/>
                <a:gd name="T27" fmla="*/ 23 h 107"/>
                <a:gd name="T28" fmla="*/ 89 w 108"/>
                <a:gd name="T29" fmla="*/ 18 h 107"/>
                <a:gd name="T30" fmla="*/ 84 w 108"/>
                <a:gd name="T31" fmla="*/ 14 h 107"/>
                <a:gd name="T32" fmla="*/ 75 w 108"/>
                <a:gd name="T33" fmla="*/ 9 h 107"/>
                <a:gd name="T34" fmla="*/ 51 w 108"/>
                <a:gd name="T35" fmla="*/ 0 h 107"/>
                <a:gd name="T36" fmla="*/ 28 w 108"/>
                <a:gd name="T37" fmla="*/ 9 h 107"/>
                <a:gd name="T38" fmla="*/ 5 w 108"/>
                <a:gd name="T39" fmla="*/ 23 h 107"/>
                <a:gd name="T40" fmla="*/ 5 w 108"/>
                <a:gd name="T41" fmla="*/ 28 h 107"/>
                <a:gd name="T42" fmla="*/ 19 w 108"/>
                <a:gd name="T43" fmla="*/ 51 h 107"/>
                <a:gd name="T44" fmla="*/ 19 w 108"/>
                <a:gd name="T45" fmla="*/ 37 h 107"/>
                <a:gd name="T46" fmla="*/ 23 w 108"/>
                <a:gd name="T47" fmla="*/ 23 h 107"/>
                <a:gd name="T48" fmla="*/ 37 w 108"/>
                <a:gd name="T49" fmla="*/ 18 h 107"/>
                <a:gd name="T50" fmla="*/ 51 w 108"/>
                <a:gd name="T51" fmla="*/ 18 h 107"/>
                <a:gd name="T52" fmla="*/ 66 w 108"/>
                <a:gd name="T53" fmla="*/ 18 h 107"/>
                <a:gd name="T54" fmla="*/ 75 w 108"/>
                <a:gd name="T55" fmla="*/ 23 h 107"/>
                <a:gd name="T56" fmla="*/ 80 w 108"/>
                <a:gd name="T57" fmla="*/ 28 h 107"/>
                <a:gd name="T58" fmla="*/ 84 w 108"/>
                <a:gd name="T59" fmla="*/ 32 h 107"/>
                <a:gd name="T60" fmla="*/ 84 w 108"/>
                <a:gd name="T61" fmla="*/ 42 h 107"/>
                <a:gd name="T62" fmla="*/ 89 w 108"/>
                <a:gd name="T63" fmla="*/ 51 h 107"/>
                <a:gd name="T64" fmla="*/ 89 w 108"/>
                <a:gd name="T65" fmla="*/ 56 h 107"/>
                <a:gd name="T66" fmla="*/ 84 w 108"/>
                <a:gd name="T67" fmla="*/ 70 h 107"/>
                <a:gd name="T68" fmla="*/ 70 w 108"/>
                <a:gd name="T69" fmla="*/ 89 h 107"/>
                <a:gd name="T70" fmla="*/ 56 w 108"/>
                <a:gd name="T71" fmla="*/ 93 h 107"/>
                <a:gd name="T72" fmla="*/ 47 w 108"/>
                <a:gd name="T73" fmla="*/ 89 h 107"/>
                <a:gd name="T74" fmla="*/ 33 w 108"/>
                <a:gd name="T75" fmla="*/ 89 h 107"/>
                <a:gd name="T76" fmla="*/ 28 w 108"/>
                <a:gd name="T77" fmla="*/ 84 h 107"/>
                <a:gd name="T78" fmla="*/ 23 w 108"/>
                <a:gd name="T79" fmla="*/ 79 h 107"/>
                <a:gd name="T80" fmla="*/ 19 w 108"/>
                <a:gd name="T81" fmla="*/ 75 h 107"/>
                <a:gd name="T82" fmla="*/ 14 w 108"/>
                <a:gd name="T83" fmla="*/ 65 h 107"/>
                <a:gd name="T84" fmla="*/ 0 w 108"/>
                <a:gd name="T85" fmla="*/ 51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8" h="107">
                  <a:moveTo>
                    <a:pt x="0" y="51"/>
                  </a:moveTo>
                  <a:lnTo>
                    <a:pt x="5" y="75"/>
                  </a:lnTo>
                  <a:lnTo>
                    <a:pt x="9" y="75"/>
                  </a:lnTo>
                  <a:lnTo>
                    <a:pt x="9" y="84"/>
                  </a:lnTo>
                  <a:lnTo>
                    <a:pt x="14" y="84"/>
                  </a:lnTo>
                  <a:lnTo>
                    <a:pt x="14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23" y="93"/>
                  </a:lnTo>
                  <a:lnTo>
                    <a:pt x="23" y="98"/>
                  </a:lnTo>
                  <a:lnTo>
                    <a:pt x="33" y="103"/>
                  </a:lnTo>
                  <a:lnTo>
                    <a:pt x="37" y="107"/>
                  </a:lnTo>
                  <a:lnTo>
                    <a:pt x="51" y="107"/>
                  </a:lnTo>
                  <a:lnTo>
                    <a:pt x="66" y="103"/>
                  </a:lnTo>
                  <a:lnTo>
                    <a:pt x="66" y="98"/>
                  </a:lnTo>
                  <a:lnTo>
                    <a:pt x="80" y="98"/>
                  </a:lnTo>
                  <a:lnTo>
                    <a:pt x="80" y="93"/>
                  </a:lnTo>
                  <a:lnTo>
                    <a:pt x="84" y="98"/>
                  </a:lnTo>
                  <a:lnTo>
                    <a:pt x="98" y="84"/>
                  </a:lnTo>
                  <a:lnTo>
                    <a:pt x="94" y="79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8" y="51"/>
                  </a:lnTo>
                  <a:lnTo>
                    <a:pt x="108" y="37"/>
                  </a:lnTo>
                  <a:lnTo>
                    <a:pt x="103" y="32"/>
                  </a:lnTo>
                  <a:lnTo>
                    <a:pt x="98" y="23"/>
                  </a:lnTo>
                  <a:lnTo>
                    <a:pt x="94" y="23"/>
                  </a:lnTo>
                  <a:lnTo>
                    <a:pt x="94" y="18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4" y="14"/>
                  </a:lnTo>
                  <a:lnTo>
                    <a:pt x="84" y="9"/>
                  </a:lnTo>
                  <a:lnTo>
                    <a:pt x="75" y="9"/>
                  </a:lnTo>
                  <a:lnTo>
                    <a:pt x="75" y="4"/>
                  </a:lnTo>
                  <a:lnTo>
                    <a:pt x="51" y="0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0" y="51"/>
                  </a:lnTo>
                  <a:lnTo>
                    <a:pt x="19" y="51"/>
                  </a:lnTo>
                  <a:lnTo>
                    <a:pt x="14" y="37"/>
                  </a:lnTo>
                  <a:lnTo>
                    <a:pt x="19" y="37"/>
                  </a:lnTo>
                  <a:lnTo>
                    <a:pt x="28" y="28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51" y="18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75" y="18"/>
                  </a:lnTo>
                  <a:lnTo>
                    <a:pt x="75" y="23"/>
                  </a:lnTo>
                  <a:lnTo>
                    <a:pt x="80" y="23"/>
                  </a:lnTo>
                  <a:lnTo>
                    <a:pt x="80" y="28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9" y="32"/>
                  </a:lnTo>
                  <a:lnTo>
                    <a:pt x="84" y="42"/>
                  </a:lnTo>
                  <a:lnTo>
                    <a:pt x="89" y="46"/>
                  </a:lnTo>
                  <a:lnTo>
                    <a:pt x="89" y="51"/>
                  </a:lnTo>
                  <a:lnTo>
                    <a:pt x="94" y="56"/>
                  </a:lnTo>
                  <a:lnTo>
                    <a:pt x="89" y="56"/>
                  </a:lnTo>
                  <a:lnTo>
                    <a:pt x="89" y="70"/>
                  </a:lnTo>
                  <a:lnTo>
                    <a:pt x="84" y="70"/>
                  </a:lnTo>
                  <a:lnTo>
                    <a:pt x="70" y="84"/>
                  </a:lnTo>
                  <a:lnTo>
                    <a:pt x="70" y="89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1" y="89"/>
                  </a:lnTo>
                  <a:lnTo>
                    <a:pt x="47" y="89"/>
                  </a:lnTo>
                  <a:lnTo>
                    <a:pt x="42" y="84"/>
                  </a:lnTo>
                  <a:lnTo>
                    <a:pt x="33" y="89"/>
                  </a:lnTo>
                  <a:lnTo>
                    <a:pt x="33" y="84"/>
                  </a:lnTo>
                  <a:lnTo>
                    <a:pt x="28" y="84"/>
                  </a:lnTo>
                  <a:lnTo>
                    <a:pt x="28" y="79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19" y="75"/>
                  </a:lnTo>
                  <a:lnTo>
                    <a:pt x="19" y="65"/>
                  </a:lnTo>
                  <a:lnTo>
                    <a:pt x="14" y="65"/>
                  </a:lnTo>
                  <a:lnTo>
                    <a:pt x="19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6" name="Picture 5" descr="https://encrypted-tbn1.gstatic.com/images?q=tbn:ANd9GcQLfs4koD-WOrHSu6lrhvImcP6ffpg2s13_iLHCJbtz2huuRT4ySO8d7rJa8A">
            <a:hlinkClick r:id="rId2"/>
            <a:extLst>
              <a:ext uri="{FF2B5EF4-FFF2-40B4-BE49-F238E27FC236}">
                <a16:creationId xmlns:a16="http://schemas.microsoft.com/office/drawing/2014/main" id="{9307AD77-AE80-344F-D225-F321A8C9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05" y="2458184"/>
            <a:ext cx="273956" cy="2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179FC3A-EB2D-0433-5553-784DB2754A16}"/>
              </a:ext>
            </a:extLst>
          </p:cNvPr>
          <p:cNvSpPr/>
          <p:nvPr/>
        </p:nvSpPr>
        <p:spPr bwMode="auto">
          <a:xfrm>
            <a:off x="7257083" y="2444108"/>
            <a:ext cx="294378" cy="27116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8" name="Picture 7" descr="https://encrypted-tbn1.gstatic.com/images?q=tbn:ANd9GcQePj-vG4P9xj6qSIPSiRZ0jygQysVaF_YbDlWewKvIhokPeaSpE1zqmw">
            <a:hlinkClick r:id="rId4"/>
            <a:extLst>
              <a:ext uri="{FF2B5EF4-FFF2-40B4-BE49-F238E27FC236}">
                <a16:creationId xmlns:a16="http://schemas.microsoft.com/office/drawing/2014/main" id="{C0EF6D93-CF62-5B3B-CE3F-82D50C89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25" y="2444106"/>
            <a:ext cx="220186" cy="3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" name="Group 416">
            <a:extLst>
              <a:ext uri="{FF2B5EF4-FFF2-40B4-BE49-F238E27FC236}">
                <a16:creationId xmlns:a16="http://schemas.microsoft.com/office/drawing/2014/main" id="{537D29EE-226C-1B32-527C-D1F3C4825293}"/>
              </a:ext>
            </a:extLst>
          </p:cNvPr>
          <p:cNvGrpSpPr/>
          <p:nvPr/>
        </p:nvGrpSpPr>
        <p:grpSpPr>
          <a:xfrm>
            <a:off x="3807045" y="2732140"/>
            <a:ext cx="1670768" cy="220923"/>
            <a:chOff x="7014188" y="4725144"/>
            <a:chExt cx="1670768" cy="220923"/>
          </a:xfrm>
        </p:grpSpPr>
        <p:grpSp>
          <p:nvGrpSpPr>
            <p:cNvPr id="130" name="Group 417">
              <a:extLst>
                <a:ext uri="{FF2B5EF4-FFF2-40B4-BE49-F238E27FC236}">
                  <a16:creationId xmlns:a16="http://schemas.microsoft.com/office/drawing/2014/main" id="{7759EDF3-8607-97FE-19B9-2AD53EA7EFF9}"/>
                </a:ext>
              </a:extLst>
            </p:cNvPr>
            <p:cNvGrpSpPr/>
            <p:nvPr/>
          </p:nvGrpSpPr>
          <p:grpSpPr>
            <a:xfrm>
              <a:off x="7014188" y="4725144"/>
              <a:ext cx="1670768" cy="220923"/>
              <a:chOff x="539552" y="3789040"/>
              <a:chExt cx="1872208" cy="288032"/>
            </a:xfrm>
          </p:grpSpPr>
          <p:cxnSp>
            <p:nvCxnSpPr>
              <p:cNvPr id="133" name="Straight Connector 420">
                <a:extLst>
                  <a:ext uri="{FF2B5EF4-FFF2-40B4-BE49-F238E27FC236}">
                    <a16:creationId xmlns:a16="http://schemas.microsoft.com/office/drawing/2014/main" id="{34E5AE3B-5544-6DA8-743E-5B7FFE737211}"/>
                  </a:ext>
                </a:extLst>
              </p:cNvPr>
              <p:cNvCxnSpPr/>
              <p:nvPr/>
            </p:nvCxnSpPr>
            <p:spPr bwMode="auto">
              <a:xfrm>
                <a:off x="611560" y="3854946"/>
                <a:ext cx="1800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421">
                <a:extLst>
                  <a:ext uri="{FF2B5EF4-FFF2-40B4-BE49-F238E27FC236}">
                    <a16:creationId xmlns:a16="http://schemas.microsoft.com/office/drawing/2014/main" id="{68AC1407-AD3E-A8B2-C48A-457023FA42E4}"/>
                  </a:ext>
                </a:extLst>
              </p:cNvPr>
              <p:cNvCxnSpPr/>
              <p:nvPr/>
            </p:nvCxnSpPr>
            <p:spPr bwMode="auto">
              <a:xfrm>
                <a:off x="539552" y="4007435"/>
                <a:ext cx="1800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5" name="Group 422">
                <a:extLst>
                  <a:ext uri="{FF2B5EF4-FFF2-40B4-BE49-F238E27FC236}">
                    <a16:creationId xmlns:a16="http://schemas.microsoft.com/office/drawing/2014/main" id="{40FB052F-9558-D781-EF1B-F76786C48BAE}"/>
                  </a:ext>
                </a:extLst>
              </p:cNvPr>
              <p:cNvGrpSpPr/>
              <p:nvPr/>
            </p:nvGrpSpPr>
            <p:grpSpPr>
              <a:xfrm>
                <a:off x="539552" y="3789040"/>
                <a:ext cx="1803648" cy="288032"/>
                <a:chOff x="539552" y="3789040"/>
                <a:chExt cx="1803648" cy="288032"/>
              </a:xfrm>
            </p:grpSpPr>
            <p:cxnSp>
              <p:nvCxnSpPr>
                <p:cNvPr id="136" name="Straight Connector 423">
                  <a:extLst>
                    <a:ext uri="{FF2B5EF4-FFF2-40B4-BE49-F238E27FC236}">
                      <a16:creationId xmlns:a16="http://schemas.microsoft.com/office/drawing/2014/main" id="{45D12C52-6674-4470-794F-44C6F993916A}"/>
                    </a:ext>
                  </a:extLst>
                </p:cNvPr>
                <p:cNvCxnSpPr/>
                <p:nvPr/>
              </p:nvCxnSpPr>
              <p:spPr bwMode="auto">
                <a:xfrm flipH="1">
                  <a:off x="6835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424">
                  <a:extLst>
                    <a:ext uri="{FF2B5EF4-FFF2-40B4-BE49-F238E27FC236}">
                      <a16:creationId xmlns:a16="http://schemas.microsoft.com/office/drawing/2014/main" id="{821B6C63-0820-B348-FD78-46A790629C5D}"/>
                    </a:ext>
                  </a:extLst>
                </p:cNvPr>
                <p:cNvCxnSpPr/>
                <p:nvPr/>
              </p:nvCxnSpPr>
              <p:spPr bwMode="auto">
                <a:xfrm flipH="1">
                  <a:off x="8359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425">
                  <a:extLst>
                    <a:ext uri="{FF2B5EF4-FFF2-40B4-BE49-F238E27FC236}">
                      <a16:creationId xmlns:a16="http://schemas.microsoft.com/office/drawing/2014/main" id="{667CE975-51EB-4E72-7FD8-34C49C1DB28C}"/>
                    </a:ext>
                  </a:extLst>
                </p:cNvPr>
                <p:cNvCxnSpPr/>
                <p:nvPr/>
              </p:nvCxnSpPr>
              <p:spPr bwMode="auto">
                <a:xfrm flipH="1">
                  <a:off x="9883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426">
                  <a:extLst>
                    <a:ext uri="{FF2B5EF4-FFF2-40B4-BE49-F238E27FC236}">
                      <a16:creationId xmlns:a16="http://schemas.microsoft.com/office/drawing/2014/main" id="{E9254E93-AC03-C1E9-E395-621B9C858ED1}"/>
                    </a:ext>
                  </a:extLst>
                </p:cNvPr>
                <p:cNvCxnSpPr/>
                <p:nvPr/>
              </p:nvCxnSpPr>
              <p:spPr bwMode="auto">
                <a:xfrm flipH="1">
                  <a:off x="11407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427">
                  <a:extLst>
                    <a:ext uri="{FF2B5EF4-FFF2-40B4-BE49-F238E27FC236}">
                      <a16:creationId xmlns:a16="http://schemas.microsoft.com/office/drawing/2014/main" id="{5F84830D-FCCA-97A5-17D2-5CE3BF430460}"/>
                    </a:ext>
                  </a:extLst>
                </p:cNvPr>
                <p:cNvCxnSpPr/>
                <p:nvPr/>
              </p:nvCxnSpPr>
              <p:spPr bwMode="auto">
                <a:xfrm flipH="1">
                  <a:off x="12931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428">
                  <a:extLst>
                    <a:ext uri="{FF2B5EF4-FFF2-40B4-BE49-F238E27FC236}">
                      <a16:creationId xmlns:a16="http://schemas.microsoft.com/office/drawing/2014/main" id="{32A855E3-CCCA-0D7E-0A97-469C206FCFC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4455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429">
                  <a:extLst>
                    <a:ext uri="{FF2B5EF4-FFF2-40B4-BE49-F238E27FC236}">
                      <a16:creationId xmlns:a16="http://schemas.microsoft.com/office/drawing/2014/main" id="{5F3FAB6E-DA1F-F328-D2EA-CB3E63DCA1E6}"/>
                    </a:ext>
                  </a:extLst>
                </p:cNvPr>
                <p:cNvCxnSpPr/>
                <p:nvPr/>
              </p:nvCxnSpPr>
              <p:spPr bwMode="auto">
                <a:xfrm flipH="1">
                  <a:off x="1619672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430">
                  <a:extLst>
                    <a:ext uri="{FF2B5EF4-FFF2-40B4-BE49-F238E27FC236}">
                      <a16:creationId xmlns:a16="http://schemas.microsoft.com/office/drawing/2014/main" id="{79BE5017-D756-62B0-8C3D-AE54AD3FAAC4}"/>
                    </a:ext>
                  </a:extLst>
                </p:cNvPr>
                <p:cNvCxnSpPr/>
                <p:nvPr/>
              </p:nvCxnSpPr>
              <p:spPr bwMode="auto">
                <a:xfrm flipH="1">
                  <a:off x="176368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431">
                  <a:extLst>
                    <a:ext uri="{FF2B5EF4-FFF2-40B4-BE49-F238E27FC236}">
                      <a16:creationId xmlns:a16="http://schemas.microsoft.com/office/drawing/2014/main" id="{5F7D8675-BCE1-55E5-F640-9D9BE0F340E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9027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432">
                  <a:extLst>
                    <a:ext uri="{FF2B5EF4-FFF2-40B4-BE49-F238E27FC236}">
                      <a16:creationId xmlns:a16="http://schemas.microsoft.com/office/drawing/2014/main" id="{A599B0C6-388A-46D3-CABD-BE11B1F4AE0B}"/>
                    </a:ext>
                  </a:extLst>
                </p:cNvPr>
                <p:cNvCxnSpPr/>
                <p:nvPr/>
              </p:nvCxnSpPr>
              <p:spPr bwMode="auto">
                <a:xfrm flipH="1">
                  <a:off x="2055168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433">
                  <a:extLst>
                    <a:ext uri="{FF2B5EF4-FFF2-40B4-BE49-F238E27FC236}">
                      <a16:creationId xmlns:a16="http://schemas.microsoft.com/office/drawing/2014/main" id="{1B577B3B-3370-86A5-09E9-E39468111991}"/>
                    </a:ext>
                  </a:extLst>
                </p:cNvPr>
                <p:cNvCxnSpPr/>
                <p:nvPr/>
              </p:nvCxnSpPr>
              <p:spPr bwMode="auto">
                <a:xfrm flipH="1">
                  <a:off x="539552" y="3789040"/>
                  <a:ext cx="288032" cy="28803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1" name="Parallelogram 418">
              <a:extLst>
                <a:ext uri="{FF2B5EF4-FFF2-40B4-BE49-F238E27FC236}">
                  <a16:creationId xmlns:a16="http://schemas.microsoft.com/office/drawing/2014/main" id="{1B287FE6-7334-8A82-1784-63003DC36165}"/>
                </a:ext>
              </a:extLst>
            </p:cNvPr>
            <p:cNvSpPr/>
            <p:nvPr/>
          </p:nvSpPr>
          <p:spPr bwMode="auto">
            <a:xfrm>
              <a:off x="7118569" y="4810296"/>
              <a:ext cx="45719" cy="4571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2" name="Parallelogram 419">
              <a:extLst>
                <a:ext uri="{FF2B5EF4-FFF2-40B4-BE49-F238E27FC236}">
                  <a16:creationId xmlns:a16="http://schemas.microsoft.com/office/drawing/2014/main" id="{A9E84878-7F8A-C9FF-BD1F-9953850135BF}"/>
                </a:ext>
              </a:extLst>
            </p:cNvPr>
            <p:cNvSpPr/>
            <p:nvPr/>
          </p:nvSpPr>
          <p:spPr bwMode="auto">
            <a:xfrm>
              <a:off x="7262585" y="4812745"/>
              <a:ext cx="45719" cy="45719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147" name="Picture 7" descr="https://encrypted-tbn1.gstatic.com/images?q=tbn:ANd9GcQePj-vG4P9xj6qSIPSiRZ0jygQysVaF_YbDlWewKvIhokPeaSpE1zqmw">
            <a:hlinkClick r:id="rId4"/>
            <a:extLst>
              <a:ext uri="{FF2B5EF4-FFF2-40B4-BE49-F238E27FC236}">
                <a16:creationId xmlns:a16="http://schemas.microsoft.com/office/drawing/2014/main" id="{83E2FAF9-1DDB-E7AC-B336-2E8148AE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63" y="2444106"/>
            <a:ext cx="210900" cy="30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7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0BE20-FB27-C036-DF16-3D4BB0A1F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184E1-8348-1EC0-00FD-D3505AF0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RS in Belgium </a:t>
            </a:r>
            <a:r>
              <a:rPr lang="fr-BE" dirty="0" err="1"/>
              <a:t>with</a:t>
            </a:r>
            <a:r>
              <a:rPr lang="fr-BE" dirty="0"/>
              <a:t> ETCS</a:t>
            </a:r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1B245C-0DD6-64AF-E759-40B9A8D7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04" name="Image 203">
            <a:extLst>
              <a:ext uri="{FF2B5EF4-FFF2-40B4-BE49-F238E27FC236}">
                <a16:creationId xmlns:a16="http://schemas.microsoft.com/office/drawing/2014/main" id="{7E790DC8-1D77-F115-B6AF-717120E10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22" y="3579154"/>
            <a:ext cx="1440000" cy="959040"/>
          </a:xfrm>
          <a:prstGeom prst="rect">
            <a:avLst/>
          </a:prstGeom>
        </p:spPr>
      </p:pic>
      <p:pic>
        <p:nvPicPr>
          <p:cNvPr id="206" name="Image 205">
            <a:extLst>
              <a:ext uri="{FF2B5EF4-FFF2-40B4-BE49-F238E27FC236}">
                <a16:creationId xmlns:a16="http://schemas.microsoft.com/office/drawing/2014/main" id="{83E218D8-6DBD-0A20-B985-1E3501BA6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02" y="3544995"/>
            <a:ext cx="1440000" cy="960000"/>
          </a:xfrm>
          <a:prstGeom prst="rect">
            <a:avLst/>
          </a:prstGeom>
        </p:spPr>
      </p:pic>
      <p:pic>
        <p:nvPicPr>
          <p:cNvPr id="211" name="Image 210">
            <a:extLst>
              <a:ext uri="{FF2B5EF4-FFF2-40B4-BE49-F238E27FC236}">
                <a16:creationId xmlns:a16="http://schemas.microsoft.com/office/drawing/2014/main" id="{E2D76CA8-6CD2-8BC4-FF3E-952A09D4F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43" y="4753435"/>
            <a:ext cx="1440000" cy="1078610"/>
          </a:xfrm>
          <a:prstGeom prst="rect">
            <a:avLst/>
          </a:prstGeom>
        </p:spPr>
      </p:pic>
      <p:pic>
        <p:nvPicPr>
          <p:cNvPr id="213" name="Image 212">
            <a:extLst>
              <a:ext uri="{FF2B5EF4-FFF2-40B4-BE49-F238E27FC236}">
                <a16:creationId xmlns:a16="http://schemas.microsoft.com/office/drawing/2014/main" id="{150F8991-722D-5D1B-5A3E-83EB13A195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11" y="4702979"/>
            <a:ext cx="1440000" cy="1129066"/>
          </a:xfrm>
          <a:prstGeom prst="rect">
            <a:avLst/>
          </a:prstGeom>
        </p:spPr>
      </p:pic>
      <p:pic>
        <p:nvPicPr>
          <p:cNvPr id="215" name="Image 214">
            <a:extLst>
              <a:ext uri="{FF2B5EF4-FFF2-40B4-BE49-F238E27FC236}">
                <a16:creationId xmlns:a16="http://schemas.microsoft.com/office/drawing/2014/main" id="{0C50F773-94B6-09E7-ACAE-4BD095D9F3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27" y="4872045"/>
            <a:ext cx="1440000" cy="960000"/>
          </a:xfrm>
          <a:prstGeom prst="rect">
            <a:avLst/>
          </a:prstGeom>
        </p:spPr>
      </p:pic>
      <p:pic>
        <p:nvPicPr>
          <p:cNvPr id="217" name="Image 216">
            <a:extLst>
              <a:ext uri="{FF2B5EF4-FFF2-40B4-BE49-F238E27FC236}">
                <a16:creationId xmlns:a16="http://schemas.microsoft.com/office/drawing/2014/main" id="{A0710D34-FBDF-BD1A-A023-616C56310C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78" y="1178224"/>
            <a:ext cx="1440000" cy="810000"/>
          </a:xfrm>
          <a:prstGeom prst="rect">
            <a:avLst/>
          </a:prstGeom>
        </p:spPr>
      </p:pic>
      <p:pic>
        <p:nvPicPr>
          <p:cNvPr id="219" name="Image 218">
            <a:extLst>
              <a:ext uri="{FF2B5EF4-FFF2-40B4-BE49-F238E27FC236}">
                <a16:creationId xmlns:a16="http://schemas.microsoft.com/office/drawing/2014/main" id="{8E7FAF08-2947-B173-B6DE-F78778BA04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98" y="1109110"/>
            <a:ext cx="1440000" cy="889500"/>
          </a:xfrm>
          <a:prstGeom prst="rect">
            <a:avLst/>
          </a:prstGeom>
        </p:spPr>
      </p:pic>
      <p:pic>
        <p:nvPicPr>
          <p:cNvPr id="221" name="Image 220">
            <a:extLst>
              <a:ext uri="{FF2B5EF4-FFF2-40B4-BE49-F238E27FC236}">
                <a16:creationId xmlns:a16="http://schemas.microsoft.com/office/drawing/2014/main" id="{1D9FFF68-23E4-7675-8C81-9724550802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95" y="4871295"/>
            <a:ext cx="1440000" cy="960750"/>
          </a:xfrm>
          <a:prstGeom prst="rect">
            <a:avLst/>
          </a:prstGeom>
        </p:spPr>
      </p:pic>
      <p:pic>
        <p:nvPicPr>
          <p:cNvPr id="223" name="Image 222">
            <a:extLst>
              <a:ext uri="{FF2B5EF4-FFF2-40B4-BE49-F238E27FC236}">
                <a16:creationId xmlns:a16="http://schemas.microsoft.com/office/drawing/2014/main" id="{92708ADE-CC8D-F6A3-5A8E-42A8BC8D06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43" y="3688472"/>
            <a:ext cx="1440000" cy="840000"/>
          </a:xfrm>
          <a:prstGeom prst="rect">
            <a:avLst/>
          </a:prstGeom>
        </p:spPr>
      </p:pic>
      <p:pic>
        <p:nvPicPr>
          <p:cNvPr id="225" name="Image 224">
            <a:extLst>
              <a:ext uri="{FF2B5EF4-FFF2-40B4-BE49-F238E27FC236}">
                <a16:creationId xmlns:a16="http://schemas.microsoft.com/office/drawing/2014/main" id="{867C2153-0754-2140-0F3B-87CCEF9C55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18" y="936124"/>
            <a:ext cx="1440000" cy="1080000"/>
          </a:xfrm>
          <a:prstGeom prst="rect">
            <a:avLst/>
          </a:prstGeom>
        </p:spPr>
      </p:pic>
      <p:pic>
        <p:nvPicPr>
          <p:cNvPr id="227" name="Image 226">
            <a:extLst>
              <a:ext uri="{FF2B5EF4-FFF2-40B4-BE49-F238E27FC236}">
                <a16:creationId xmlns:a16="http://schemas.microsoft.com/office/drawing/2014/main" id="{420C90D4-EE72-BF87-7DD6-CA9AAC3A06B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59" y="4753435"/>
            <a:ext cx="1440000" cy="1080000"/>
          </a:xfrm>
          <a:prstGeom prst="rect">
            <a:avLst/>
          </a:prstGeom>
        </p:spPr>
      </p:pic>
      <p:pic>
        <p:nvPicPr>
          <p:cNvPr id="229" name="Image 228">
            <a:extLst>
              <a:ext uri="{FF2B5EF4-FFF2-40B4-BE49-F238E27FC236}">
                <a16:creationId xmlns:a16="http://schemas.microsoft.com/office/drawing/2014/main" id="{6F1AF7FD-2B1E-F2B9-E66F-E6AF623893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59" y="2268077"/>
            <a:ext cx="1440000" cy="960000"/>
          </a:xfrm>
          <a:prstGeom prst="rect">
            <a:avLst/>
          </a:prstGeom>
        </p:spPr>
      </p:pic>
      <p:pic>
        <p:nvPicPr>
          <p:cNvPr id="231" name="Image 230">
            <a:extLst>
              <a:ext uri="{FF2B5EF4-FFF2-40B4-BE49-F238E27FC236}">
                <a16:creationId xmlns:a16="http://schemas.microsoft.com/office/drawing/2014/main" id="{B353B665-B23C-58C6-7074-D5CCB12BEC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98" y="3729931"/>
            <a:ext cx="1440000" cy="798541"/>
          </a:xfrm>
          <a:prstGeom prst="rect">
            <a:avLst/>
          </a:prstGeom>
        </p:spPr>
      </p:pic>
      <p:pic>
        <p:nvPicPr>
          <p:cNvPr id="233" name="Image 232">
            <a:extLst>
              <a:ext uri="{FF2B5EF4-FFF2-40B4-BE49-F238E27FC236}">
                <a16:creationId xmlns:a16="http://schemas.microsoft.com/office/drawing/2014/main" id="{CEE59130-E006-A328-3067-43584C58E03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43" y="2375605"/>
            <a:ext cx="1440000" cy="827234"/>
          </a:xfrm>
          <a:prstGeom prst="rect">
            <a:avLst/>
          </a:prstGeom>
        </p:spPr>
      </p:pic>
      <p:pic>
        <p:nvPicPr>
          <p:cNvPr id="235" name="Image 234">
            <a:extLst>
              <a:ext uri="{FF2B5EF4-FFF2-40B4-BE49-F238E27FC236}">
                <a16:creationId xmlns:a16="http://schemas.microsoft.com/office/drawing/2014/main" id="{BDEA6D75-AA5A-E861-D5EF-3FB46F2DEF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62" y="2217957"/>
            <a:ext cx="1440000" cy="1080000"/>
          </a:xfrm>
          <a:prstGeom prst="rect">
            <a:avLst/>
          </a:prstGeom>
        </p:spPr>
      </p:pic>
      <p:pic>
        <p:nvPicPr>
          <p:cNvPr id="237" name="Image 236">
            <a:extLst>
              <a:ext uri="{FF2B5EF4-FFF2-40B4-BE49-F238E27FC236}">
                <a16:creationId xmlns:a16="http://schemas.microsoft.com/office/drawing/2014/main" id="{81802D65-1119-85D4-F11A-FF2043ACA6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59" y="1058205"/>
            <a:ext cx="1440000" cy="959625"/>
          </a:xfrm>
          <a:prstGeom prst="rect">
            <a:avLst/>
          </a:prstGeom>
        </p:spPr>
      </p:pic>
      <p:pic>
        <p:nvPicPr>
          <p:cNvPr id="239" name="Image 238">
            <a:extLst>
              <a:ext uri="{FF2B5EF4-FFF2-40B4-BE49-F238E27FC236}">
                <a16:creationId xmlns:a16="http://schemas.microsoft.com/office/drawing/2014/main" id="{8C29582E-86B4-88A6-647F-516838300AB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79" y="4753435"/>
            <a:ext cx="1440000" cy="1080000"/>
          </a:xfrm>
          <a:prstGeom prst="rect">
            <a:avLst/>
          </a:prstGeom>
        </p:spPr>
      </p:pic>
      <p:pic>
        <p:nvPicPr>
          <p:cNvPr id="241" name="Image 240">
            <a:extLst>
              <a:ext uri="{FF2B5EF4-FFF2-40B4-BE49-F238E27FC236}">
                <a16:creationId xmlns:a16="http://schemas.microsoft.com/office/drawing/2014/main" id="{86D256B9-9AA5-2BA8-3426-13D363AD23B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59" y="3554740"/>
            <a:ext cx="1440000" cy="958255"/>
          </a:xfrm>
          <a:prstGeom prst="rect">
            <a:avLst/>
          </a:prstGeom>
        </p:spPr>
      </p:pic>
      <p:pic>
        <p:nvPicPr>
          <p:cNvPr id="243" name="Image 242">
            <a:extLst>
              <a:ext uri="{FF2B5EF4-FFF2-40B4-BE49-F238E27FC236}">
                <a16:creationId xmlns:a16="http://schemas.microsoft.com/office/drawing/2014/main" id="{857CDF13-F3DA-AA9A-5F97-C42FFD7C848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6" y="3723717"/>
            <a:ext cx="1440000" cy="769510"/>
          </a:xfrm>
          <a:prstGeom prst="rect">
            <a:avLst/>
          </a:prstGeom>
        </p:spPr>
      </p:pic>
      <p:pic>
        <p:nvPicPr>
          <p:cNvPr id="245" name="Image 244">
            <a:extLst>
              <a:ext uri="{FF2B5EF4-FFF2-40B4-BE49-F238E27FC236}">
                <a16:creationId xmlns:a16="http://schemas.microsoft.com/office/drawing/2014/main" id="{0B54CF1D-EB88-0C87-81EF-7E6BF3BA5C5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6" y="1778777"/>
            <a:ext cx="1440000" cy="1741500"/>
          </a:xfrm>
          <a:prstGeom prst="rect">
            <a:avLst/>
          </a:prstGeom>
        </p:spPr>
      </p:pic>
      <p:pic>
        <p:nvPicPr>
          <p:cNvPr id="247" name="Image 246">
            <a:extLst>
              <a:ext uri="{FF2B5EF4-FFF2-40B4-BE49-F238E27FC236}">
                <a16:creationId xmlns:a16="http://schemas.microsoft.com/office/drawing/2014/main" id="{2385C0BD-8ED2-FD4C-9955-8049683EF1D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3" y="4810545"/>
            <a:ext cx="1440000" cy="1021500"/>
          </a:xfrm>
          <a:prstGeom prst="rect">
            <a:avLst/>
          </a:prstGeom>
        </p:spPr>
      </p:pic>
      <p:pic>
        <p:nvPicPr>
          <p:cNvPr id="249" name="Image 248">
            <a:extLst>
              <a:ext uri="{FF2B5EF4-FFF2-40B4-BE49-F238E27FC236}">
                <a16:creationId xmlns:a16="http://schemas.microsoft.com/office/drawing/2014/main" id="{8F408FF7-3260-D1FA-E2F7-2A5CF5F415A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98" y="2234756"/>
            <a:ext cx="1440000" cy="1078922"/>
          </a:xfrm>
          <a:prstGeom prst="rect">
            <a:avLst/>
          </a:prstGeom>
        </p:spPr>
      </p:pic>
      <p:pic>
        <p:nvPicPr>
          <p:cNvPr id="251" name="Image 250">
            <a:extLst>
              <a:ext uri="{FF2B5EF4-FFF2-40B4-BE49-F238E27FC236}">
                <a16:creationId xmlns:a16="http://schemas.microsoft.com/office/drawing/2014/main" id="{9AA7FAC4-A15A-68A6-3FF0-5FCC80D71A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19" y="3573543"/>
            <a:ext cx="1440000" cy="959400"/>
          </a:xfrm>
          <a:prstGeom prst="rect">
            <a:avLst/>
          </a:prstGeom>
        </p:spPr>
      </p:pic>
      <p:pic>
        <p:nvPicPr>
          <p:cNvPr id="253" name="Image 252">
            <a:extLst>
              <a:ext uri="{FF2B5EF4-FFF2-40B4-BE49-F238E27FC236}">
                <a16:creationId xmlns:a16="http://schemas.microsoft.com/office/drawing/2014/main" id="{76F07F96-6534-E86B-3452-B91EFA4D925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21" y="1208451"/>
            <a:ext cx="1440000" cy="809379"/>
          </a:xfrm>
          <a:prstGeom prst="rect">
            <a:avLst/>
          </a:prstGeom>
        </p:spPr>
      </p:pic>
      <p:pic>
        <p:nvPicPr>
          <p:cNvPr id="255" name="Image 254">
            <a:extLst>
              <a:ext uri="{FF2B5EF4-FFF2-40B4-BE49-F238E27FC236}">
                <a16:creationId xmlns:a16="http://schemas.microsoft.com/office/drawing/2014/main" id="{F8FBF067-11A2-8B3C-228F-87E7A169568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11" y="2212750"/>
            <a:ext cx="1440000" cy="1079784"/>
          </a:xfrm>
          <a:prstGeom prst="rect">
            <a:avLst/>
          </a:prstGeom>
        </p:spPr>
      </p:pic>
      <p:pic>
        <p:nvPicPr>
          <p:cNvPr id="257" name="Image 256">
            <a:extLst>
              <a:ext uri="{FF2B5EF4-FFF2-40B4-BE49-F238E27FC236}">
                <a16:creationId xmlns:a16="http://schemas.microsoft.com/office/drawing/2014/main" id="{DE292116-81A2-D56F-C0F2-4D299D85B14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27" y="2205123"/>
            <a:ext cx="1440000" cy="108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939EAD2-423C-F2E0-2365-960CB5E773D0}"/>
              </a:ext>
            </a:extLst>
          </p:cNvPr>
          <p:cNvSpPr txBox="1"/>
          <p:nvPr/>
        </p:nvSpPr>
        <p:spPr>
          <a:xfrm>
            <a:off x="1370045" y="6099917"/>
            <a:ext cx="9983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/>
              <a:t>&gt; 150 type </a:t>
            </a:r>
            <a:r>
              <a:rPr lang="fr-BE" sz="3000" dirty="0" err="1"/>
              <a:t>authorisations</a:t>
            </a:r>
            <a:r>
              <a:rPr lang="fr-BE" sz="3000" dirty="0"/>
              <a:t> </a:t>
            </a:r>
            <a:r>
              <a:rPr lang="fr-BE" sz="3000" dirty="0" err="1"/>
              <a:t>delivered</a:t>
            </a:r>
            <a:endParaRPr lang="en-BE" sz="3000" dirty="0"/>
          </a:p>
        </p:txBody>
      </p:sp>
    </p:spTree>
    <p:extLst>
      <p:ext uri="{BB962C8B-B14F-4D97-AF65-F5344CB8AC3E}">
        <p14:creationId xmlns:p14="http://schemas.microsoft.com/office/powerpoint/2010/main" val="24075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49DB1-6235-9D31-0834-80B84299A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2BDBB-B185-A0EB-E694-7FF835E4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No time to </a:t>
            </a:r>
            <a:r>
              <a:rPr lang="fr-BE" dirty="0" err="1"/>
              <a:t>waste</a:t>
            </a:r>
            <a:r>
              <a:rPr lang="fr-BE" dirty="0"/>
              <a:t> – 100% </a:t>
            </a:r>
            <a:r>
              <a:rPr lang="fr-BE" dirty="0" err="1"/>
              <a:t>availability</a:t>
            </a:r>
            <a:r>
              <a:rPr lang="fr-BE" dirty="0"/>
              <a:t> </a:t>
            </a:r>
            <a:r>
              <a:rPr lang="fr-BE" dirty="0" err="1"/>
              <a:t>upon</a:t>
            </a:r>
            <a:r>
              <a:rPr lang="fr-BE" dirty="0"/>
              <a:t> </a:t>
            </a:r>
            <a:r>
              <a:rPr lang="fr-BE" dirty="0" err="1"/>
              <a:t>request</a:t>
            </a:r>
            <a:endParaRPr lang="fr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960C6F-6BD0-EF0A-8238-6C5AFAF6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B18062-E3FB-759A-09F5-6633E1DE7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Lean forecasting</a:t>
            </a:r>
          </a:p>
          <a:p>
            <a:pPr lvl="1"/>
            <a:r>
              <a:rPr lang="en-GB" sz="1800" dirty="0"/>
              <a:t>Sector welcome to share its projects / wishes / challenges long before application</a:t>
            </a:r>
          </a:p>
          <a:p>
            <a:r>
              <a:rPr lang="en-GB" dirty="0"/>
              <a:t>Create flux</a:t>
            </a:r>
          </a:p>
          <a:p>
            <a:pPr lvl="1"/>
            <a:r>
              <a:rPr lang="en-GB" sz="1800" dirty="0"/>
              <a:t>Continuous exchanges with the future applicants during design and certification</a:t>
            </a:r>
          </a:p>
          <a:p>
            <a:r>
              <a:rPr lang="en-GB" dirty="0"/>
              <a:t>Pull value</a:t>
            </a:r>
          </a:p>
          <a:p>
            <a:pPr lvl="1"/>
            <a:r>
              <a:rPr lang="en-GB" sz="1800" dirty="0"/>
              <a:t>Target breakdowns from easy to complex situations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Remark: NSA BE is not bound to any planning / contract / budget</a:t>
            </a:r>
            <a:endParaRPr lang="en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8E9DA6-BD76-250E-502B-A125795E7239}"/>
              </a:ext>
            </a:extLst>
          </p:cNvPr>
          <p:cNvSpPr txBox="1"/>
          <p:nvPr/>
        </p:nvSpPr>
        <p:spPr>
          <a:xfrm>
            <a:off x="1370045" y="6099917"/>
            <a:ext cx="9983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/>
              <a:t>Let’s</a:t>
            </a:r>
            <a:r>
              <a:rPr lang="fr-BE" sz="3000" dirty="0"/>
              <a:t> </a:t>
            </a:r>
            <a:r>
              <a:rPr lang="fr-BE" sz="3000" dirty="0" err="1"/>
              <a:t>keep</a:t>
            </a:r>
            <a:r>
              <a:rPr lang="fr-BE" sz="3000" dirty="0"/>
              <a:t> </a:t>
            </a:r>
            <a:r>
              <a:rPr lang="fr-BE" sz="3000" dirty="0" err="1"/>
              <a:t>it</a:t>
            </a:r>
            <a:r>
              <a:rPr lang="fr-BE" sz="3000" dirty="0"/>
              <a:t> on </a:t>
            </a:r>
            <a:r>
              <a:rPr lang="fr-BE" sz="3000" dirty="0" err="1"/>
              <a:t>track</a:t>
            </a:r>
            <a:r>
              <a:rPr lang="fr-BE" sz="3000" dirty="0"/>
              <a:t>! (</a:t>
            </a:r>
            <a:r>
              <a:rPr lang="fr-BE" sz="3000" dirty="0" err="1"/>
              <a:t>with</a:t>
            </a:r>
            <a:r>
              <a:rPr lang="fr-BE" sz="3000" dirty="0"/>
              <a:t> &lt; 8 FTE)</a:t>
            </a:r>
            <a:endParaRPr lang="en-BE" sz="3000" dirty="0"/>
          </a:p>
        </p:txBody>
      </p:sp>
    </p:spTree>
    <p:extLst>
      <p:ext uri="{BB962C8B-B14F-4D97-AF65-F5344CB8AC3E}">
        <p14:creationId xmlns:p14="http://schemas.microsoft.com/office/powerpoint/2010/main" val="17198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72484-DBD2-C2E2-9510-B9E30AB6D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EB403-8494-F449-305C-83559FC1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No time to </a:t>
            </a:r>
            <a:r>
              <a:rPr lang="fr-BE" dirty="0" err="1"/>
              <a:t>waste</a:t>
            </a:r>
            <a:r>
              <a:rPr lang="fr-BE" dirty="0"/>
              <a:t> – « no surprises » </a:t>
            </a:r>
            <a:r>
              <a:rPr lang="fr-BE" dirty="0" err="1"/>
              <a:t>policy</a:t>
            </a:r>
            <a:endParaRPr lang="fr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DAA8AE-EE7F-7AFA-F43F-0D7B13E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5BED24-62E8-AF75-0737-401AFAC3D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Infrastructure</a:t>
            </a:r>
          </a:p>
          <a:p>
            <a:pPr lvl="1"/>
            <a:r>
              <a:rPr lang="en-GB" sz="1800" dirty="0"/>
              <a:t>Generic design approval</a:t>
            </a:r>
          </a:p>
          <a:p>
            <a:pPr lvl="1"/>
            <a:r>
              <a:rPr lang="en-GB" sz="1800" dirty="0"/>
              <a:t>Mandatory APIS when significant change(s) according to CSM</a:t>
            </a:r>
          </a:p>
          <a:p>
            <a:pPr lvl="1"/>
            <a:r>
              <a:rPr lang="en-GB" sz="1800" dirty="0"/>
              <a:t>Continuous exchanges with the IM</a:t>
            </a:r>
          </a:p>
          <a:p>
            <a:pPr lvl="1"/>
            <a:r>
              <a:rPr lang="en-GB" sz="1800" dirty="0"/>
              <a:t>Operational instructions defined</a:t>
            </a:r>
          </a:p>
          <a:p>
            <a:pPr lvl="1"/>
            <a:r>
              <a:rPr lang="en-US" sz="1800" dirty="0"/>
              <a:t>Alignment of operational instructions with ETCS migration</a:t>
            </a:r>
            <a:endParaRPr lang="en-GB" sz="1800" dirty="0"/>
          </a:p>
          <a:p>
            <a:r>
              <a:rPr lang="en-GB" dirty="0"/>
              <a:t>APIS</a:t>
            </a:r>
          </a:p>
          <a:p>
            <a:pPr lvl="1"/>
            <a:r>
              <a:rPr lang="en-GB" sz="1800" dirty="0"/>
              <a:t>Almost 0 (zero) disruption for the transition LSS to LSS+ETCS</a:t>
            </a:r>
          </a:p>
          <a:p>
            <a:pPr lvl="1"/>
            <a:r>
              <a:rPr lang="en-GB" sz="1800" dirty="0"/>
              <a:t>Almost invisible from an external point of view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5771CA-295D-7144-A40E-57A63F1F8F8E}"/>
              </a:ext>
            </a:extLst>
          </p:cNvPr>
          <p:cNvSpPr txBox="1"/>
          <p:nvPr/>
        </p:nvSpPr>
        <p:spPr>
          <a:xfrm>
            <a:off x="1370045" y="6099917"/>
            <a:ext cx="9983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/>
              <a:t>Let’s</a:t>
            </a:r>
            <a:r>
              <a:rPr lang="fr-BE" sz="3000" dirty="0"/>
              <a:t> </a:t>
            </a:r>
            <a:r>
              <a:rPr lang="fr-BE" sz="3000" dirty="0" err="1"/>
              <a:t>keep</a:t>
            </a:r>
            <a:r>
              <a:rPr lang="fr-BE" sz="3000" dirty="0"/>
              <a:t> </a:t>
            </a:r>
            <a:r>
              <a:rPr lang="fr-BE" sz="3000" dirty="0" err="1"/>
              <a:t>it</a:t>
            </a:r>
            <a:r>
              <a:rPr lang="fr-BE" sz="3000" dirty="0"/>
              <a:t> on </a:t>
            </a:r>
            <a:r>
              <a:rPr lang="fr-BE" sz="3000" dirty="0" err="1"/>
              <a:t>track</a:t>
            </a:r>
            <a:r>
              <a:rPr lang="fr-BE" sz="3000" dirty="0"/>
              <a:t>! (</a:t>
            </a:r>
            <a:r>
              <a:rPr lang="fr-BE" sz="3000" dirty="0" err="1"/>
              <a:t>with</a:t>
            </a:r>
            <a:r>
              <a:rPr lang="fr-BE" sz="3000" dirty="0"/>
              <a:t> &lt; 8 FTE)</a:t>
            </a:r>
            <a:endParaRPr lang="en-BE" sz="3000" dirty="0"/>
          </a:p>
        </p:txBody>
      </p:sp>
    </p:spTree>
    <p:extLst>
      <p:ext uri="{BB962C8B-B14F-4D97-AF65-F5344CB8AC3E}">
        <p14:creationId xmlns:p14="http://schemas.microsoft.com/office/powerpoint/2010/main" val="20098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1DD94-1587-63B1-674D-6BABBFF19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8C114-4421-ADE7-0466-F4A4CE03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No time to </a:t>
            </a:r>
            <a:r>
              <a:rPr lang="fr-BE" dirty="0" err="1"/>
              <a:t>waste</a:t>
            </a:r>
            <a:r>
              <a:rPr lang="fr-BE" dirty="0"/>
              <a:t> – « no surprises » </a:t>
            </a:r>
            <a:r>
              <a:rPr lang="fr-BE" dirty="0" err="1"/>
              <a:t>policy</a:t>
            </a:r>
            <a:endParaRPr lang="fr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F1375B-CEE9-F57B-8508-0401CE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87027D-0B4F-5DD2-4BC0-4551C2EDB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Rolling Stock</a:t>
            </a:r>
          </a:p>
          <a:p>
            <a:pPr lvl="1"/>
            <a:r>
              <a:rPr lang="en-GB" sz="1800" dirty="0"/>
              <a:t>3RP: Mandatory APIS for significant/safety related change(s)</a:t>
            </a:r>
          </a:p>
          <a:p>
            <a:pPr lvl="1"/>
            <a:r>
              <a:rPr lang="en-GB" sz="1800" dirty="0"/>
              <a:t>4RP: Need for APOM defined by the sector</a:t>
            </a:r>
          </a:p>
          <a:p>
            <a:pPr lvl="1"/>
            <a:r>
              <a:rPr lang="en-GB" sz="1800" dirty="0"/>
              <a:t>Continuous exchanges with the future applicant upon request (“</a:t>
            </a:r>
            <a:r>
              <a:rPr lang="en-GB" sz="1800" dirty="0" err="1"/>
              <a:t>Comité</a:t>
            </a:r>
            <a:r>
              <a:rPr lang="en-GB" sz="1800" dirty="0"/>
              <a:t> de Mise </a:t>
            </a:r>
            <a:r>
              <a:rPr lang="en-GB" sz="1800" dirty="0" err="1"/>
              <a:t>en</a:t>
            </a:r>
            <a:r>
              <a:rPr lang="en-GB" sz="1800" dirty="0"/>
              <a:t> Service”) long before application (too late to discuss when in OSS)</a:t>
            </a:r>
          </a:p>
          <a:p>
            <a:pPr lvl="1"/>
            <a:r>
              <a:rPr lang="en-GB" sz="1800" dirty="0"/>
              <a:t>Promotion of smart strategy for testing as allowed by the regulatory framework</a:t>
            </a:r>
            <a:endParaRPr lang="en-GB" dirty="0"/>
          </a:p>
          <a:p>
            <a:r>
              <a:rPr lang="en-GB" dirty="0"/>
              <a:t>APIS/APOM</a:t>
            </a:r>
          </a:p>
          <a:p>
            <a:pPr lvl="1"/>
            <a:r>
              <a:rPr lang="en-GB" sz="1800" dirty="0"/>
              <a:t>3RP APIS often limited in time to allow integration of coordinated changes between infra and RS</a:t>
            </a:r>
          </a:p>
          <a:p>
            <a:pPr lvl="1"/>
            <a:r>
              <a:rPr lang="en-GB" sz="1800" dirty="0"/>
              <a:t>APIS linked to the real operations with extensive helpful </a:t>
            </a:r>
            <a:r>
              <a:rPr lang="en-GB" sz="1800" dirty="0" err="1"/>
              <a:t>CfU</a:t>
            </a:r>
            <a:endParaRPr lang="en-GB" sz="1800" dirty="0"/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4RP APOM “who can do more can do less”, APOM linked to the specifications, no </a:t>
            </a:r>
            <a:r>
              <a:rPr lang="en-GB" sz="1800" dirty="0" err="1"/>
              <a:t>CfU</a:t>
            </a:r>
            <a:endParaRPr lang="en-GB" sz="1800" dirty="0"/>
          </a:p>
          <a:p>
            <a:pPr lvl="1"/>
            <a:r>
              <a:rPr lang="en-GB" sz="1800" dirty="0"/>
              <a:t>(shift to the sector)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7D453-C1CC-FC5C-0585-7121CD3DDE4E}"/>
              </a:ext>
            </a:extLst>
          </p:cNvPr>
          <p:cNvSpPr txBox="1"/>
          <p:nvPr/>
        </p:nvSpPr>
        <p:spPr>
          <a:xfrm>
            <a:off x="1370045" y="6099917"/>
            <a:ext cx="9983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/>
              <a:t>Let’s</a:t>
            </a:r>
            <a:r>
              <a:rPr lang="fr-BE" sz="3000" dirty="0"/>
              <a:t> </a:t>
            </a:r>
            <a:r>
              <a:rPr lang="fr-BE" sz="3000" dirty="0" err="1"/>
              <a:t>keep</a:t>
            </a:r>
            <a:r>
              <a:rPr lang="fr-BE" sz="3000" dirty="0"/>
              <a:t> </a:t>
            </a:r>
            <a:r>
              <a:rPr lang="fr-BE" sz="3000" dirty="0" err="1"/>
              <a:t>it</a:t>
            </a:r>
            <a:r>
              <a:rPr lang="fr-BE" sz="3000" dirty="0"/>
              <a:t> on </a:t>
            </a:r>
            <a:r>
              <a:rPr lang="fr-BE" sz="3000" dirty="0" err="1"/>
              <a:t>track</a:t>
            </a:r>
            <a:r>
              <a:rPr lang="fr-BE" sz="3000" dirty="0"/>
              <a:t>! (</a:t>
            </a:r>
            <a:r>
              <a:rPr lang="fr-BE" sz="3000" dirty="0" err="1"/>
              <a:t>with</a:t>
            </a:r>
            <a:r>
              <a:rPr lang="fr-BE" sz="3000" dirty="0"/>
              <a:t> &lt; 8 FTE)</a:t>
            </a:r>
            <a:endParaRPr lang="en-BE" sz="3000" dirty="0"/>
          </a:p>
        </p:txBody>
      </p:sp>
    </p:spTree>
    <p:extLst>
      <p:ext uri="{BB962C8B-B14F-4D97-AF65-F5344CB8AC3E}">
        <p14:creationId xmlns:p14="http://schemas.microsoft.com/office/powerpoint/2010/main" val="7384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95CA0-50DE-6D2F-6F1B-369F05CE8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6CF01-D67A-476D-7302-62D3819F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Appetizers</a:t>
            </a:r>
            <a:r>
              <a:rPr lang="fr-BE" dirty="0"/>
              <a:t> and first bites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2B0235-8E4E-F61A-ECFA-CE2F44B9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684C3A-FD66-D76D-618E-E2E808FD0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NSA BE support for introduction of:</a:t>
            </a:r>
          </a:p>
          <a:p>
            <a:pPr marL="342900" indent="-342900">
              <a:buFontTx/>
              <a:buChar char="-"/>
            </a:pPr>
            <a:r>
              <a:rPr lang="en-GB" dirty="0"/>
              <a:t>OSS application for type authorisation</a:t>
            </a:r>
          </a:p>
          <a:p>
            <a:pPr marL="342900" indent="-342900">
              <a:buFontTx/>
              <a:buChar char="-"/>
            </a:pPr>
            <a:r>
              <a:rPr lang="en-GB" dirty="0"/>
              <a:t>OSS application for C2T</a:t>
            </a:r>
          </a:p>
          <a:p>
            <a:pPr marL="342900" indent="-342900">
              <a:buFontTx/>
              <a:buChar char="-"/>
            </a:pPr>
            <a:r>
              <a:rPr lang="en-GB" dirty="0"/>
              <a:t>EVR application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CC5F05-4806-A92C-FCF2-A506C27F4E4D}"/>
              </a:ext>
            </a:extLst>
          </p:cNvPr>
          <p:cNvSpPr txBox="1"/>
          <p:nvPr/>
        </p:nvSpPr>
        <p:spPr>
          <a:xfrm>
            <a:off x="1370045" y="6099917"/>
            <a:ext cx="9983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err="1"/>
              <a:t>Let’s</a:t>
            </a:r>
            <a:r>
              <a:rPr lang="fr-BE" sz="3000" dirty="0"/>
              <a:t> </a:t>
            </a:r>
            <a:r>
              <a:rPr lang="fr-BE" sz="3000" dirty="0" err="1"/>
              <a:t>keep</a:t>
            </a:r>
            <a:r>
              <a:rPr lang="fr-BE" sz="3000" dirty="0"/>
              <a:t> </a:t>
            </a:r>
            <a:r>
              <a:rPr lang="fr-BE" sz="3000" dirty="0" err="1"/>
              <a:t>it</a:t>
            </a:r>
            <a:r>
              <a:rPr lang="fr-BE" sz="3000" dirty="0"/>
              <a:t> on </a:t>
            </a:r>
            <a:r>
              <a:rPr lang="fr-BE" sz="3000" dirty="0" err="1"/>
              <a:t>track</a:t>
            </a:r>
            <a:r>
              <a:rPr lang="fr-BE" sz="3000" dirty="0"/>
              <a:t>! (</a:t>
            </a:r>
            <a:r>
              <a:rPr lang="fr-BE" sz="3000" dirty="0" err="1"/>
              <a:t>together</a:t>
            </a:r>
            <a:r>
              <a:rPr lang="fr-BE" sz="3000" dirty="0"/>
              <a:t>)</a:t>
            </a:r>
            <a:endParaRPr lang="en-BE" sz="3000" dirty="0"/>
          </a:p>
        </p:txBody>
      </p:sp>
    </p:spTree>
    <p:extLst>
      <p:ext uri="{BB962C8B-B14F-4D97-AF65-F5344CB8AC3E}">
        <p14:creationId xmlns:p14="http://schemas.microsoft.com/office/powerpoint/2010/main" val="41721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NSA Rail Belgium">
  <a:themeElements>
    <a:clrScheme name="NSA Rail Belgium">
      <a:dk1>
        <a:sysClr val="windowText" lastClr="000000"/>
      </a:dk1>
      <a:lt1>
        <a:sysClr val="window" lastClr="FFFFFF"/>
      </a:lt1>
      <a:dk2>
        <a:srgbClr val="11371D"/>
      </a:dk2>
      <a:lt2>
        <a:srgbClr val="F2F2F2"/>
      </a:lt2>
      <a:accent1>
        <a:srgbClr val="56C27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6C271"/>
      </a:hlink>
      <a:folHlink>
        <a:srgbClr val="11371D"/>
      </a:folHlink>
    </a:clrScheme>
    <a:fontScheme name="Aangepast 1">
      <a:majorFont>
        <a:latin typeface="Neue Haas Unica Pro"/>
        <a:ea typeface=""/>
        <a:cs typeface=""/>
      </a:majorFont>
      <a:minorFont>
        <a:latin typeface="Neue Haas Unic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676EFB50-548D-4ABE-B58D-3597F8D78302}" vid="{07D0DB18-2D2F-4677-A1FE-F54D883FC23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1</Value>
    </TaxCatchAll>
    <g337828d867743cab065af36c4e1a31c xmlns="958d991e-75f4-475f-9711-a187762495e2" xsi:nil="true"/>
    <h70713ed90ce4adeabe454f2aabfa4ef xmlns="958d991e-75f4-475f-9711-a187762495e2" xsi:nil="true"/>
    <gf147c1d654543abacff4a31dfc45623 xmlns="958d991e-75f4-475f-9711-a187762495e2" xsi:nil="true"/>
    <Project_x0020_Code xmlns="958d991e-75f4-475f-9711-a187762495e2" xsi:nil="true"/>
    <p326cb0d1ec842459739b9fbd76e8967 xmlns="958d991e-75f4-475f-9711-a187762495e2">
      <Terms xmlns="http://schemas.microsoft.com/office/infopath/2007/PartnerControls"/>
    </p326cb0d1ec842459739b9fbd76e8967>
    <_dlc_DocId xmlns="49592fe1-76b3-425e-9982-488f19897f48">EXTID-669784189-116</_dlc_DocId>
    <_dlc_DocIdUrl xmlns="49592fe1-76b3-425e-9982-488f19897f48">
      <Url>https://eraeuropaeu.sharepoint.com/sites/ERAAC2/_layouts/15/DocIdRedir.aspx?ID=EXTID-669784189-116</Url>
      <Description>EXTID-669784189-116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457DFE1F6D07E7428D5A531AEBF7280D" ma:contentTypeVersion="3" ma:contentTypeDescription="" ma:contentTypeScope="" ma:versionID="85643a3c081623a8144db449c655be17">
  <xsd:schema xmlns:xsd="http://www.w3.org/2001/XMLSchema" xmlns:xs="http://www.w3.org/2001/XMLSchema" xmlns:p="http://schemas.microsoft.com/office/2006/metadata/properties" xmlns:ns2="958d991e-75f4-475f-9711-a187762495e2" xmlns:ns3="49592fe1-76b3-425e-9982-488f19897f48" targetNamespace="http://schemas.microsoft.com/office/2006/metadata/properties" ma:root="true" ma:fieldsID="22d61d5a324fc0564f914b3ec014be40" ns2:_="" ns3:_="">
    <xsd:import namespace="958d991e-75f4-475f-9711-a187762495e2"/>
    <xsd:import namespace="49592fe1-76b3-425e-9982-488f19897f48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3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3:_dlc_DocId" minOccurs="0"/>
                <xsd:element ref="ns3:_dlc_DocIdUrl" minOccurs="0"/>
                <xsd:element ref="ns3:_dlc_DocIdPersistId" minOccurs="0"/>
                <xsd:element ref="ns2:p326cb0d1ec842459739b9fbd76e8967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d991e-75f4-475f-9711-a187762495e2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98a463e-6d81-416e-8743-eab523be1b8a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nillable="true" ma:displayName="Origin-Author_0" ma:hidden="true" ma:internalName="gf147c1d654543abacff4a31dfc45623" ma:readOnly="false">
      <xsd:simpleType>
        <xsd:restriction base="dms:Note"/>
      </xsd:simpleType>
    </xsd:element>
    <xsd:element name="g337828d867743cab065af36c4e1a31c" ma:index="11" nillable="true" ma:displayName="Process_0" ma:hidden="true" ma:internalName="g337828d867743cab065af36c4e1a31c" ma:readOnly="false">
      <xsd:simpleType>
        <xsd:restriction base="dms:Note"/>
      </xsd:simpleType>
    </xsd:element>
    <xsd:element name="h70713ed90ce4adeabe454f2aabfa4ef" ma:index="12" nillable="true" ma:displayName="Document type_0" ma:hidden="true" ma:internalName="h70713ed90ce4adeabe454f2aabfa4ef" ma:readOnly="false">
      <xsd:simpleType>
        <xsd:restriction base="dms:Note"/>
      </xsd:simpleType>
    </xsd:element>
    <xsd:element name="p326cb0d1ec842459739b9fbd76e8967" ma:index="20" nillable="true" ma:taxonomy="true" ma:internalName="p326cb0d1ec842459739b9fbd76e89670" ma:taxonomyFieldName="ERAAC2_x0020__x002d__x0020_Topic" ma:displayName="ERAAC2 - Topic" ma:default="" ma:fieldId="{9326cb0d-1ec8-4245-9739-b9fbd76e8967}" ma:sspId="ec698c8c-469b-4390-ad13-30cd69364034" ma:termSetId="470987b7-aa59-4596-ae6c-b35b117cbe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598a463e-6d81-416e-8743-eab523be1b8a}" ma:internalName="TaxCatchAll" ma:readOnly="false" ma:showField="CatchAllData" ma:web="c6820865-9993-4261-85b3-01753d86e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ec698c8c-469b-4390-ad13-30cd69364034" ContentTypeId="0x010100ED194B9F7C15044CBD43C025EAD2ECAB" PreviousValue="true" LastSyncTimeStamp="2025-01-21T16:19:50.75Z"/>
</file>

<file path=customXml/itemProps1.xml><?xml version="1.0" encoding="utf-8"?>
<ds:datastoreItem xmlns:ds="http://schemas.openxmlformats.org/officeDocument/2006/customXml" ds:itemID="{BD276F2C-10EC-4CE7-8716-CD3A627DAF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C56C70-E559-4376-9D16-337408ABA45F}">
  <ds:schemaRefs>
    <ds:schemaRef ds:uri="0542ce47-2212-46ac-927c-1c30256f502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004af05-e248-40f5-b3d4-3ce31c488157"/>
    <ds:schemaRef ds:uri="http://purl.org/dc/elements/1.1/"/>
    <ds:schemaRef ds:uri="http://schemas.microsoft.com/office/2006/metadata/properties"/>
    <ds:schemaRef ds:uri="7d0d8ea5-52d9-40bd-99d3-1dc42ba2c6c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394A6E-EACF-4AD0-B238-5C6990EF90BB}"/>
</file>

<file path=customXml/itemProps4.xml><?xml version="1.0" encoding="utf-8"?>
<ds:datastoreItem xmlns:ds="http://schemas.openxmlformats.org/officeDocument/2006/customXml" ds:itemID="{6CBB8315-47CE-4A5D-9708-774C8BF6C45A}"/>
</file>

<file path=customXml/itemProps5.xml><?xml version="1.0" encoding="utf-8"?>
<ds:datastoreItem xmlns:ds="http://schemas.openxmlformats.org/officeDocument/2006/customXml" ds:itemID="{DBBCDBD2-AC9D-424A-94DB-A262EB8DFC13}"/>
</file>

<file path=docProps/app.xml><?xml version="1.0" encoding="utf-8"?>
<Properties xmlns="http://schemas.openxmlformats.org/officeDocument/2006/extended-properties" xmlns:vt="http://schemas.openxmlformats.org/officeDocument/2006/docPropsVTypes">
  <Template>Template_NSA Rail Belgium_FR (1)</Template>
  <TotalTime>0</TotalTime>
  <Words>509</Words>
  <Application>Microsoft Office PowerPoint</Application>
  <PresentationFormat>Grand écran</PresentationFormat>
  <Paragraphs>98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Calibri</vt:lpstr>
      <vt:lpstr>Arial</vt:lpstr>
      <vt:lpstr>Neue Haas Unica Pro</vt:lpstr>
      <vt:lpstr>NSA Rail Belgium</vt:lpstr>
      <vt:lpstr>NSA BE challenges for ETCS-only operations</vt:lpstr>
      <vt:lpstr>Biggest NSA challenge: </vt:lpstr>
      <vt:lpstr>Today in Belgium</vt:lpstr>
      <vt:lpstr>Belgium: 5 shades of ETCS trackside</vt:lpstr>
      <vt:lpstr>RS in Belgium with ETCS</vt:lpstr>
      <vt:lpstr>No time to waste – 100% availability upon request</vt:lpstr>
      <vt:lpstr>No time to waste – « no surprises » policy</vt:lpstr>
      <vt:lpstr>No time to waste – « no surprises » policy</vt:lpstr>
      <vt:lpstr>Appetizers and first bites</vt:lpstr>
      <vt:lpstr>Thank you!</vt:lpstr>
    </vt:vector>
  </TitlesOfParts>
  <Company>FODMOB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Julien Depuydt</dc:creator>
  <cp:lastModifiedBy>Julien Depuydt</cp:lastModifiedBy>
  <cp:revision>8</cp:revision>
  <dcterms:created xsi:type="dcterms:W3CDTF">2026-04-09T09:43:20Z</dcterms:created>
  <dcterms:modified xsi:type="dcterms:W3CDTF">2026-04-10T13:24:34Z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0x010100ED194B9F7C15044CBD43C025EAD2ECAB00457DFE1F6D07E7428D5A531AEBF7280D</vt:lpwstr>
  </property>
  <property fmtid="{D5CDD505-2E9C-101B-9397-08002B2CF9AE}" pid="3" name="MediaServiceImageTags">
    <vt:lpwstr/>
  </property>
  <property fmtid="{D5CDD505-2E9C-101B-9397-08002B2CF9AE}" pid="4" name="gf147c1d654543abacff4a31dfc456230">
    <vt:lpwstr>ERA|8287c6ea-6f12-4bfd-9fc9-6825fce534f5</vt:lpwstr>
  </property>
  <property fmtid="{D5CDD505-2E9C-101B-9397-08002B2CF9AE}" pid="5" name="_dlc_DocIdItemGuid">
    <vt:lpwstr>29c9f7db-d0d1-43f6-ad56-e2cbf628c339</vt:lpwstr>
  </property>
  <property fmtid="{D5CDD505-2E9C-101B-9397-08002B2CF9AE}" pid="6" name="Origin-Author">
    <vt:lpwstr>1;#ERA|8287c6ea-6f12-4bfd-9fc9-6825fce534f5</vt:lpwstr>
  </property>
  <property fmtid="{D5CDD505-2E9C-101B-9397-08002B2CF9AE}" pid="7" name="Origin_x002d_Author">
    <vt:lpwstr>1;#ERA|8287c6ea-6f12-4bfd-9fc9-6825fce534f5</vt:lpwstr>
  </property>
  <property fmtid="{D5CDD505-2E9C-101B-9397-08002B2CF9AE}" pid="8" name="ERAAC2_x0020__x002d__x0020_Topic">
    <vt:lpwstr/>
  </property>
  <property fmtid="{D5CDD505-2E9C-101B-9397-08002B2CF9AE}" pid="9" name="ERAAC2 - Topic">
    <vt:lpwstr/>
  </property>
</Properties>
</file>