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2.xml" ContentType="application/vnd.openxmlformats-officedocument.wordprocessingml.header+xml"/>
  <Override PartName="/word/comments.xml" ContentType="application/vnd.openxmlformats-officedocument.wordprocessingml.comments+xml"/>
  <Override PartName="/word/commentsExtended.xml" ContentType="application/vnd.openxmlformats-officedocument.wordprocessingml.commentsExtended+xml"/>
  <Override PartName="/word/commentsIds.xml" ContentType="application/vnd.openxmlformats-officedocument.wordprocessingml.commentsIds+xml"/>
  <Override PartName="/word/commentsExtensible.xml" ContentType="application/vnd.openxmlformats-officedocument.wordprocessingml.commentsExtensible+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footer4.xml" ContentType="application/vnd.openxmlformats-officedocument.wordprocessingml.footer+xml"/>
  <Override PartName="/word/fontTable.xml" ContentType="application/vnd.openxmlformats-officedocument.wordprocessingml.fontTable+xml"/>
  <Override PartName="/word/people.xml" ContentType="application/vnd.openxmlformats-officedocument.wordprocessingml.peop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1D1DD244" w14:textId="77777777" w:rsidR="00B846D4" w:rsidRDefault="00B846D4" w:rsidP="0068148C">
      <w:pPr>
        <w:pStyle w:val="Title"/>
      </w:pPr>
      <w:r>
        <w:t>ANNEX 8</w:t>
      </w:r>
    </w:p>
    <w:p w14:paraId="7F35DC65" w14:textId="29E6FA52" w:rsidR="0068148C" w:rsidRPr="00A6608B" w:rsidRDefault="00D17EA6" w:rsidP="0068148C">
      <w:pPr>
        <w:pStyle w:val="Title"/>
      </w:pPr>
      <w:r>
        <w:t xml:space="preserve">DRAFT </w:t>
      </w:r>
      <w:r w:rsidR="0068148C" w:rsidRPr="00A6608B">
        <w:t xml:space="preserve">FRAMEWORK </w:t>
      </w:r>
      <w:r w:rsidR="0068148C" w:rsidRPr="0068148C">
        <w:t>CONTRACT</w:t>
      </w:r>
      <w:r w:rsidR="0068148C" w:rsidRPr="00A6608B">
        <w:t xml:space="preserve"> FOR SERVICES</w:t>
      </w:r>
    </w:p>
    <w:p w14:paraId="7F35DC66" w14:textId="34EE3F64" w:rsidR="0068148C" w:rsidRPr="007D129C" w:rsidRDefault="0068148C" w:rsidP="0068148C">
      <w:pPr>
        <w:pStyle w:val="Title"/>
        <w:rPr>
          <w:b/>
          <w:sz w:val="28"/>
        </w:rPr>
      </w:pPr>
      <w:r w:rsidRPr="007D129C">
        <w:t xml:space="preserve">NUMBER </w:t>
      </w:r>
      <w:r>
        <w:rPr>
          <w:sz w:val="28"/>
        </w:rPr>
        <w:t>—</w:t>
      </w:r>
      <w:r w:rsidR="00D17EA6">
        <w:rPr>
          <w:sz w:val="28"/>
        </w:rPr>
        <w:t xml:space="preserve"> </w:t>
      </w:r>
      <w:r w:rsidR="00D17EA6" w:rsidRPr="00D17EA6">
        <w:rPr>
          <w:bCs/>
        </w:rPr>
        <w:t>ERA 202</w:t>
      </w:r>
      <w:r w:rsidR="006D65B5">
        <w:rPr>
          <w:bCs/>
        </w:rPr>
        <w:t>6</w:t>
      </w:r>
      <w:r w:rsidR="00D17EA6" w:rsidRPr="00D17EA6">
        <w:rPr>
          <w:bCs/>
        </w:rPr>
        <w:t xml:space="preserve"> </w:t>
      </w:r>
      <w:r w:rsidR="00225099">
        <w:rPr>
          <w:bCs/>
        </w:rPr>
        <w:t>0</w:t>
      </w:r>
      <w:r w:rsidR="006D65B5">
        <w:rPr>
          <w:bCs/>
        </w:rPr>
        <w:t>2</w:t>
      </w:r>
      <w:r w:rsidR="00D17EA6" w:rsidRPr="00D17EA6">
        <w:rPr>
          <w:bCs/>
        </w:rPr>
        <w:t xml:space="preserve"> FWC</w:t>
      </w:r>
    </w:p>
    <w:p w14:paraId="7F35DC67" w14:textId="70520CED" w:rsidR="0068148C" w:rsidRPr="007D129C" w:rsidRDefault="0068148C" w:rsidP="0068148C">
      <w:pPr>
        <w:spacing w:before="100" w:beforeAutospacing="1" w:after="100" w:afterAutospacing="1"/>
        <w:jc w:val="both"/>
      </w:pPr>
      <w:r w:rsidRPr="006D65B5">
        <w:rPr>
          <w:b/>
          <w:bCs/>
        </w:rPr>
        <w:t>The European Union</w:t>
      </w:r>
      <w:r w:rsidR="004D12C1" w:rsidRPr="006D65B5">
        <w:rPr>
          <w:b/>
          <w:bCs/>
        </w:rPr>
        <w:t xml:space="preserve"> Agency for Railways</w:t>
      </w:r>
      <w:r w:rsidRPr="007D129C">
        <w:t xml:space="preserve"> (</w:t>
      </w:r>
      <w:r w:rsidR="004D12C1">
        <w:t>“</w:t>
      </w:r>
      <w:r w:rsidRPr="007D129C">
        <w:t xml:space="preserve">the </w:t>
      </w:r>
      <w:r w:rsidR="004D12C1">
        <w:t>Agency” or “ERA”</w:t>
      </w:r>
      <w:r w:rsidRPr="007D129C">
        <w:t>), represented for the purposes of sign</w:t>
      </w:r>
      <w:r>
        <w:t>ing</w:t>
      </w:r>
      <w:r w:rsidRPr="007D129C">
        <w:t xml:space="preserve"> this </w:t>
      </w:r>
      <w:r>
        <w:t xml:space="preserve">framework </w:t>
      </w:r>
      <w:r w:rsidRPr="007D129C">
        <w:t>contract by</w:t>
      </w:r>
      <w:r w:rsidR="00720D2C" w:rsidRPr="00720D2C">
        <w:t xml:space="preserve"> </w:t>
      </w:r>
      <w:r w:rsidR="00720D2C">
        <w:t>Mr</w:t>
      </w:r>
      <w:r w:rsidR="00A0267D">
        <w:t>s Anna GIGANTINO</w:t>
      </w:r>
      <w:r w:rsidR="00720D2C">
        <w:t>, Head of E</w:t>
      </w:r>
      <w:r w:rsidR="00A0267D">
        <w:t>RA Academy</w:t>
      </w:r>
      <w:r w:rsidR="00720D2C">
        <w:t xml:space="preserve"> Unit</w:t>
      </w:r>
      <w:r w:rsidRPr="007D129C">
        <w:t>,</w:t>
      </w:r>
    </w:p>
    <w:p w14:paraId="7F35DC68" w14:textId="77777777" w:rsidR="0068148C" w:rsidRDefault="0068148C" w:rsidP="0068148C">
      <w:pPr>
        <w:spacing w:before="100" w:beforeAutospacing="1" w:after="100" w:afterAutospacing="1"/>
        <w:jc w:val="both"/>
      </w:pPr>
      <w:r>
        <w:t xml:space="preserve">of the one part </w:t>
      </w:r>
      <w:r w:rsidRPr="007D129C">
        <w:t>and</w:t>
      </w:r>
    </w:p>
    <w:p w14:paraId="7F35DC69" w14:textId="77777777" w:rsidR="0068148C" w:rsidRPr="007D129C" w:rsidRDefault="0068148C" w:rsidP="0068148C">
      <w:pPr>
        <w:spacing w:after="100" w:afterAutospacing="1"/>
        <w:rPr>
          <w:b/>
        </w:rPr>
      </w:pPr>
      <w:r w:rsidRPr="007D129C">
        <w:t>[</w:t>
      </w:r>
      <w:r w:rsidRPr="00FD5C90">
        <w:rPr>
          <w:i/>
          <w:highlight w:val="lightGray"/>
        </w:rPr>
        <w:t>Full official name</w:t>
      </w:r>
      <w:r w:rsidRPr="007D129C">
        <w:t>]</w:t>
      </w:r>
    </w:p>
    <w:p w14:paraId="7F35DC6A" w14:textId="77777777" w:rsidR="0068148C" w:rsidRPr="007D129C" w:rsidRDefault="0068148C" w:rsidP="0068148C">
      <w:pPr>
        <w:spacing w:after="100" w:afterAutospacing="1"/>
      </w:pPr>
      <w:r w:rsidRPr="007D129C">
        <w:t>[</w:t>
      </w:r>
      <w:r w:rsidRPr="00FD5C90">
        <w:rPr>
          <w:i/>
          <w:highlight w:val="lightGray"/>
        </w:rPr>
        <w:t>Official legal form</w:t>
      </w:r>
      <w:r>
        <w:rPr>
          <w:i/>
        </w:rPr>
        <w:t xml:space="preserve"> </w:t>
      </w:r>
      <w:r w:rsidRPr="007D129C">
        <w:t>]</w:t>
      </w:r>
    </w:p>
    <w:p w14:paraId="7F35DC6B" w14:textId="77777777" w:rsidR="0068148C" w:rsidRPr="007D129C" w:rsidRDefault="0068148C" w:rsidP="0068148C">
      <w:pPr>
        <w:spacing w:after="100" w:afterAutospacing="1"/>
        <w:rPr>
          <w:b/>
        </w:rPr>
      </w:pPr>
      <w:r w:rsidRPr="007D129C">
        <w:rPr>
          <w:b/>
        </w:rPr>
        <w:t>[</w:t>
      </w:r>
      <w:r w:rsidRPr="00FD5C90">
        <w:rPr>
          <w:i/>
          <w:highlight w:val="lightGray"/>
        </w:rPr>
        <w:t>Statutory registration number or ID or passport number</w:t>
      </w:r>
      <w:r w:rsidRPr="007D129C">
        <w:rPr>
          <w:b/>
        </w:rPr>
        <w:t>]</w:t>
      </w:r>
    </w:p>
    <w:p w14:paraId="7F35DC6C" w14:textId="77777777" w:rsidR="0068148C" w:rsidRPr="007D129C" w:rsidRDefault="0068148C" w:rsidP="0068148C">
      <w:pPr>
        <w:spacing w:after="100" w:afterAutospacing="1"/>
        <w:rPr>
          <w:b/>
        </w:rPr>
      </w:pPr>
      <w:r w:rsidRPr="007D129C">
        <w:t>[</w:t>
      </w:r>
      <w:r w:rsidRPr="00FD5C90">
        <w:rPr>
          <w:i/>
          <w:highlight w:val="lightGray"/>
        </w:rPr>
        <w:t>Full official address</w:t>
      </w:r>
      <w:r w:rsidRPr="007D129C">
        <w:t>]</w:t>
      </w:r>
    </w:p>
    <w:p w14:paraId="7F35DC6D" w14:textId="77777777" w:rsidR="0068148C" w:rsidRDefault="0068148C" w:rsidP="0068148C">
      <w:pPr>
        <w:spacing w:after="100" w:afterAutospacing="1"/>
      </w:pPr>
      <w:r w:rsidRPr="007D129C">
        <w:t>[</w:t>
      </w:r>
      <w:r w:rsidRPr="00FD5C90">
        <w:rPr>
          <w:i/>
          <w:highlight w:val="lightGray"/>
        </w:rPr>
        <w:t>VAT registration number</w:t>
      </w:r>
      <w:r w:rsidRPr="007D129C">
        <w:t>]</w:t>
      </w:r>
    </w:p>
    <w:p w14:paraId="7F35DC6E" w14:textId="77777777" w:rsidR="0068148C" w:rsidRDefault="0068148C" w:rsidP="0068148C">
      <w:pPr>
        <w:spacing w:after="100" w:afterAutospacing="1"/>
      </w:pPr>
      <w:r>
        <w:t>[</w:t>
      </w:r>
      <w:r w:rsidRPr="00FD5C90">
        <w:rPr>
          <w:highlight w:val="lightGray"/>
        </w:rPr>
        <w:t xml:space="preserve">appointed as </w:t>
      </w:r>
      <w:r>
        <w:rPr>
          <w:highlight w:val="lightGray"/>
        </w:rPr>
        <w:t xml:space="preserve">the </w:t>
      </w:r>
      <w:r w:rsidRPr="00FD5C90">
        <w:rPr>
          <w:highlight w:val="lightGray"/>
        </w:rPr>
        <w:t>leader of the group by the members of the group that submitted the joint tender</w:t>
      </w:r>
      <w:r>
        <w:t>]</w:t>
      </w:r>
    </w:p>
    <w:p w14:paraId="7F35DC6F" w14:textId="77777777" w:rsidR="0068148C" w:rsidRPr="00FD5C90" w:rsidRDefault="0068148C" w:rsidP="0068148C">
      <w:pPr>
        <w:spacing w:before="100" w:beforeAutospacing="1" w:after="100" w:afterAutospacing="1"/>
        <w:jc w:val="both"/>
        <w:rPr>
          <w:color w:val="0070C0"/>
        </w:rPr>
      </w:pPr>
      <w:r w:rsidRPr="00FD5C90">
        <w:rPr>
          <w:color w:val="0070C0"/>
        </w:rPr>
        <w:t>[</w:t>
      </w:r>
      <w:r w:rsidRPr="00064A06">
        <w:rPr>
          <w:i/>
          <w:color w:val="0070C0"/>
        </w:rPr>
        <w:t>For joint tenders,</w:t>
      </w:r>
      <w:r>
        <w:rPr>
          <w:color w:val="0070C0"/>
        </w:rPr>
        <w:t xml:space="preserve"> r</w:t>
      </w:r>
      <w:r w:rsidRPr="00FD5C90">
        <w:rPr>
          <w:i/>
          <w:color w:val="0070C0"/>
        </w:rPr>
        <w:t>epeat these data as many times as there are contractors and continue numbering</w:t>
      </w:r>
      <w:r w:rsidRPr="00FD5C90">
        <w:rPr>
          <w:color w:val="0070C0"/>
        </w:rPr>
        <w:t>]</w:t>
      </w:r>
    </w:p>
    <w:p w14:paraId="7F35DC70" w14:textId="77777777" w:rsidR="0068148C" w:rsidRDefault="0068148C" w:rsidP="0068148C">
      <w:pPr>
        <w:spacing w:before="100" w:beforeAutospacing="1" w:after="100" w:afterAutospacing="1"/>
        <w:jc w:val="both"/>
      </w:pPr>
      <w:r w:rsidRPr="007D129C">
        <w:t>(</w:t>
      </w:r>
      <w:r>
        <w:t>[</w:t>
      </w:r>
      <w:r w:rsidRPr="00FD5C90">
        <w:rPr>
          <w:highlight w:val="lightGray"/>
        </w:rPr>
        <w:t>collectively</w:t>
      </w:r>
      <w:r>
        <w:t>] ‘</w:t>
      </w:r>
      <w:r w:rsidRPr="000E2A9E">
        <w:t xml:space="preserve">the </w:t>
      </w:r>
      <w:r>
        <w:t>c</w:t>
      </w:r>
      <w:r w:rsidRPr="000E2A9E">
        <w:t>ontractor</w:t>
      </w:r>
      <w:r>
        <w:t>’</w:t>
      </w:r>
      <w:r w:rsidRPr="007D129C">
        <w:t>)</w:t>
      </w:r>
      <w:r>
        <w:t xml:space="preserve">, </w:t>
      </w:r>
      <w:r w:rsidRPr="007D129C">
        <w:t xml:space="preserve">represented for the purposes of the signature of this </w:t>
      </w:r>
      <w:r>
        <w:t xml:space="preserve">framework </w:t>
      </w:r>
      <w:r w:rsidRPr="007D129C">
        <w:t>contract by</w:t>
      </w:r>
      <w:r w:rsidRPr="007D129C">
        <w:rPr>
          <w:i/>
        </w:rPr>
        <w:t xml:space="preserve"> </w:t>
      </w:r>
      <w:r w:rsidRPr="007D129C">
        <w:t>[</w:t>
      </w:r>
      <w:r w:rsidRPr="00FD5C90">
        <w:rPr>
          <w:i/>
          <w:highlight w:val="lightGray"/>
        </w:rPr>
        <w:t>forename, surname</w:t>
      </w:r>
      <w:r>
        <w:rPr>
          <w:i/>
          <w:highlight w:val="lightGray"/>
        </w:rPr>
        <w:t>,</w:t>
      </w:r>
      <w:r w:rsidRPr="00FD5C90">
        <w:rPr>
          <w:i/>
          <w:highlight w:val="lightGray"/>
        </w:rPr>
        <w:t xml:space="preserve"> function of legal </w:t>
      </w:r>
      <w:r w:rsidRPr="007C2681">
        <w:rPr>
          <w:i/>
          <w:highlight w:val="lightGray"/>
        </w:rPr>
        <w:t xml:space="preserve">representative and name of company in </w:t>
      </w:r>
      <w:r>
        <w:rPr>
          <w:i/>
          <w:highlight w:val="lightGray"/>
        </w:rPr>
        <w:t xml:space="preserve">the </w:t>
      </w:r>
      <w:r w:rsidRPr="007C2681">
        <w:rPr>
          <w:i/>
          <w:highlight w:val="lightGray"/>
        </w:rPr>
        <w:t xml:space="preserve">case of </w:t>
      </w:r>
      <w:r>
        <w:rPr>
          <w:i/>
          <w:highlight w:val="lightGray"/>
        </w:rPr>
        <w:t xml:space="preserve">a </w:t>
      </w:r>
      <w:r w:rsidRPr="007C2681">
        <w:rPr>
          <w:i/>
          <w:highlight w:val="lightGray"/>
        </w:rPr>
        <w:t>joint tender</w:t>
      </w:r>
      <w:r w:rsidRPr="007D129C">
        <w:t>]</w:t>
      </w:r>
      <w:r>
        <w:t>,</w:t>
      </w:r>
    </w:p>
    <w:p w14:paraId="7F35DC71" w14:textId="77777777" w:rsidR="0068148C" w:rsidRPr="007D129C" w:rsidRDefault="0068148C" w:rsidP="0068148C">
      <w:pPr>
        <w:spacing w:before="100" w:beforeAutospacing="1" w:after="100" w:afterAutospacing="1"/>
        <w:jc w:val="both"/>
      </w:pPr>
      <w:r>
        <w:t>on the other part,</w:t>
      </w:r>
    </w:p>
    <w:p w14:paraId="7F35DC72" w14:textId="77777777" w:rsidR="0068148C" w:rsidRPr="007D129C" w:rsidRDefault="0068148C" w:rsidP="0068148C">
      <w:pPr>
        <w:tabs>
          <w:tab w:val="left" w:pos="510"/>
          <w:tab w:val="left" w:pos="1020"/>
          <w:tab w:val="left" w:pos="10977"/>
        </w:tabs>
        <w:spacing w:before="100" w:beforeAutospacing="1" w:after="100" w:afterAutospacing="1"/>
        <w:jc w:val="center"/>
      </w:pPr>
      <w:r w:rsidRPr="007D129C">
        <w:t>HAVE AGREED</w:t>
      </w:r>
    </w:p>
    <w:p w14:paraId="7F35DC73" w14:textId="77777777" w:rsidR="0068148C" w:rsidRPr="007D129C" w:rsidRDefault="0068148C" w:rsidP="0068148C">
      <w:pPr>
        <w:spacing w:before="100" w:beforeAutospacing="1" w:after="100" w:afterAutospacing="1"/>
      </w:pPr>
      <w:r>
        <w:t xml:space="preserve">to </w:t>
      </w:r>
      <w:r w:rsidRPr="007D129C">
        <w:t xml:space="preserve">the </w:t>
      </w:r>
      <w:r w:rsidRPr="007D129C">
        <w:rPr>
          <w:b/>
        </w:rPr>
        <w:t xml:space="preserve">special conditions, </w:t>
      </w:r>
      <w:r w:rsidRPr="007D129C">
        <w:t>the</w:t>
      </w:r>
      <w:r w:rsidRPr="007D129C">
        <w:rPr>
          <w:b/>
        </w:rPr>
        <w:t xml:space="preserve"> general conditions for framework contracts</w:t>
      </w:r>
      <w:r w:rsidRPr="007D129C">
        <w:t xml:space="preserve"> </w:t>
      </w:r>
      <w:r>
        <w:t xml:space="preserve">for services </w:t>
      </w:r>
      <w:r w:rsidRPr="007D129C">
        <w:t>and the following annexes:</w:t>
      </w:r>
    </w:p>
    <w:p w14:paraId="7F35DC74" w14:textId="18736F44" w:rsidR="0068148C" w:rsidRPr="006D65B5" w:rsidRDefault="0068148C" w:rsidP="0068148C">
      <w:pPr>
        <w:spacing w:before="100" w:beforeAutospacing="1" w:after="100" w:afterAutospacing="1"/>
        <w:ind w:left="1560" w:hanging="1560"/>
        <w:jc w:val="both"/>
        <w:rPr>
          <w:lang w:val="pt-BR"/>
        </w:rPr>
      </w:pPr>
      <w:r w:rsidRPr="006D65B5">
        <w:rPr>
          <w:b/>
          <w:lang w:val="pt-BR"/>
        </w:rPr>
        <w:t>Annex I –</w:t>
      </w:r>
      <w:r w:rsidRPr="006D65B5">
        <w:rPr>
          <w:b/>
          <w:lang w:val="pt-BR"/>
        </w:rPr>
        <w:tab/>
      </w:r>
      <w:r w:rsidRPr="006D65B5">
        <w:rPr>
          <w:lang w:val="pt-BR"/>
        </w:rPr>
        <w:t xml:space="preserve">Tender specifications (reference No </w:t>
      </w:r>
      <w:r w:rsidR="00A84965" w:rsidRPr="006D65B5">
        <w:rPr>
          <w:lang w:val="pt-BR"/>
        </w:rPr>
        <w:t>ERA 202</w:t>
      </w:r>
      <w:r w:rsidR="00C741DB">
        <w:rPr>
          <w:lang w:val="pt-BR"/>
        </w:rPr>
        <w:t xml:space="preserve">6 </w:t>
      </w:r>
      <w:r w:rsidR="00225099" w:rsidRPr="006D65B5">
        <w:rPr>
          <w:lang w:val="pt-BR"/>
        </w:rPr>
        <w:t>0</w:t>
      </w:r>
      <w:r w:rsidR="00C741DB">
        <w:rPr>
          <w:lang w:val="pt-BR"/>
        </w:rPr>
        <w:t>2</w:t>
      </w:r>
      <w:r w:rsidR="00A84965" w:rsidRPr="006D65B5">
        <w:rPr>
          <w:lang w:val="pt-BR"/>
        </w:rPr>
        <w:t xml:space="preserve"> OP</w:t>
      </w:r>
      <w:r w:rsidRPr="006D65B5">
        <w:rPr>
          <w:lang w:val="pt-BR"/>
        </w:rPr>
        <w:t>)</w:t>
      </w:r>
    </w:p>
    <w:p w14:paraId="7F35DC75" w14:textId="77777777" w:rsidR="0068148C" w:rsidRDefault="0068148C" w:rsidP="0068148C">
      <w:pPr>
        <w:spacing w:before="100" w:beforeAutospacing="1" w:after="100" w:afterAutospacing="1"/>
        <w:ind w:left="1560" w:hanging="1560"/>
        <w:jc w:val="both"/>
      </w:pPr>
      <w:r w:rsidRPr="007D129C">
        <w:rPr>
          <w:b/>
        </w:rPr>
        <w:t>Annex II</w:t>
      </w:r>
      <w:r w:rsidRPr="007D129C">
        <w:t xml:space="preserve"> –</w:t>
      </w:r>
      <w:r w:rsidRPr="007D129C">
        <w:tab/>
        <w:t>Contractor</w:t>
      </w:r>
      <w:r>
        <w:t>’</w:t>
      </w:r>
      <w:r w:rsidRPr="007D129C">
        <w:t>s tender (reference No [</w:t>
      </w:r>
      <w:r w:rsidRPr="00FD5C90">
        <w:rPr>
          <w:i/>
          <w:highlight w:val="lightGray"/>
        </w:rPr>
        <w:t>complete</w:t>
      </w:r>
      <w:r w:rsidRPr="007D129C">
        <w:t>] of [</w:t>
      </w:r>
      <w:r w:rsidRPr="00FD5C90">
        <w:rPr>
          <w:i/>
          <w:highlight w:val="lightGray"/>
        </w:rPr>
        <w:t>insert date</w:t>
      </w:r>
      <w:r w:rsidRPr="007D129C">
        <w:t>])</w:t>
      </w:r>
    </w:p>
    <w:p w14:paraId="7F35DC76" w14:textId="7A76AE37" w:rsidR="0068148C" w:rsidRDefault="0068148C" w:rsidP="0068148C">
      <w:pPr>
        <w:spacing w:before="100" w:beforeAutospacing="1" w:after="100" w:afterAutospacing="1"/>
        <w:ind w:left="1560" w:hanging="1560"/>
        <w:jc w:val="both"/>
      </w:pPr>
      <w:r w:rsidRPr="00A84965">
        <w:rPr>
          <w:b/>
        </w:rPr>
        <w:lastRenderedPageBreak/>
        <w:t>Annex III –</w:t>
      </w:r>
      <w:r w:rsidRPr="00A84965">
        <w:rPr>
          <w:b/>
        </w:rPr>
        <w:tab/>
      </w:r>
      <w:r w:rsidRPr="00A84965">
        <w:t>Model for order forms and model for specific contracts</w:t>
      </w:r>
    </w:p>
    <w:p w14:paraId="7F35DC77" w14:textId="296E4FA8" w:rsidR="0068148C" w:rsidRPr="002A5EB8" w:rsidRDefault="0068148C" w:rsidP="0068148C">
      <w:pPr>
        <w:spacing w:before="100" w:beforeAutospacing="1" w:after="100" w:afterAutospacing="1"/>
        <w:ind w:left="1560" w:hanging="1560"/>
        <w:jc w:val="both"/>
      </w:pPr>
      <w:r w:rsidRPr="002A5EB8">
        <w:rPr>
          <w:b/>
        </w:rPr>
        <w:t xml:space="preserve">Annex IV – </w:t>
      </w:r>
      <w:r w:rsidRPr="002A5EB8">
        <w:rPr>
          <w:b/>
        </w:rPr>
        <w:tab/>
      </w:r>
      <w:r w:rsidR="0088269E" w:rsidRPr="002A5EB8">
        <w:t>Legal Entity and Financial Identification</w:t>
      </w:r>
      <w:r w:rsidR="00A0267D">
        <w:t>: Business Partner Form</w:t>
      </w:r>
    </w:p>
    <w:p w14:paraId="7F35DC7A" w14:textId="77777777" w:rsidR="0068148C" w:rsidRDefault="0068148C" w:rsidP="0068148C">
      <w:pPr>
        <w:spacing w:before="100" w:beforeAutospacing="1" w:after="100" w:afterAutospacing="1"/>
        <w:jc w:val="both"/>
      </w:pPr>
      <w:r w:rsidRPr="007D129C">
        <w:t>which form an integral part of this framework contract (</w:t>
      </w:r>
      <w:r>
        <w:t>‘</w:t>
      </w:r>
      <w:r w:rsidRPr="007D129C">
        <w:t>the FWC</w:t>
      </w:r>
      <w:r>
        <w:t>’</w:t>
      </w:r>
      <w:r w:rsidRPr="007D129C">
        <w:t>).</w:t>
      </w:r>
    </w:p>
    <w:p w14:paraId="7F35DC7B" w14:textId="77777777" w:rsidR="0068148C" w:rsidRDefault="0068148C" w:rsidP="0068148C">
      <w:pPr>
        <w:spacing w:before="100" w:beforeAutospacing="1" w:after="100" w:afterAutospacing="1"/>
        <w:jc w:val="both"/>
      </w:pPr>
      <w:r>
        <w:t>This FWC sets out:</w:t>
      </w:r>
    </w:p>
    <w:p w14:paraId="7F35DC7C" w14:textId="77777777" w:rsidR="0068148C" w:rsidRPr="003C57E1" w:rsidRDefault="0068148C" w:rsidP="0068148C">
      <w:pPr>
        <w:numPr>
          <w:ilvl w:val="0"/>
          <w:numId w:val="17"/>
        </w:numPr>
        <w:spacing w:before="100" w:beforeAutospacing="1" w:after="100" w:afterAutospacing="1"/>
      </w:pPr>
      <w:r w:rsidRPr="003C57E1">
        <w:t xml:space="preserve">the procedure </w:t>
      </w:r>
      <w:r>
        <w:t xml:space="preserve">by which the contracting authority may order </w:t>
      </w:r>
      <w:r w:rsidRPr="003C57E1">
        <w:t xml:space="preserve">services </w:t>
      </w:r>
      <w:r>
        <w:t xml:space="preserve">from </w:t>
      </w:r>
      <w:r w:rsidRPr="003C57E1">
        <w:t>the contractor;</w:t>
      </w:r>
    </w:p>
    <w:p w14:paraId="7F35DC7D" w14:textId="77777777" w:rsidR="0068148C" w:rsidRDefault="0068148C" w:rsidP="0068148C">
      <w:pPr>
        <w:numPr>
          <w:ilvl w:val="0"/>
          <w:numId w:val="17"/>
        </w:numPr>
        <w:spacing w:before="100" w:beforeAutospacing="1" w:after="100" w:afterAutospacing="1"/>
      </w:pPr>
      <w:r>
        <w:t xml:space="preserve">the provisions that apply to any specific contract which the contracting authority and the contractor may conclude under this FWC; and </w:t>
      </w:r>
    </w:p>
    <w:p w14:paraId="7F35DC7E" w14:textId="77777777" w:rsidR="0068148C" w:rsidRDefault="0068148C" w:rsidP="0068148C">
      <w:pPr>
        <w:numPr>
          <w:ilvl w:val="0"/>
          <w:numId w:val="17"/>
        </w:numPr>
        <w:spacing w:before="100" w:beforeAutospacing="1" w:after="100" w:afterAutospacing="1"/>
      </w:pPr>
      <w:r>
        <w:t>the obligations of the parties during and after the duration of this FWC.</w:t>
      </w:r>
    </w:p>
    <w:p w14:paraId="7F35DC7F" w14:textId="77777777" w:rsidR="0068148C" w:rsidRDefault="0068148C" w:rsidP="0068148C">
      <w:pPr>
        <w:spacing w:before="100" w:beforeAutospacing="1" w:after="100" w:afterAutospacing="1"/>
        <w:jc w:val="both"/>
      </w:pPr>
      <w:r w:rsidRPr="002714EE">
        <w:t>All documents</w:t>
      </w:r>
      <w:r>
        <w:t xml:space="preserve"> issued by the contractor (end-user agreements, general terms and conditions, etc.) except its tender are held inapplicable, unless explicitly mentioned in the special conditions of this FWC. In all circumstances, in the event of contradiction between this FWC and documents issued by the contractor, this FWC prevails, regardless of any provision to the contrary in the contractor’s documents.</w:t>
      </w:r>
    </w:p>
    <w:p w14:paraId="7F35DC80" w14:textId="77777777" w:rsidR="0068148C" w:rsidRDefault="0068148C" w:rsidP="0068148C">
      <w:pPr>
        <w:spacing w:before="100" w:beforeAutospacing="1" w:after="100" w:afterAutospacing="1"/>
        <w:jc w:val="both"/>
      </w:pPr>
    </w:p>
    <w:p w14:paraId="7F35DC81" w14:textId="77777777" w:rsidR="0068148C" w:rsidRDefault="0068148C" w:rsidP="0068148C">
      <w:pPr>
        <w:spacing w:before="100" w:beforeAutospacing="1" w:after="100" w:afterAutospacing="1"/>
        <w:jc w:val="both"/>
        <w:sectPr w:rsidR="0068148C" w:rsidSect="007F50EC">
          <w:headerReference w:type="default" r:id="rId13"/>
          <w:footerReference w:type="even" r:id="rId14"/>
          <w:footerReference w:type="default" r:id="rId15"/>
          <w:headerReference w:type="first" r:id="rId16"/>
          <w:pgSz w:w="11906" w:h="16838"/>
          <w:pgMar w:top="1247" w:right="1418" w:bottom="1418" w:left="1418" w:header="567" w:footer="567" w:gutter="0"/>
          <w:cols w:space="720"/>
          <w:titlePg/>
          <w:docGrid w:linePitch="326"/>
        </w:sectPr>
      </w:pPr>
    </w:p>
    <w:p w14:paraId="7F35DC82" w14:textId="77777777" w:rsidR="0068148C" w:rsidRDefault="0068148C" w:rsidP="004D12C1">
      <w:pPr>
        <w:pStyle w:val="Title"/>
      </w:pPr>
      <w:bookmarkStart w:id="0" w:name="_Toc410815966"/>
      <w:bookmarkStart w:id="1" w:name="_Toc410827365"/>
      <w:bookmarkStart w:id="2" w:name="_Toc410827744"/>
      <w:r>
        <w:lastRenderedPageBreak/>
        <w:t>Table of Content</w:t>
      </w:r>
    </w:p>
    <w:p w14:paraId="7F35DC83" w14:textId="77777777" w:rsidR="0068148C" w:rsidRPr="00002251" w:rsidRDefault="0068148C" w:rsidP="0068148C"/>
    <w:p w14:paraId="173572D8" w14:textId="1526CB1C" w:rsidR="005A0DC7" w:rsidRDefault="0068148C">
      <w:pPr>
        <w:pStyle w:val="TOC1"/>
        <w:rPr>
          <w:rFonts w:eastAsiaTheme="minorEastAsia" w:cstheme="minorBidi"/>
          <w:caps w:val="0"/>
          <w:noProof/>
          <w:szCs w:val="22"/>
          <w:lang w:eastAsia="en-GB"/>
        </w:rPr>
      </w:pPr>
      <w:r>
        <w:rPr>
          <w:szCs w:val="22"/>
        </w:rPr>
        <w:fldChar w:fldCharType="begin"/>
      </w:r>
      <w:r>
        <w:rPr>
          <w:szCs w:val="22"/>
        </w:rPr>
        <w:instrText xml:space="preserve"> TOC \o "1-2" \h \z \u </w:instrText>
      </w:r>
      <w:r>
        <w:rPr>
          <w:szCs w:val="22"/>
        </w:rPr>
        <w:fldChar w:fldCharType="separate"/>
      </w:r>
      <w:hyperlink w:anchor="_Toc96006103" w:history="1">
        <w:r w:rsidR="005A0DC7" w:rsidRPr="00EC0B3D">
          <w:rPr>
            <w:rStyle w:val="Hyperlink"/>
            <w:noProof/>
          </w:rPr>
          <w:t>I.</w:t>
        </w:r>
        <w:r w:rsidR="005A0DC7">
          <w:rPr>
            <w:rFonts w:eastAsiaTheme="minorEastAsia" w:cstheme="minorBidi"/>
            <w:caps w:val="0"/>
            <w:noProof/>
            <w:szCs w:val="22"/>
            <w:lang w:eastAsia="en-GB"/>
          </w:rPr>
          <w:tab/>
        </w:r>
        <w:r w:rsidR="005A0DC7" w:rsidRPr="00EC0B3D">
          <w:rPr>
            <w:rStyle w:val="Hyperlink"/>
            <w:noProof/>
          </w:rPr>
          <w:t>Special Conditions</w:t>
        </w:r>
        <w:r w:rsidR="005A0DC7">
          <w:rPr>
            <w:noProof/>
            <w:webHidden/>
          </w:rPr>
          <w:tab/>
        </w:r>
        <w:r w:rsidR="005A0DC7">
          <w:rPr>
            <w:noProof/>
            <w:webHidden/>
          </w:rPr>
          <w:fldChar w:fldCharType="begin"/>
        </w:r>
        <w:r w:rsidR="005A0DC7">
          <w:rPr>
            <w:noProof/>
            <w:webHidden/>
          </w:rPr>
          <w:instrText xml:space="preserve"> PAGEREF _Toc96006103 \h </w:instrText>
        </w:r>
        <w:r w:rsidR="005A0DC7">
          <w:rPr>
            <w:noProof/>
            <w:webHidden/>
          </w:rPr>
        </w:r>
        <w:r w:rsidR="005A0DC7">
          <w:rPr>
            <w:noProof/>
            <w:webHidden/>
          </w:rPr>
          <w:fldChar w:fldCharType="separate"/>
        </w:r>
        <w:r w:rsidR="005A0DC7">
          <w:rPr>
            <w:noProof/>
            <w:webHidden/>
          </w:rPr>
          <w:t>5</w:t>
        </w:r>
        <w:r w:rsidR="005A0DC7">
          <w:rPr>
            <w:noProof/>
            <w:webHidden/>
          </w:rPr>
          <w:fldChar w:fldCharType="end"/>
        </w:r>
      </w:hyperlink>
    </w:p>
    <w:p w14:paraId="788376D9" w14:textId="4437AD19" w:rsidR="005A0DC7" w:rsidRDefault="005A0DC7">
      <w:pPr>
        <w:pStyle w:val="TOC2"/>
        <w:rPr>
          <w:rFonts w:eastAsiaTheme="minorEastAsia" w:cstheme="minorBidi"/>
          <w:noProof/>
          <w:szCs w:val="22"/>
          <w:lang w:eastAsia="en-GB"/>
        </w:rPr>
      </w:pPr>
      <w:hyperlink w:anchor="_Toc96006104" w:history="1">
        <w:r w:rsidRPr="00EC0B3D">
          <w:rPr>
            <w:rStyle w:val="Hyperlink"/>
            <w:noProof/>
          </w:rPr>
          <w:t>I.1. Order of priority of provisions</w:t>
        </w:r>
        <w:r>
          <w:rPr>
            <w:noProof/>
            <w:webHidden/>
          </w:rPr>
          <w:tab/>
        </w:r>
        <w:r>
          <w:rPr>
            <w:noProof/>
            <w:webHidden/>
          </w:rPr>
          <w:fldChar w:fldCharType="begin"/>
        </w:r>
        <w:r>
          <w:rPr>
            <w:noProof/>
            <w:webHidden/>
          </w:rPr>
          <w:instrText xml:space="preserve"> PAGEREF _Toc96006104 \h </w:instrText>
        </w:r>
        <w:r>
          <w:rPr>
            <w:noProof/>
            <w:webHidden/>
          </w:rPr>
        </w:r>
        <w:r>
          <w:rPr>
            <w:noProof/>
            <w:webHidden/>
          </w:rPr>
          <w:fldChar w:fldCharType="separate"/>
        </w:r>
        <w:r>
          <w:rPr>
            <w:noProof/>
            <w:webHidden/>
          </w:rPr>
          <w:t>5</w:t>
        </w:r>
        <w:r>
          <w:rPr>
            <w:noProof/>
            <w:webHidden/>
          </w:rPr>
          <w:fldChar w:fldCharType="end"/>
        </w:r>
      </w:hyperlink>
    </w:p>
    <w:p w14:paraId="66734D61" w14:textId="3530CF48" w:rsidR="005A0DC7" w:rsidRDefault="005A0DC7">
      <w:pPr>
        <w:pStyle w:val="TOC2"/>
        <w:rPr>
          <w:rFonts w:eastAsiaTheme="minorEastAsia" w:cstheme="minorBidi"/>
          <w:noProof/>
          <w:szCs w:val="22"/>
          <w:lang w:eastAsia="en-GB"/>
        </w:rPr>
      </w:pPr>
      <w:hyperlink w:anchor="_Toc96006105" w:history="1">
        <w:r w:rsidRPr="00EC0B3D">
          <w:rPr>
            <w:rStyle w:val="Hyperlink"/>
            <w:noProof/>
          </w:rPr>
          <w:t>I.2. Subject matter</w:t>
        </w:r>
        <w:r>
          <w:rPr>
            <w:noProof/>
            <w:webHidden/>
          </w:rPr>
          <w:tab/>
        </w:r>
        <w:r>
          <w:rPr>
            <w:noProof/>
            <w:webHidden/>
          </w:rPr>
          <w:fldChar w:fldCharType="begin"/>
        </w:r>
        <w:r>
          <w:rPr>
            <w:noProof/>
            <w:webHidden/>
          </w:rPr>
          <w:instrText xml:space="preserve"> PAGEREF _Toc96006105 \h </w:instrText>
        </w:r>
        <w:r>
          <w:rPr>
            <w:noProof/>
            <w:webHidden/>
          </w:rPr>
        </w:r>
        <w:r>
          <w:rPr>
            <w:noProof/>
            <w:webHidden/>
          </w:rPr>
          <w:fldChar w:fldCharType="separate"/>
        </w:r>
        <w:r>
          <w:rPr>
            <w:noProof/>
            <w:webHidden/>
          </w:rPr>
          <w:t>5</w:t>
        </w:r>
        <w:r>
          <w:rPr>
            <w:noProof/>
            <w:webHidden/>
          </w:rPr>
          <w:fldChar w:fldCharType="end"/>
        </w:r>
      </w:hyperlink>
    </w:p>
    <w:p w14:paraId="706C6777" w14:textId="1F258611" w:rsidR="005A0DC7" w:rsidRDefault="005A0DC7">
      <w:pPr>
        <w:pStyle w:val="TOC2"/>
        <w:rPr>
          <w:rFonts w:eastAsiaTheme="minorEastAsia" w:cstheme="minorBidi"/>
          <w:noProof/>
          <w:szCs w:val="22"/>
          <w:lang w:eastAsia="en-GB"/>
        </w:rPr>
      </w:pPr>
      <w:hyperlink w:anchor="_Toc96006106" w:history="1">
        <w:r w:rsidRPr="00EC0B3D">
          <w:rPr>
            <w:rStyle w:val="Hyperlink"/>
            <w:noProof/>
          </w:rPr>
          <w:t>I.3. Entry into force and duration of the FWC</w:t>
        </w:r>
        <w:r>
          <w:rPr>
            <w:noProof/>
            <w:webHidden/>
          </w:rPr>
          <w:tab/>
        </w:r>
        <w:r>
          <w:rPr>
            <w:noProof/>
            <w:webHidden/>
          </w:rPr>
          <w:fldChar w:fldCharType="begin"/>
        </w:r>
        <w:r>
          <w:rPr>
            <w:noProof/>
            <w:webHidden/>
          </w:rPr>
          <w:instrText xml:space="preserve"> PAGEREF _Toc96006106 \h </w:instrText>
        </w:r>
        <w:r>
          <w:rPr>
            <w:noProof/>
            <w:webHidden/>
          </w:rPr>
        </w:r>
        <w:r>
          <w:rPr>
            <w:noProof/>
            <w:webHidden/>
          </w:rPr>
          <w:fldChar w:fldCharType="separate"/>
        </w:r>
        <w:r>
          <w:rPr>
            <w:noProof/>
            <w:webHidden/>
          </w:rPr>
          <w:t>5</w:t>
        </w:r>
        <w:r>
          <w:rPr>
            <w:noProof/>
            <w:webHidden/>
          </w:rPr>
          <w:fldChar w:fldCharType="end"/>
        </w:r>
      </w:hyperlink>
    </w:p>
    <w:p w14:paraId="09CA2949" w14:textId="0982CEBA" w:rsidR="005A0DC7" w:rsidRDefault="005A0DC7">
      <w:pPr>
        <w:pStyle w:val="TOC2"/>
        <w:rPr>
          <w:rFonts w:eastAsiaTheme="minorEastAsia" w:cstheme="minorBidi"/>
          <w:noProof/>
          <w:szCs w:val="22"/>
          <w:lang w:eastAsia="en-GB"/>
        </w:rPr>
      </w:pPr>
      <w:hyperlink w:anchor="_Toc96006107" w:history="1">
        <w:r w:rsidRPr="00EC0B3D">
          <w:rPr>
            <w:rStyle w:val="Hyperlink"/>
            <w:noProof/>
          </w:rPr>
          <w:t>I.4. Appointment of the contractor and implementation of the FWC</w:t>
        </w:r>
        <w:r>
          <w:rPr>
            <w:noProof/>
            <w:webHidden/>
          </w:rPr>
          <w:tab/>
        </w:r>
        <w:r>
          <w:rPr>
            <w:noProof/>
            <w:webHidden/>
          </w:rPr>
          <w:fldChar w:fldCharType="begin"/>
        </w:r>
        <w:r>
          <w:rPr>
            <w:noProof/>
            <w:webHidden/>
          </w:rPr>
          <w:instrText xml:space="preserve"> PAGEREF _Toc96006107 \h </w:instrText>
        </w:r>
        <w:r>
          <w:rPr>
            <w:noProof/>
            <w:webHidden/>
          </w:rPr>
        </w:r>
        <w:r>
          <w:rPr>
            <w:noProof/>
            <w:webHidden/>
          </w:rPr>
          <w:fldChar w:fldCharType="separate"/>
        </w:r>
        <w:r>
          <w:rPr>
            <w:noProof/>
            <w:webHidden/>
          </w:rPr>
          <w:t>6</w:t>
        </w:r>
        <w:r>
          <w:rPr>
            <w:noProof/>
            <w:webHidden/>
          </w:rPr>
          <w:fldChar w:fldCharType="end"/>
        </w:r>
      </w:hyperlink>
    </w:p>
    <w:p w14:paraId="2B9E7C1C" w14:textId="518112B6" w:rsidR="005A0DC7" w:rsidRDefault="005A0DC7">
      <w:pPr>
        <w:pStyle w:val="TOC2"/>
        <w:rPr>
          <w:rFonts w:eastAsiaTheme="minorEastAsia" w:cstheme="minorBidi"/>
          <w:noProof/>
          <w:szCs w:val="22"/>
          <w:lang w:eastAsia="en-GB"/>
        </w:rPr>
      </w:pPr>
      <w:hyperlink w:anchor="_Toc96006108" w:history="1">
        <w:r w:rsidRPr="00EC0B3D">
          <w:rPr>
            <w:rStyle w:val="Hyperlink"/>
            <w:noProof/>
          </w:rPr>
          <w:t>I.5. Prices</w:t>
        </w:r>
        <w:r>
          <w:rPr>
            <w:noProof/>
            <w:webHidden/>
          </w:rPr>
          <w:tab/>
        </w:r>
        <w:r>
          <w:rPr>
            <w:noProof/>
            <w:webHidden/>
          </w:rPr>
          <w:fldChar w:fldCharType="begin"/>
        </w:r>
        <w:r>
          <w:rPr>
            <w:noProof/>
            <w:webHidden/>
          </w:rPr>
          <w:instrText xml:space="preserve"> PAGEREF _Toc96006108 \h </w:instrText>
        </w:r>
        <w:r>
          <w:rPr>
            <w:noProof/>
            <w:webHidden/>
          </w:rPr>
        </w:r>
        <w:r>
          <w:rPr>
            <w:noProof/>
            <w:webHidden/>
          </w:rPr>
          <w:fldChar w:fldCharType="separate"/>
        </w:r>
        <w:r>
          <w:rPr>
            <w:noProof/>
            <w:webHidden/>
          </w:rPr>
          <w:t>6</w:t>
        </w:r>
        <w:r>
          <w:rPr>
            <w:noProof/>
            <w:webHidden/>
          </w:rPr>
          <w:fldChar w:fldCharType="end"/>
        </w:r>
      </w:hyperlink>
    </w:p>
    <w:p w14:paraId="7A0C068D" w14:textId="2A234E09" w:rsidR="005A0DC7" w:rsidRDefault="005A0DC7">
      <w:pPr>
        <w:pStyle w:val="TOC2"/>
        <w:rPr>
          <w:rFonts w:eastAsiaTheme="minorEastAsia" w:cstheme="minorBidi"/>
          <w:noProof/>
          <w:szCs w:val="22"/>
          <w:lang w:eastAsia="en-GB"/>
        </w:rPr>
      </w:pPr>
      <w:hyperlink w:anchor="_Toc96006109" w:history="1">
        <w:r w:rsidRPr="00EC0B3D">
          <w:rPr>
            <w:rStyle w:val="Hyperlink"/>
            <w:noProof/>
          </w:rPr>
          <w:t>I.6. Payment arrangements</w:t>
        </w:r>
        <w:r>
          <w:rPr>
            <w:noProof/>
            <w:webHidden/>
          </w:rPr>
          <w:tab/>
        </w:r>
        <w:r>
          <w:rPr>
            <w:noProof/>
            <w:webHidden/>
          </w:rPr>
          <w:fldChar w:fldCharType="begin"/>
        </w:r>
        <w:r>
          <w:rPr>
            <w:noProof/>
            <w:webHidden/>
          </w:rPr>
          <w:instrText xml:space="preserve"> PAGEREF _Toc96006109 \h </w:instrText>
        </w:r>
        <w:r>
          <w:rPr>
            <w:noProof/>
            <w:webHidden/>
          </w:rPr>
        </w:r>
        <w:r>
          <w:rPr>
            <w:noProof/>
            <w:webHidden/>
          </w:rPr>
          <w:fldChar w:fldCharType="separate"/>
        </w:r>
        <w:r>
          <w:rPr>
            <w:noProof/>
            <w:webHidden/>
          </w:rPr>
          <w:t>7</w:t>
        </w:r>
        <w:r>
          <w:rPr>
            <w:noProof/>
            <w:webHidden/>
          </w:rPr>
          <w:fldChar w:fldCharType="end"/>
        </w:r>
      </w:hyperlink>
    </w:p>
    <w:p w14:paraId="3A643AE5" w14:textId="29997619" w:rsidR="005A0DC7" w:rsidRDefault="005A0DC7">
      <w:pPr>
        <w:pStyle w:val="TOC2"/>
        <w:rPr>
          <w:rFonts w:eastAsiaTheme="minorEastAsia" w:cstheme="minorBidi"/>
          <w:noProof/>
          <w:szCs w:val="22"/>
          <w:lang w:eastAsia="en-GB"/>
        </w:rPr>
      </w:pPr>
      <w:hyperlink w:anchor="_Toc96006110" w:history="1">
        <w:r w:rsidRPr="00EC0B3D">
          <w:rPr>
            <w:rStyle w:val="Hyperlink"/>
            <w:noProof/>
          </w:rPr>
          <w:t>I.7. Bank account</w:t>
        </w:r>
        <w:r>
          <w:rPr>
            <w:noProof/>
            <w:webHidden/>
          </w:rPr>
          <w:tab/>
        </w:r>
        <w:r>
          <w:rPr>
            <w:noProof/>
            <w:webHidden/>
          </w:rPr>
          <w:fldChar w:fldCharType="begin"/>
        </w:r>
        <w:r>
          <w:rPr>
            <w:noProof/>
            <w:webHidden/>
          </w:rPr>
          <w:instrText xml:space="preserve"> PAGEREF _Toc96006110 \h </w:instrText>
        </w:r>
        <w:r>
          <w:rPr>
            <w:noProof/>
            <w:webHidden/>
          </w:rPr>
        </w:r>
        <w:r>
          <w:rPr>
            <w:noProof/>
            <w:webHidden/>
          </w:rPr>
          <w:fldChar w:fldCharType="separate"/>
        </w:r>
        <w:r>
          <w:rPr>
            <w:noProof/>
            <w:webHidden/>
          </w:rPr>
          <w:t>7</w:t>
        </w:r>
        <w:r>
          <w:rPr>
            <w:noProof/>
            <w:webHidden/>
          </w:rPr>
          <w:fldChar w:fldCharType="end"/>
        </w:r>
      </w:hyperlink>
    </w:p>
    <w:p w14:paraId="32343DC8" w14:textId="06E0CA8C" w:rsidR="005A0DC7" w:rsidRDefault="005A0DC7">
      <w:pPr>
        <w:pStyle w:val="TOC2"/>
        <w:rPr>
          <w:rFonts w:eastAsiaTheme="minorEastAsia" w:cstheme="minorBidi"/>
          <w:noProof/>
          <w:szCs w:val="22"/>
          <w:lang w:eastAsia="en-GB"/>
        </w:rPr>
      </w:pPr>
      <w:hyperlink w:anchor="_Toc96006111" w:history="1">
        <w:r w:rsidRPr="00EC0B3D">
          <w:rPr>
            <w:rStyle w:val="Hyperlink"/>
            <w:noProof/>
            <w:lang w:val="fr-BE"/>
          </w:rPr>
          <w:t>I.8. Communication</w:t>
        </w:r>
        <w:r w:rsidRPr="00EC0B3D">
          <w:rPr>
            <w:rStyle w:val="Hyperlink"/>
            <w:noProof/>
          </w:rPr>
          <w:t xml:space="preserve"> details</w:t>
        </w:r>
        <w:r>
          <w:rPr>
            <w:noProof/>
            <w:webHidden/>
          </w:rPr>
          <w:tab/>
        </w:r>
        <w:r>
          <w:rPr>
            <w:noProof/>
            <w:webHidden/>
          </w:rPr>
          <w:fldChar w:fldCharType="begin"/>
        </w:r>
        <w:r>
          <w:rPr>
            <w:noProof/>
            <w:webHidden/>
          </w:rPr>
          <w:instrText xml:space="preserve"> PAGEREF _Toc96006111 \h </w:instrText>
        </w:r>
        <w:r>
          <w:rPr>
            <w:noProof/>
            <w:webHidden/>
          </w:rPr>
        </w:r>
        <w:r>
          <w:rPr>
            <w:noProof/>
            <w:webHidden/>
          </w:rPr>
          <w:fldChar w:fldCharType="separate"/>
        </w:r>
        <w:r>
          <w:rPr>
            <w:noProof/>
            <w:webHidden/>
          </w:rPr>
          <w:t>7</w:t>
        </w:r>
        <w:r>
          <w:rPr>
            <w:noProof/>
            <w:webHidden/>
          </w:rPr>
          <w:fldChar w:fldCharType="end"/>
        </w:r>
      </w:hyperlink>
    </w:p>
    <w:p w14:paraId="1932EC4A" w14:textId="3629EEBD" w:rsidR="005A0DC7" w:rsidRDefault="005A0DC7">
      <w:pPr>
        <w:pStyle w:val="TOC2"/>
        <w:rPr>
          <w:rFonts w:eastAsiaTheme="minorEastAsia" w:cstheme="minorBidi"/>
          <w:noProof/>
          <w:szCs w:val="22"/>
          <w:lang w:eastAsia="en-GB"/>
        </w:rPr>
      </w:pPr>
      <w:hyperlink w:anchor="_Toc96006112" w:history="1">
        <w:r w:rsidRPr="00EC0B3D">
          <w:rPr>
            <w:rStyle w:val="Hyperlink"/>
            <w:noProof/>
          </w:rPr>
          <w:t>I.9. Processing of personal data</w:t>
        </w:r>
        <w:r>
          <w:rPr>
            <w:noProof/>
            <w:webHidden/>
          </w:rPr>
          <w:tab/>
        </w:r>
        <w:r>
          <w:rPr>
            <w:noProof/>
            <w:webHidden/>
          </w:rPr>
          <w:fldChar w:fldCharType="begin"/>
        </w:r>
        <w:r>
          <w:rPr>
            <w:noProof/>
            <w:webHidden/>
          </w:rPr>
          <w:instrText xml:space="preserve"> PAGEREF _Toc96006112 \h </w:instrText>
        </w:r>
        <w:r>
          <w:rPr>
            <w:noProof/>
            <w:webHidden/>
          </w:rPr>
        </w:r>
        <w:r>
          <w:rPr>
            <w:noProof/>
            <w:webHidden/>
          </w:rPr>
          <w:fldChar w:fldCharType="separate"/>
        </w:r>
        <w:r>
          <w:rPr>
            <w:noProof/>
            <w:webHidden/>
          </w:rPr>
          <w:t>8</w:t>
        </w:r>
        <w:r>
          <w:rPr>
            <w:noProof/>
            <w:webHidden/>
          </w:rPr>
          <w:fldChar w:fldCharType="end"/>
        </w:r>
      </w:hyperlink>
    </w:p>
    <w:p w14:paraId="519F8310" w14:textId="2CEC9BC1" w:rsidR="005A0DC7" w:rsidRDefault="005A0DC7">
      <w:pPr>
        <w:pStyle w:val="TOC2"/>
        <w:rPr>
          <w:rFonts w:eastAsiaTheme="minorEastAsia" w:cstheme="minorBidi"/>
          <w:noProof/>
          <w:szCs w:val="22"/>
          <w:lang w:eastAsia="en-GB"/>
        </w:rPr>
      </w:pPr>
      <w:hyperlink w:anchor="_Toc96006113" w:history="1">
        <w:r w:rsidRPr="00EC0B3D">
          <w:rPr>
            <w:rStyle w:val="Hyperlink"/>
            <w:noProof/>
          </w:rPr>
          <w:t>I.10. Exploitation of the results of the FWC</w:t>
        </w:r>
        <w:r>
          <w:rPr>
            <w:noProof/>
            <w:webHidden/>
          </w:rPr>
          <w:tab/>
        </w:r>
        <w:r>
          <w:rPr>
            <w:noProof/>
            <w:webHidden/>
          </w:rPr>
          <w:fldChar w:fldCharType="begin"/>
        </w:r>
        <w:r>
          <w:rPr>
            <w:noProof/>
            <w:webHidden/>
          </w:rPr>
          <w:instrText xml:space="preserve"> PAGEREF _Toc96006113 \h </w:instrText>
        </w:r>
        <w:r>
          <w:rPr>
            <w:noProof/>
            <w:webHidden/>
          </w:rPr>
        </w:r>
        <w:r>
          <w:rPr>
            <w:noProof/>
            <w:webHidden/>
          </w:rPr>
          <w:fldChar w:fldCharType="separate"/>
        </w:r>
        <w:r>
          <w:rPr>
            <w:noProof/>
            <w:webHidden/>
          </w:rPr>
          <w:t>9</w:t>
        </w:r>
        <w:r>
          <w:rPr>
            <w:noProof/>
            <w:webHidden/>
          </w:rPr>
          <w:fldChar w:fldCharType="end"/>
        </w:r>
      </w:hyperlink>
    </w:p>
    <w:p w14:paraId="6F73CEC8" w14:textId="58DF84F5" w:rsidR="005A0DC7" w:rsidRDefault="005A0DC7">
      <w:pPr>
        <w:pStyle w:val="TOC2"/>
        <w:rPr>
          <w:rFonts w:eastAsiaTheme="minorEastAsia" w:cstheme="minorBidi"/>
          <w:noProof/>
          <w:szCs w:val="22"/>
          <w:lang w:eastAsia="en-GB"/>
        </w:rPr>
      </w:pPr>
      <w:hyperlink w:anchor="_Toc96006114" w:history="1">
        <w:r w:rsidRPr="00EC0B3D">
          <w:rPr>
            <w:rStyle w:val="Hyperlink"/>
            <w:noProof/>
          </w:rPr>
          <w:t>I.11. Termination by either party</w:t>
        </w:r>
        <w:r>
          <w:rPr>
            <w:noProof/>
            <w:webHidden/>
          </w:rPr>
          <w:tab/>
        </w:r>
        <w:r>
          <w:rPr>
            <w:noProof/>
            <w:webHidden/>
          </w:rPr>
          <w:fldChar w:fldCharType="begin"/>
        </w:r>
        <w:r>
          <w:rPr>
            <w:noProof/>
            <w:webHidden/>
          </w:rPr>
          <w:instrText xml:space="preserve"> PAGEREF _Toc96006114 \h </w:instrText>
        </w:r>
        <w:r>
          <w:rPr>
            <w:noProof/>
            <w:webHidden/>
          </w:rPr>
        </w:r>
        <w:r>
          <w:rPr>
            <w:noProof/>
            <w:webHidden/>
          </w:rPr>
          <w:fldChar w:fldCharType="separate"/>
        </w:r>
        <w:r>
          <w:rPr>
            <w:noProof/>
            <w:webHidden/>
          </w:rPr>
          <w:t>11</w:t>
        </w:r>
        <w:r>
          <w:rPr>
            <w:noProof/>
            <w:webHidden/>
          </w:rPr>
          <w:fldChar w:fldCharType="end"/>
        </w:r>
      </w:hyperlink>
    </w:p>
    <w:p w14:paraId="48D0C3EB" w14:textId="7098DC24" w:rsidR="005A0DC7" w:rsidRDefault="005A0DC7">
      <w:pPr>
        <w:pStyle w:val="TOC2"/>
        <w:rPr>
          <w:rFonts w:eastAsiaTheme="minorEastAsia" w:cstheme="minorBidi"/>
          <w:noProof/>
          <w:szCs w:val="22"/>
          <w:lang w:eastAsia="en-GB"/>
        </w:rPr>
      </w:pPr>
      <w:hyperlink w:anchor="_Toc96006115" w:history="1">
        <w:r w:rsidRPr="00EC0B3D">
          <w:rPr>
            <w:rStyle w:val="Hyperlink"/>
            <w:noProof/>
          </w:rPr>
          <w:t>I.12. Applicable law and settlement of disputes</w:t>
        </w:r>
        <w:r>
          <w:rPr>
            <w:noProof/>
            <w:webHidden/>
          </w:rPr>
          <w:tab/>
        </w:r>
        <w:r>
          <w:rPr>
            <w:noProof/>
            <w:webHidden/>
          </w:rPr>
          <w:fldChar w:fldCharType="begin"/>
        </w:r>
        <w:r>
          <w:rPr>
            <w:noProof/>
            <w:webHidden/>
          </w:rPr>
          <w:instrText xml:space="preserve"> PAGEREF _Toc96006115 \h </w:instrText>
        </w:r>
        <w:r>
          <w:rPr>
            <w:noProof/>
            <w:webHidden/>
          </w:rPr>
        </w:r>
        <w:r>
          <w:rPr>
            <w:noProof/>
            <w:webHidden/>
          </w:rPr>
          <w:fldChar w:fldCharType="separate"/>
        </w:r>
        <w:r>
          <w:rPr>
            <w:noProof/>
            <w:webHidden/>
          </w:rPr>
          <w:t>12</w:t>
        </w:r>
        <w:r>
          <w:rPr>
            <w:noProof/>
            <w:webHidden/>
          </w:rPr>
          <w:fldChar w:fldCharType="end"/>
        </w:r>
      </w:hyperlink>
    </w:p>
    <w:p w14:paraId="0BF8F28E" w14:textId="07923FB6" w:rsidR="005A0DC7" w:rsidRDefault="005A0DC7">
      <w:pPr>
        <w:pStyle w:val="TOC1"/>
        <w:rPr>
          <w:rFonts w:eastAsiaTheme="minorEastAsia" w:cstheme="minorBidi"/>
          <w:caps w:val="0"/>
          <w:noProof/>
          <w:szCs w:val="22"/>
          <w:lang w:eastAsia="en-GB"/>
        </w:rPr>
      </w:pPr>
      <w:hyperlink w:anchor="_Toc96006116" w:history="1">
        <w:r w:rsidRPr="00EC0B3D">
          <w:rPr>
            <w:rStyle w:val="Hyperlink"/>
            <w:noProof/>
          </w:rPr>
          <w:t>II.</w:t>
        </w:r>
        <w:r>
          <w:rPr>
            <w:rFonts w:eastAsiaTheme="minorEastAsia" w:cstheme="minorBidi"/>
            <w:caps w:val="0"/>
            <w:noProof/>
            <w:szCs w:val="22"/>
            <w:lang w:eastAsia="en-GB"/>
          </w:rPr>
          <w:tab/>
        </w:r>
        <w:r w:rsidRPr="00EC0B3D">
          <w:rPr>
            <w:rStyle w:val="Hyperlink"/>
            <w:noProof/>
          </w:rPr>
          <w:t>GENERAL CONDITIONS FOR THE FRAMEWORK CONTRACT FOR SERVICES</w:t>
        </w:r>
        <w:r>
          <w:rPr>
            <w:noProof/>
            <w:webHidden/>
          </w:rPr>
          <w:tab/>
        </w:r>
        <w:r>
          <w:rPr>
            <w:noProof/>
            <w:webHidden/>
          </w:rPr>
          <w:fldChar w:fldCharType="begin"/>
        </w:r>
        <w:r>
          <w:rPr>
            <w:noProof/>
            <w:webHidden/>
          </w:rPr>
          <w:instrText xml:space="preserve"> PAGEREF _Toc96006116 \h </w:instrText>
        </w:r>
        <w:r>
          <w:rPr>
            <w:noProof/>
            <w:webHidden/>
          </w:rPr>
        </w:r>
        <w:r>
          <w:rPr>
            <w:noProof/>
            <w:webHidden/>
          </w:rPr>
          <w:fldChar w:fldCharType="separate"/>
        </w:r>
        <w:r>
          <w:rPr>
            <w:noProof/>
            <w:webHidden/>
          </w:rPr>
          <w:t>13</w:t>
        </w:r>
        <w:r>
          <w:rPr>
            <w:noProof/>
            <w:webHidden/>
          </w:rPr>
          <w:fldChar w:fldCharType="end"/>
        </w:r>
      </w:hyperlink>
    </w:p>
    <w:p w14:paraId="687DDF71" w14:textId="38B8ECC3" w:rsidR="005A0DC7" w:rsidRDefault="005A0DC7">
      <w:pPr>
        <w:pStyle w:val="TOC2"/>
        <w:rPr>
          <w:rFonts w:eastAsiaTheme="minorEastAsia" w:cstheme="minorBidi"/>
          <w:noProof/>
          <w:szCs w:val="22"/>
          <w:lang w:eastAsia="en-GB"/>
        </w:rPr>
      </w:pPr>
      <w:hyperlink w:anchor="_Toc96006117" w:history="1">
        <w:r w:rsidRPr="00EC0B3D">
          <w:rPr>
            <w:rStyle w:val="Hyperlink"/>
            <w:noProof/>
          </w:rPr>
          <w:t>II.1. Definitions</w:t>
        </w:r>
        <w:r>
          <w:rPr>
            <w:noProof/>
            <w:webHidden/>
          </w:rPr>
          <w:tab/>
        </w:r>
        <w:r>
          <w:rPr>
            <w:noProof/>
            <w:webHidden/>
          </w:rPr>
          <w:fldChar w:fldCharType="begin"/>
        </w:r>
        <w:r>
          <w:rPr>
            <w:noProof/>
            <w:webHidden/>
          </w:rPr>
          <w:instrText xml:space="preserve"> PAGEREF _Toc96006117 \h </w:instrText>
        </w:r>
        <w:r>
          <w:rPr>
            <w:noProof/>
            <w:webHidden/>
          </w:rPr>
        </w:r>
        <w:r>
          <w:rPr>
            <w:noProof/>
            <w:webHidden/>
          </w:rPr>
          <w:fldChar w:fldCharType="separate"/>
        </w:r>
        <w:r>
          <w:rPr>
            <w:noProof/>
            <w:webHidden/>
          </w:rPr>
          <w:t>13</w:t>
        </w:r>
        <w:r>
          <w:rPr>
            <w:noProof/>
            <w:webHidden/>
          </w:rPr>
          <w:fldChar w:fldCharType="end"/>
        </w:r>
      </w:hyperlink>
    </w:p>
    <w:p w14:paraId="3FF1D22F" w14:textId="7AC420B2" w:rsidR="005A0DC7" w:rsidRDefault="005A0DC7">
      <w:pPr>
        <w:pStyle w:val="TOC2"/>
        <w:rPr>
          <w:rFonts w:eastAsiaTheme="minorEastAsia" w:cstheme="minorBidi"/>
          <w:noProof/>
          <w:szCs w:val="22"/>
          <w:lang w:eastAsia="en-GB"/>
        </w:rPr>
      </w:pPr>
      <w:hyperlink w:anchor="_Toc96006118" w:history="1">
        <w:r w:rsidRPr="00EC0B3D">
          <w:rPr>
            <w:rStyle w:val="Hyperlink"/>
            <w:noProof/>
          </w:rPr>
          <w:t>II.2. Roles and responsibilities in the event of a joint tender</w:t>
        </w:r>
        <w:r>
          <w:rPr>
            <w:noProof/>
            <w:webHidden/>
          </w:rPr>
          <w:tab/>
        </w:r>
        <w:r>
          <w:rPr>
            <w:noProof/>
            <w:webHidden/>
          </w:rPr>
          <w:fldChar w:fldCharType="begin"/>
        </w:r>
        <w:r>
          <w:rPr>
            <w:noProof/>
            <w:webHidden/>
          </w:rPr>
          <w:instrText xml:space="preserve"> PAGEREF _Toc96006118 \h </w:instrText>
        </w:r>
        <w:r>
          <w:rPr>
            <w:noProof/>
            <w:webHidden/>
          </w:rPr>
        </w:r>
        <w:r>
          <w:rPr>
            <w:noProof/>
            <w:webHidden/>
          </w:rPr>
          <w:fldChar w:fldCharType="separate"/>
        </w:r>
        <w:r>
          <w:rPr>
            <w:noProof/>
            <w:webHidden/>
          </w:rPr>
          <w:t>15</w:t>
        </w:r>
        <w:r>
          <w:rPr>
            <w:noProof/>
            <w:webHidden/>
          </w:rPr>
          <w:fldChar w:fldCharType="end"/>
        </w:r>
      </w:hyperlink>
    </w:p>
    <w:p w14:paraId="3B1930A3" w14:textId="1B52FEAE" w:rsidR="005A0DC7" w:rsidRDefault="005A0DC7">
      <w:pPr>
        <w:pStyle w:val="TOC2"/>
        <w:rPr>
          <w:rFonts w:eastAsiaTheme="minorEastAsia" w:cstheme="minorBidi"/>
          <w:noProof/>
          <w:szCs w:val="22"/>
          <w:lang w:eastAsia="en-GB"/>
        </w:rPr>
      </w:pPr>
      <w:hyperlink w:anchor="_Toc96006119" w:history="1">
        <w:r w:rsidRPr="00EC0B3D">
          <w:rPr>
            <w:rStyle w:val="Hyperlink"/>
            <w:noProof/>
          </w:rPr>
          <w:t>II.3. Severability</w:t>
        </w:r>
        <w:r>
          <w:rPr>
            <w:noProof/>
            <w:webHidden/>
          </w:rPr>
          <w:tab/>
        </w:r>
        <w:r>
          <w:rPr>
            <w:noProof/>
            <w:webHidden/>
          </w:rPr>
          <w:fldChar w:fldCharType="begin"/>
        </w:r>
        <w:r>
          <w:rPr>
            <w:noProof/>
            <w:webHidden/>
          </w:rPr>
          <w:instrText xml:space="preserve"> PAGEREF _Toc96006119 \h </w:instrText>
        </w:r>
        <w:r>
          <w:rPr>
            <w:noProof/>
            <w:webHidden/>
          </w:rPr>
        </w:r>
        <w:r>
          <w:rPr>
            <w:noProof/>
            <w:webHidden/>
          </w:rPr>
          <w:fldChar w:fldCharType="separate"/>
        </w:r>
        <w:r>
          <w:rPr>
            <w:noProof/>
            <w:webHidden/>
          </w:rPr>
          <w:t>15</w:t>
        </w:r>
        <w:r>
          <w:rPr>
            <w:noProof/>
            <w:webHidden/>
          </w:rPr>
          <w:fldChar w:fldCharType="end"/>
        </w:r>
      </w:hyperlink>
    </w:p>
    <w:p w14:paraId="506BB5B4" w14:textId="06AF10FA" w:rsidR="005A0DC7" w:rsidRDefault="005A0DC7">
      <w:pPr>
        <w:pStyle w:val="TOC2"/>
        <w:rPr>
          <w:rFonts w:eastAsiaTheme="minorEastAsia" w:cstheme="minorBidi"/>
          <w:noProof/>
          <w:szCs w:val="22"/>
          <w:lang w:eastAsia="en-GB"/>
        </w:rPr>
      </w:pPr>
      <w:hyperlink w:anchor="_Toc96006120" w:history="1">
        <w:r w:rsidRPr="00EC0B3D">
          <w:rPr>
            <w:rStyle w:val="Hyperlink"/>
            <w:noProof/>
          </w:rPr>
          <w:t>II.4. Provision of services</w:t>
        </w:r>
        <w:r>
          <w:rPr>
            <w:noProof/>
            <w:webHidden/>
          </w:rPr>
          <w:tab/>
        </w:r>
        <w:r>
          <w:rPr>
            <w:noProof/>
            <w:webHidden/>
          </w:rPr>
          <w:fldChar w:fldCharType="begin"/>
        </w:r>
        <w:r>
          <w:rPr>
            <w:noProof/>
            <w:webHidden/>
          </w:rPr>
          <w:instrText xml:space="preserve"> PAGEREF _Toc96006120 \h </w:instrText>
        </w:r>
        <w:r>
          <w:rPr>
            <w:noProof/>
            <w:webHidden/>
          </w:rPr>
        </w:r>
        <w:r>
          <w:rPr>
            <w:noProof/>
            <w:webHidden/>
          </w:rPr>
          <w:fldChar w:fldCharType="separate"/>
        </w:r>
        <w:r>
          <w:rPr>
            <w:noProof/>
            <w:webHidden/>
          </w:rPr>
          <w:t>15</w:t>
        </w:r>
        <w:r>
          <w:rPr>
            <w:noProof/>
            <w:webHidden/>
          </w:rPr>
          <w:fldChar w:fldCharType="end"/>
        </w:r>
      </w:hyperlink>
    </w:p>
    <w:p w14:paraId="4F26A816" w14:textId="6FE605A7" w:rsidR="005A0DC7" w:rsidRDefault="005A0DC7">
      <w:pPr>
        <w:pStyle w:val="TOC2"/>
        <w:rPr>
          <w:rFonts w:eastAsiaTheme="minorEastAsia" w:cstheme="minorBidi"/>
          <w:noProof/>
          <w:szCs w:val="22"/>
          <w:lang w:eastAsia="en-GB"/>
        </w:rPr>
      </w:pPr>
      <w:hyperlink w:anchor="_Toc96006121" w:history="1">
        <w:r w:rsidRPr="00EC0B3D">
          <w:rPr>
            <w:rStyle w:val="Hyperlink"/>
            <w:noProof/>
          </w:rPr>
          <w:t>II.5. Communication between the parties</w:t>
        </w:r>
        <w:r>
          <w:rPr>
            <w:noProof/>
            <w:webHidden/>
          </w:rPr>
          <w:tab/>
        </w:r>
        <w:r>
          <w:rPr>
            <w:noProof/>
            <w:webHidden/>
          </w:rPr>
          <w:fldChar w:fldCharType="begin"/>
        </w:r>
        <w:r>
          <w:rPr>
            <w:noProof/>
            <w:webHidden/>
          </w:rPr>
          <w:instrText xml:space="preserve"> PAGEREF _Toc96006121 \h </w:instrText>
        </w:r>
        <w:r>
          <w:rPr>
            <w:noProof/>
            <w:webHidden/>
          </w:rPr>
        </w:r>
        <w:r>
          <w:rPr>
            <w:noProof/>
            <w:webHidden/>
          </w:rPr>
          <w:fldChar w:fldCharType="separate"/>
        </w:r>
        <w:r>
          <w:rPr>
            <w:noProof/>
            <w:webHidden/>
          </w:rPr>
          <w:t>17</w:t>
        </w:r>
        <w:r>
          <w:rPr>
            <w:noProof/>
            <w:webHidden/>
          </w:rPr>
          <w:fldChar w:fldCharType="end"/>
        </w:r>
      </w:hyperlink>
    </w:p>
    <w:p w14:paraId="190B2AD6" w14:textId="2286916B" w:rsidR="005A0DC7" w:rsidRDefault="005A0DC7">
      <w:pPr>
        <w:pStyle w:val="TOC2"/>
        <w:rPr>
          <w:rFonts w:eastAsiaTheme="minorEastAsia" w:cstheme="minorBidi"/>
          <w:noProof/>
          <w:szCs w:val="22"/>
          <w:lang w:eastAsia="en-GB"/>
        </w:rPr>
      </w:pPr>
      <w:hyperlink w:anchor="_Toc96006122" w:history="1">
        <w:r w:rsidRPr="00EC0B3D">
          <w:rPr>
            <w:rStyle w:val="Hyperlink"/>
            <w:noProof/>
          </w:rPr>
          <w:t>II.6. Liability</w:t>
        </w:r>
        <w:r>
          <w:rPr>
            <w:noProof/>
            <w:webHidden/>
          </w:rPr>
          <w:tab/>
        </w:r>
        <w:r>
          <w:rPr>
            <w:noProof/>
            <w:webHidden/>
          </w:rPr>
          <w:fldChar w:fldCharType="begin"/>
        </w:r>
        <w:r>
          <w:rPr>
            <w:noProof/>
            <w:webHidden/>
          </w:rPr>
          <w:instrText xml:space="preserve"> PAGEREF _Toc96006122 \h </w:instrText>
        </w:r>
        <w:r>
          <w:rPr>
            <w:noProof/>
            <w:webHidden/>
          </w:rPr>
        </w:r>
        <w:r>
          <w:rPr>
            <w:noProof/>
            <w:webHidden/>
          </w:rPr>
          <w:fldChar w:fldCharType="separate"/>
        </w:r>
        <w:r>
          <w:rPr>
            <w:noProof/>
            <w:webHidden/>
          </w:rPr>
          <w:t>19</w:t>
        </w:r>
        <w:r>
          <w:rPr>
            <w:noProof/>
            <w:webHidden/>
          </w:rPr>
          <w:fldChar w:fldCharType="end"/>
        </w:r>
      </w:hyperlink>
    </w:p>
    <w:p w14:paraId="5C771B39" w14:textId="43455CEC" w:rsidR="005A0DC7" w:rsidRDefault="005A0DC7">
      <w:pPr>
        <w:pStyle w:val="TOC2"/>
        <w:rPr>
          <w:rFonts w:eastAsiaTheme="minorEastAsia" w:cstheme="minorBidi"/>
          <w:noProof/>
          <w:szCs w:val="22"/>
          <w:lang w:eastAsia="en-GB"/>
        </w:rPr>
      </w:pPr>
      <w:hyperlink w:anchor="_Toc96006123" w:history="1">
        <w:r w:rsidRPr="00EC0B3D">
          <w:rPr>
            <w:rStyle w:val="Hyperlink"/>
            <w:noProof/>
          </w:rPr>
          <w:t>II.7. Conflict of interest and professional conflicting interests</w:t>
        </w:r>
        <w:r>
          <w:rPr>
            <w:noProof/>
            <w:webHidden/>
          </w:rPr>
          <w:tab/>
        </w:r>
        <w:r>
          <w:rPr>
            <w:noProof/>
            <w:webHidden/>
          </w:rPr>
          <w:fldChar w:fldCharType="begin"/>
        </w:r>
        <w:r>
          <w:rPr>
            <w:noProof/>
            <w:webHidden/>
          </w:rPr>
          <w:instrText xml:space="preserve"> PAGEREF _Toc96006123 \h </w:instrText>
        </w:r>
        <w:r>
          <w:rPr>
            <w:noProof/>
            <w:webHidden/>
          </w:rPr>
        </w:r>
        <w:r>
          <w:rPr>
            <w:noProof/>
            <w:webHidden/>
          </w:rPr>
          <w:fldChar w:fldCharType="separate"/>
        </w:r>
        <w:r>
          <w:rPr>
            <w:noProof/>
            <w:webHidden/>
          </w:rPr>
          <w:t>19</w:t>
        </w:r>
        <w:r>
          <w:rPr>
            <w:noProof/>
            <w:webHidden/>
          </w:rPr>
          <w:fldChar w:fldCharType="end"/>
        </w:r>
      </w:hyperlink>
    </w:p>
    <w:p w14:paraId="605C3E7C" w14:textId="7D53374B" w:rsidR="005A0DC7" w:rsidRDefault="005A0DC7">
      <w:pPr>
        <w:pStyle w:val="TOC2"/>
        <w:rPr>
          <w:rFonts w:eastAsiaTheme="minorEastAsia" w:cstheme="minorBidi"/>
          <w:noProof/>
          <w:szCs w:val="22"/>
          <w:lang w:eastAsia="en-GB"/>
        </w:rPr>
      </w:pPr>
      <w:hyperlink w:anchor="_Toc96006124" w:history="1">
        <w:r w:rsidRPr="00EC0B3D">
          <w:rPr>
            <w:rStyle w:val="Hyperlink"/>
            <w:noProof/>
            <w:snapToGrid w:val="0"/>
          </w:rPr>
          <w:t>II.8. Confidentiality</w:t>
        </w:r>
        <w:r>
          <w:rPr>
            <w:noProof/>
            <w:webHidden/>
          </w:rPr>
          <w:tab/>
        </w:r>
        <w:r>
          <w:rPr>
            <w:noProof/>
            <w:webHidden/>
          </w:rPr>
          <w:fldChar w:fldCharType="begin"/>
        </w:r>
        <w:r>
          <w:rPr>
            <w:noProof/>
            <w:webHidden/>
          </w:rPr>
          <w:instrText xml:space="preserve"> PAGEREF _Toc96006124 \h </w:instrText>
        </w:r>
        <w:r>
          <w:rPr>
            <w:noProof/>
            <w:webHidden/>
          </w:rPr>
        </w:r>
        <w:r>
          <w:rPr>
            <w:noProof/>
            <w:webHidden/>
          </w:rPr>
          <w:fldChar w:fldCharType="separate"/>
        </w:r>
        <w:r>
          <w:rPr>
            <w:noProof/>
            <w:webHidden/>
          </w:rPr>
          <w:t>20</w:t>
        </w:r>
        <w:r>
          <w:rPr>
            <w:noProof/>
            <w:webHidden/>
          </w:rPr>
          <w:fldChar w:fldCharType="end"/>
        </w:r>
      </w:hyperlink>
    </w:p>
    <w:p w14:paraId="4DD600A6" w14:textId="187994D0" w:rsidR="005A0DC7" w:rsidRDefault="005A0DC7">
      <w:pPr>
        <w:pStyle w:val="TOC2"/>
        <w:rPr>
          <w:rFonts w:eastAsiaTheme="minorEastAsia" w:cstheme="minorBidi"/>
          <w:noProof/>
          <w:szCs w:val="22"/>
          <w:lang w:eastAsia="en-GB"/>
        </w:rPr>
      </w:pPr>
      <w:hyperlink w:anchor="_Toc96006125" w:history="1">
        <w:r w:rsidRPr="00EC0B3D">
          <w:rPr>
            <w:rStyle w:val="Hyperlink"/>
            <w:noProof/>
          </w:rPr>
          <w:t>II.9. Processing of personal data</w:t>
        </w:r>
        <w:r>
          <w:rPr>
            <w:noProof/>
            <w:webHidden/>
          </w:rPr>
          <w:tab/>
        </w:r>
        <w:r>
          <w:rPr>
            <w:noProof/>
            <w:webHidden/>
          </w:rPr>
          <w:fldChar w:fldCharType="begin"/>
        </w:r>
        <w:r>
          <w:rPr>
            <w:noProof/>
            <w:webHidden/>
          </w:rPr>
          <w:instrText xml:space="preserve"> PAGEREF _Toc96006125 \h </w:instrText>
        </w:r>
        <w:r>
          <w:rPr>
            <w:noProof/>
            <w:webHidden/>
          </w:rPr>
        </w:r>
        <w:r>
          <w:rPr>
            <w:noProof/>
            <w:webHidden/>
          </w:rPr>
          <w:fldChar w:fldCharType="separate"/>
        </w:r>
        <w:r>
          <w:rPr>
            <w:noProof/>
            <w:webHidden/>
          </w:rPr>
          <w:t>21</w:t>
        </w:r>
        <w:r>
          <w:rPr>
            <w:noProof/>
            <w:webHidden/>
          </w:rPr>
          <w:fldChar w:fldCharType="end"/>
        </w:r>
      </w:hyperlink>
    </w:p>
    <w:p w14:paraId="25E3C5D6" w14:textId="45C1E6C1" w:rsidR="005A0DC7" w:rsidRDefault="005A0DC7">
      <w:pPr>
        <w:pStyle w:val="TOC2"/>
        <w:rPr>
          <w:rFonts w:eastAsiaTheme="minorEastAsia" w:cstheme="minorBidi"/>
          <w:noProof/>
          <w:szCs w:val="22"/>
          <w:lang w:eastAsia="en-GB"/>
        </w:rPr>
      </w:pPr>
      <w:hyperlink w:anchor="_Toc96006126" w:history="1">
        <w:r w:rsidRPr="00EC0B3D">
          <w:rPr>
            <w:rStyle w:val="Hyperlink"/>
            <w:noProof/>
          </w:rPr>
          <w:t>II.10. Subcontracting</w:t>
        </w:r>
        <w:r>
          <w:rPr>
            <w:noProof/>
            <w:webHidden/>
          </w:rPr>
          <w:tab/>
        </w:r>
        <w:r>
          <w:rPr>
            <w:noProof/>
            <w:webHidden/>
          </w:rPr>
          <w:fldChar w:fldCharType="begin"/>
        </w:r>
        <w:r>
          <w:rPr>
            <w:noProof/>
            <w:webHidden/>
          </w:rPr>
          <w:instrText xml:space="preserve"> PAGEREF _Toc96006126 \h </w:instrText>
        </w:r>
        <w:r>
          <w:rPr>
            <w:noProof/>
            <w:webHidden/>
          </w:rPr>
        </w:r>
        <w:r>
          <w:rPr>
            <w:noProof/>
            <w:webHidden/>
          </w:rPr>
          <w:fldChar w:fldCharType="separate"/>
        </w:r>
        <w:r>
          <w:rPr>
            <w:noProof/>
            <w:webHidden/>
          </w:rPr>
          <w:t>23</w:t>
        </w:r>
        <w:r>
          <w:rPr>
            <w:noProof/>
            <w:webHidden/>
          </w:rPr>
          <w:fldChar w:fldCharType="end"/>
        </w:r>
      </w:hyperlink>
    </w:p>
    <w:p w14:paraId="2E295AF1" w14:textId="7159EFF7" w:rsidR="005A0DC7" w:rsidRDefault="005A0DC7">
      <w:pPr>
        <w:pStyle w:val="TOC2"/>
        <w:rPr>
          <w:rFonts w:eastAsiaTheme="minorEastAsia" w:cstheme="minorBidi"/>
          <w:noProof/>
          <w:szCs w:val="22"/>
          <w:lang w:eastAsia="en-GB"/>
        </w:rPr>
      </w:pPr>
      <w:hyperlink w:anchor="_Toc96006127" w:history="1">
        <w:r w:rsidRPr="00EC0B3D">
          <w:rPr>
            <w:rStyle w:val="Hyperlink"/>
            <w:noProof/>
          </w:rPr>
          <w:t>II.11. Amendments</w:t>
        </w:r>
        <w:r>
          <w:rPr>
            <w:noProof/>
            <w:webHidden/>
          </w:rPr>
          <w:tab/>
        </w:r>
        <w:r>
          <w:rPr>
            <w:noProof/>
            <w:webHidden/>
          </w:rPr>
          <w:fldChar w:fldCharType="begin"/>
        </w:r>
        <w:r>
          <w:rPr>
            <w:noProof/>
            <w:webHidden/>
          </w:rPr>
          <w:instrText xml:space="preserve"> PAGEREF _Toc96006127 \h </w:instrText>
        </w:r>
        <w:r>
          <w:rPr>
            <w:noProof/>
            <w:webHidden/>
          </w:rPr>
        </w:r>
        <w:r>
          <w:rPr>
            <w:noProof/>
            <w:webHidden/>
          </w:rPr>
          <w:fldChar w:fldCharType="separate"/>
        </w:r>
        <w:r>
          <w:rPr>
            <w:noProof/>
            <w:webHidden/>
          </w:rPr>
          <w:t>23</w:t>
        </w:r>
        <w:r>
          <w:rPr>
            <w:noProof/>
            <w:webHidden/>
          </w:rPr>
          <w:fldChar w:fldCharType="end"/>
        </w:r>
      </w:hyperlink>
    </w:p>
    <w:p w14:paraId="03928BDF" w14:textId="4AE21C74" w:rsidR="005A0DC7" w:rsidRDefault="005A0DC7">
      <w:pPr>
        <w:pStyle w:val="TOC2"/>
        <w:rPr>
          <w:rFonts w:eastAsiaTheme="minorEastAsia" w:cstheme="minorBidi"/>
          <w:noProof/>
          <w:szCs w:val="22"/>
          <w:lang w:eastAsia="en-GB"/>
        </w:rPr>
      </w:pPr>
      <w:hyperlink w:anchor="_Toc96006128" w:history="1">
        <w:r w:rsidRPr="00EC0B3D">
          <w:rPr>
            <w:rStyle w:val="Hyperlink"/>
            <w:noProof/>
          </w:rPr>
          <w:t>II.12. Assignment</w:t>
        </w:r>
        <w:r>
          <w:rPr>
            <w:noProof/>
            <w:webHidden/>
          </w:rPr>
          <w:tab/>
        </w:r>
        <w:r>
          <w:rPr>
            <w:noProof/>
            <w:webHidden/>
          </w:rPr>
          <w:fldChar w:fldCharType="begin"/>
        </w:r>
        <w:r>
          <w:rPr>
            <w:noProof/>
            <w:webHidden/>
          </w:rPr>
          <w:instrText xml:space="preserve"> PAGEREF _Toc96006128 \h </w:instrText>
        </w:r>
        <w:r>
          <w:rPr>
            <w:noProof/>
            <w:webHidden/>
          </w:rPr>
        </w:r>
        <w:r>
          <w:rPr>
            <w:noProof/>
            <w:webHidden/>
          </w:rPr>
          <w:fldChar w:fldCharType="separate"/>
        </w:r>
        <w:r>
          <w:rPr>
            <w:noProof/>
            <w:webHidden/>
          </w:rPr>
          <w:t>23</w:t>
        </w:r>
        <w:r>
          <w:rPr>
            <w:noProof/>
            <w:webHidden/>
          </w:rPr>
          <w:fldChar w:fldCharType="end"/>
        </w:r>
      </w:hyperlink>
    </w:p>
    <w:p w14:paraId="280CA5F5" w14:textId="1C73F786" w:rsidR="005A0DC7" w:rsidRDefault="005A0DC7">
      <w:pPr>
        <w:pStyle w:val="TOC2"/>
        <w:rPr>
          <w:rFonts w:eastAsiaTheme="minorEastAsia" w:cstheme="minorBidi"/>
          <w:noProof/>
          <w:szCs w:val="22"/>
          <w:lang w:eastAsia="en-GB"/>
        </w:rPr>
      </w:pPr>
      <w:hyperlink w:anchor="_Toc96006129" w:history="1">
        <w:r w:rsidRPr="00EC0B3D">
          <w:rPr>
            <w:rStyle w:val="Hyperlink"/>
            <w:noProof/>
          </w:rPr>
          <w:t>II.13. Intellectual property rights</w:t>
        </w:r>
        <w:r>
          <w:rPr>
            <w:noProof/>
            <w:webHidden/>
          </w:rPr>
          <w:tab/>
        </w:r>
        <w:r>
          <w:rPr>
            <w:noProof/>
            <w:webHidden/>
          </w:rPr>
          <w:fldChar w:fldCharType="begin"/>
        </w:r>
        <w:r>
          <w:rPr>
            <w:noProof/>
            <w:webHidden/>
          </w:rPr>
          <w:instrText xml:space="preserve"> PAGEREF _Toc96006129 \h </w:instrText>
        </w:r>
        <w:r>
          <w:rPr>
            <w:noProof/>
            <w:webHidden/>
          </w:rPr>
        </w:r>
        <w:r>
          <w:rPr>
            <w:noProof/>
            <w:webHidden/>
          </w:rPr>
          <w:fldChar w:fldCharType="separate"/>
        </w:r>
        <w:r>
          <w:rPr>
            <w:noProof/>
            <w:webHidden/>
          </w:rPr>
          <w:t>23</w:t>
        </w:r>
        <w:r>
          <w:rPr>
            <w:noProof/>
            <w:webHidden/>
          </w:rPr>
          <w:fldChar w:fldCharType="end"/>
        </w:r>
      </w:hyperlink>
    </w:p>
    <w:p w14:paraId="08476779" w14:textId="392446BE" w:rsidR="005A0DC7" w:rsidRDefault="005A0DC7">
      <w:pPr>
        <w:pStyle w:val="TOC2"/>
        <w:rPr>
          <w:rFonts w:eastAsiaTheme="minorEastAsia" w:cstheme="minorBidi"/>
          <w:noProof/>
          <w:szCs w:val="22"/>
          <w:lang w:eastAsia="en-GB"/>
        </w:rPr>
      </w:pPr>
      <w:hyperlink w:anchor="_Toc96006130" w:history="1">
        <w:r w:rsidRPr="00EC0B3D">
          <w:rPr>
            <w:rStyle w:val="Hyperlink"/>
            <w:noProof/>
          </w:rPr>
          <w:t>II.14. Force majeure</w:t>
        </w:r>
        <w:r>
          <w:rPr>
            <w:noProof/>
            <w:webHidden/>
          </w:rPr>
          <w:tab/>
        </w:r>
        <w:r>
          <w:rPr>
            <w:noProof/>
            <w:webHidden/>
          </w:rPr>
          <w:fldChar w:fldCharType="begin"/>
        </w:r>
        <w:r>
          <w:rPr>
            <w:noProof/>
            <w:webHidden/>
          </w:rPr>
          <w:instrText xml:space="preserve"> PAGEREF _Toc96006130 \h </w:instrText>
        </w:r>
        <w:r>
          <w:rPr>
            <w:noProof/>
            <w:webHidden/>
          </w:rPr>
        </w:r>
        <w:r>
          <w:rPr>
            <w:noProof/>
            <w:webHidden/>
          </w:rPr>
          <w:fldChar w:fldCharType="separate"/>
        </w:r>
        <w:r>
          <w:rPr>
            <w:noProof/>
            <w:webHidden/>
          </w:rPr>
          <w:t>28</w:t>
        </w:r>
        <w:r>
          <w:rPr>
            <w:noProof/>
            <w:webHidden/>
          </w:rPr>
          <w:fldChar w:fldCharType="end"/>
        </w:r>
      </w:hyperlink>
    </w:p>
    <w:p w14:paraId="36593AAA" w14:textId="56E47A53" w:rsidR="005A0DC7" w:rsidRDefault="005A0DC7">
      <w:pPr>
        <w:pStyle w:val="TOC2"/>
        <w:rPr>
          <w:rFonts w:eastAsiaTheme="minorEastAsia" w:cstheme="minorBidi"/>
          <w:noProof/>
          <w:szCs w:val="22"/>
          <w:lang w:eastAsia="en-GB"/>
        </w:rPr>
      </w:pPr>
      <w:hyperlink w:anchor="_Toc96006131" w:history="1">
        <w:r w:rsidRPr="00EC0B3D">
          <w:rPr>
            <w:rStyle w:val="Hyperlink"/>
            <w:noProof/>
          </w:rPr>
          <w:t>II.15. Liquidated damages</w:t>
        </w:r>
        <w:r>
          <w:rPr>
            <w:noProof/>
            <w:webHidden/>
          </w:rPr>
          <w:tab/>
        </w:r>
        <w:r>
          <w:rPr>
            <w:noProof/>
            <w:webHidden/>
          </w:rPr>
          <w:fldChar w:fldCharType="begin"/>
        </w:r>
        <w:r>
          <w:rPr>
            <w:noProof/>
            <w:webHidden/>
          </w:rPr>
          <w:instrText xml:space="preserve"> PAGEREF _Toc96006131 \h </w:instrText>
        </w:r>
        <w:r>
          <w:rPr>
            <w:noProof/>
            <w:webHidden/>
          </w:rPr>
        </w:r>
        <w:r>
          <w:rPr>
            <w:noProof/>
            <w:webHidden/>
          </w:rPr>
          <w:fldChar w:fldCharType="separate"/>
        </w:r>
        <w:r>
          <w:rPr>
            <w:noProof/>
            <w:webHidden/>
          </w:rPr>
          <w:t>28</w:t>
        </w:r>
        <w:r>
          <w:rPr>
            <w:noProof/>
            <w:webHidden/>
          </w:rPr>
          <w:fldChar w:fldCharType="end"/>
        </w:r>
      </w:hyperlink>
    </w:p>
    <w:p w14:paraId="182C5DF5" w14:textId="737855B2" w:rsidR="005A0DC7" w:rsidRDefault="005A0DC7">
      <w:pPr>
        <w:pStyle w:val="TOC2"/>
        <w:rPr>
          <w:rFonts w:eastAsiaTheme="minorEastAsia" w:cstheme="minorBidi"/>
          <w:noProof/>
          <w:szCs w:val="22"/>
          <w:lang w:eastAsia="en-GB"/>
        </w:rPr>
      </w:pPr>
      <w:hyperlink w:anchor="_Toc96006132" w:history="1">
        <w:r w:rsidRPr="00EC0B3D">
          <w:rPr>
            <w:rStyle w:val="Hyperlink"/>
            <w:noProof/>
          </w:rPr>
          <w:t>II.16. Reduction in price</w:t>
        </w:r>
        <w:r>
          <w:rPr>
            <w:noProof/>
            <w:webHidden/>
          </w:rPr>
          <w:tab/>
        </w:r>
        <w:r>
          <w:rPr>
            <w:noProof/>
            <w:webHidden/>
          </w:rPr>
          <w:fldChar w:fldCharType="begin"/>
        </w:r>
        <w:r>
          <w:rPr>
            <w:noProof/>
            <w:webHidden/>
          </w:rPr>
          <w:instrText xml:space="preserve"> PAGEREF _Toc96006132 \h </w:instrText>
        </w:r>
        <w:r>
          <w:rPr>
            <w:noProof/>
            <w:webHidden/>
          </w:rPr>
        </w:r>
        <w:r>
          <w:rPr>
            <w:noProof/>
            <w:webHidden/>
          </w:rPr>
          <w:fldChar w:fldCharType="separate"/>
        </w:r>
        <w:r>
          <w:rPr>
            <w:noProof/>
            <w:webHidden/>
          </w:rPr>
          <w:t>29</w:t>
        </w:r>
        <w:r>
          <w:rPr>
            <w:noProof/>
            <w:webHidden/>
          </w:rPr>
          <w:fldChar w:fldCharType="end"/>
        </w:r>
      </w:hyperlink>
    </w:p>
    <w:p w14:paraId="791D3D71" w14:textId="2906E034" w:rsidR="005A0DC7" w:rsidRDefault="005A0DC7">
      <w:pPr>
        <w:pStyle w:val="TOC2"/>
        <w:rPr>
          <w:rFonts w:eastAsiaTheme="minorEastAsia" w:cstheme="minorBidi"/>
          <w:noProof/>
          <w:szCs w:val="22"/>
          <w:lang w:eastAsia="en-GB"/>
        </w:rPr>
      </w:pPr>
      <w:hyperlink w:anchor="_Toc96006133" w:history="1">
        <w:r w:rsidRPr="00EC0B3D">
          <w:rPr>
            <w:rStyle w:val="Hyperlink"/>
            <w:noProof/>
          </w:rPr>
          <w:t>II.17. Suspension of the implementation of the FWC</w:t>
        </w:r>
        <w:r>
          <w:rPr>
            <w:noProof/>
            <w:webHidden/>
          </w:rPr>
          <w:tab/>
        </w:r>
        <w:r>
          <w:rPr>
            <w:noProof/>
            <w:webHidden/>
          </w:rPr>
          <w:fldChar w:fldCharType="begin"/>
        </w:r>
        <w:r>
          <w:rPr>
            <w:noProof/>
            <w:webHidden/>
          </w:rPr>
          <w:instrText xml:space="preserve"> PAGEREF _Toc96006133 \h </w:instrText>
        </w:r>
        <w:r>
          <w:rPr>
            <w:noProof/>
            <w:webHidden/>
          </w:rPr>
        </w:r>
        <w:r>
          <w:rPr>
            <w:noProof/>
            <w:webHidden/>
          </w:rPr>
          <w:fldChar w:fldCharType="separate"/>
        </w:r>
        <w:r>
          <w:rPr>
            <w:noProof/>
            <w:webHidden/>
          </w:rPr>
          <w:t>30</w:t>
        </w:r>
        <w:r>
          <w:rPr>
            <w:noProof/>
            <w:webHidden/>
          </w:rPr>
          <w:fldChar w:fldCharType="end"/>
        </w:r>
      </w:hyperlink>
    </w:p>
    <w:p w14:paraId="71CB1627" w14:textId="6DB2D8DF" w:rsidR="005A0DC7" w:rsidRDefault="005A0DC7">
      <w:pPr>
        <w:pStyle w:val="TOC2"/>
        <w:rPr>
          <w:rFonts w:eastAsiaTheme="minorEastAsia" w:cstheme="minorBidi"/>
          <w:noProof/>
          <w:szCs w:val="22"/>
          <w:lang w:eastAsia="en-GB"/>
        </w:rPr>
      </w:pPr>
      <w:hyperlink w:anchor="_Toc96006134" w:history="1">
        <w:r w:rsidRPr="00EC0B3D">
          <w:rPr>
            <w:rStyle w:val="Hyperlink"/>
            <w:noProof/>
          </w:rPr>
          <w:t>II.18. Termination of the FWC</w:t>
        </w:r>
        <w:r>
          <w:rPr>
            <w:noProof/>
            <w:webHidden/>
          </w:rPr>
          <w:tab/>
        </w:r>
        <w:r>
          <w:rPr>
            <w:noProof/>
            <w:webHidden/>
          </w:rPr>
          <w:fldChar w:fldCharType="begin"/>
        </w:r>
        <w:r>
          <w:rPr>
            <w:noProof/>
            <w:webHidden/>
          </w:rPr>
          <w:instrText xml:space="preserve"> PAGEREF _Toc96006134 \h </w:instrText>
        </w:r>
        <w:r>
          <w:rPr>
            <w:noProof/>
            <w:webHidden/>
          </w:rPr>
        </w:r>
        <w:r>
          <w:rPr>
            <w:noProof/>
            <w:webHidden/>
          </w:rPr>
          <w:fldChar w:fldCharType="separate"/>
        </w:r>
        <w:r>
          <w:rPr>
            <w:noProof/>
            <w:webHidden/>
          </w:rPr>
          <w:t>30</w:t>
        </w:r>
        <w:r>
          <w:rPr>
            <w:noProof/>
            <w:webHidden/>
          </w:rPr>
          <w:fldChar w:fldCharType="end"/>
        </w:r>
      </w:hyperlink>
    </w:p>
    <w:p w14:paraId="171DCAFC" w14:textId="055D33FA" w:rsidR="005A0DC7" w:rsidRDefault="005A0DC7">
      <w:pPr>
        <w:pStyle w:val="TOC2"/>
        <w:rPr>
          <w:rFonts w:eastAsiaTheme="minorEastAsia" w:cstheme="minorBidi"/>
          <w:noProof/>
          <w:szCs w:val="22"/>
          <w:lang w:eastAsia="en-GB"/>
        </w:rPr>
      </w:pPr>
      <w:hyperlink w:anchor="_Toc96006135" w:history="1">
        <w:r w:rsidRPr="00EC0B3D">
          <w:rPr>
            <w:rStyle w:val="Hyperlink"/>
            <w:noProof/>
          </w:rPr>
          <w:t>II.19. Invoices, value added tax and e-invoicing</w:t>
        </w:r>
        <w:r>
          <w:rPr>
            <w:noProof/>
            <w:webHidden/>
          </w:rPr>
          <w:tab/>
        </w:r>
        <w:r>
          <w:rPr>
            <w:noProof/>
            <w:webHidden/>
          </w:rPr>
          <w:fldChar w:fldCharType="begin"/>
        </w:r>
        <w:r>
          <w:rPr>
            <w:noProof/>
            <w:webHidden/>
          </w:rPr>
          <w:instrText xml:space="preserve"> PAGEREF _Toc96006135 \h </w:instrText>
        </w:r>
        <w:r>
          <w:rPr>
            <w:noProof/>
            <w:webHidden/>
          </w:rPr>
        </w:r>
        <w:r>
          <w:rPr>
            <w:noProof/>
            <w:webHidden/>
          </w:rPr>
          <w:fldChar w:fldCharType="separate"/>
        </w:r>
        <w:r>
          <w:rPr>
            <w:noProof/>
            <w:webHidden/>
          </w:rPr>
          <w:t>33</w:t>
        </w:r>
        <w:r>
          <w:rPr>
            <w:noProof/>
            <w:webHidden/>
          </w:rPr>
          <w:fldChar w:fldCharType="end"/>
        </w:r>
      </w:hyperlink>
    </w:p>
    <w:p w14:paraId="6D00DFEA" w14:textId="1288BDE9" w:rsidR="005A0DC7" w:rsidRDefault="005A0DC7">
      <w:pPr>
        <w:pStyle w:val="TOC2"/>
        <w:rPr>
          <w:rFonts w:eastAsiaTheme="minorEastAsia" w:cstheme="minorBidi"/>
          <w:noProof/>
          <w:szCs w:val="22"/>
          <w:lang w:eastAsia="en-GB"/>
        </w:rPr>
      </w:pPr>
      <w:hyperlink w:anchor="_Toc96006136" w:history="1">
        <w:r w:rsidRPr="00EC0B3D">
          <w:rPr>
            <w:rStyle w:val="Hyperlink"/>
            <w:noProof/>
          </w:rPr>
          <w:t>II.20. Price revision</w:t>
        </w:r>
        <w:r>
          <w:rPr>
            <w:noProof/>
            <w:webHidden/>
          </w:rPr>
          <w:tab/>
        </w:r>
        <w:r>
          <w:rPr>
            <w:noProof/>
            <w:webHidden/>
          </w:rPr>
          <w:fldChar w:fldCharType="begin"/>
        </w:r>
        <w:r>
          <w:rPr>
            <w:noProof/>
            <w:webHidden/>
          </w:rPr>
          <w:instrText xml:space="preserve"> PAGEREF _Toc96006136 \h </w:instrText>
        </w:r>
        <w:r>
          <w:rPr>
            <w:noProof/>
            <w:webHidden/>
          </w:rPr>
        </w:r>
        <w:r>
          <w:rPr>
            <w:noProof/>
            <w:webHidden/>
          </w:rPr>
          <w:fldChar w:fldCharType="separate"/>
        </w:r>
        <w:r>
          <w:rPr>
            <w:noProof/>
            <w:webHidden/>
          </w:rPr>
          <w:t>33</w:t>
        </w:r>
        <w:r>
          <w:rPr>
            <w:noProof/>
            <w:webHidden/>
          </w:rPr>
          <w:fldChar w:fldCharType="end"/>
        </w:r>
      </w:hyperlink>
    </w:p>
    <w:p w14:paraId="559B00F4" w14:textId="40C44531" w:rsidR="005A0DC7" w:rsidRDefault="005A0DC7">
      <w:pPr>
        <w:pStyle w:val="TOC2"/>
        <w:rPr>
          <w:rFonts w:eastAsiaTheme="minorEastAsia" w:cstheme="minorBidi"/>
          <w:noProof/>
          <w:szCs w:val="22"/>
          <w:lang w:eastAsia="en-GB"/>
        </w:rPr>
      </w:pPr>
      <w:hyperlink w:anchor="_Toc96006137" w:history="1">
        <w:r w:rsidRPr="00EC0B3D">
          <w:rPr>
            <w:rStyle w:val="Hyperlink"/>
            <w:noProof/>
          </w:rPr>
          <w:t>II.21. Payments and guarantees</w:t>
        </w:r>
        <w:r>
          <w:rPr>
            <w:noProof/>
            <w:webHidden/>
          </w:rPr>
          <w:tab/>
        </w:r>
        <w:r>
          <w:rPr>
            <w:noProof/>
            <w:webHidden/>
          </w:rPr>
          <w:fldChar w:fldCharType="begin"/>
        </w:r>
        <w:r>
          <w:rPr>
            <w:noProof/>
            <w:webHidden/>
          </w:rPr>
          <w:instrText xml:space="preserve"> PAGEREF _Toc96006137 \h </w:instrText>
        </w:r>
        <w:r>
          <w:rPr>
            <w:noProof/>
            <w:webHidden/>
          </w:rPr>
        </w:r>
        <w:r>
          <w:rPr>
            <w:noProof/>
            <w:webHidden/>
          </w:rPr>
          <w:fldChar w:fldCharType="separate"/>
        </w:r>
        <w:r>
          <w:rPr>
            <w:noProof/>
            <w:webHidden/>
          </w:rPr>
          <w:t>34</w:t>
        </w:r>
        <w:r>
          <w:rPr>
            <w:noProof/>
            <w:webHidden/>
          </w:rPr>
          <w:fldChar w:fldCharType="end"/>
        </w:r>
      </w:hyperlink>
    </w:p>
    <w:p w14:paraId="36806EAD" w14:textId="3869A2A2" w:rsidR="005A0DC7" w:rsidRDefault="005A0DC7">
      <w:pPr>
        <w:pStyle w:val="TOC2"/>
        <w:rPr>
          <w:rFonts w:eastAsiaTheme="minorEastAsia" w:cstheme="minorBidi"/>
          <w:noProof/>
          <w:szCs w:val="22"/>
          <w:lang w:eastAsia="en-GB"/>
        </w:rPr>
      </w:pPr>
      <w:hyperlink w:anchor="_Toc96006138" w:history="1">
        <w:r w:rsidRPr="00EC0B3D">
          <w:rPr>
            <w:rStyle w:val="Hyperlink"/>
            <w:noProof/>
          </w:rPr>
          <w:t>II.22. Reimbursements</w:t>
        </w:r>
        <w:r>
          <w:rPr>
            <w:noProof/>
            <w:webHidden/>
          </w:rPr>
          <w:tab/>
        </w:r>
        <w:r>
          <w:rPr>
            <w:noProof/>
            <w:webHidden/>
          </w:rPr>
          <w:fldChar w:fldCharType="begin"/>
        </w:r>
        <w:r>
          <w:rPr>
            <w:noProof/>
            <w:webHidden/>
          </w:rPr>
          <w:instrText xml:space="preserve"> PAGEREF _Toc96006138 \h </w:instrText>
        </w:r>
        <w:r>
          <w:rPr>
            <w:noProof/>
            <w:webHidden/>
          </w:rPr>
        </w:r>
        <w:r>
          <w:rPr>
            <w:noProof/>
            <w:webHidden/>
          </w:rPr>
          <w:fldChar w:fldCharType="separate"/>
        </w:r>
        <w:r>
          <w:rPr>
            <w:noProof/>
            <w:webHidden/>
          </w:rPr>
          <w:t>36</w:t>
        </w:r>
        <w:r>
          <w:rPr>
            <w:noProof/>
            <w:webHidden/>
          </w:rPr>
          <w:fldChar w:fldCharType="end"/>
        </w:r>
      </w:hyperlink>
    </w:p>
    <w:p w14:paraId="7822BB1C" w14:textId="40BFF2F6" w:rsidR="005A0DC7" w:rsidRDefault="005A0DC7">
      <w:pPr>
        <w:pStyle w:val="TOC2"/>
        <w:rPr>
          <w:rFonts w:eastAsiaTheme="minorEastAsia" w:cstheme="minorBidi"/>
          <w:noProof/>
          <w:szCs w:val="22"/>
          <w:lang w:eastAsia="en-GB"/>
        </w:rPr>
      </w:pPr>
      <w:hyperlink w:anchor="_Toc96006139" w:history="1">
        <w:r w:rsidRPr="00EC0B3D">
          <w:rPr>
            <w:rStyle w:val="Hyperlink"/>
            <w:noProof/>
          </w:rPr>
          <w:t>II.23. Recovery</w:t>
        </w:r>
        <w:r>
          <w:rPr>
            <w:noProof/>
            <w:webHidden/>
          </w:rPr>
          <w:tab/>
        </w:r>
        <w:r>
          <w:rPr>
            <w:noProof/>
            <w:webHidden/>
          </w:rPr>
          <w:fldChar w:fldCharType="begin"/>
        </w:r>
        <w:r>
          <w:rPr>
            <w:noProof/>
            <w:webHidden/>
          </w:rPr>
          <w:instrText xml:space="preserve"> PAGEREF _Toc96006139 \h </w:instrText>
        </w:r>
        <w:r>
          <w:rPr>
            <w:noProof/>
            <w:webHidden/>
          </w:rPr>
        </w:r>
        <w:r>
          <w:rPr>
            <w:noProof/>
            <w:webHidden/>
          </w:rPr>
          <w:fldChar w:fldCharType="separate"/>
        </w:r>
        <w:r>
          <w:rPr>
            <w:noProof/>
            <w:webHidden/>
          </w:rPr>
          <w:t>37</w:t>
        </w:r>
        <w:r>
          <w:rPr>
            <w:noProof/>
            <w:webHidden/>
          </w:rPr>
          <w:fldChar w:fldCharType="end"/>
        </w:r>
      </w:hyperlink>
    </w:p>
    <w:p w14:paraId="67712053" w14:textId="29A9CFCC" w:rsidR="005A0DC7" w:rsidRDefault="005A0DC7">
      <w:pPr>
        <w:pStyle w:val="TOC2"/>
        <w:rPr>
          <w:rFonts w:eastAsiaTheme="minorEastAsia" w:cstheme="minorBidi"/>
          <w:noProof/>
          <w:szCs w:val="22"/>
          <w:lang w:eastAsia="en-GB"/>
        </w:rPr>
      </w:pPr>
      <w:hyperlink w:anchor="_Toc96006140" w:history="1">
        <w:r w:rsidRPr="00EC0B3D">
          <w:rPr>
            <w:rStyle w:val="Hyperlink"/>
            <w:noProof/>
          </w:rPr>
          <w:t>II.24. Checks and audits</w:t>
        </w:r>
        <w:r>
          <w:rPr>
            <w:noProof/>
            <w:webHidden/>
          </w:rPr>
          <w:tab/>
        </w:r>
        <w:r>
          <w:rPr>
            <w:noProof/>
            <w:webHidden/>
          </w:rPr>
          <w:fldChar w:fldCharType="begin"/>
        </w:r>
        <w:r>
          <w:rPr>
            <w:noProof/>
            <w:webHidden/>
          </w:rPr>
          <w:instrText xml:space="preserve"> PAGEREF _Toc96006140 \h </w:instrText>
        </w:r>
        <w:r>
          <w:rPr>
            <w:noProof/>
            <w:webHidden/>
          </w:rPr>
        </w:r>
        <w:r>
          <w:rPr>
            <w:noProof/>
            <w:webHidden/>
          </w:rPr>
          <w:fldChar w:fldCharType="separate"/>
        </w:r>
        <w:r>
          <w:rPr>
            <w:noProof/>
            <w:webHidden/>
          </w:rPr>
          <w:t>38</w:t>
        </w:r>
        <w:r>
          <w:rPr>
            <w:noProof/>
            <w:webHidden/>
          </w:rPr>
          <w:fldChar w:fldCharType="end"/>
        </w:r>
      </w:hyperlink>
    </w:p>
    <w:p w14:paraId="7F35DCB0" w14:textId="79F1F36E" w:rsidR="0068148C" w:rsidRDefault="0068148C" w:rsidP="0068148C">
      <w:r>
        <w:rPr>
          <w:szCs w:val="22"/>
        </w:rPr>
        <w:fldChar w:fldCharType="end"/>
      </w:r>
    </w:p>
    <w:p w14:paraId="7F35DCB1" w14:textId="77777777" w:rsidR="0068148C" w:rsidRPr="00AF6234" w:rsidRDefault="0068148C" w:rsidP="0068148C"/>
    <w:p w14:paraId="7F35DCB2" w14:textId="77777777" w:rsidR="0068148C" w:rsidRDefault="0068148C" w:rsidP="0068148C">
      <w:pPr>
        <w:rPr>
          <w:szCs w:val="22"/>
        </w:rPr>
        <w:sectPr w:rsidR="0068148C" w:rsidSect="0088269E">
          <w:pgSz w:w="11906" w:h="16838"/>
          <w:pgMar w:top="1247" w:right="1418" w:bottom="1418" w:left="1418" w:header="567" w:footer="567" w:gutter="0"/>
          <w:cols w:space="720"/>
          <w:docGrid w:linePitch="326"/>
        </w:sectPr>
      </w:pPr>
    </w:p>
    <w:p w14:paraId="7F35DCB3" w14:textId="77777777" w:rsidR="0068148C" w:rsidRDefault="0068148C" w:rsidP="0068148C">
      <w:pPr>
        <w:pStyle w:val="Heading1"/>
        <w:keepNext w:val="0"/>
        <w:keepLines w:val="0"/>
        <w:numPr>
          <w:ilvl w:val="0"/>
          <w:numId w:val="25"/>
        </w:numPr>
        <w:spacing w:after="240"/>
        <w:jc w:val="center"/>
      </w:pPr>
      <w:bookmarkStart w:id="3" w:name="_Toc96006103"/>
      <w:r w:rsidRPr="006324B2">
        <w:lastRenderedPageBreak/>
        <w:t>Special Conditions</w:t>
      </w:r>
      <w:bookmarkEnd w:id="0"/>
      <w:bookmarkEnd w:id="1"/>
      <w:bookmarkEnd w:id="2"/>
      <w:bookmarkEnd w:id="3"/>
    </w:p>
    <w:p w14:paraId="7F35DCB4" w14:textId="77777777" w:rsidR="0068148C" w:rsidRPr="00FD5C90" w:rsidRDefault="0068148C" w:rsidP="0068148C">
      <w:pPr>
        <w:pStyle w:val="Heading2"/>
        <w:keepLines w:val="0"/>
        <w:numPr>
          <w:ilvl w:val="1"/>
          <w:numId w:val="25"/>
        </w:numPr>
        <w:spacing w:before="240" w:after="240"/>
        <w:jc w:val="both"/>
      </w:pPr>
      <w:bookmarkStart w:id="4" w:name="_Toc410815967"/>
      <w:bookmarkStart w:id="5" w:name="_Toc410827366"/>
      <w:bookmarkStart w:id="6" w:name="_Toc410827745"/>
      <w:bookmarkStart w:id="7" w:name="_Toc96006104"/>
      <w:r w:rsidRPr="00FD5C90">
        <w:t>Order of priority of provisions</w:t>
      </w:r>
      <w:bookmarkEnd w:id="4"/>
      <w:bookmarkEnd w:id="5"/>
      <w:bookmarkEnd w:id="6"/>
      <w:bookmarkEnd w:id="7"/>
    </w:p>
    <w:p w14:paraId="7F35DCB5" w14:textId="77777777" w:rsidR="0068148C" w:rsidRPr="00F773CF" w:rsidRDefault="0068148C" w:rsidP="0068148C">
      <w:pPr>
        <w:suppressAutoHyphens/>
        <w:spacing w:before="100" w:beforeAutospacing="1" w:after="100" w:afterAutospacing="1"/>
        <w:jc w:val="both"/>
      </w:pPr>
      <w:r w:rsidRPr="003C57E1">
        <w:t>I</w:t>
      </w:r>
      <w:r>
        <w:t>f there is any</w:t>
      </w:r>
      <w:r w:rsidRPr="003C57E1">
        <w:t xml:space="preserve"> conflict between different provisions in this FWC, the following rules must </w:t>
      </w:r>
      <w:r>
        <w:t xml:space="preserve">be </w:t>
      </w:r>
      <w:r w:rsidRPr="003C57E1">
        <w:t>appl</w:t>
      </w:r>
      <w:r>
        <w:t>ied</w:t>
      </w:r>
      <w:r w:rsidRPr="003C57E1">
        <w:t>:</w:t>
      </w:r>
    </w:p>
    <w:p w14:paraId="7F35DCB6" w14:textId="77777777" w:rsidR="0068148C" w:rsidRPr="007D129C" w:rsidRDefault="0068148C" w:rsidP="0068148C">
      <w:pPr>
        <w:numPr>
          <w:ilvl w:val="0"/>
          <w:numId w:val="9"/>
        </w:numPr>
        <w:spacing w:before="100" w:beforeAutospacing="1" w:after="100" w:afterAutospacing="1"/>
        <w:jc w:val="both"/>
      </w:pPr>
      <w:r w:rsidRPr="007D129C">
        <w:t xml:space="preserve">The </w:t>
      </w:r>
      <w:r>
        <w:t>provision</w:t>
      </w:r>
      <w:r w:rsidRPr="007D129C">
        <w:t xml:space="preserve">s set out in the special conditions take precedence over those in the other parts of the </w:t>
      </w:r>
      <w:r>
        <w:t>FWC</w:t>
      </w:r>
      <w:r w:rsidRPr="007D129C">
        <w:t xml:space="preserve">. </w:t>
      </w:r>
    </w:p>
    <w:p w14:paraId="7F35DCB7" w14:textId="77777777" w:rsidR="0068148C" w:rsidRPr="007D129C" w:rsidRDefault="0068148C" w:rsidP="0068148C">
      <w:pPr>
        <w:numPr>
          <w:ilvl w:val="0"/>
          <w:numId w:val="9"/>
        </w:numPr>
        <w:spacing w:before="100" w:beforeAutospacing="1" w:after="100" w:afterAutospacing="1"/>
        <w:jc w:val="both"/>
      </w:pPr>
      <w:r w:rsidRPr="007D129C">
        <w:t xml:space="preserve">The </w:t>
      </w:r>
      <w:r>
        <w:t>provisions</w:t>
      </w:r>
      <w:r w:rsidRPr="007D129C">
        <w:t xml:space="preserve"> set out in the general conditions take precedence over those in the </w:t>
      </w:r>
      <w:r w:rsidRPr="00937BC6">
        <w:rPr>
          <w:i/>
        </w:rPr>
        <w:t>order form</w:t>
      </w:r>
      <w:r w:rsidRPr="007D129C">
        <w:t xml:space="preserve"> and specific contract </w:t>
      </w:r>
      <w:r>
        <w:t>(Annex III)</w:t>
      </w:r>
    </w:p>
    <w:p w14:paraId="7F35DCB8" w14:textId="77777777" w:rsidR="0068148C" w:rsidRPr="007D129C" w:rsidRDefault="0068148C" w:rsidP="0068148C">
      <w:pPr>
        <w:numPr>
          <w:ilvl w:val="0"/>
          <w:numId w:val="9"/>
        </w:numPr>
        <w:spacing w:before="100" w:beforeAutospacing="1" w:after="100" w:afterAutospacing="1"/>
        <w:jc w:val="both"/>
      </w:pPr>
      <w:r w:rsidRPr="007D129C">
        <w:t xml:space="preserve">The </w:t>
      </w:r>
      <w:r>
        <w:t>provision</w:t>
      </w:r>
      <w:r w:rsidRPr="007D129C">
        <w:t xml:space="preserve">s set out in the </w:t>
      </w:r>
      <w:r w:rsidRPr="00937BC6">
        <w:rPr>
          <w:i/>
        </w:rPr>
        <w:t>order form</w:t>
      </w:r>
      <w:r w:rsidRPr="007D129C">
        <w:t xml:space="preserve"> and specific contract </w:t>
      </w:r>
      <w:r>
        <w:t xml:space="preserve">(Annex III) </w:t>
      </w:r>
      <w:r w:rsidRPr="007D129C">
        <w:t xml:space="preserve">take precedence over those in the other annexes. </w:t>
      </w:r>
    </w:p>
    <w:p w14:paraId="7F35DCB9" w14:textId="77777777" w:rsidR="0068148C" w:rsidRPr="007D129C" w:rsidRDefault="0068148C" w:rsidP="0068148C">
      <w:pPr>
        <w:numPr>
          <w:ilvl w:val="0"/>
          <w:numId w:val="9"/>
        </w:numPr>
        <w:spacing w:before="100" w:beforeAutospacing="1" w:after="100" w:afterAutospacing="1"/>
        <w:jc w:val="both"/>
      </w:pPr>
      <w:r w:rsidRPr="007D129C">
        <w:t xml:space="preserve">The </w:t>
      </w:r>
      <w:r>
        <w:t>provisions</w:t>
      </w:r>
      <w:r w:rsidRPr="007D129C">
        <w:t xml:space="preserve"> set out in the tender specifications (Annex I) take precedence over those in the tender (Annex II).</w:t>
      </w:r>
    </w:p>
    <w:p w14:paraId="7F35DCBA" w14:textId="77777777" w:rsidR="0068148C" w:rsidRPr="00711094" w:rsidRDefault="0068148C" w:rsidP="0068148C">
      <w:pPr>
        <w:numPr>
          <w:ilvl w:val="0"/>
          <w:numId w:val="9"/>
        </w:numPr>
        <w:spacing w:before="100" w:beforeAutospacing="1" w:after="100" w:afterAutospacing="1"/>
        <w:jc w:val="both"/>
      </w:pPr>
      <w:r w:rsidRPr="007D129C">
        <w:t xml:space="preserve">The </w:t>
      </w:r>
      <w:r>
        <w:t>provisions</w:t>
      </w:r>
      <w:r w:rsidRPr="007D129C">
        <w:t xml:space="preserve"> set out in the </w:t>
      </w:r>
      <w:r>
        <w:t>FWC</w:t>
      </w:r>
      <w:r w:rsidRPr="007D129C">
        <w:t xml:space="preserve"> take precedence over those in the </w:t>
      </w:r>
      <w:r w:rsidRPr="00711094">
        <w:t xml:space="preserve">specific contracts. </w:t>
      </w:r>
    </w:p>
    <w:p w14:paraId="7F35DCBB" w14:textId="0485A69E" w:rsidR="0068148C" w:rsidRPr="00A84965" w:rsidRDefault="0068148C" w:rsidP="0068148C">
      <w:pPr>
        <w:numPr>
          <w:ilvl w:val="0"/>
          <w:numId w:val="9"/>
        </w:numPr>
        <w:spacing w:before="100" w:beforeAutospacing="1" w:after="100" w:afterAutospacing="1"/>
        <w:jc w:val="both"/>
      </w:pPr>
      <w:r w:rsidRPr="00A84965">
        <w:t xml:space="preserve">The provisions set out in the specific contracts take precedence over those in the requests for services. </w:t>
      </w:r>
    </w:p>
    <w:p w14:paraId="7F35DCBD" w14:textId="77777777" w:rsidR="0068148C" w:rsidRPr="003C57E1" w:rsidRDefault="0068148C" w:rsidP="0068148C">
      <w:pPr>
        <w:suppressAutoHyphens/>
        <w:spacing w:before="100" w:beforeAutospacing="1" w:after="100" w:afterAutospacing="1"/>
        <w:jc w:val="both"/>
      </w:pPr>
      <w:r w:rsidRPr="003E2688">
        <w:t>Any reference to specific contracts applies also to order forms</w:t>
      </w:r>
      <w:r>
        <w:t xml:space="preserve">. </w:t>
      </w:r>
    </w:p>
    <w:p w14:paraId="7F35DCBE" w14:textId="77777777" w:rsidR="0068148C" w:rsidRPr="00222308" w:rsidRDefault="0068148C" w:rsidP="0068148C">
      <w:pPr>
        <w:pStyle w:val="Heading2"/>
        <w:keepLines w:val="0"/>
        <w:numPr>
          <w:ilvl w:val="1"/>
          <w:numId w:val="25"/>
        </w:numPr>
        <w:spacing w:before="240" w:after="240"/>
        <w:jc w:val="both"/>
      </w:pPr>
      <w:bookmarkStart w:id="8" w:name="_Toc410815968"/>
      <w:bookmarkStart w:id="9" w:name="_Toc410827367"/>
      <w:bookmarkStart w:id="10" w:name="_Toc410827746"/>
      <w:bookmarkStart w:id="11" w:name="_Toc96006105"/>
      <w:r w:rsidRPr="00222308">
        <w:t>Subject matter</w:t>
      </w:r>
      <w:bookmarkEnd w:id="8"/>
      <w:bookmarkEnd w:id="9"/>
      <w:bookmarkEnd w:id="10"/>
      <w:bookmarkEnd w:id="11"/>
    </w:p>
    <w:p w14:paraId="7F35DCBF" w14:textId="0B35122F" w:rsidR="0068148C" w:rsidRPr="00926D89" w:rsidRDefault="0068148C" w:rsidP="0068148C">
      <w:pPr>
        <w:suppressAutoHyphens/>
        <w:spacing w:before="100" w:beforeAutospacing="1" w:after="100" w:afterAutospacing="1"/>
        <w:jc w:val="both"/>
        <w:rPr>
          <w:b/>
          <w:bCs/>
        </w:rPr>
      </w:pPr>
      <w:r w:rsidRPr="007D129C">
        <w:t>The</w:t>
      </w:r>
      <w:r w:rsidRPr="007D129C">
        <w:rPr>
          <w:b/>
        </w:rPr>
        <w:t xml:space="preserve"> </w:t>
      </w:r>
      <w:r w:rsidRPr="007D129C">
        <w:t>subject</w:t>
      </w:r>
      <w:r>
        <w:t xml:space="preserve"> matter</w:t>
      </w:r>
      <w:r w:rsidRPr="007D129C">
        <w:t xml:space="preserve"> of the </w:t>
      </w:r>
      <w:r>
        <w:t>FWC</w:t>
      </w:r>
      <w:r w:rsidRPr="007D129C">
        <w:t xml:space="preserve"> is</w:t>
      </w:r>
      <w:r w:rsidR="00A84965">
        <w:t xml:space="preserve"> the </w:t>
      </w:r>
      <w:r w:rsidR="00926D89" w:rsidRPr="00926D89">
        <w:rPr>
          <w:b/>
          <w:bCs/>
        </w:rPr>
        <w:t>Development and maintenance of learning products for the EU Agency for Railways.</w:t>
      </w:r>
    </w:p>
    <w:p w14:paraId="7F35DCC0" w14:textId="77777777" w:rsidR="0068148C" w:rsidRPr="00222308" w:rsidRDefault="0068148C" w:rsidP="0068148C">
      <w:pPr>
        <w:pStyle w:val="Heading2"/>
        <w:keepLines w:val="0"/>
        <w:numPr>
          <w:ilvl w:val="1"/>
          <w:numId w:val="25"/>
        </w:numPr>
        <w:spacing w:before="240" w:after="240"/>
        <w:jc w:val="both"/>
      </w:pPr>
      <w:bookmarkStart w:id="12" w:name="_Toc431897473"/>
      <w:bookmarkStart w:id="13" w:name="_Toc410815969"/>
      <w:bookmarkStart w:id="14" w:name="_Toc410827368"/>
      <w:bookmarkStart w:id="15" w:name="_Toc410827747"/>
      <w:bookmarkStart w:id="16" w:name="_Toc96006106"/>
      <w:bookmarkEnd w:id="12"/>
      <w:r w:rsidRPr="00222308">
        <w:t xml:space="preserve">Entry into force and </w:t>
      </w:r>
      <w:r>
        <w:t>duration</w:t>
      </w:r>
      <w:r w:rsidRPr="00222308">
        <w:t xml:space="preserve"> of the </w:t>
      </w:r>
      <w:bookmarkEnd w:id="13"/>
      <w:bookmarkEnd w:id="14"/>
      <w:bookmarkEnd w:id="15"/>
      <w:r>
        <w:t>FWC</w:t>
      </w:r>
      <w:bookmarkEnd w:id="16"/>
    </w:p>
    <w:p w14:paraId="7F35DCC1" w14:textId="754FFFEF" w:rsidR="0068148C" w:rsidRPr="007D129C" w:rsidRDefault="0068148C" w:rsidP="0068148C">
      <w:pPr>
        <w:spacing w:before="100" w:beforeAutospacing="1" w:after="100" w:afterAutospacing="1"/>
        <w:ind w:left="709" w:hanging="709"/>
        <w:jc w:val="both"/>
        <w:rPr>
          <w:color w:val="000000"/>
        </w:rPr>
      </w:pPr>
      <w:r w:rsidRPr="0088269E">
        <w:rPr>
          <w:b/>
          <w:color w:val="000000"/>
        </w:rPr>
        <w:t>I.3.1</w:t>
      </w:r>
      <w:r w:rsidRPr="0088269E">
        <w:rPr>
          <w:color w:val="000000"/>
        </w:rPr>
        <w:tab/>
        <w:t xml:space="preserve">The </w:t>
      </w:r>
      <w:r w:rsidRPr="0088269E">
        <w:t xml:space="preserve">FWC </w:t>
      </w:r>
      <w:r w:rsidRPr="0088269E">
        <w:rPr>
          <w:color w:val="000000"/>
        </w:rPr>
        <w:t>enters into force on the date on which the last party signs it</w:t>
      </w:r>
      <w:r w:rsidR="0088269E" w:rsidRPr="0088269E">
        <w:rPr>
          <w:color w:val="000000"/>
        </w:rPr>
        <w:t>.</w:t>
      </w:r>
    </w:p>
    <w:p w14:paraId="7F35DCC2" w14:textId="77777777" w:rsidR="0068148C" w:rsidRPr="007D129C" w:rsidRDefault="0068148C" w:rsidP="0068148C">
      <w:pPr>
        <w:suppressAutoHyphens/>
        <w:spacing w:before="100" w:beforeAutospacing="1" w:after="100" w:afterAutospacing="1"/>
        <w:ind w:left="709" w:hanging="709"/>
        <w:jc w:val="both"/>
        <w:rPr>
          <w:color w:val="000000"/>
        </w:rPr>
      </w:pPr>
      <w:r w:rsidRPr="007D129C">
        <w:rPr>
          <w:b/>
        </w:rPr>
        <w:t>I.</w:t>
      </w:r>
      <w:r>
        <w:rPr>
          <w:b/>
        </w:rPr>
        <w:t>3</w:t>
      </w:r>
      <w:r w:rsidRPr="007D129C">
        <w:rPr>
          <w:b/>
        </w:rPr>
        <w:t>.</w:t>
      </w:r>
      <w:r w:rsidRPr="0093006B">
        <w:rPr>
          <w:b/>
        </w:rPr>
        <w:t>2</w:t>
      </w:r>
      <w:r w:rsidRPr="0093006B">
        <w:rPr>
          <w:b/>
        </w:rPr>
        <w:tab/>
      </w:r>
      <w:r>
        <w:t xml:space="preserve">The </w:t>
      </w:r>
      <w:r w:rsidRPr="00937BC6">
        <w:rPr>
          <w:i/>
        </w:rPr>
        <w:t>implementation of the FWC</w:t>
      </w:r>
      <w:r>
        <w:t xml:space="preserve"> cannot start before</w:t>
      </w:r>
      <w:r w:rsidRPr="00C71D98">
        <w:t xml:space="preserve"> </w:t>
      </w:r>
      <w:r>
        <w:t>its</w:t>
      </w:r>
      <w:r w:rsidRPr="00C71D98">
        <w:t xml:space="preserve"> </w:t>
      </w:r>
      <w:r>
        <w:t>entry into force</w:t>
      </w:r>
      <w:r w:rsidRPr="00C71D98">
        <w:t>.</w:t>
      </w:r>
      <w:r w:rsidRPr="00C71D98">
        <w:rPr>
          <w:color w:val="000000"/>
        </w:rPr>
        <w:t xml:space="preserve"> </w:t>
      </w:r>
    </w:p>
    <w:p w14:paraId="7F35DCC3" w14:textId="22D492B7" w:rsidR="0068148C" w:rsidRDefault="0068148C" w:rsidP="0068148C">
      <w:pPr>
        <w:suppressAutoHyphens/>
        <w:spacing w:before="100" w:beforeAutospacing="1" w:after="100" w:afterAutospacing="1"/>
        <w:ind w:left="709" w:hanging="709"/>
        <w:jc w:val="both"/>
      </w:pPr>
      <w:r w:rsidRPr="007D129C">
        <w:rPr>
          <w:b/>
          <w:color w:val="000000"/>
        </w:rPr>
        <w:t>I.</w:t>
      </w:r>
      <w:r>
        <w:rPr>
          <w:b/>
          <w:color w:val="000000"/>
        </w:rPr>
        <w:t>3</w:t>
      </w:r>
      <w:r w:rsidRPr="007D129C">
        <w:rPr>
          <w:b/>
          <w:color w:val="000000"/>
        </w:rPr>
        <w:t>.</w:t>
      </w:r>
      <w:r w:rsidRPr="007D129C">
        <w:rPr>
          <w:b/>
        </w:rPr>
        <w:t>3</w:t>
      </w:r>
      <w:r w:rsidRPr="007D129C">
        <w:tab/>
        <w:t xml:space="preserve">The </w:t>
      </w:r>
      <w:r>
        <w:t>FWC</w:t>
      </w:r>
      <w:r w:rsidRPr="007D129C">
        <w:t xml:space="preserve"> is concluded for a period of </w:t>
      </w:r>
      <w:r w:rsidR="00A84965">
        <w:t>12</w:t>
      </w:r>
      <w:r w:rsidRPr="007D129C">
        <w:t xml:space="preserve"> months</w:t>
      </w:r>
      <w:r>
        <w:t xml:space="preserve"> </w:t>
      </w:r>
      <w:r w:rsidRPr="007D129C">
        <w:t xml:space="preserve">with effect </w:t>
      </w:r>
      <w:r>
        <w:t xml:space="preserve">from the date of its entry </w:t>
      </w:r>
      <w:r w:rsidRPr="007D129C">
        <w:t xml:space="preserve">into force. </w:t>
      </w:r>
    </w:p>
    <w:p w14:paraId="7F35DCC4" w14:textId="77777777" w:rsidR="0068148C" w:rsidRDefault="0068148C" w:rsidP="0068148C">
      <w:pPr>
        <w:suppressAutoHyphens/>
        <w:spacing w:before="100" w:beforeAutospacing="1" w:after="100" w:afterAutospacing="1"/>
        <w:ind w:left="709" w:hanging="709"/>
        <w:jc w:val="both"/>
      </w:pPr>
      <w:r w:rsidRPr="007D129C">
        <w:rPr>
          <w:b/>
        </w:rPr>
        <w:t>I.</w:t>
      </w:r>
      <w:r>
        <w:rPr>
          <w:b/>
        </w:rPr>
        <w:t>3</w:t>
      </w:r>
      <w:r w:rsidRPr="007D129C">
        <w:rPr>
          <w:b/>
        </w:rPr>
        <w:t>.4</w:t>
      </w:r>
      <w:r w:rsidRPr="007D129C">
        <w:tab/>
      </w:r>
      <w:r>
        <w:t>The parties must sign any specific contract before the FWC expires.</w:t>
      </w:r>
    </w:p>
    <w:p w14:paraId="7F35DCC5" w14:textId="03216A29" w:rsidR="0068148C" w:rsidRPr="007D129C" w:rsidRDefault="0068148C" w:rsidP="0068148C">
      <w:pPr>
        <w:suppressAutoHyphens/>
        <w:spacing w:before="100" w:beforeAutospacing="1" w:after="100" w:afterAutospacing="1"/>
        <w:ind w:left="709"/>
        <w:jc w:val="both"/>
      </w:pPr>
      <w:r w:rsidRPr="007D129C">
        <w:t xml:space="preserve">The </w:t>
      </w:r>
      <w:r>
        <w:t>FWC</w:t>
      </w:r>
      <w:r w:rsidRPr="007D129C">
        <w:t xml:space="preserve"> continue</w:t>
      </w:r>
      <w:r>
        <w:t>s</w:t>
      </w:r>
      <w:r w:rsidRPr="007D129C">
        <w:t xml:space="preserve"> to apply to such specific contracts after its expiry. The </w:t>
      </w:r>
      <w:r>
        <w:t>services relating to such specific contracts mu</w:t>
      </w:r>
      <w:r w:rsidRPr="007A60A3">
        <w:t xml:space="preserve">st be </w:t>
      </w:r>
      <w:r>
        <w:t>performed</w:t>
      </w:r>
      <w:r w:rsidRPr="007A60A3">
        <w:t xml:space="preserve"> no later</w:t>
      </w:r>
      <w:r w:rsidRPr="007D129C">
        <w:t xml:space="preserve"> than </w:t>
      </w:r>
      <w:r w:rsidR="00A84965">
        <w:t>six</w:t>
      </w:r>
      <w:r w:rsidRPr="005C2426">
        <w:t xml:space="preserve"> </w:t>
      </w:r>
      <w:r>
        <w:t>months after the expiry of the FWC.</w:t>
      </w:r>
      <w:r w:rsidRPr="007D129C">
        <w:t xml:space="preserve"> </w:t>
      </w:r>
    </w:p>
    <w:p w14:paraId="7F35DCC6" w14:textId="23A74058" w:rsidR="0068148C" w:rsidRPr="007D129C" w:rsidRDefault="0068148C" w:rsidP="0068148C">
      <w:pPr>
        <w:spacing w:before="100" w:beforeAutospacing="1" w:after="100" w:afterAutospacing="1"/>
        <w:ind w:left="709" w:hanging="709"/>
        <w:jc w:val="both"/>
        <w:rPr>
          <w:i/>
          <w:color w:val="000000"/>
        </w:rPr>
      </w:pPr>
      <w:r w:rsidRPr="0025371B">
        <w:rPr>
          <w:b/>
          <w:color w:val="000000"/>
        </w:rPr>
        <w:t>I</w:t>
      </w:r>
      <w:r w:rsidRPr="0025371B">
        <w:rPr>
          <w:b/>
        </w:rPr>
        <w:t>.3.5</w:t>
      </w:r>
      <w:r w:rsidRPr="0025371B">
        <w:rPr>
          <w:b/>
        </w:rPr>
        <w:tab/>
      </w:r>
      <w:r w:rsidRPr="0025371B">
        <w:rPr>
          <w:b/>
          <w:color w:val="000000"/>
        </w:rPr>
        <w:t>Renewal of the FWC</w:t>
      </w:r>
    </w:p>
    <w:p w14:paraId="7F35DCC7" w14:textId="3CA867EA" w:rsidR="0068148C" w:rsidRDefault="0068148C" w:rsidP="0068148C">
      <w:pPr>
        <w:spacing w:before="100" w:beforeAutospacing="1" w:after="100" w:afterAutospacing="1"/>
        <w:jc w:val="both"/>
        <w:rPr>
          <w:sz w:val="28"/>
        </w:rPr>
      </w:pPr>
      <w:r w:rsidRPr="007042E9">
        <w:rPr>
          <w:szCs w:val="24"/>
        </w:rPr>
        <w:t xml:space="preserve">The FWC </w:t>
      </w:r>
      <w:r>
        <w:rPr>
          <w:szCs w:val="24"/>
        </w:rPr>
        <w:t xml:space="preserve">is renewed </w:t>
      </w:r>
      <w:r w:rsidRPr="007042E9">
        <w:rPr>
          <w:szCs w:val="24"/>
        </w:rPr>
        <w:t xml:space="preserve">automatically </w:t>
      </w:r>
      <w:r w:rsidR="00A84965">
        <w:rPr>
          <w:szCs w:val="24"/>
        </w:rPr>
        <w:t>three</w:t>
      </w:r>
      <w:r w:rsidRPr="007042E9">
        <w:rPr>
          <w:szCs w:val="24"/>
        </w:rPr>
        <w:t xml:space="preserve"> times</w:t>
      </w:r>
      <w:r>
        <w:rPr>
          <w:szCs w:val="24"/>
        </w:rPr>
        <w:t xml:space="preserve"> for </w:t>
      </w:r>
      <w:r w:rsidR="00A84965">
        <w:rPr>
          <w:szCs w:val="24"/>
        </w:rPr>
        <w:t>12</w:t>
      </w:r>
      <w:r>
        <w:rPr>
          <w:szCs w:val="24"/>
        </w:rPr>
        <w:t xml:space="preserve"> months each</w:t>
      </w:r>
      <w:r>
        <w:t xml:space="preserve">, </w:t>
      </w:r>
      <w:r w:rsidRPr="007D129C">
        <w:t xml:space="preserve">unless </w:t>
      </w:r>
      <w:r>
        <w:t xml:space="preserve">one of the parties receives </w:t>
      </w:r>
      <w:r w:rsidRPr="00B74CBF">
        <w:rPr>
          <w:i/>
        </w:rPr>
        <w:t>formal notification</w:t>
      </w:r>
      <w:r w:rsidRPr="007D129C">
        <w:t xml:space="preserve"> to the contrary </w:t>
      </w:r>
      <w:r>
        <w:t xml:space="preserve">at least </w:t>
      </w:r>
      <w:r w:rsidR="0025371B">
        <w:t>three</w:t>
      </w:r>
      <w:r>
        <w:t xml:space="preserve"> months before the end of the ongoing</w:t>
      </w:r>
      <w:r w:rsidRPr="00D7443B">
        <w:t xml:space="preserve"> </w:t>
      </w:r>
      <w:r>
        <w:t>duration</w:t>
      </w:r>
      <w:r w:rsidRPr="00D7443B">
        <w:t xml:space="preserve">. </w:t>
      </w:r>
      <w:r w:rsidRPr="00D7443B">
        <w:rPr>
          <w:color w:val="000000"/>
        </w:rPr>
        <w:t xml:space="preserve">Renewal does not </w:t>
      </w:r>
      <w:r>
        <w:rPr>
          <w:color w:val="000000"/>
        </w:rPr>
        <w:t>change</w:t>
      </w:r>
      <w:r w:rsidRPr="00D7443B">
        <w:rPr>
          <w:color w:val="000000"/>
        </w:rPr>
        <w:t xml:space="preserve"> or </w:t>
      </w:r>
      <w:r>
        <w:rPr>
          <w:color w:val="000000"/>
        </w:rPr>
        <w:t xml:space="preserve">postpone any </w:t>
      </w:r>
      <w:r w:rsidRPr="00D7443B">
        <w:rPr>
          <w:color w:val="000000"/>
        </w:rPr>
        <w:t>existing obligations.</w:t>
      </w:r>
      <w:r w:rsidRPr="007D129C">
        <w:rPr>
          <w:sz w:val="28"/>
        </w:rPr>
        <w:t xml:space="preserve"> </w:t>
      </w:r>
    </w:p>
    <w:p w14:paraId="7F35DCC8" w14:textId="77777777" w:rsidR="0068148C" w:rsidRPr="00FD4BED" w:rsidRDefault="0068148C" w:rsidP="0068148C">
      <w:pPr>
        <w:pStyle w:val="Heading2"/>
        <w:keepLines w:val="0"/>
        <w:numPr>
          <w:ilvl w:val="1"/>
          <w:numId w:val="25"/>
        </w:numPr>
        <w:spacing w:before="240" w:after="240"/>
        <w:jc w:val="both"/>
      </w:pPr>
      <w:bookmarkStart w:id="17" w:name="_Toc410815970"/>
      <w:bookmarkStart w:id="18" w:name="_Toc410827369"/>
      <w:bookmarkStart w:id="19" w:name="_Toc410827748"/>
      <w:bookmarkStart w:id="20" w:name="_Toc96006107"/>
      <w:r w:rsidRPr="00FD4BED">
        <w:lastRenderedPageBreak/>
        <w:t>Appointment of the contractor and implementation of the FWC</w:t>
      </w:r>
      <w:bookmarkEnd w:id="17"/>
      <w:bookmarkEnd w:id="18"/>
      <w:bookmarkEnd w:id="19"/>
      <w:bookmarkEnd w:id="20"/>
    </w:p>
    <w:p w14:paraId="7F35DCC9" w14:textId="77777777" w:rsidR="0068148C" w:rsidRPr="00FD4BED" w:rsidRDefault="0068148C" w:rsidP="0068148C">
      <w:pPr>
        <w:pStyle w:val="Heading3"/>
        <w:keepLines w:val="0"/>
        <w:numPr>
          <w:ilvl w:val="2"/>
          <w:numId w:val="25"/>
        </w:numPr>
        <w:spacing w:before="100" w:beforeAutospacing="1" w:after="100" w:afterAutospacing="1"/>
      </w:pPr>
      <w:r w:rsidRPr="00FD4BED">
        <w:t xml:space="preserve">Appointment of the contractor </w:t>
      </w:r>
    </w:p>
    <w:p w14:paraId="7F35DCCA" w14:textId="3F49E228" w:rsidR="0068148C" w:rsidRDefault="0068148C" w:rsidP="0068148C">
      <w:pPr>
        <w:suppressAutoHyphens/>
        <w:spacing w:before="100" w:beforeAutospacing="1" w:after="100" w:afterAutospacing="1"/>
        <w:jc w:val="both"/>
        <w:rPr>
          <w:szCs w:val="24"/>
        </w:rPr>
      </w:pPr>
      <w:r w:rsidRPr="007D129C">
        <w:rPr>
          <w:szCs w:val="24"/>
        </w:rPr>
        <w:t xml:space="preserve">The </w:t>
      </w:r>
      <w:r>
        <w:rPr>
          <w:szCs w:val="24"/>
        </w:rPr>
        <w:t>contracting authority appoints the c</w:t>
      </w:r>
      <w:r w:rsidRPr="007D129C">
        <w:rPr>
          <w:szCs w:val="24"/>
        </w:rPr>
        <w:t>ontractor for a</w:t>
      </w:r>
      <w:r>
        <w:rPr>
          <w:szCs w:val="24"/>
        </w:rPr>
        <w:t xml:space="preserve"> </w:t>
      </w:r>
      <w:r w:rsidRPr="002B5FFC">
        <w:rPr>
          <w:szCs w:val="24"/>
        </w:rPr>
        <w:t xml:space="preserve">multiple </w:t>
      </w:r>
      <w:r w:rsidRPr="002B5FFC">
        <w:t xml:space="preserve">FWC </w:t>
      </w:r>
      <w:r w:rsidRPr="002B5FFC">
        <w:rPr>
          <w:szCs w:val="24"/>
        </w:rPr>
        <w:t>in cascade in</w:t>
      </w:r>
      <w:r w:rsidRPr="005A0DC7">
        <w:rPr>
          <w:szCs w:val="24"/>
        </w:rPr>
        <w:t xml:space="preserve"> </w:t>
      </w:r>
      <w:r w:rsidRPr="007D129C">
        <w:rPr>
          <w:szCs w:val="24"/>
        </w:rPr>
        <w:t>[</w:t>
      </w:r>
      <w:r w:rsidRPr="00FD5C90">
        <w:rPr>
          <w:i/>
          <w:szCs w:val="24"/>
          <w:highlight w:val="lightGray"/>
        </w:rPr>
        <w:t>complete</w:t>
      </w:r>
      <w:r w:rsidRPr="007D129C">
        <w:rPr>
          <w:szCs w:val="24"/>
        </w:rPr>
        <w:t xml:space="preserve">] </w:t>
      </w:r>
      <w:r w:rsidRPr="002B5FFC">
        <w:rPr>
          <w:szCs w:val="24"/>
        </w:rPr>
        <w:t>position</w:t>
      </w:r>
      <w:r>
        <w:t>.</w:t>
      </w:r>
    </w:p>
    <w:p w14:paraId="7F35DCCB" w14:textId="77777777" w:rsidR="0068148C" w:rsidRPr="00405DFA" w:rsidRDefault="0068148C" w:rsidP="0068148C">
      <w:pPr>
        <w:pStyle w:val="Heading3"/>
        <w:keepLines w:val="0"/>
        <w:numPr>
          <w:ilvl w:val="2"/>
          <w:numId w:val="25"/>
        </w:numPr>
        <w:spacing w:before="100" w:beforeAutospacing="1" w:after="100" w:afterAutospacing="1"/>
      </w:pPr>
      <w:r w:rsidRPr="00405DFA">
        <w:t>Period of provision of the services</w:t>
      </w:r>
    </w:p>
    <w:p w14:paraId="7F35DCCC" w14:textId="406DE284" w:rsidR="0068148C" w:rsidRDefault="0068148C" w:rsidP="0068148C">
      <w:pPr>
        <w:suppressAutoHyphens/>
        <w:spacing w:before="100" w:beforeAutospacing="1" w:after="100" w:afterAutospacing="1"/>
        <w:jc w:val="both"/>
        <w:rPr>
          <w:szCs w:val="24"/>
        </w:rPr>
      </w:pPr>
      <w:r w:rsidRPr="007D129C">
        <w:t xml:space="preserve">The period for the </w:t>
      </w:r>
      <w:r>
        <w:t xml:space="preserve">provision </w:t>
      </w:r>
      <w:r w:rsidRPr="007D129C">
        <w:t xml:space="preserve">of the </w:t>
      </w:r>
      <w:r>
        <w:t xml:space="preserve">services starts </w:t>
      </w:r>
      <w:r w:rsidRPr="007D129C">
        <w:t xml:space="preserve">to run </w:t>
      </w:r>
      <w:r>
        <w:t>from</w:t>
      </w:r>
      <w:r w:rsidRPr="007D129C">
        <w:t xml:space="preserve"> the date </w:t>
      </w:r>
      <w:r w:rsidRPr="00521777">
        <w:t>on which the specific contract is signed by the last party</w:t>
      </w:r>
      <w:r w:rsidRPr="00521777">
        <w:rPr>
          <w:szCs w:val="24"/>
        </w:rPr>
        <w:t>.</w:t>
      </w:r>
      <w:r w:rsidRPr="007D129C">
        <w:rPr>
          <w:szCs w:val="24"/>
        </w:rPr>
        <w:t xml:space="preserve"> </w:t>
      </w:r>
    </w:p>
    <w:p w14:paraId="7F35DCCD" w14:textId="26A741EB" w:rsidR="0068148C" w:rsidRPr="00D54019" w:rsidRDefault="0068148C" w:rsidP="0068148C">
      <w:pPr>
        <w:pStyle w:val="Heading3"/>
        <w:keepLines w:val="0"/>
        <w:numPr>
          <w:ilvl w:val="2"/>
          <w:numId w:val="25"/>
        </w:numPr>
        <w:spacing w:before="100" w:beforeAutospacing="1" w:after="100" w:afterAutospacing="1"/>
      </w:pPr>
      <w:bookmarkStart w:id="21" w:name="_Toc410815862"/>
      <w:bookmarkEnd w:id="21"/>
      <w:r>
        <w:t xml:space="preserve">Implementation of </w:t>
      </w:r>
      <w:r w:rsidRPr="002B5FFC">
        <w:t>multiple</w:t>
      </w:r>
      <w:r w:rsidRPr="00D54019">
        <w:t xml:space="preserve"> </w:t>
      </w:r>
      <w:r>
        <w:t xml:space="preserve">FWC </w:t>
      </w:r>
      <w:r w:rsidRPr="002B5FFC">
        <w:t>in cascade</w:t>
      </w:r>
    </w:p>
    <w:p w14:paraId="7F35DCD5" w14:textId="24309769" w:rsidR="0068148C" w:rsidRDefault="0068148C" w:rsidP="0068148C">
      <w:pPr>
        <w:suppressAutoHyphens/>
        <w:spacing w:before="100" w:beforeAutospacing="1" w:after="100" w:afterAutospacing="1"/>
        <w:jc w:val="both"/>
      </w:pPr>
      <w:r>
        <w:t xml:space="preserve">The FWC is implemented as follows: the contracting authority orders services by sending a </w:t>
      </w:r>
      <w:r>
        <w:rPr>
          <w:szCs w:val="24"/>
        </w:rPr>
        <w:t xml:space="preserve">specific </w:t>
      </w:r>
      <w:r w:rsidRPr="00517BC7">
        <w:rPr>
          <w:szCs w:val="24"/>
        </w:rPr>
        <w:t>contract</w:t>
      </w:r>
      <w:r>
        <w:rPr>
          <w:szCs w:val="24"/>
        </w:rPr>
        <w:t xml:space="preserve"> to be signe</w:t>
      </w:r>
      <w:r w:rsidRPr="0088269E">
        <w:rPr>
          <w:szCs w:val="24"/>
        </w:rPr>
        <w:t>d</w:t>
      </w:r>
      <w:r w:rsidRPr="0088269E" w:rsidDel="00415BF0">
        <w:t xml:space="preserve"> </w:t>
      </w:r>
      <w:r w:rsidRPr="0088269E">
        <w:t>by e-mail</w:t>
      </w:r>
      <w:r>
        <w:t xml:space="preserve"> to the contractor who is ranked first in the cascade. </w:t>
      </w:r>
    </w:p>
    <w:p w14:paraId="7F35DCD6" w14:textId="423F0CAF" w:rsidR="0068148C" w:rsidRDefault="0068148C" w:rsidP="0068148C">
      <w:pPr>
        <w:suppressAutoHyphens/>
        <w:spacing w:before="100" w:beforeAutospacing="1" w:after="100" w:afterAutospacing="1"/>
        <w:jc w:val="both"/>
      </w:pPr>
      <w:r>
        <w:t xml:space="preserve">Within </w:t>
      </w:r>
      <w:r w:rsidR="00360AF6">
        <w:t>three</w:t>
      </w:r>
      <w:r w:rsidRPr="007D129C">
        <w:t xml:space="preserve"> working days</w:t>
      </w:r>
      <w:r>
        <w:t>, the contractor must either:</w:t>
      </w:r>
    </w:p>
    <w:p w14:paraId="7F35DCD7" w14:textId="772D5688" w:rsidR="0068148C" w:rsidRPr="006B40A3" w:rsidRDefault="0068148C" w:rsidP="0068148C">
      <w:pPr>
        <w:numPr>
          <w:ilvl w:val="0"/>
          <w:numId w:val="8"/>
        </w:numPr>
        <w:spacing w:before="100" w:beforeAutospacing="1" w:after="100" w:afterAutospacing="1"/>
      </w:pPr>
      <w:r>
        <w:t>send</w:t>
      </w:r>
      <w:r w:rsidRPr="006B40A3">
        <w:t xml:space="preserve"> </w:t>
      </w:r>
      <w:r>
        <w:t xml:space="preserve">back to the contracting authority </w:t>
      </w:r>
      <w:r w:rsidRPr="006B40A3">
        <w:t xml:space="preserve">the </w:t>
      </w:r>
      <w:r w:rsidRPr="006B40A3">
        <w:rPr>
          <w:szCs w:val="24"/>
        </w:rPr>
        <w:t xml:space="preserve">specific contract </w:t>
      </w:r>
      <w:r>
        <w:t>duly</w:t>
      </w:r>
      <w:r w:rsidRPr="002714EE">
        <w:t xml:space="preserve"> </w:t>
      </w:r>
      <w:r w:rsidRPr="006B40A3">
        <w:t>signed and; or</w:t>
      </w:r>
    </w:p>
    <w:p w14:paraId="7F35DCD8" w14:textId="77777777" w:rsidR="0068148C" w:rsidRPr="007D129C" w:rsidRDefault="0068148C" w:rsidP="0068148C">
      <w:pPr>
        <w:numPr>
          <w:ilvl w:val="0"/>
          <w:numId w:val="8"/>
        </w:numPr>
        <w:spacing w:before="100" w:beforeAutospacing="1" w:after="100" w:afterAutospacing="1"/>
      </w:pPr>
      <w:r>
        <w:t>send an explanation of why it cannot accept the order.</w:t>
      </w:r>
    </w:p>
    <w:p w14:paraId="7F35DCD9" w14:textId="77777777" w:rsidR="0068148C" w:rsidRDefault="0068148C" w:rsidP="0068148C">
      <w:pPr>
        <w:suppressAutoHyphens/>
        <w:spacing w:before="100" w:beforeAutospacing="1" w:after="100" w:afterAutospacing="1"/>
        <w:jc w:val="both"/>
      </w:pPr>
      <w:r>
        <w:t>If</w:t>
      </w:r>
      <w:r w:rsidRPr="007D129C">
        <w:t xml:space="preserve"> the </w:t>
      </w:r>
      <w:r>
        <w:t>c</w:t>
      </w:r>
      <w:r w:rsidRPr="007D129C">
        <w:t xml:space="preserve">ontractor </w:t>
      </w:r>
      <w:r>
        <w:t xml:space="preserve">does not accept the order or fails to observe the deadline or if it is in a situation of </w:t>
      </w:r>
      <w:r w:rsidRPr="00792E2F">
        <w:rPr>
          <w:szCs w:val="24"/>
        </w:rPr>
        <w:t xml:space="preserve">conflicting </w:t>
      </w:r>
      <w:r w:rsidRPr="003908C5">
        <w:rPr>
          <w:szCs w:val="24"/>
        </w:rPr>
        <w:t xml:space="preserve">interests </w:t>
      </w:r>
      <w:r>
        <w:rPr>
          <w:szCs w:val="24"/>
        </w:rPr>
        <w:t>that</w:t>
      </w:r>
      <w:r w:rsidRPr="003908C5">
        <w:rPr>
          <w:szCs w:val="24"/>
        </w:rPr>
        <w:t xml:space="preserve"> may negatively affect the </w:t>
      </w:r>
      <w:r w:rsidRPr="00DC47B4">
        <w:rPr>
          <w:i/>
          <w:szCs w:val="24"/>
        </w:rPr>
        <w:t>performance of the specific contract</w:t>
      </w:r>
      <w:r>
        <w:rPr>
          <w:szCs w:val="24"/>
        </w:rPr>
        <w:t xml:space="preserve"> (see Article II.7), </w:t>
      </w:r>
      <w:r w:rsidRPr="007D129C">
        <w:t xml:space="preserve">the </w:t>
      </w:r>
      <w:r>
        <w:t>contracting authority</w:t>
      </w:r>
      <w:r w:rsidRPr="007D129C">
        <w:t xml:space="preserve"> </w:t>
      </w:r>
      <w:r>
        <w:t>may</w:t>
      </w:r>
      <w:r w:rsidRPr="007D129C">
        <w:t xml:space="preserve"> </w:t>
      </w:r>
      <w:r>
        <w:t xml:space="preserve">place the order with </w:t>
      </w:r>
      <w:r w:rsidRPr="007D129C">
        <w:t xml:space="preserve">the next contractor on the </w:t>
      </w:r>
      <w:r>
        <w:t>cascade</w:t>
      </w:r>
      <w:r w:rsidRPr="007D129C">
        <w:t>.</w:t>
      </w:r>
    </w:p>
    <w:p w14:paraId="7F35DCDA" w14:textId="77777777" w:rsidR="0068148C" w:rsidRDefault="0068148C" w:rsidP="0068148C">
      <w:pPr>
        <w:suppressAutoHyphens/>
        <w:spacing w:before="100" w:beforeAutospacing="1" w:after="100" w:afterAutospacing="1"/>
        <w:jc w:val="both"/>
      </w:pPr>
      <w:r>
        <w:rPr>
          <w:szCs w:val="24"/>
        </w:rPr>
        <w:t xml:space="preserve">If the contractor </w:t>
      </w:r>
      <w:r w:rsidRPr="00517BC7">
        <w:rPr>
          <w:szCs w:val="24"/>
        </w:rPr>
        <w:t>repeatedly</w:t>
      </w:r>
      <w:r>
        <w:rPr>
          <w:szCs w:val="24"/>
        </w:rPr>
        <w:t xml:space="preserve"> refuses to sign specific contracts or repeatedly fails to send them back on time, the contractor may be considered </w:t>
      </w:r>
      <w:r w:rsidRPr="003D5BB4">
        <w:rPr>
          <w:szCs w:val="24"/>
        </w:rPr>
        <w:t xml:space="preserve">in breach of its obligations under this FWC </w:t>
      </w:r>
      <w:r>
        <w:rPr>
          <w:szCs w:val="24"/>
        </w:rPr>
        <w:t xml:space="preserve">as </w:t>
      </w:r>
      <w:r w:rsidRPr="00FC0E89">
        <w:rPr>
          <w:szCs w:val="24"/>
        </w:rPr>
        <w:t>set out in Article II.18.1 (c).</w:t>
      </w:r>
    </w:p>
    <w:p w14:paraId="7F35DCE0" w14:textId="77777777" w:rsidR="0068148C" w:rsidRPr="005C2426" w:rsidRDefault="0068148C" w:rsidP="0068148C">
      <w:pPr>
        <w:pStyle w:val="Heading2"/>
        <w:keepLines w:val="0"/>
        <w:numPr>
          <w:ilvl w:val="1"/>
          <w:numId w:val="25"/>
        </w:numPr>
        <w:spacing w:before="240" w:after="240"/>
        <w:jc w:val="both"/>
      </w:pPr>
      <w:bookmarkStart w:id="22" w:name="_Toc410815971"/>
      <w:bookmarkStart w:id="23" w:name="_Toc410827370"/>
      <w:bookmarkStart w:id="24" w:name="_Toc410827749"/>
      <w:bookmarkStart w:id="25" w:name="_Toc96006108"/>
      <w:r w:rsidRPr="005C2426">
        <w:t>P</w:t>
      </w:r>
      <w:r>
        <w:t>rice</w:t>
      </w:r>
      <w:r w:rsidRPr="005C2426">
        <w:t>s</w:t>
      </w:r>
      <w:bookmarkEnd w:id="22"/>
      <w:bookmarkEnd w:id="23"/>
      <w:bookmarkEnd w:id="24"/>
      <w:bookmarkEnd w:id="25"/>
    </w:p>
    <w:p w14:paraId="7F35DCE1" w14:textId="77777777" w:rsidR="0068148C" w:rsidRPr="00405DFA" w:rsidRDefault="0068148C" w:rsidP="0068148C">
      <w:pPr>
        <w:pStyle w:val="Heading3"/>
        <w:keepLines w:val="0"/>
        <w:numPr>
          <w:ilvl w:val="2"/>
          <w:numId w:val="25"/>
        </w:numPr>
        <w:spacing w:before="100" w:beforeAutospacing="1" w:after="100" w:afterAutospacing="1"/>
      </w:pPr>
      <w:r w:rsidRPr="00405DFA">
        <w:t>Maximum amount of the FWC and maximum prices</w:t>
      </w:r>
    </w:p>
    <w:p w14:paraId="7F35DCE2" w14:textId="0CB4EE3D" w:rsidR="0068148C" w:rsidRDefault="0068148C" w:rsidP="0068148C">
      <w:pPr>
        <w:suppressAutoHyphens/>
        <w:spacing w:before="100" w:beforeAutospacing="1" w:after="100" w:afterAutospacing="1"/>
        <w:jc w:val="both"/>
      </w:pPr>
      <w:r w:rsidRPr="007D129C">
        <w:t xml:space="preserve">The maximum amount </w:t>
      </w:r>
      <w:r>
        <w:t>covering</w:t>
      </w:r>
      <w:r w:rsidRPr="007D129C">
        <w:t xml:space="preserve"> </w:t>
      </w:r>
      <w:r>
        <w:t>all purchases under this FWC</w:t>
      </w:r>
      <w:r w:rsidRPr="00701210">
        <w:t>,</w:t>
      </w:r>
      <w:r w:rsidR="00521777" w:rsidRPr="00701210">
        <w:t xml:space="preserve"> </w:t>
      </w:r>
      <w:r w:rsidRPr="00701210">
        <w:t>including</w:t>
      </w:r>
      <w:r>
        <w:t xml:space="preserve"> </w:t>
      </w:r>
      <w:r w:rsidRPr="00621170">
        <w:t>all renewals</w:t>
      </w:r>
      <w:r>
        <w:t xml:space="preserve"> is </w:t>
      </w:r>
      <w:r w:rsidR="008058DE" w:rsidRPr="00A0267D">
        <w:rPr>
          <w:b/>
          <w:bCs/>
        </w:rPr>
        <w:t>80</w:t>
      </w:r>
      <w:r w:rsidR="00360AF6" w:rsidRPr="00A0267D">
        <w:rPr>
          <w:b/>
          <w:bCs/>
        </w:rPr>
        <w:t>0 000</w:t>
      </w:r>
      <w:r w:rsidR="00701210" w:rsidRPr="00A0267D">
        <w:rPr>
          <w:b/>
          <w:bCs/>
        </w:rPr>
        <w:t xml:space="preserve"> </w:t>
      </w:r>
      <w:r w:rsidRPr="00A0267D">
        <w:rPr>
          <w:b/>
          <w:bCs/>
        </w:rPr>
        <w:t>EUR</w:t>
      </w:r>
      <w:r w:rsidRPr="007D129C">
        <w:t xml:space="preserve"> [</w:t>
      </w:r>
      <w:r w:rsidR="00A0267D">
        <w:rPr>
          <w:iCs/>
        </w:rPr>
        <w:t>eight</w:t>
      </w:r>
      <w:r w:rsidR="00701210" w:rsidRPr="00360AF6">
        <w:rPr>
          <w:iCs/>
        </w:rPr>
        <w:t xml:space="preserve"> hundred thousand euro</w:t>
      </w:r>
      <w:r w:rsidR="00B15EAB" w:rsidRPr="00360AF6">
        <w:rPr>
          <w:iCs/>
        </w:rPr>
        <w:t>s</w:t>
      </w:r>
      <w:r w:rsidRPr="007D129C">
        <w:t xml:space="preserve">]. </w:t>
      </w:r>
      <w:r w:rsidRPr="00AA25C2">
        <w:t>However, th</w:t>
      </w:r>
      <w:r>
        <w:t>is does not bind th</w:t>
      </w:r>
      <w:r w:rsidRPr="00AA25C2">
        <w:t>e contracting authority to purchase for the maximum amount.</w:t>
      </w:r>
    </w:p>
    <w:p w14:paraId="7F35DCE3" w14:textId="26F5183C" w:rsidR="0068148C" w:rsidRDefault="0068148C" w:rsidP="0068148C">
      <w:pPr>
        <w:suppressAutoHyphens/>
        <w:spacing w:before="100" w:beforeAutospacing="1" w:after="100" w:afterAutospacing="1"/>
        <w:jc w:val="both"/>
      </w:pPr>
      <w:r w:rsidRPr="007D129C">
        <w:t>The prices of the services</w:t>
      </w:r>
      <w:r>
        <w:t xml:space="preserve"> are </w:t>
      </w:r>
      <w:r w:rsidRPr="0088269E">
        <w:t>as listed in Annex II.</w:t>
      </w:r>
    </w:p>
    <w:p w14:paraId="7F35DCE4" w14:textId="77777777" w:rsidR="0068148C" w:rsidRPr="00800D03" w:rsidRDefault="0068148C" w:rsidP="0068148C">
      <w:pPr>
        <w:pStyle w:val="Heading3"/>
        <w:keepLines w:val="0"/>
        <w:numPr>
          <w:ilvl w:val="2"/>
          <w:numId w:val="25"/>
        </w:numPr>
        <w:spacing w:before="100" w:beforeAutospacing="1" w:after="100" w:afterAutospacing="1"/>
      </w:pPr>
      <w:r w:rsidRPr="00800D03">
        <w:t>Price revision</w:t>
      </w:r>
      <w:r>
        <w:t xml:space="preserve"> index</w:t>
      </w:r>
    </w:p>
    <w:p w14:paraId="7F35DCE6" w14:textId="2702B51F" w:rsidR="0068148C" w:rsidRPr="007D129C" w:rsidRDefault="0068148C" w:rsidP="0068148C">
      <w:pPr>
        <w:suppressAutoHyphens/>
        <w:spacing w:before="100" w:beforeAutospacing="1" w:after="100" w:afterAutospacing="1"/>
        <w:jc w:val="both"/>
      </w:pPr>
      <w:r w:rsidRPr="00083613">
        <w:t xml:space="preserve">Price revision is determined by the formula set out in Article II.20 and using the trend in the harmonised indices of consumer prices (HICP) </w:t>
      </w:r>
      <w:r w:rsidR="00083613" w:rsidRPr="00083613">
        <w:t xml:space="preserve">Euro area (19 countries) </w:t>
      </w:r>
      <w:r w:rsidRPr="00083613">
        <w:t xml:space="preserve">published at </w:t>
      </w:r>
      <w:hyperlink r:id="rId17" w:history="1">
        <w:r w:rsidRPr="00083613">
          <w:rPr>
            <w:rStyle w:val="Hyperlink"/>
            <w:rFonts w:eastAsiaTheme="majorEastAsia"/>
          </w:rPr>
          <w:t>http://ec.europa.eu/eurostat/web/hicp/data/database</w:t>
        </w:r>
      </w:hyperlink>
      <w:r w:rsidRPr="00083613">
        <w:t xml:space="preserve"> under HICP (2015 = 100) - monthly data (index) (prc_hicp_midx).</w:t>
      </w:r>
    </w:p>
    <w:p w14:paraId="7F35DCE7" w14:textId="190CF0A0" w:rsidR="0068148C" w:rsidRPr="00800D03" w:rsidRDefault="0068148C" w:rsidP="0068148C">
      <w:pPr>
        <w:pStyle w:val="Heading3"/>
        <w:keepLines w:val="0"/>
        <w:numPr>
          <w:ilvl w:val="2"/>
          <w:numId w:val="25"/>
        </w:numPr>
        <w:spacing w:before="100" w:beforeAutospacing="1" w:after="100" w:afterAutospacing="1"/>
      </w:pPr>
      <w:r w:rsidRPr="003D5BB4">
        <w:t>Reimbursement of expenses</w:t>
      </w:r>
    </w:p>
    <w:p w14:paraId="7F35DCE8" w14:textId="7E7FA70A" w:rsidR="0068148C" w:rsidRDefault="0068148C" w:rsidP="0068148C">
      <w:pPr>
        <w:spacing w:before="100" w:beforeAutospacing="1" w:after="100" w:afterAutospacing="1"/>
        <w:jc w:val="both"/>
      </w:pPr>
      <w:r w:rsidRPr="00B15EAB">
        <w:t>Reimbursement of expenses is not applicable to this FWC.</w:t>
      </w:r>
    </w:p>
    <w:p w14:paraId="7F35DCF1" w14:textId="63DF361A" w:rsidR="0068148C" w:rsidRPr="00CB1696" w:rsidRDefault="0068148C" w:rsidP="0068148C">
      <w:pPr>
        <w:pStyle w:val="Heading2"/>
        <w:keepLines w:val="0"/>
        <w:numPr>
          <w:ilvl w:val="1"/>
          <w:numId w:val="25"/>
        </w:numPr>
        <w:spacing w:before="240" w:after="240"/>
        <w:jc w:val="both"/>
      </w:pPr>
      <w:bookmarkStart w:id="26" w:name="_Toc410815972"/>
      <w:bookmarkStart w:id="27" w:name="_Toc410827371"/>
      <w:bookmarkStart w:id="28" w:name="_Toc410827750"/>
      <w:bookmarkStart w:id="29" w:name="_Toc96006109"/>
      <w:r w:rsidRPr="00CB1696">
        <w:lastRenderedPageBreak/>
        <w:t>Payment arrangements</w:t>
      </w:r>
      <w:bookmarkEnd w:id="26"/>
      <w:bookmarkEnd w:id="27"/>
      <w:bookmarkEnd w:id="28"/>
      <w:bookmarkEnd w:id="29"/>
    </w:p>
    <w:p w14:paraId="7F35DCF2" w14:textId="3ADBA7C3" w:rsidR="0068148C" w:rsidRDefault="0068148C" w:rsidP="0068148C">
      <w:pPr>
        <w:pStyle w:val="Heading3"/>
        <w:keepLines w:val="0"/>
        <w:numPr>
          <w:ilvl w:val="2"/>
          <w:numId w:val="25"/>
        </w:numPr>
        <w:spacing w:before="100" w:beforeAutospacing="1" w:after="100" w:afterAutospacing="1"/>
      </w:pPr>
      <w:r w:rsidRPr="007D129C">
        <w:t>Pre-financing</w:t>
      </w:r>
    </w:p>
    <w:p w14:paraId="7F35DCF7" w14:textId="0C5C1B1F" w:rsidR="0068148C" w:rsidRPr="00E62960" w:rsidRDefault="0068148C" w:rsidP="00083613">
      <w:pPr>
        <w:spacing w:before="100" w:beforeAutospacing="1" w:after="100" w:afterAutospacing="1"/>
        <w:jc w:val="both"/>
        <w:rPr>
          <w:szCs w:val="24"/>
          <w:lang w:val="en-US"/>
        </w:rPr>
      </w:pPr>
      <w:r w:rsidRPr="00083613">
        <w:rPr>
          <w:color w:val="000000"/>
        </w:rPr>
        <w:t>Pre-financing is not applicable to this FWC.</w:t>
      </w:r>
    </w:p>
    <w:p w14:paraId="7F35DCF8" w14:textId="0F238A22" w:rsidR="0068148C" w:rsidRPr="007D129C" w:rsidRDefault="0068148C" w:rsidP="0068148C">
      <w:pPr>
        <w:pStyle w:val="Heading3"/>
        <w:keepLines w:val="0"/>
        <w:numPr>
          <w:ilvl w:val="2"/>
          <w:numId w:val="25"/>
        </w:numPr>
        <w:spacing w:before="100" w:beforeAutospacing="1" w:after="100" w:afterAutospacing="1"/>
      </w:pPr>
      <w:r w:rsidRPr="007D129C">
        <w:t>Interim payment</w:t>
      </w:r>
    </w:p>
    <w:p w14:paraId="7F35DCF9" w14:textId="2C0CFE7D" w:rsidR="0068148C" w:rsidRPr="007D129C" w:rsidRDefault="0068148C" w:rsidP="0068148C">
      <w:pPr>
        <w:spacing w:before="100" w:beforeAutospacing="1" w:after="100" w:afterAutospacing="1"/>
        <w:jc w:val="both"/>
        <w:rPr>
          <w:color w:val="000000"/>
        </w:rPr>
      </w:pPr>
      <w:r w:rsidRPr="002B5FFC">
        <w:rPr>
          <w:color w:val="000000"/>
        </w:rPr>
        <w:t>Interim payment is not applicable to this FWC</w:t>
      </w:r>
      <w:r>
        <w:rPr>
          <w:color w:val="000000"/>
        </w:rPr>
        <w:t>.</w:t>
      </w:r>
    </w:p>
    <w:p w14:paraId="7F35DD02" w14:textId="77777777" w:rsidR="0068148C" w:rsidRPr="007D129C" w:rsidRDefault="0068148C" w:rsidP="0068148C">
      <w:pPr>
        <w:pStyle w:val="Heading3"/>
        <w:keepLines w:val="0"/>
        <w:numPr>
          <w:ilvl w:val="2"/>
          <w:numId w:val="25"/>
        </w:numPr>
        <w:spacing w:before="100" w:beforeAutospacing="1" w:after="100" w:afterAutospacing="1"/>
      </w:pPr>
      <w:r w:rsidRPr="007D129C">
        <w:t>Payment of the balance</w:t>
      </w:r>
    </w:p>
    <w:p w14:paraId="7F35DD03" w14:textId="77777777" w:rsidR="0068148C" w:rsidRDefault="0068148C" w:rsidP="0068148C">
      <w:pPr>
        <w:spacing w:before="100" w:beforeAutospacing="1" w:after="100" w:afterAutospacing="1"/>
        <w:jc w:val="both"/>
      </w:pPr>
      <w:r>
        <w:t xml:space="preserve">1. The contractor (or leader in the case of a joint tender) may claim the payment of the balance in accordance with Article II.21.6. </w:t>
      </w:r>
    </w:p>
    <w:p w14:paraId="7F35DD04" w14:textId="60CF9478" w:rsidR="0068148C" w:rsidRDefault="0068148C" w:rsidP="0068148C">
      <w:pPr>
        <w:spacing w:before="100" w:beforeAutospacing="1" w:after="100" w:afterAutospacing="1"/>
        <w:jc w:val="both"/>
      </w:pPr>
      <w:r>
        <w:t xml:space="preserve">The contractor (or leader in the case of a joint tender) </w:t>
      </w:r>
      <w:r w:rsidRPr="009F544E">
        <w:t>must</w:t>
      </w:r>
      <w:r>
        <w:t xml:space="preserve"> send an invoice</w:t>
      </w:r>
      <w:r w:rsidR="00176378">
        <w:t xml:space="preserve"> to </w:t>
      </w:r>
      <w:hyperlink r:id="rId18" w:history="1">
        <w:r w:rsidR="00176378" w:rsidRPr="007515A9">
          <w:rPr>
            <w:rStyle w:val="Hyperlink"/>
          </w:rPr>
          <w:t>invoices@era.europa.eu</w:t>
        </w:r>
      </w:hyperlink>
      <w:r w:rsidR="00176378">
        <w:t xml:space="preserve"> </w:t>
      </w:r>
      <w:r>
        <w:t xml:space="preserve">for payment of the balance due under a specific contract, as provided for in the </w:t>
      </w:r>
      <w:r w:rsidRPr="00F84A74">
        <w:t>tender specifications</w:t>
      </w:r>
      <w:r w:rsidRPr="007D129C">
        <w:t xml:space="preserve"> </w:t>
      </w:r>
      <w:r>
        <w:t xml:space="preserve">and </w:t>
      </w:r>
      <w:r w:rsidRPr="007D129C">
        <w:t>accompanied by</w:t>
      </w:r>
      <w:r>
        <w:t xml:space="preserve"> the following:</w:t>
      </w:r>
      <w:r w:rsidRPr="007D129C">
        <w:t xml:space="preserve"> </w:t>
      </w:r>
    </w:p>
    <w:p w14:paraId="7F35DD05" w14:textId="58F005D6" w:rsidR="0068148C" w:rsidRPr="008944C7" w:rsidRDefault="00360AF6" w:rsidP="0068148C">
      <w:pPr>
        <w:pStyle w:val="ListBullet"/>
        <w:numPr>
          <w:ilvl w:val="0"/>
          <w:numId w:val="32"/>
        </w:numPr>
      </w:pPr>
      <w:r>
        <w:t>Acceptance form for invoices</w:t>
      </w:r>
      <w:r w:rsidR="0068148C" w:rsidRPr="008944C7">
        <w:t xml:space="preserve">; </w:t>
      </w:r>
    </w:p>
    <w:p w14:paraId="7F35DD06" w14:textId="64340E7F" w:rsidR="0068148C" w:rsidRPr="00360AF6" w:rsidRDefault="0068148C" w:rsidP="0068148C">
      <w:pPr>
        <w:pStyle w:val="ListBullet"/>
        <w:numPr>
          <w:ilvl w:val="0"/>
          <w:numId w:val="32"/>
        </w:numPr>
      </w:pPr>
      <w:r w:rsidRPr="002B5FFC">
        <w:t>final progress report or deliverable or reference to tender specifications or specific contract</w:t>
      </w:r>
      <w:r w:rsidR="00360AF6" w:rsidRPr="002B5FFC">
        <w:t>.</w:t>
      </w:r>
      <w:r w:rsidRPr="00360AF6">
        <w:t xml:space="preserve">  </w:t>
      </w:r>
    </w:p>
    <w:p w14:paraId="7F35DD08" w14:textId="4C0BDB4A" w:rsidR="0068148C" w:rsidRDefault="0068148C" w:rsidP="0068148C">
      <w:pPr>
        <w:spacing w:before="100" w:beforeAutospacing="1" w:after="100" w:afterAutospacing="1"/>
        <w:jc w:val="both"/>
      </w:pPr>
      <w:r>
        <w:t xml:space="preserve">2. </w:t>
      </w:r>
      <w:r w:rsidRPr="00797EFE">
        <w:t xml:space="preserve">The </w:t>
      </w:r>
      <w:r>
        <w:t>contracting authority must</w:t>
      </w:r>
      <w:r w:rsidRPr="00797EFE">
        <w:t xml:space="preserve"> </w:t>
      </w:r>
      <w:r>
        <w:t xml:space="preserve">approve the submitted documents or deliverables and pay within </w:t>
      </w:r>
      <w:r w:rsidRPr="00D700E0">
        <w:t>30</w:t>
      </w:r>
      <w:r>
        <w:t xml:space="preserve"> </w:t>
      </w:r>
      <w:r w:rsidRPr="007D129C">
        <w:t xml:space="preserve">days from receipt </w:t>
      </w:r>
      <w:r>
        <w:t>of the invoice.</w:t>
      </w:r>
    </w:p>
    <w:p w14:paraId="7F35DD09" w14:textId="4C54A9B1" w:rsidR="0068148C" w:rsidRDefault="0068148C" w:rsidP="0068148C">
      <w:pPr>
        <w:spacing w:before="100" w:beforeAutospacing="1" w:after="100" w:afterAutospacing="1"/>
        <w:jc w:val="both"/>
      </w:pPr>
      <w:r>
        <w:t>3. T</w:t>
      </w:r>
      <w:r w:rsidRPr="00797EFE">
        <w:t xml:space="preserve">he </w:t>
      </w:r>
      <w:r>
        <w:t>contracting authority may suspend the time limit for payment specified in point (2.) in accordance with Article II.21.7. Once the suspension is lifted, t</w:t>
      </w:r>
      <w:r w:rsidRPr="00797EFE">
        <w:t xml:space="preserve">he </w:t>
      </w:r>
      <w:r>
        <w:t>contracting authority shall</w:t>
      </w:r>
      <w:r w:rsidRPr="00797EFE">
        <w:t xml:space="preserve"> </w:t>
      </w:r>
      <w:r>
        <w:t>give its approval and pay within the remainder of the time-limit indicated in point (2.)</w:t>
      </w:r>
      <w:r w:rsidRPr="008C75F8">
        <w:t xml:space="preserve"> </w:t>
      </w:r>
      <w:r>
        <w:t>unless it rejects partially or fully the submitted documents or deliverables.</w:t>
      </w:r>
    </w:p>
    <w:p w14:paraId="7F35DD0A" w14:textId="77777777" w:rsidR="0068148C" w:rsidRPr="004B52AA" w:rsidRDefault="0068148C" w:rsidP="0068148C">
      <w:pPr>
        <w:pStyle w:val="Heading3"/>
        <w:keepLines w:val="0"/>
        <w:numPr>
          <w:ilvl w:val="2"/>
          <w:numId w:val="25"/>
        </w:numPr>
        <w:spacing w:before="100" w:beforeAutospacing="1" w:after="100" w:afterAutospacing="1"/>
      </w:pPr>
      <w:r w:rsidRPr="004B52AA">
        <w:t>Performanc</w:t>
      </w:r>
      <w:r>
        <w:t>e guarantee</w:t>
      </w:r>
    </w:p>
    <w:p w14:paraId="7F35DD0B" w14:textId="5B7E9E13" w:rsidR="0068148C" w:rsidRDefault="0068148C" w:rsidP="0068148C">
      <w:pPr>
        <w:tabs>
          <w:tab w:val="left" w:pos="-480"/>
        </w:tabs>
        <w:suppressAutoHyphens/>
        <w:spacing w:before="100" w:beforeAutospacing="1" w:after="100" w:afterAutospacing="1"/>
        <w:ind w:left="709" w:hanging="709"/>
        <w:jc w:val="both"/>
      </w:pPr>
      <w:r w:rsidRPr="00083613">
        <w:t>Performance guarantee is not applicable to this FWC.</w:t>
      </w:r>
    </w:p>
    <w:p w14:paraId="7F35DD0D" w14:textId="77777777" w:rsidR="0068148C" w:rsidRPr="004B52AA" w:rsidRDefault="0068148C" w:rsidP="0068148C">
      <w:pPr>
        <w:pStyle w:val="Heading3"/>
        <w:keepLines w:val="0"/>
        <w:numPr>
          <w:ilvl w:val="2"/>
          <w:numId w:val="25"/>
        </w:numPr>
        <w:spacing w:before="100" w:beforeAutospacing="1" w:after="100" w:afterAutospacing="1"/>
      </w:pPr>
      <w:r>
        <w:t>Retention money guarantee</w:t>
      </w:r>
    </w:p>
    <w:p w14:paraId="7F35DD0E" w14:textId="4B70BFB8" w:rsidR="0068148C" w:rsidRDefault="0068148C" w:rsidP="0068148C">
      <w:pPr>
        <w:tabs>
          <w:tab w:val="left" w:pos="-480"/>
        </w:tabs>
        <w:suppressAutoHyphens/>
        <w:spacing w:before="100" w:beforeAutospacing="1" w:after="100" w:afterAutospacing="1"/>
        <w:ind w:left="709" w:hanging="709"/>
        <w:jc w:val="both"/>
      </w:pPr>
      <w:r w:rsidRPr="00083613">
        <w:t>Retention money guarantee is not applicable to this FWC.</w:t>
      </w:r>
    </w:p>
    <w:p w14:paraId="7F35DD10" w14:textId="77777777" w:rsidR="0068148C" w:rsidRPr="00800D03" w:rsidRDefault="0068148C" w:rsidP="0068148C">
      <w:pPr>
        <w:pStyle w:val="Heading2"/>
        <w:keepLines w:val="0"/>
        <w:numPr>
          <w:ilvl w:val="1"/>
          <w:numId w:val="25"/>
        </w:numPr>
        <w:spacing w:before="240" w:after="240"/>
        <w:jc w:val="both"/>
      </w:pPr>
      <w:bookmarkStart w:id="30" w:name="_Toc410815973"/>
      <w:bookmarkStart w:id="31" w:name="_Toc410827372"/>
      <w:bookmarkStart w:id="32" w:name="_Toc410827751"/>
      <w:bookmarkStart w:id="33" w:name="_Toc96006110"/>
      <w:r w:rsidRPr="00800D03">
        <w:t>Bank account</w:t>
      </w:r>
      <w:bookmarkEnd w:id="30"/>
      <w:bookmarkEnd w:id="31"/>
      <w:bookmarkEnd w:id="32"/>
      <w:bookmarkEnd w:id="33"/>
    </w:p>
    <w:p w14:paraId="7F35DD11" w14:textId="1F77358A" w:rsidR="0068148C" w:rsidRPr="007D129C" w:rsidRDefault="0068148C" w:rsidP="0068148C">
      <w:pPr>
        <w:spacing w:before="100" w:beforeAutospacing="1" w:after="100" w:afterAutospacing="1"/>
        <w:jc w:val="both"/>
      </w:pPr>
      <w:r>
        <w:t>Payments must be made to the c</w:t>
      </w:r>
      <w:r w:rsidRPr="007D129C">
        <w:t xml:space="preserve">ontractor’s </w:t>
      </w:r>
      <w:r>
        <w:t xml:space="preserve">(or leader’s in the case of a joint tender) </w:t>
      </w:r>
      <w:r w:rsidRPr="007D129C">
        <w:t>bank account denominated in euro, identified as follows:</w:t>
      </w:r>
      <w:r w:rsidR="00D700E0">
        <w:t xml:space="preserve"> see </w:t>
      </w:r>
      <w:r w:rsidR="002A5EB8">
        <w:t>Annex IV</w:t>
      </w:r>
      <w:r w:rsidR="00D700E0">
        <w:t xml:space="preserve"> Financial Identification</w:t>
      </w:r>
      <w:r w:rsidR="00083613">
        <w:t>.</w:t>
      </w:r>
    </w:p>
    <w:p w14:paraId="7F35DD17" w14:textId="77777777" w:rsidR="0068148C" w:rsidRPr="00B25AFB" w:rsidRDefault="0068148C" w:rsidP="0068148C">
      <w:pPr>
        <w:pStyle w:val="Heading2"/>
        <w:keepLines w:val="0"/>
        <w:numPr>
          <w:ilvl w:val="1"/>
          <w:numId w:val="25"/>
        </w:numPr>
        <w:spacing w:before="240" w:after="240"/>
        <w:jc w:val="both"/>
        <w:rPr>
          <w:lang w:val="fr-BE"/>
        </w:rPr>
      </w:pPr>
      <w:bookmarkStart w:id="34" w:name="_Toc410815974"/>
      <w:bookmarkStart w:id="35" w:name="_Toc410827373"/>
      <w:bookmarkStart w:id="36" w:name="_Toc410827752"/>
      <w:bookmarkStart w:id="37" w:name="_Toc96006111"/>
      <w:r w:rsidRPr="00B25AFB">
        <w:rPr>
          <w:lang w:val="fr-BE"/>
        </w:rPr>
        <w:t>Communication</w:t>
      </w:r>
      <w:r w:rsidRPr="00CB1696">
        <w:t xml:space="preserve"> details</w:t>
      </w:r>
      <w:bookmarkEnd w:id="34"/>
      <w:bookmarkEnd w:id="35"/>
      <w:bookmarkEnd w:id="36"/>
      <w:bookmarkEnd w:id="37"/>
    </w:p>
    <w:p w14:paraId="7F35DD18" w14:textId="77777777" w:rsidR="0068148C" w:rsidRPr="007D129C" w:rsidRDefault="0068148C" w:rsidP="0068148C">
      <w:pPr>
        <w:spacing w:before="100" w:beforeAutospacing="1" w:after="100" w:afterAutospacing="1"/>
        <w:jc w:val="both"/>
      </w:pPr>
      <w:r>
        <w:t>For the purpose of this FWC, c</w:t>
      </w:r>
      <w:r w:rsidRPr="007D129C">
        <w:t xml:space="preserve">ommunications </w:t>
      </w:r>
      <w:r>
        <w:t>must</w:t>
      </w:r>
      <w:r w:rsidRPr="007D129C">
        <w:t xml:space="preserve"> be sent to the following addresses:</w:t>
      </w:r>
    </w:p>
    <w:p w14:paraId="7F35DD19" w14:textId="77777777" w:rsidR="0068148C" w:rsidRPr="00800D03" w:rsidRDefault="0068148C" w:rsidP="0068148C">
      <w:pPr>
        <w:spacing w:before="100" w:beforeAutospacing="1" w:after="100" w:afterAutospacing="1"/>
        <w:ind w:left="567"/>
        <w:jc w:val="both"/>
        <w:rPr>
          <w:u w:val="single"/>
        </w:rPr>
      </w:pPr>
      <w:r w:rsidRPr="00800D03">
        <w:rPr>
          <w:u w:val="single"/>
        </w:rPr>
        <w:t>Contracting authority:</w:t>
      </w:r>
    </w:p>
    <w:p w14:paraId="7F35DD1A" w14:textId="142E2F6C" w:rsidR="0068148C" w:rsidRPr="007D129C" w:rsidRDefault="00D700E0" w:rsidP="0068148C">
      <w:pPr>
        <w:spacing w:after="100" w:afterAutospacing="1"/>
        <w:ind w:left="567"/>
        <w:jc w:val="both"/>
      </w:pPr>
      <w:r>
        <w:t>European Union Agency for Railways</w:t>
      </w:r>
    </w:p>
    <w:p w14:paraId="7F35DD1D" w14:textId="44FDA2E9" w:rsidR="0068148C" w:rsidRPr="00002A97" w:rsidRDefault="00002A97" w:rsidP="0068148C">
      <w:pPr>
        <w:spacing w:after="100" w:afterAutospacing="1"/>
        <w:ind w:left="567"/>
        <w:jc w:val="both"/>
      </w:pPr>
      <w:r w:rsidRPr="00002A97">
        <w:lastRenderedPageBreak/>
        <w:t xml:space="preserve">Executive Office and </w:t>
      </w:r>
      <w:r w:rsidR="00B15EAB" w:rsidRPr="00002A97">
        <w:t xml:space="preserve">Communication </w:t>
      </w:r>
      <w:r w:rsidR="0068148C" w:rsidRPr="00002A97">
        <w:t>Unit</w:t>
      </w:r>
    </w:p>
    <w:p w14:paraId="7F35DD1E" w14:textId="0667EFBF" w:rsidR="0068148C" w:rsidRPr="002B5FFC" w:rsidRDefault="00D700E0" w:rsidP="0068148C">
      <w:pPr>
        <w:spacing w:after="100" w:afterAutospacing="1"/>
        <w:ind w:left="567"/>
        <w:jc w:val="both"/>
      </w:pPr>
      <w:r w:rsidRPr="002B5FFC">
        <w:t>Rue Marc Lefrancq 120, F-59300 Valenciennes</w:t>
      </w:r>
    </w:p>
    <w:p w14:paraId="7F35DD1F" w14:textId="77777777" w:rsidR="0068148C" w:rsidRDefault="0068148C" w:rsidP="0068148C">
      <w:pPr>
        <w:spacing w:after="100" w:afterAutospacing="1"/>
        <w:ind w:left="567"/>
        <w:jc w:val="both"/>
      </w:pPr>
      <w:r>
        <w:t>E-mail: [</w:t>
      </w:r>
      <w:r w:rsidRPr="005115EC">
        <w:rPr>
          <w:i/>
          <w:highlight w:val="lightGray"/>
        </w:rPr>
        <w:t>insert functional mailbox</w:t>
      </w:r>
      <w:r>
        <w:t>]</w:t>
      </w:r>
    </w:p>
    <w:p w14:paraId="7F35DD20" w14:textId="77777777" w:rsidR="0068148C" w:rsidRPr="00800D03" w:rsidRDefault="0068148C" w:rsidP="0068148C">
      <w:pPr>
        <w:spacing w:after="100" w:afterAutospacing="1"/>
        <w:ind w:left="567"/>
        <w:jc w:val="both"/>
        <w:rPr>
          <w:u w:val="single"/>
        </w:rPr>
      </w:pPr>
      <w:r w:rsidRPr="007D129C">
        <w:rPr>
          <w:u w:val="single"/>
        </w:rPr>
        <w:t>Contractor</w:t>
      </w:r>
      <w:r>
        <w:rPr>
          <w:u w:val="single"/>
        </w:rPr>
        <w:t xml:space="preserve"> </w:t>
      </w:r>
      <w:r>
        <w:t>(or leader in the case of a joint tender)</w:t>
      </w:r>
      <w:r w:rsidRPr="00800D03">
        <w:rPr>
          <w:u w:val="single"/>
        </w:rPr>
        <w:t>:</w:t>
      </w:r>
    </w:p>
    <w:p w14:paraId="7F35DD21" w14:textId="77777777" w:rsidR="0068148C" w:rsidRPr="007D129C" w:rsidRDefault="0068148C" w:rsidP="0068148C">
      <w:pPr>
        <w:spacing w:after="100" w:afterAutospacing="1"/>
        <w:ind w:left="567"/>
        <w:jc w:val="both"/>
      </w:pPr>
      <w:r w:rsidRPr="007D129C">
        <w:t>[</w:t>
      </w:r>
      <w:r w:rsidRPr="005115EC">
        <w:rPr>
          <w:i/>
          <w:highlight w:val="lightGray"/>
        </w:rPr>
        <w:t>Full name</w:t>
      </w:r>
      <w:r w:rsidRPr="007D129C">
        <w:t>]</w:t>
      </w:r>
    </w:p>
    <w:p w14:paraId="7F35DD22" w14:textId="77777777" w:rsidR="0068148C" w:rsidRPr="007D129C" w:rsidRDefault="0068148C" w:rsidP="0068148C">
      <w:pPr>
        <w:spacing w:after="100" w:afterAutospacing="1"/>
        <w:ind w:left="567"/>
        <w:jc w:val="both"/>
      </w:pPr>
      <w:r w:rsidRPr="00800D03">
        <w:t>[</w:t>
      </w:r>
      <w:r w:rsidRPr="005115EC">
        <w:rPr>
          <w:i/>
          <w:highlight w:val="lightGray"/>
        </w:rPr>
        <w:t>Function</w:t>
      </w:r>
      <w:r w:rsidRPr="00800D03">
        <w:t>]</w:t>
      </w:r>
    </w:p>
    <w:p w14:paraId="7F35DD23" w14:textId="77777777" w:rsidR="0068148C" w:rsidRPr="007D129C" w:rsidRDefault="0068148C" w:rsidP="0068148C">
      <w:pPr>
        <w:spacing w:after="100" w:afterAutospacing="1"/>
        <w:ind w:left="567"/>
        <w:jc w:val="both"/>
      </w:pPr>
      <w:r w:rsidRPr="00800D03">
        <w:t>[</w:t>
      </w:r>
      <w:r w:rsidRPr="005115EC">
        <w:rPr>
          <w:i/>
          <w:highlight w:val="lightGray"/>
        </w:rPr>
        <w:t>Company name</w:t>
      </w:r>
      <w:r w:rsidRPr="00800D03">
        <w:t>]</w:t>
      </w:r>
    </w:p>
    <w:p w14:paraId="7F35DD24" w14:textId="77777777" w:rsidR="0068148C" w:rsidRPr="00800D03" w:rsidRDefault="0068148C" w:rsidP="0068148C">
      <w:pPr>
        <w:spacing w:after="100" w:afterAutospacing="1"/>
        <w:ind w:left="567"/>
        <w:jc w:val="both"/>
      </w:pPr>
      <w:r w:rsidRPr="00800D03">
        <w:t>[</w:t>
      </w:r>
      <w:r w:rsidRPr="005115EC">
        <w:rPr>
          <w:i/>
          <w:highlight w:val="lightGray"/>
        </w:rPr>
        <w:t>Full official address</w:t>
      </w:r>
      <w:r w:rsidRPr="00800D03">
        <w:t>]</w:t>
      </w:r>
    </w:p>
    <w:p w14:paraId="7F35DD25" w14:textId="77777777" w:rsidR="0068148C" w:rsidRDefault="0068148C" w:rsidP="0068148C">
      <w:pPr>
        <w:spacing w:after="100" w:afterAutospacing="1"/>
        <w:ind w:left="567"/>
        <w:jc w:val="both"/>
      </w:pPr>
      <w:r w:rsidRPr="00030245">
        <w:t>E</w:t>
      </w:r>
      <w:r>
        <w:t>-</w:t>
      </w:r>
      <w:r w:rsidRPr="00030245">
        <w:t>mail</w:t>
      </w:r>
      <w:r w:rsidRPr="00800D03">
        <w:t xml:space="preserve">: </w:t>
      </w:r>
      <w:r w:rsidRPr="007D129C">
        <w:t>[</w:t>
      </w:r>
      <w:r w:rsidRPr="005115EC">
        <w:rPr>
          <w:i/>
          <w:highlight w:val="lightGray"/>
        </w:rPr>
        <w:t>complete</w:t>
      </w:r>
      <w:r w:rsidRPr="007D129C">
        <w:t>]</w:t>
      </w:r>
    </w:p>
    <w:p w14:paraId="7F35DD26" w14:textId="77777777" w:rsidR="0068148C" w:rsidRDefault="0068148C" w:rsidP="0068148C">
      <w:pPr>
        <w:spacing w:before="100" w:beforeAutospacing="1" w:after="100" w:afterAutospacing="1"/>
        <w:jc w:val="both"/>
      </w:pPr>
      <w:r w:rsidRPr="00514A21">
        <w:t xml:space="preserve">By derogation from this Article, different contact details for the contracting authority or the contractor may be provided in specific contracts. </w:t>
      </w:r>
    </w:p>
    <w:p w14:paraId="79BEBD05" w14:textId="77777777" w:rsidR="00DA745E" w:rsidRPr="00BD46F0" w:rsidRDefault="00DA745E" w:rsidP="00DA745E">
      <w:pPr>
        <w:pStyle w:val="Heading2"/>
        <w:keepLines w:val="0"/>
        <w:numPr>
          <w:ilvl w:val="1"/>
          <w:numId w:val="25"/>
        </w:numPr>
        <w:spacing w:before="240" w:after="240"/>
        <w:jc w:val="both"/>
      </w:pPr>
      <w:bookmarkStart w:id="38" w:name="_Toc51061692"/>
      <w:bookmarkStart w:id="39" w:name="_Toc96006112"/>
      <w:r>
        <w:t>Processing of personal data</w:t>
      </w:r>
      <w:bookmarkEnd w:id="38"/>
      <w:bookmarkEnd w:id="39"/>
    </w:p>
    <w:p w14:paraId="2566505F" w14:textId="77777777" w:rsidR="00DA745E" w:rsidRDefault="00DA745E" w:rsidP="00DA745E">
      <w:pPr>
        <w:pStyle w:val="Heading3"/>
        <w:keepLines w:val="0"/>
        <w:numPr>
          <w:ilvl w:val="2"/>
          <w:numId w:val="25"/>
        </w:numPr>
        <w:spacing w:before="100" w:beforeAutospacing="1" w:after="100" w:afterAutospacing="1"/>
      </w:pPr>
      <w:r>
        <w:t xml:space="preserve">Processing of </w:t>
      </w:r>
      <w:r w:rsidRPr="00231876">
        <w:t>personal data by the contracting authority</w:t>
      </w:r>
    </w:p>
    <w:p w14:paraId="6126012F" w14:textId="77777777" w:rsidR="00DA745E" w:rsidRDefault="00DA745E" w:rsidP="00DA745E">
      <w:pPr>
        <w:spacing w:before="100" w:beforeAutospacing="1" w:after="100" w:afterAutospacing="1"/>
        <w:jc w:val="both"/>
      </w:pPr>
      <w:r w:rsidRPr="008E1FE2">
        <w:t xml:space="preserve">For the purpose of Article </w:t>
      </w:r>
      <w:r>
        <w:t xml:space="preserve">II.9.1, </w:t>
      </w:r>
    </w:p>
    <w:p w14:paraId="0A085C84" w14:textId="44BA6EF4" w:rsidR="00DA745E" w:rsidRDefault="00DA745E" w:rsidP="00DA745E">
      <w:pPr>
        <w:pStyle w:val="ListParagraph"/>
        <w:numPr>
          <w:ilvl w:val="0"/>
          <w:numId w:val="47"/>
        </w:numPr>
        <w:spacing w:before="100" w:beforeAutospacing="1" w:after="100" w:afterAutospacing="1"/>
        <w:jc w:val="both"/>
      </w:pPr>
      <w:r>
        <w:t xml:space="preserve">the data controller is </w:t>
      </w:r>
      <w:commentRangeStart w:id="40"/>
      <w:r>
        <w:t xml:space="preserve">Head of </w:t>
      </w:r>
      <w:r w:rsidR="00E46140">
        <w:t xml:space="preserve">ERA Academy </w:t>
      </w:r>
      <w:r w:rsidR="00140A3E">
        <w:t>Unit</w:t>
      </w:r>
      <w:commentRangeEnd w:id="40"/>
      <w:r w:rsidR="00E46140">
        <w:rPr>
          <w:rStyle w:val="CommentReference"/>
          <w:sz w:val="22"/>
          <w:szCs w:val="20"/>
        </w:rPr>
        <w:commentReference w:id="40"/>
      </w:r>
      <w:r>
        <w:t>;</w:t>
      </w:r>
    </w:p>
    <w:p w14:paraId="7DD1F1C4" w14:textId="2224343F" w:rsidR="00DA745E" w:rsidRDefault="00DA745E" w:rsidP="00DA745E">
      <w:pPr>
        <w:pStyle w:val="ListParagraph"/>
        <w:numPr>
          <w:ilvl w:val="0"/>
          <w:numId w:val="47"/>
        </w:numPr>
        <w:spacing w:before="100" w:beforeAutospacing="1" w:after="100" w:afterAutospacing="1"/>
        <w:jc w:val="both"/>
      </w:pPr>
      <w:r>
        <w:t xml:space="preserve">the data protection notice is available at </w:t>
      </w:r>
      <w:hyperlink r:id="rId23" w:anchor="meeting7" w:history="1">
        <w:r w:rsidR="0079298E">
          <w:rPr>
            <w:rStyle w:val="Hyperlink"/>
          </w:rPr>
          <w:t>https://www.era.europa.eu/content/data-protection_en#meeting7</w:t>
        </w:r>
      </w:hyperlink>
    </w:p>
    <w:p w14:paraId="7A34E6C8" w14:textId="77777777" w:rsidR="00DA745E" w:rsidRDefault="00DA745E" w:rsidP="00DA745E">
      <w:pPr>
        <w:pStyle w:val="Heading3"/>
        <w:keepLines w:val="0"/>
        <w:numPr>
          <w:ilvl w:val="2"/>
          <w:numId w:val="25"/>
        </w:numPr>
        <w:spacing w:before="100" w:beforeAutospacing="1" w:after="100" w:afterAutospacing="1"/>
      </w:pPr>
      <w:r>
        <w:t xml:space="preserve"> Processing of </w:t>
      </w:r>
      <w:r w:rsidRPr="00231876">
        <w:t>personal data by the contractor</w:t>
      </w:r>
    </w:p>
    <w:p w14:paraId="5A868D27" w14:textId="77777777" w:rsidR="00DA745E" w:rsidRPr="0019173E" w:rsidRDefault="00DA745E" w:rsidP="00DA745E">
      <w:pPr>
        <w:spacing w:after="100" w:afterAutospacing="1"/>
        <w:jc w:val="both"/>
        <w:rPr>
          <w:szCs w:val="24"/>
        </w:rPr>
      </w:pPr>
      <w:r w:rsidRPr="0019173E">
        <w:rPr>
          <w:szCs w:val="24"/>
        </w:rPr>
        <w:t>[This clause is not applicable to this FWC.]</w:t>
      </w:r>
      <w:r w:rsidRPr="0019173E">
        <w:rPr>
          <w:szCs w:val="24"/>
          <w:vertAlign w:val="superscript"/>
        </w:rPr>
        <w:footnoteReference w:id="1"/>
      </w:r>
    </w:p>
    <w:p w14:paraId="76E1ECCD" w14:textId="77777777" w:rsidR="00DA745E" w:rsidRPr="0019173E" w:rsidRDefault="00DA745E" w:rsidP="00DA745E">
      <w:pPr>
        <w:spacing w:before="100" w:beforeAutospacing="1" w:after="100" w:afterAutospacing="1"/>
        <w:jc w:val="both"/>
        <w:rPr>
          <w:szCs w:val="24"/>
        </w:rPr>
      </w:pPr>
      <w:r w:rsidRPr="0019173E">
        <w:rPr>
          <w:szCs w:val="24"/>
        </w:rPr>
        <w:t xml:space="preserve">[For the purpose of Article II.9.2, </w:t>
      </w:r>
    </w:p>
    <w:p w14:paraId="54467A4B" w14:textId="77777777" w:rsidR="00DA745E" w:rsidRPr="0019173E" w:rsidRDefault="00DA745E" w:rsidP="00DA745E">
      <w:pPr>
        <w:pStyle w:val="ListParagraph"/>
        <w:numPr>
          <w:ilvl w:val="0"/>
          <w:numId w:val="49"/>
        </w:numPr>
        <w:spacing w:before="100" w:beforeAutospacing="1" w:after="100" w:afterAutospacing="1"/>
        <w:jc w:val="both"/>
      </w:pPr>
      <w:r w:rsidRPr="0019173E">
        <w:t>the subject matter and purpose of the processing of personal data by the contractor are [provide a short and concise description of the subject matter and purpose];</w:t>
      </w:r>
    </w:p>
    <w:p w14:paraId="2ECE78F9" w14:textId="77777777" w:rsidR="00DA745E" w:rsidRPr="0019173E" w:rsidRDefault="00DA745E" w:rsidP="00DA745E">
      <w:pPr>
        <w:pStyle w:val="ListParagraph"/>
        <w:numPr>
          <w:ilvl w:val="0"/>
          <w:numId w:val="49"/>
        </w:numPr>
        <w:spacing w:before="100" w:beforeAutospacing="1" w:after="100" w:afterAutospacing="1"/>
        <w:jc w:val="both"/>
      </w:pPr>
      <w:r w:rsidRPr="0019173E">
        <w:t>The localisation of and access to the personal data processed by the contractor shall comply with the following</w:t>
      </w:r>
      <w:r w:rsidRPr="0019173E">
        <w:rPr>
          <w:rStyle w:val="FootnoteReference"/>
        </w:rPr>
        <w:footnoteReference w:id="2"/>
      </w:r>
      <w:r w:rsidRPr="0019173E">
        <w:t>:</w:t>
      </w:r>
    </w:p>
    <w:p w14:paraId="4203A73F" w14:textId="77777777" w:rsidR="00DA745E" w:rsidRPr="0019173E" w:rsidRDefault="00DA745E" w:rsidP="00DA745E">
      <w:pPr>
        <w:pStyle w:val="ListParagraph"/>
        <w:numPr>
          <w:ilvl w:val="0"/>
          <w:numId w:val="48"/>
        </w:numPr>
        <w:spacing w:before="100" w:beforeAutospacing="1" w:after="100" w:afterAutospacing="1"/>
        <w:jc w:val="both"/>
      </w:pPr>
      <w:r w:rsidRPr="0019173E">
        <w:t>the personal data shall only be processed within the territory of [the European Union and the European Economic Area][…] and will not leave that territory;</w:t>
      </w:r>
    </w:p>
    <w:p w14:paraId="2133FDF8" w14:textId="77777777" w:rsidR="00DA745E" w:rsidRPr="0019173E" w:rsidRDefault="00DA745E" w:rsidP="00DA745E">
      <w:pPr>
        <w:pStyle w:val="ListParagraph"/>
        <w:numPr>
          <w:ilvl w:val="0"/>
          <w:numId w:val="48"/>
        </w:numPr>
        <w:spacing w:before="100" w:beforeAutospacing="1" w:after="100" w:afterAutospacing="1"/>
        <w:jc w:val="both"/>
      </w:pPr>
      <w:r w:rsidRPr="0019173E">
        <w:t>the data shall only be held in data centres located with the territory of [the European Union and the European Economic Area][…];</w:t>
      </w:r>
    </w:p>
    <w:p w14:paraId="62A2E404" w14:textId="77777777" w:rsidR="00DA745E" w:rsidRPr="0019173E" w:rsidRDefault="00DA745E" w:rsidP="00DA745E">
      <w:pPr>
        <w:pStyle w:val="ListParagraph"/>
        <w:numPr>
          <w:ilvl w:val="0"/>
          <w:numId w:val="48"/>
        </w:numPr>
        <w:spacing w:before="100" w:beforeAutospacing="1" w:after="100" w:afterAutospacing="1"/>
        <w:jc w:val="both"/>
      </w:pPr>
      <w:r w:rsidRPr="0019173E">
        <w:lastRenderedPageBreak/>
        <w:t>[no access shall be given to such data outside of [the European Union and the European Economic Area][…]] [access to data may be given on a need to know basis only to authorised persons established in a country which has been recognised by the European Commission as providing adequate protection to personal data];</w:t>
      </w:r>
    </w:p>
    <w:p w14:paraId="1E124DE3" w14:textId="77777777" w:rsidR="00DA745E" w:rsidRDefault="00DA745E" w:rsidP="00DA745E">
      <w:pPr>
        <w:pStyle w:val="ListParagraph"/>
        <w:numPr>
          <w:ilvl w:val="0"/>
          <w:numId w:val="48"/>
        </w:numPr>
        <w:spacing w:before="100" w:beforeAutospacing="1" w:after="100" w:afterAutospacing="1"/>
        <w:jc w:val="both"/>
      </w:pPr>
      <w:r w:rsidRPr="0019173E">
        <w:t>the contractor may not change the location of data processing without the prior written authorisation of the contracting authority;</w:t>
      </w:r>
    </w:p>
    <w:p w14:paraId="3F42CE8A" w14:textId="77777777" w:rsidR="00DA745E" w:rsidRDefault="00DA745E" w:rsidP="00DA745E">
      <w:pPr>
        <w:pStyle w:val="ListParagraph"/>
        <w:numPr>
          <w:ilvl w:val="0"/>
          <w:numId w:val="48"/>
        </w:numPr>
        <w:spacing w:before="100" w:beforeAutospacing="1" w:after="100" w:afterAutospacing="1"/>
        <w:jc w:val="both"/>
      </w:pPr>
      <w:r w:rsidRPr="0019173E">
        <w:t>any transfer</w:t>
      </w:r>
      <w:r w:rsidRPr="0019173E">
        <w:rPr>
          <w:rStyle w:val="FootnoteReference"/>
        </w:rPr>
        <w:t xml:space="preserve"> </w:t>
      </w:r>
      <w:r w:rsidRPr="0019173E">
        <w:t>of personal data under the FWC to third countries or international organisations shall fully comply with the requirements laid down in Chapter V of Regulation (EU)2018/1725</w:t>
      </w:r>
      <w:r w:rsidRPr="0019173E">
        <w:rPr>
          <w:rStyle w:val="FootnoteReference"/>
        </w:rPr>
        <w:footnoteReference w:id="3"/>
      </w:r>
      <w:r w:rsidRPr="0019173E">
        <w:t>.]</w:t>
      </w:r>
    </w:p>
    <w:p w14:paraId="7F35DD29" w14:textId="77777777" w:rsidR="0068148C" w:rsidRDefault="0068148C" w:rsidP="0068148C">
      <w:pPr>
        <w:pStyle w:val="Heading2"/>
        <w:keepLines w:val="0"/>
        <w:numPr>
          <w:ilvl w:val="1"/>
          <w:numId w:val="25"/>
        </w:numPr>
        <w:spacing w:before="240" w:after="240"/>
        <w:jc w:val="both"/>
      </w:pPr>
      <w:bookmarkStart w:id="41" w:name="_Toc410815976"/>
      <w:bookmarkStart w:id="42" w:name="_Toc410827375"/>
      <w:bookmarkStart w:id="43" w:name="_Toc410827754"/>
      <w:bookmarkStart w:id="44" w:name="_Toc96006113"/>
      <w:r w:rsidRPr="00F843FA">
        <w:t>Exploitation of the results of the FWC</w:t>
      </w:r>
      <w:r w:rsidRPr="003F3E68">
        <w:rPr>
          <w:vertAlign w:val="superscript"/>
          <w:lang w:val="fr-BE"/>
        </w:rPr>
        <w:footnoteReference w:id="4"/>
      </w:r>
      <w:bookmarkEnd w:id="41"/>
      <w:bookmarkEnd w:id="42"/>
      <w:bookmarkEnd w:id="43"/>
      <w:bookmarkEnd w:id="44"/>
    </w:p>
    <w:p w14:paraId="7F35DD2A" w14:textId="77777777" w:rsidR="0068148C" w:rsidRPr="001F2932" w:rsidRDefault="0068148C" w:rsidP="0068148C">
      <w:pPr>
        <w:spacing w:after="100" w:afterAutospacing="1"/>
        <w:jc w:val="both"/>
        <w:rPr>
          <w:szCs w:val="24"/>
        </w:rPr>
      </w:pPr>
      <w:r w:rsidRPr="001F2932">
        <w:rPr>
          <w:szCs w:val="24"/>
        </w:rPr>
        <w:t>[</w:t>
      </w:r>
      <w:r w:rsidRPr="001F2932">
        <w:rPr>
          <w:szCs w:val="24"/>
          <w:highlight w:val="lightGray"/>
        </w:rPr>
        <w:t>This clause is not applicable to this FWC.</w:t>
      </w:r>
      <w:r w:rsidRPr="001F2932">
        <w:rPr>
          <w:szCs w:val="24"/>
        </w:rPr>
        <w:t>]</w:t>
      </w:r>
      <w:r w:rsidRPr="001F2932">
        <w:rPr>
          <w:szCs w:val="24"/>
          <w:vertAlign w:val="superscript"/>
        </w:rPr>
        <w:footnoteReference w:id="5"/>
      </w:r>
    </w:p>
    <w:p w14:paraId="7F35DD2B" w14:textId="77777777" w:rsidR="0068148C" w:rsidRDefault="0068148C" w:rsidP="0068148C">
      <w:pPr>
        <w:pStyle w:val="Heading3"/>
        <w:keepLines w:val="0"/>
        <w:numPr>
          <w:ilvl w:val="2"/>
          <w:numId w:val="25"/>
        </w:numPr>
        <w:spacing w:before="100" w:beforeAutospacing="1" w:after="100" w:afterAutospacing="1"/>
      </w:pPr>
      <w:r>
        <w:t>Detailed list of m</w:t>
      </w:r>
      <w:r w:rsidRPr="00DE7F50">
        <w:t>odes of exploitation</w:t>
      </w:r>
      <w:r>
        <w:t xml:space="preserve"> of the results</w:t>
      </w:r>
      <w:r>
        <w:rPr>
          <w:rStyle w:val="FootnoteReference"/>
          <w:szCs w:val="24"/>
        </w:rPr>
        <w:footnoteReference w:id="6"/>
      </w:r>
    </w:p>
    <w:p w14:paraId="7F35DD2C" w14:textId="77777777" w:rsidR="0068148C" w:rsidRDefault="0068148C" w:rsidP="0068148C">
      <w:pPr>
        <w:spacing w:before="100" w:beforeAutospacing="1" w:after="100" w:afterAutospacing="1"/>
        <w:jc w:val="both"/>
        <w:rPr>
          <w:szCs w:val="24"/>
        </w:rPr>
      </w:pPr>
      <w:r>
        <w:rPr>
          <w:szCs w:val="24"/>
        </w:rPr>
        <w:t>In accordance with Article II.13.1 whereby the Uni</w:t>
      </w:r>
      <w:r w:rsidRPr="00783608">
        <w:rPr>
          <w:szCs w:val="24"/>
        </w:rPr>
        <w:t xml:space="preserve">on acquires ownership of the </w:t>
      </w:r>
      <w:r w:rsidRPr="004771FD">
        <w:rPr>
          <w:i/>
          <w:szCs w:val="24"/>
        </w:rPr>
        <w:t>results</w:t>
      </w:r>
      <w:r w:rsidRPr="00783608">
        <w:rPr>
          <w:szCs w:val="24"/>
        </w:rPr>
        <w:t xml:space="preserve"> as defined in</w:t>
      </w:r>
      <w:r>
        <w:rPr>
          <w:szCs w:val="24"/>
        </w:rPr>
        <w:t xml:space="preserve"> this FWC, including</w:t>
      </w:r>
      <w:r w:rsidRPr="00783608">
        <w:rPr>
          <w:szCs w:val="24"/>
        </w:rPr>
        <w:t xml:space="preserve"> the tender specifications</w:t>
      </w:r>
      <w:r>
        <w:rPr>
          <w:szCs w:val="24"/>
        </w:rPr>
        <w:t xml:space="preserve">, these </w:t>
      </w:r>
      <w:r w:rsidRPr="004771FD">
        <w:rPr>
          <w:i/>
          <w:szCs w:val="24"/>
        </w:rPr>
        <w:t>results</w:t>
      </w:r>
      <w:r>
        <w:rPr>
          <w:szCs w:val="24"/>
        </w:rPr>
        <w:t xml:space="preserve"> may be used for any of the following modes of exploitation:</w:t>
      </w:r>
    </w:p>
    <w:p w14:paraId="7F35DD2D" w14:textId="77777777" w:rsidR="0068148C" w:rsidRPr="005E6B1E" w:rsidRDefault="0068148C" w:rsidP="0068148C">
      <w:pPr>
        <w:spacing w:after="100" w:afterAutospacing="1"/>
        <w:jc w:val="both"/>
        <w:rPr>
          <w:szCs w:val="24"/>
        </w:rPr>
      </w:pPr>
      <w:r>
        <w:rPr>
          <w:szCs w:val="24"/>
        </w:rPr>
        <w:t>[</w:t>
      </w:r>
      <w:r w:rsidRPr="006B0074">
        <w:rPr>
          <w:szCs w:val="24"/>
          <w:highlight w:val="lightGray"/>
        </w:rPr>
        <w:t>(a)</w:t>
      </w:r>
      <w:r w:rsidRPr="006B0074">
        <w:rPr>
          <w:szCs w:val="24"/>
          <w:highlight w:val="lightGray"/>
        </w:rPr>
        <w:tab/>
        <w:t>use for its own purposes</w:t>
      </w:r>
      <w:r w:rsidRPr="005E6B1E">
        <w:rPr>
          <w:szCs w:val="24"/>
        </w:rPr>
        <w:t>:</w:t>
      </w:r>
    </w:p>
    <w:p w14:paraId="7F35DD2E" w14:textId="77777777" w:rsidR="0068148C" w:rsidRPr="006B0074" w:rsidRDefault="0068148C" w:rsidP="0068148C">
      <w:pPr>
        <w:pStyle w:val="ListNumberLevel4"/>
        <w:numPr>
          <w:ilvl w:val="0"/>
          <w:numId w:val="19"/>
        </w:numPr>
        <w:rPr>
          <w:highlight w:val="lightGray"/>
        </w:rPr>
      </w:pPr>
      <w:r w:rsidRPr="006B0074">
        <w:rPr>
          <w:highlight w:val="lightGray"/>
        </w:rPr>
        <w:t xml:space="preserve">making available to the staff of the contracting authority; </w:t>
      </w:r>
    </w:p>
    <w:p w14:paraId="7F35DD2F" w14:textId="77777777" w:rsidR="0068148C" w:rsidRDefault="0068148C" w:rsidP="0068148C">
      <w:pPr>
        <w:pStyle w:val="ListNumberLevel4"/>
        <w:numPr>
          <w:ilvl w:val="0"/>
          <w:numId w:val="19"/>
        </w:numPr>
        <w:rPr>
          <w:highlight w:val="lightGray"/>
        </w:rPr>
      </w:pPr>
      <w:r w:rsidRPr="006B0074">
        <w:rPr>
          <w:highlight w:val="lightGray"/>
        </w:rPr>
        <w:t>making available to the persons and entities working for the contracting authority or cooperating with it, including contractors, subcontractors whether legal or natural persons</w:t>
      </w:r>
      <w:r>
        <w:rPr>
          <w:highlight w:val="lightGray"/>
        </w:rPr>
        <w:t>;</w:t>
      </w:r>
    </w:p>
    <w:p w14:paraId="7F35DD30" w14:textId="77777777" w:rsidR="0068148C" w:rsidRPr="006B0074" w:rsidRDefault="0068148C" w:rsidP="0068148C">
      <w:pPr>
        <w:pStyle w:val="ListNumberLevel4"/>
        <w:numPr>
          <w:ilvl w:val="0"/>
          <w:numId w:val="19"/>
        </w:numPr>
        <w:rPr>
          <w:highlight w:val="lightGray"/>
        </w:rPr>
      </w:pPr>
      <w:r>
        <w:rPr>
          <w:highlight w:val="lightGray"/>
        </w:rPr>
        <w:t>making it available to the other</w:t>
      </w:r>
      <w:r w:rsidRPr="006B0074">
        <w:rPr>
          <w:highlight w:val="lightGray"/>
        </w:rPr>
        <w:t xml:space="preserve"> Union institutions, agencies and bodies, Member States</w:t>
      </w:r>
      <w:r>
        <w:rPr>
          <w:highlight w:val="lightGray"/>
        </w:rPr>
        <w:t>’</w:t>
      </w:r>
      <w:r w:rsidRPr="006B0074">
        <w:rPr>
          <w:highlight w:val="lightGray"/>
        </w:rPr>
        <w:t xml:space="preserve"> institutions;</w:t>
      </w:r>
    </w:p>
    <w:p w14:paraId="7F35DD31" w14:textId="77777777" w:rsidR="0068148C" w:rsidRPr="006B0074" w:rsidRDefault="0068148C" w:rsidP="0068148C">
      <w:pPr>
        <w:pStyle w:val="ListNumberLevel4"/>
        <w:numPr>
          <w:ilvl w:val="0"/>
          <w:numId w:val="19"/>
        </w:numPr>
        <w:rPr>
          <w:highlight w:val="lightGray"/>
        </w:rPr>
      </w:pPr>
      <w:r w:rsidRPr="006B0074">
        <w:rPr>
          <w:highlight w:val="lightGray"/>
        </w:rPr>
        <w:t>installing, uploading, processing;</w:t>
      </w:r>
    </w:p>
    <w:p w14:paraId="7F35DD32" w14:textId="77777777" w:rsidR="0068148C" w:rsidRPr="006B0074" w:rsidRDefault="0068148C" w:rsidP="0068148C">
      <w:pPr>
        <w:pStyle w:val="ListNumberLevel4"/>
        <w:numPr>
          <w:ilvl w:val="0"/>
          <w:numId w:val="19"/>
        </w:numPr>
        <w:rPr>
          <w:highlight w:val="lightGray"/>
        </w:rPr>
      </w:pPr>
      <w:r w:rsidRPr="006B0074">
        <w:rPr>
          <w:highlight w:val="lightGray"/>
        </w:rPr>
        <w:t>arranging, compiling, combining, retrieving;</w:t>
      </w:r>
    </w:p>
    <w:p w14:paraId="7F35DD33" w14:textId="77777777" w:rsidR="0068148C" w:rsidRPr="005E6B1E" w:rsidRDefault="0068148C" w:rsidP="0068148C">
      <w:pPr>
        <w:pStyle w:val="ListNumberLevel4"/>
        <w:numPr>
          <w:ilvl w:val="0"/>
          <w:numId w:val="19"/>
        </w:numPr>
      </w:pPr>
      <w:r w:rsidRPr="006B0074">
        <w:rPr>
          <w:highlight w:val="lightGray"/>
        </w:rPr>
        <w:t>copying, reproducing in whole or in part and in unlimited number of copies.</w:t>
      </w:r>
      <w:r>
        <w:t>]</w:t>
      </w:r>
    </w:p>
    <w:p w14:paraId="7F35DD34" w14:textId="77777777" w:rsidR="0068148C" w:rsidRDefault="0068148C" w:rsidP="0068148C">
      <w:pPr>
        <w:spacing w:after="100" w:afterAutospacing="1"/>
        <w:jc w:val="both"/>
        <w:rPr>
          <w:szCs w:val="24"/>
        </w:rPr>
      </w:pPr>
      <w:r>
        <w:rPr>
          <w:szCs w:val="24"/>
        </w:rPr>
        <w:lastRenderedPageBreak/>
        <w:t>[</w:t>
      </w:r>
      <w:r w:rsidRPr="006B0074">
        <w:rPr>
          <w:szCs w:val="24"/>
          <w:highlight w:val="lightGray"/>
        </w:rPr>
        <w:t>(b)</w:t>
      </w:r>
      <w:r w:rsidRPr="006B0074">
        <w:rPr>
          <w:szCs w:val="24"/>
          <w:highlight w:val="lightGray"/>
        </w:rPr>
        <w:tab/>
        <w:t>distribution to the public in hard copies, in electronic or digital format, on the internet including social networks as a downloadable or non-downloadable file;</w:t>
      </w:r>
      <w:r>
        <w:rPr>
          <w:szCs w:val="24"/>
        </w:rPr>
        <w:t>]</w:t>
      </w:r>
    </w:p>
    <w:p w14:paraId="7F35DD35" w14:textId="77777777" w:rsidR="0068148C" w:rsidRDefault="0068148C" w:rsidP="0068148C">
      <w:pPr>
        <w:spacing w:after="100" w:afterAutospacing="1"/>
        <w:jc w:val="both"/>
        <w:rPr>
          <w:szCs w:val="24"/>
        </w:rPr>
      </w:pPr>
      <w:r>
        <w:rPr>
          <w:szCs w:val="24"/>
        </w:rPr>
        <w:t>[</w:t>
      </w:r>
      <w:r w:rsidRPr="006B0074">
        <w:rPr>
          <w:szCs w:val="24"/>
          <w:highlight w:val="lightGray"/>
        </w:rPr>
        <w:t>(c)</w:t>
      </w:r>
      <w:r w:rsidRPr="006B0074">
        <w:rPr>
          <w:szCs w:val="24"/>
          <w:highlight w:val="lightGray"/>
        </w:rPr>
        <w:tab/>
        <w:t>communication through press information services;</w:t>
      </w:r>
      <w:r>
        <w:rPr>
          <w:szCs w:val="24"/>
        </w:rPr>
        <w:t>]</w:t>
      </w:r>
    </w:p>
    <w:p w14:paraId="7F35DD36" w14:textId="77777777" w:rsidR="0068148C" w:rsidRPr="00382E2B" w:rsidRDefault="0068148C" w:rsidP="0068148C">
      <w:pPr>
        <w:spacing w:after="100" w:afterAutospacing="1"/>
        <w:jc w:val="both"/>
        <w:rPr>
          <w:szCs w:val="24"/>
        </w:rPr>
      </w:pPr>
      <w:r>
        <w:rPr>
          <w:szCs w:val="24"/>
        </w:rPr>
        <w:t>[</w:t>
      </w:r>
      <w:r w:rsidRPr="006B0074">
        <w:rPr>
          <w:szCs w:val="24"/>
          <w:highlight w:val="lightGray"/>
        </w:rPr>
        <w:t>(d)</w:t>
      </w:r>
      <w:r w:rsidRPr="006B0074">
        <w:rPr>
          <w:szCs w:val="24"/>
          <w:highlight w:val="lightGray"/>
        </w:rPr>
        <w:tab/>
        <w:t>inclusion in widely accessible databases or indexes, such as via ‘open access</w:t>
      </w:r>
      <w:r>
        <w:rPr>
          <w:szCs w:val="24"/>
          <w:highlight w:val="lightGray"/>
        </w:rPr>
        <w:t>’</w:t>
      </w:r>
      <w:r w:rsidRPr="006B0074">
        <w:rPr>
          <w:szCs w:val="24"/>
          <w:highlight w:val="lightGray"/>
        </w:rPr>
        <w:t xml:space="preserve"> or ‘open data’ portals, or similar repositories, whether freely accessible or accessible only upon subscription;</w:t>
      </w:r>
      <w:r>
        <w:rPr>
          <w:szCs w:val="24"/>
        </w:rPr>
        <w:t>]</w:t>
      </w:r>
    </w:p>
    <w:p w14:paraId="7F35DD37" w14:textId="77777777" w:rsidR="0068148C" w:rsidRPr="006B0074" w:rsidRDefault="0068148C" w:rsidP="0068148C">
      <w:pPr>
        <w:spacing w:after="100" w:afterAutospacing="1"/>
        <w:jc w:val="both"/>
        <w:rPr>
          <w:szCs w:val="24"/>
          <w:highlight w:val="lightGray"/>
        </w:rPr>
      </w:pPr>
      <w:r>
        <w:rPr>
          <w:szCs w:val="24"/>
        </w:rPr>
        <w:t>[</w:t>
      </w:r>
      <w:r w:rsidRPr="006B0074">
        <w:rPr>
          <w:szCs w:val="24"/>
          <w:highlight w:val="lightGray"/>
        </w:rPr>
        <w:t>(e)</w:t>
      </w:r>
      <w:r w:rsidRPr="006B0074">
        <w:rPr>
          <w:szCs w:val="24"/>
          <w:highlight w:val="lightGray"/>
        </w:rPr>
        <w:tab/>
        <w:t>modifications by the contracting authority</w:t>
      </w:r>
      <w:r w:rsidRPr="006B0074" w:rsidDel="0079393F">
        <w:rPr>
          <w:szCs w:val="24"/>
          <w:highlight w:val="lightGray"/>
        </w:rPr>
        <w:t xml:space="preserve"> </w:t>
      </w:r>
      <w:r w:rsidRPr="006B0074">
        <w:rPr>
          <w:szCs w:val="24"/>
          <w:highlight w:val="lightGray"/>
        </w:rPr>
        <w:t>or by a third party in the name of the contracting authority, including:</w:t>
      </w:r>
    </w:p>
    <w:p w14:paraId="7F35DD38" w14:textId="77777777" w:rsidR="0068148C" w:rsidRPr="006B0074" w:rsidRDefault="0068148C" w:rsidP="0068148C">
      <w:pPr>
        <w:pStyle w:val="ListNumberLevel4"/>
        <w:numPr>
          <w:ilvl w:val="0"/>
          <w:numId w:val="19"/>
        </w:numPr>
        <w:rPr>
          <w:highlight w:val="lightGray"/>
        </w:rPr>
      </w:pPr>
      <w:r w:rsidRPr="006B0074">
        <w:rPr>
          <w:highlight w:val="lightGray"/>
        </w:rPr>
        <w:t xml:space="preserve">shortening; </w:t>
      </w:r>
    </w:p>
    <w:p w14:paraId="7F35DD39" w14:textId="77777777" w:rsidR="0068148C" w:rsidRPr="006B0074" w:rsidRDefault="0068148C" w:rsidP="0068148C">
      <w:pPr>
        <w:pStyle w:val="ListNumberLevel4"/>
        <w:numPr>
          <w:ilvl w:val="0"/>
          <w:numId w:val="19"/>
        </w:numPr>
        <w:rPr>
          <w:highlight w:val="lightGray"/>
        </w:rPr>
      </w:pPr>
      <w:r w:rsidRPr="006B0074">
        <w:rPr>
          <w:highlight w:val="lightGray"/>
        </w:rPr>
        <w:t>summarising;</w:t>
      </w:r>
    </w:p>
    <w:p w14:paraId="7F35DD3A" w14:textId="77777777" w:rsidR="0068148C" w:rsidRPr="006B0074" w:rsidRDefault="0068148C" w:rsidP="0068148C">
      <w:pPr>
        <w:pStyle w:val="ListNumberLevel4"/>
        <w:numPr>
          <w:ilvl w:val="0"/>
          <w:numId w:val="19"/>
        </w:numPr>
        <w:rPr>
          <w:highlight w:val="lightGray"/>
        </w:rPr>
      </w:pPr>
      <w:r w:rsidRPr="006B0074">
        <w:rPr>
          <w:highlight w:val="lightGray"/>
        </w:rPr>
        <w:t>modifying the content, the dimensions;</w:t>
      </w:r>
    </w:p>
    <w:p w14:paraId="7F35DD3B" w14:textId="77777777" w:rsidR="0068148C" w:rsidRPr="006B0074" w:rsidRDefault="0068148C" w:rsidP="0068148C">
      <w:pPr>
        <w:pStyle w:val="ListNumberLevel4"/>
        <w:numPr>
          <w:ilvl w:val="0"/>
          <w:numId w:val="19"/>
        </w:numPr>
        <w:rPr>
          <w:highlight w:val="lightGray"/>
        </w:rPr>
      </w:pPr>
      <w:r w:rsidRPr="006B0074">
        <w:rPr>
          <w:highlight w:val="lightGray"/>
        </w:rPr>
        <w:t xml:space="preserve">making technical changes to the content (necessary correction of technical errors), adding new parts or functionalities, changing functionalities, providing third parties with additional information concerning the </w:t>
      </w:r>
      <w:r w:rsidRPr="004771FD">
        <w:rPr>
          <w:i/>
          <w:highlight w:val="lightGray"/>
        </w:rPr>
        <w:t>result</w:t>
      </w:r>
      <w:r w:rsidRPr="006B0074">
        <w:rPr>
          <w:highlight w:val="lightGray"/>
        </w:rPr>
        <w:t xml:space="preserve"> (e.g. source code) with a view to making modifications;</w:t>
      </w:r>
    </w:p>
    <w:p w14:paraId="7F35DD3C" w14:textId="77777777" w:rsidR="0068148C" w:rsidRPr="006B0074" w:rsidRDefault="0068148C" w:rsidP="0068148C">
      <w:pPr>
        <w:pStyle w:val="ListNumberLevel4"/>
        <w:numPr>
          <w:ilvl w:val="0"/>
          <w:numId w:val="19"/>
        </w:numPr>
        <w:rPr>
          <w:highlight w:val="lightGray"/>
        </w:rPr>
      </w:pPr>
      <w:r w:rsidRPr="006B0074">
        <w:rPr>
          <w:highlight w:val="lightGray"/>
        </w:rPr>
        <w:t>addition of new elements, paragraphs, titles, leads, bolds, legend, table of content, summary, graphics, subtitles, sound;</w:t>
      </w:r>
    </w:p>
    <w:p w14:paraId="7F35DD3D" w14:textId="77777777" w:rsidR="0068148C" w:rsidRPr="006B0074" w:rsidRDefault="0068148C" w:rsidP="0068148C">
      <w:pPr>
        <w:pStyle w:val="ListNumberLevel4"/>
        <w:numPr>
          <w:ilvl w:val="0"/>
          <w:numId w:val="19"/>
        </w:numPr>
        <w:rPr>
          <w:highlight w:val="lightGray"/>
        </w:rPr>
      </w:pPr>
      <w:r w:rsidRPr="006B0074">
        <w:rPr>
          <w:highlight w:val="lightGray"/>
        </w:rPr>
        <w:t>addition of metadata, for text and data-mining purposes; addition of right-management information; addition of technological protection measures;</w:t>
      </w:r>
    </w:p>
    <w:p w14:paraId="7F35DD3E" w14:textId="77777777" w:rsidR="0068148C" w:rsidRPr="006B0074" w:rsidRDefault="0068148C" w:rsidP="0068148C">
      <w:pPr>
        <w:pStyle w:val="ListNumberLevel4"/>
        <w:numPr>
          <w:ilvl w:val="0"/>
          <w:numId w:val="19"/>
        </w:numPr>
        <w:rPr>
          <w:highlight w:val="lightGray"/>
        </w:rPr>
      </w:pPr>
      <w:r w:rsidRPr="006B0074">
        <w:rPr>
          <w:highlight w:val="lightGray"/>
        </w:rPr>
        <w:t>preparation in audio form, preparation as a presentation, animation, pictograms story, slide-show, public presentation;</w:t>
      </w:r>
    </w:p>
    <w:p w14:paraId="7F35DD3F" w14:textId="77777777" w:rsidR="0068148C" w:rsidRDefault="0068148C" w:rsidP="0068148C">
      <w:pPr>
        <w:pStyle w:val="ListNumberLevel4"/>
        <w:numPr>
          <w:ilvl w:val="0"/>
          <w:numId w:val="19"/>
        </w:numPr>
        <w:rPr>
          <w:highlight w:val="lightGray"/>
        </w:rPr>
      </w:pPr>
      <w:r w:rsidRPr="006B0074">
        <w:rPr>
          <w:highlight w:val="lightGray"/>
        </w:rPr>
        <w:t>extracting a part or dividing into parts;</w:t>
      </w:r>
    </w:p>
    <w:p w14:paraId="7F35DD40" w14:textId="77777777" w:rsidR="0068148C" w:rsidRPr="006B0074" w:rsidRDefault="0068148C" w:rsidP="0068148C">
      <w:pPr>
        <w:pStyle w:val="ListNumberLevel4"/>
        <w:numPr>
          <w:ilvl w:val="0"/>
          <w:numId w:val="19"/>
        </w:numPr>
        <w:rPr>
          <w:highlight w:val="lightGray"/>
        </w:rPr>
      </w:pPr>
      <w:r>
        <w:rPr>
          <w:highlight w:val="lightGray"/>
        </w:rPr>
        <w:t xml:space="preserve">incorporating, including by cropping and cutting, the </w:t>
      </w:r>
      <w:r w:rsidRPr="00C14869">
        <w:rPr>
          <w:i/>
          <w:highlight w:val="lightGray"/>
        </w:rPr>
        <w:t>results</w:t>
      </w:r>
      <w:r>
        <w:rPr>
          <w:highlight w:val="lightGray"/>
        </w:rPr>
        <w:t xml:space="preserve"> or parts thereof in other works, such as on websites and webpages;</w:t>
      </w:r>
    </w:p>
    <w:p w14:paraId="7F35DD41" w14:textId="77777777" w:rsidR="0068148C" w:rsidRPr="006B0074" w:rsidRDefault="0068148C" w:rsidP="0068148C">
      <w:pPr>
        <w:pStyle w:val="ListNumberLevel4"/>
        <w:numPr>
          <w:ilvl w:val="0"/>
          <w:numId w:val="19"/>
        </w:numPr>
        <w:rPr>
          <w:highlight w:val="lightGray"/>
        </w:rPr>
      </w:pPr>
      <w:r w:rsidRPr="006B0074">
        <w:rPr>
          <w:highlight w:val="lightGray"/>
        </w:rPr>
        <w:t>translating, inserting subtitles, dubbing in different language versions:</w:t>
      </w:r>
    </w:p>
    <w:p w14:paraId="7F35DD42" w14:textId="77777777" w:rsidR="0068148C" w:rsidRPr="006B0074" w:rsidRDefault="0068148C" w:rsidP="0068148C">
      <w:pPr>
        <w:numPr>
          <w:ilvl w:val="0"/>
          <w:numId w:val="20"/>
        </w:numPr>
        <w:spacing w:after="100" w:afterAutospacing="1"/>
        <w:ind w:left="1134" w:hanging="425"/>
        <w:rPr>
          <w:highlight w:val="lightGray"/>
        </w:rPr>
      </w:pPr>
      <w:r w:rsidRPr="006B0074">
        <w:rPr>
          <w:highlight w:val="lightGray"/>
        </w:rPr>
        <w:t>English, French, German;</w:t>
      </w:r>
    </w:p>
    <w:p w14:paraId="7F35DD43" w14:textId="77777777" w:rsidR="0068148C" w:rsidRPr="006B0074" w:rsidRDefault="0068148C" w:rsidP="0068148C">
      <w:pPr>
        <w:numPr>
          <w:ilvl w:val="0"/>
          <w:numId w:val="20"/>
        </w:numPr>
        <w:spacing w:after="100" w:afterAutospacing="1"/>
        <w:ind w:left="1134" w:hanging="425"/>
        <w:rPr>
          <w:highlight w:val="lightGray"/>
        </w:rPr>
      </w:pPr>
      <w:r w:rsidRPr="006B0074">
        <w:rPr>
          <w:highlight w:val="lightGray"/>
        </w:rPr>
        <w:t>all official languages of EU;</w:t>
      </w:r>
    </w:p>
    <w:p w14:paraId="7F35DD44" w14:textId="77777777" w:rsidR="0068148C" w:rsidRPr="006B0074" w:rsidRDefault="0068148C" w:rsidP="0068148C">
      <w:pPr>
        <w:numPr>
          <w:ilvl w:val="0"/>
          <w:numId w:val="20"/>
        </w:numPr>
        <w:spacing w:after="100" w:afterAutospacing="1"/>
        <w:ind w:left="1134" w:hanging="425"/>
        <w:rPr>
          <w:highlight w:val="lightGray"/>
        </w:rPr>
      </w:pPr>
      <w:r w:rsidRPr="006B0074">
        <w:rPr>
          <w:highlight w:val="lightGray"/>
        </w:rPr>
        <w:t>languages used within EU;</w:t>
      </w:r>
    </w:p>
    <w:p w14:paraId="7F35DD45" w14:textId="77777777" w:rsidR="0068148C" w:rsidRPr="007D129C" w:rsidRDefault="0068148C" w:rsidP="0068148C">
      <w:pPr>
        <w:numPr>
          <w:ilvl w:val="0"/>
          <w:numId w:val="20"/>
        </w:numPr>
        <w:spacing w:after="100" w:afterAutospacing="1"/>
        <w:ind w:left="1134" w:hanging="425"/>
      </w:pPr>
      <w:r w:rsidRPr="006B0074">
        <w:rPr>
          <w:highlight w:val="lightGray"/>
        </w:rPr>
        <w:t>languages of candidate countries;</w:t>
      </w:r>
    </w:p>
    <w:p w14:paraId="7F35DD46" w14:textId="77777777" w:rsidR="0068148C" w:rsidRPr="007D129C" w:rsidRDefault="0068148C" w:rsidP="0068148C">
      <w:pPr>
        <w:numPr>
          <w:ilvl w:val="0"/>
          <w:numId w:val="20"/>
        </w:numPr>
        <w:spacing w:after="100" w:afterAutospacing="1"/>
        <w:ind w:left="1134" w:hanging="425"/>
      </w:pPr>
      <w:r w:rsidRPr="00243921">
        <w:t>[</w:t>
      </w:r>
      <w:r w:rsidRPr="00514A21">
        <w:rPr>
          <w:i/>
          <w:highlight w:val="lightGray"/>
        </w:rPr>
        <w:t>list or name other languages</w:t>
      </w:r>
      <w:r w:rsidRPr="007D129C">
        <w:t>]</w:t>
      </w:r>
      <w:r>
        <w:t>.]</w:t>
      </w:r>
    </w:p>
    <w:p w14:paraId="7F35DD47" w14:textId="77777777" w:rsidR="0068148C" w:rsidRDefault="0068148C" w:rsidP="0068148C">
      <w:pPr>
        <w:spacing w:after="100" w:afterAutospacing="1"/>
        <w:jc w:val="both"/>
        <w:rPr>
          <w:szCs w:val="24"/>
        </w:rPr>
      </w:pPr>
      <w:r w:rsidRPr="00AA2741">
        <w:rPr>
          <w:szCs w:val="24"/>
        </w:rPr>
        <w:t>[</w:t>
      </w:r>
      <w:r w:rsidRPr="006B0074">
        <w:rPr>
          <w:szCs w:val="24"/>
          <w:highlight w:val="lightGray"/>
        </w:rPr>
        <w:t>(f)</w:t>
      </w:r>
      <w:r w:rsidRPr="006B0074">
        <w:rPr>
          <w:szCs w:val="24"/>
          <w:highlight w:val="lightGray"/>
        </w:rPr>
        <w:tab/>
        <w:t>rights to authorise</w:t>
      </w:r>
      <w:r>
        <w:rPr>
          <w:szCs w:val="24"/>
          <w:highlight w:val="lightGray"/>
        </w:rPr>
        <w:t xml:space="preserve"> or</w:t>
      </w:r>
      <w:r w:rsidRPr="006B0074">
        <w:rPr>
          <w:szCs w:val="24"/>
          <w:highlight w:val="lightGray"/>
        </w:rPr>
        <w:t xml:space="preserve"> license the modes of exploitation set out in any of the points (a) to (e) to third parties</w:t>
      </w:r>
      <w:r>
        <w:rPr>
          <w:szCs w:val="24"/>
          <w:highlight w:val="lightGray"/>
        </w:rPr>
        <w:t xml:space="preserve">, provided however that this does not apply to </w:t>
      </w:r>
      <w:r w:rsidRPr="00AC253B">
        <w:rPr>
          <w:i/>
          <w:szCs w:val="24"/>
          <w:highlight w:val="lightGray"/>
        </w:rPr>
        <w:t>pre-existing rights</w:t>
      </w:r>
      <w:r>
        <w:rPr>
          <w:szCs w:val="24"/>
          <w:highlight w:val="lightGray"/>
        </w:rPr>
        <w:t xml:space="preserve"> and </w:t>
      </w:r>
      <w:r w:rsidRPr="00AC253B">
        <w:rPr>
          <w:i/>
          <w:szCs w:val="24"/>
          <w:highlight w:val="lightGray"/>
        </w:rPr>
        <w:t>pre-existing materials</w:t>
      </w:r>
      <w:r>
        <w:rPr>
          <w:szCs w:val="24"/>
          <w:highlight w:val="lightGray"/>
        </w:rPr>
        <w:t>, if they are only  licensed to the Union, except as foreseen by Article II.13.2.;</w:t>
      </w:r>
      <w:r>
        <w:rPr>
          <w:szCs w:val="24"/>
        </w:rPr>
        <w:t>]</w:t>
      </w:r>
      <w:r w:rsidRPr="00AA2741">
        <w:rPr>
          <w:szCs w:val="24"/>
        </w:rPr>
        <w:t xml:space="preserve"> </w:t>
      </w:r>
    </w:p>
    <w:p w14:paraId="7F35DD48" w14:textId="77777777" w:rsidR="0068148C" w:rsidRDefault="0068148C" w:rsidP="0068148C">
      <w:pPr>
        <w:spacing w:after="100" w:afterAutospacing="1"/>
        <w:jc w:val="both"/>
        <w:rPr>
          <w:szCs w:val="24"/>
        </w:rPr>
      </w:pPr>
      <w:r>
        <w:rPr>
          <w:szCs w:val="24"/>
        </w:rPr>
        <w:t>[</w:t>
      </w:r>
      <w:r w:rsidRPr="006B0074">
        <w:rPr>
          <w:szCs w:val="24"/>
          <w:highlight w:val="lightGray"/>
        </w:rPr>
        <w:t xml:space="preserve">(g) other adaptations which the parties may later agree; in such case, the following rules apply: the contracting authority must consult the contractor. If necessary, the contractor must in turn seek the agreement of any </w:t>
      </w:r>
      <w:r w:rsidRPr="00DD2B02">
        <w:rPr>
          <w:i/>
          <w:szCs w:val="24"/>
          <w:highlight w:val="lightGray"/>
        </w:rPr>
        <w:t>creator</w:t>
      </w:r>
      <w:r w:rsidRPr="006B0074">
        <w:rPr>
          <w:szCs w:val="24"/>
          <w:highlight w:val="lightGray"/>
        </w:rPr>
        <w:t xml:space="preserve"> or other right holder and must reply to the contracting authority within one month by providing its agreement, including any suggestions of modifications, free of charge. The </w:t>
      </w:r>
      <w:r w:rsidRPr="006B0074">
        <w:rPr>
          <w:szCs w:val="24"/>
          <w:highlight w:val="lightGray"/>
        </w:rPr>
        <w:lastRenderedPageBreak/>
        <w:t xml:space="preserve">contractor may refuse the intended modification only if a </w:t>
      </w:r>
      <w:r w:rsidRPr="00DD2B02">
        <w:rPr>
          <w:i/>
          <w:szCs w:val="24"/>
          <w:highlight w:val="lightGray"/>
        </w:rPr>
        <w:t>creator</w:t>
      </w:r>
      <w:r w:rsidRPr="006B0074">
        <w:rPr>
          <w:szCs w:val="24"/>
          <w:highlight w:val="lightGray"/>
        </w:rPr>
        <w:t xml:space="preserve"> can demonstrate that the intended modification may harm his/her honour or reputation, thereby violating his/her moral rights.</w:t>
      </w:r>
      <w:r>
        <w:rPr>
          <w:szCs w:val="24"/>
        </w:rPr>
        <w:t>]</w:t>
      </w:r>
    </w:p>
    <w:p w14:paraId="7F35DD49" w14:textId="77777777" w:rsidR="0068148C" w:rsidRDefault="0068148C" w:rsidP="0068148C">
      <w:pPr>
        <w:spacing w:after="100" w:afterAutospacing="1"/>
        <w:jc w:val="both"/>
        <w:rPr>
          <w:szCs w:val="24"/>
        </w:rPr>
      </w:pPr>
      <w:r>
        <w:rPr>
          <w:szCs w:val="24"/>
        </w:rPr>
        <w:t xml:space="preserve">The modes of exploitation may be defined in more details in the specific contract. </w:t>
      </w:r>
    </w:p>
    <w:p w14:paraId="7F35DD4A" w14:textId="77777777" w:rsidR="0068148C" w:rsidRDefault="0068148C" w:rsidP="0068148C">
      <w:pPr>
        <w:spacing w:after="100" w:afterAutospacing="1"/>
        <w:jc w:val="both"/>
        <w:rPr>
          <w:szCs w:val="24"/>
        </w:rPr>
      </w:pPr>
      <w:r>
        <w:rPr>
          <w:szCs w:val="24"/>
        </w:rPr>
        <w:t xml:space="preserve">The list above is in addition to whatever rights already accrue to the Union on the basis of existing exceptions in the applicable legislation, such as the copyright exception </w:t>
      </w:r>
      <w:r w:rsidRPr="0007638A">
        <w:rPr>
          <w:szCs w:val="24"/>
          <w:lang w:val="en"/>
        </w:rPr>
        <w:t>to ensure the proper performance or reporting of a</w:t>
      </w:r>
      <w:r>
        <w:rPr>
          <w:szCs w:val="24"/>
          <w:lang w:val="en"/>
        </w:rPr>
        <w:t xml:space="preserve">dministrative </w:t>
      </w:r>
      <w:r w:rsidRPr="0007638A">
        <w:rPr>
          <w:szCs w:val="24"/>
          <w:lang w:val="en"/>
        </w:rPr>
        <w:t>proceedings</w:t>
      </w:r>
      <w:r>
        <w:rPr>
          <w:szCs w:val="24"/>
          <w:lang w:val="en"/>
        </w:rPr>
        <w:t xml:space="preserve">, </w:t>
      </w:r>
      <w:r>
        <w:rPr>
          <w:szCs w:val="24"/>
        </w:rPr>
        <w:t xml:space="preserve">in cases where such exceptions apply. </w:t>
      </w:r>
    </w:p>
    <w:p w14:paraId="7F35DD4B" w14:textId="77777777" w:rsidR="0068148C" w:rsidRPr="007D129C" w:rsidRDefault="0068148C" w:rsidP="0068148C">
      <w:pPr>
        <w:pStyle w:val="Heading3"/>
        <w:keepLines w:val="0"/>
        <w:numPr>
          <w:ilvl w:val="2"/>
          <w:numId w:val="25"/>
        </w:numPr>
        <w:spacing w:before="100" w:beforeAutospacing="1" w:after="100" w:afterAutospacing="1"/>
      </w:pPr>
      <w:r>
        <w:t>Licence or transfer of p</w:t>
      </w:r>
      <w:r w:rsidRPr="005E6B1E">
        <w:t>re-existing rights</w:t>
      </w:r>
    </w:p>
    <w:p w14:paraId="7F35DD4C" w14:textId="77777777" w:rsidR="0068148C" w:rsidRDefault="0068148C" w:rsidP="0068148C">
      <w:pPr>
        <w:spacing w:before="100" w:beforeAutospacing="1" w:after="100" w:afterAutospacing="1"/>
        <w:jc w:val="both"/>
        <w:rPr>
          <w:szCs w:val="24"/>
        </w:rPr>
      </w:pPr>
      <w:r>
        <w:rPr>
          <w:szCs w:val="24"/>
        </w:rPr>
        <w:t>[</w:t>
      </w:r>
      <w:r w:rsidRPr="006B0074">
        <w:rPr>
          <w:szCs w:val="24"/>
          <w:highlight w:val="lightGray"/>
        </w:rPr>
        <w:t xml:space="preserve">All </w:t>
      </w:r>
      <w:r w:rsidRPr="004771FD">
        <w:rPr>
          <w:i/>
          <w:szCs w:val="24"/>
          <w:highlight w:val="lightGray"/>
        </w:rPr>
        <w:t>pre-existing rights</w:t>
      </w:r>
      <w:r w:rsidRPr="006B0074">
        <w:rPr>
          <w:szCs w:val="24"/>
          <w:highlight w:val="lightGray"/>
        </w:rPr>
        <w:t xml:space="preserve"> incorporated in the </w:t>
      </w:r>
      <w:r w:rsidRPr="004771FD">
        <w:rPr>
          <w:i/>
          <w:szCs w:val="24"/>
          <w:highlight w:val="lightGray"/>
        </w:rPr>
        <w:t>results</w:t>
      </w:r>
      <w:r w:rsidRPr="006B0074">
        <w:rPr>
          <w:szCs w:val="24"/>
          <w:highlight w:val="lightGray"/>
        </w:rPr>
        <w:t>, if any, are licensed to the Union as set out in Article II.13.2.</w:t>
      </w:r>
      <w:r>
        <w:rPr>
          <w:szCs w:val="24"/>
        </w:rPr>
        <w:t>]</w:t>
      </w:r>
    </w:p>
    <w:p w14:paraId="7F35DD4D" w14:textId="77777777" w:rsidR="0068148C" w:rsidRPr="006062FC" w:rsidRDefault="0068148C" w:rsidP="0068148C">
      <w:pPr>
        <w:spacing w:before="100" w:beforeAutospacing="1" w:after="100" w:afterAutospacing="1"/>
        <w:jc w:val="both"/>
        <w:rPr>
          <w:szCs w:val="24"/>
          <w:highlight w:val="yellow"/>
        </w:rPr>
      </w:pPr>
      <w:r w:rsidRPr="00236A1B">
        <w:rPr>
          <w:szCs w:val="24"/>
        </w:rPr>
        <w:t>[</w:t>
      </w:r>
      <w:r w:rsidRPr="006B0074">
        <w:rPr>
          <w:szCs w:val="24"/>
          <w:highlight w:val="lightGray"/>
        </w:rPr>
        <w:t xml:space="preserve">By derogation to Article II.13.2, the Union acquires fully and irrevocably all </w:t>
      </w:r>
      <w:r w:rsidRPr="004771FD">
        <w:rPr>
          <w:i/>
          <w:szCs w:val="24"/>
          <w:highlight w:val="lightGray"/>
        </w:rPr>
        <w:t>pre-existing rights</w:t>
      </w:r>
      <w:r w:rsidRPr="006B0074">
        <w:rPr>
          <w:highlight w:val="lightGray"/>
        </w:rPr>
        <w:t xml:space="preserve"> </w:t>
      </w:r>
      <w:r w:rsidRPr="006B0074">
        <w:rPr>
          <w:szCs w:val="24"/>
          <w:highlight w:val="lightGray"/>
        </w:rPr>
        <w:t xml:space="preserve">incorporated in the </w:t>
      </w:r>
      <w:r w:rsidRPr="004771FD">
        <w:rPr>
          <w:i/>
          <w:szCs w:val="24"/>
          <w:highlight w:val="lightGray"/>
        </w:rPr>
        <w:t>results</w:t>
      </w:r>
      <w:r w:rsidRPr="006B0074">
        <w:rPr>
          <w:szCs w:val="24"/>
          <w:highlight w:val="lightGray"/>
        </w:rPr>
        <w:t>, if any</w:t>
      </w:r>
      <w:r>
        <w:rPr>
          <w:szCs w:val="24"/>
        </w:rPr>
        <w:t xml:space="preserve"> </w:t>
      </w:r>
      <w:r>
        <w:t>[</w:t>
      </w:r>
      <w:r w:rsidRPr="006B0074">
        <w:rPr>
          <w:highlight w:val="lightGray"/>
        </w:rPr>
        <w:t>except for the following rights</w:t>
      </w:r>
      <w:r>
        <w:t xml:space="preserve"> [</w:t>
      </w:r>
      <w:r w:rsidRPr="006B0074">
        <w:rPr>
          <w:i/>
          <w:highlight w:val="lightGray"/>
        </w:rPr>
        <w:t>insert exceptions</w:t>
      </w:r>
      <w:r>
        <w:t>] [</w:t>
      </w:r>
      <w:r w:rsidRPr="006B0074">
        <w:rPr>
          <w:highlight w:val="lightGray"/>
        </w:rPr>
        <w:t>unless provided otherwise in a specific contract</w:t>
      </w:r>
      <w:r>
        <w:t>].]</w:t>
      </w:r>
    </w:p>
    <w:p w14:paraId="7F35DD4E" w14:textId="77777777" w:rsidR="0068148C" w:rsidRPr="007D129C" w:rsidRDefault="0068148C" w:rsidP="0068148C">
      <w:pPr>
        <w:pStyle w:val="Heading3"/>
        <w:keepLines w:val="0"/>
        <w:numPr>
          <w:ilvl w:val="2"/>
          <w:numId w:val="25"/>
        </w:numPr>
        <w:spacing w:before="100" w:beforeAutospacing="1" w:after="100" w:afterAutospacing="1"/>
      </w:pPr>
      <w:r>
        <w:t>Provision of list of pre-existing rights and documentary evidence</w:t>
      </w:r>
    </w:p>
    <w:p w14:paraId="7F35DD4F" w14:textId="77777777" w:rsidR="0068148C" w:rsidRDefault="0068148C" w:rsidP="0068148C">
      <w:pPr>
        <w:spacing w:before="100" w:beforeAutospacing="1" w:after="100" w:afterAutospacing="1"/>
        <w:jc w:val="both"/>
        <w:rPr>
          <w:szCs w:val="24"/>
        </w:rPr>
      </w:pPr>
      <w:r>
        <w:rPr>
          <w:szCs w:val="24"/>
        </w:rPr>
        <w:t>T</w:t>
      </w:r>
      <w:r w:rsidRPr="007D129C">
        <w:rPr>
          <w:szCs w:val="24"/>
        </w:rPr>
        <w:t xml:space="preserve">he </w:t>
      </w:r>
      <w:r>
        <w:rPr>
          <w:szCs w:val="24"/>
        </w:rPr>
        <w:t>c</w:t>
      </w:r>
      <w:r w:rsidRPr="007D129C">
        <w:rPr>
          <w:szCs w:val="24"/>
        </w:rPr>
        <w:t xml:space="preserve">ontractor </w:t>
      </w:r>
      <w:r>
        <w:rPr>
          <w:szCs w:val="24"/>
        </w:rPr>
        <w:t>must</w:t>
      </w:r>
      <w:r w:rsidRPr="007D129C">
        <w:rPr>
          <w:szCs w:val="24"/>
        </w:rPr>
        <w:t xml:space="preserve"> </w:t>
      </w:r>
      <w:r>
        <w:rPr>
          <w:szCs w:val="24"/>
        </w:rPr>
        <w:t xml:space="preserve">provide the contracting authority with </w:t>
      </w:r>
      <w:r w:rsidRPr="007D129C">
        <w:rPr>
          <w:szCs w:val="24"/>
        </w:rPr>
        <w:t xml:space="preserve">a list </w:t>
      </w:r>
      <w:r>
        <w:rPr>
          <w:szCs w:val="24"/>
        </w:rPr>
        <w:t xml:space="preserve">of </w:t>
      </w:r>
      <w:r w:rsidRPr="004771FD">
        <w:rPr>
          <w:i/>
          <w:szCs w:val="24"/>
        </w:rPr>
        <w:t>pre-existing rights</w:t>
      </w:r>
      <w:r w:rsidRPr="007D129C">
        <w:rPr>
          <w:szCs w:val="24"/>
        </w:rPr>
        <w:t xml:space="preserve"> </w:t>
      </w:r>
      <w:r>
        <w:rPr>
          <w:szCs w:val="24"/>
        </w:rPr>
        <w:t xml:space="preserve">as set out in Article II.13.4 </w:t>
      </w:r>
      <w:r w:rsidRPr="007D129C">
        <w:rPr>
          <w:szCs w:val="24"/>
        </w:rPr>
        <w:t xml:space="preserve">together with </w:t>
      </w:r>
      <w:r>
        <w:rPr>
          <w:szCs w:val="24"/>
        </w:rPr>
        <w:t xml:space="preserve">the invoice for payment of the balance </w:t>
      </w:r>
      <w:r w:rsidRPr="007D129C">
        <w:rPr>
          <w:szCs w:val="24"/>
        </w:rPr>
        <w:t xml:space="preserve">at the latest. </w:t>
      </w:r>
    </w:p>
    <w:p w14:paraId="7F35DD50" w14:textId="77777777" w:rsidR="0068148C" w:rsidRDefault="0068148C" w:rsidP="0068148C">
      <w:pPr>
        <w:spacing w:before="100" w:beforeAutospacing="1" w:after="100" w:afterAutospacing="1"/>
        <w:jc w:val="both"/>
        <w:rPr>
          <w:snapToGrid w:val="0"/>
          <w:szCs w:val="24"/>
        </w:rPr>
      </w:pPr>
      <w:r>
        <w:rPr>
          <w:szCs w:val="24"/>
        </w:rPr>
        <w:t>[In addition, t</w:t>
      </w:r>
      <w:r w:rsidRPr="007D129C">
        <w:rPr>
          <w:szCs w:val="24"/>
        </w:rPr>
        <w:t xml:space="preserve">he </w:t>
      </w:r>
      <w:r>
        <w:rPr>
          <w:szCs w:val="24"/>
        </w:rPr>
        <w:t>c</w:t>
      </w:r>
      <w:r w:rsidRPr="007D129C">
        <w:rPr>
          <w:szCs w:val="24"/>
        </w:rPr>
        <w:t xml:space="preserve">ontractor </w:t>
      </w:r>
      <w:r>
        <w:rPr>
          <w:szCs w:val="24"/>
        </w:rPr>
        <w:t>must provide</w:t>
      </w:r>
      <w:r w:rsidRPr="007D129C">
        <w:rPr>
          <w:szCs w:val="24"/>
        </w:rPr>
        <w:t xml:space="preserve"> </w:t>
      </w:r>
      <w:r w:rsidRPr="00211E68">
        <w:rPr>
          <w:szCs w:val="24"/>
        </w:rPr>
        <w:t xml:space="preserve">the contracting authority </w:t>
      </w:r>
      <w:r>
        <w:rPr>
          <w:szCs w:val="24"/>
        </w:rPr>
        <w:t xml:space="preserve">with </w:t>
      </w:r>
      <w:r w:rsidRPr="007D129C">
        <w:rPr>
          <w:szCs w:val="24"/>
        </w:rPr>
        <w:t xml:space="preserve">relevant and exhaustive </w:t>
      </w:r>
      <w:r>
        <w:rPr>
          <w:szCs w:val="24"/>
        </w:rPr>
        <w:t>evidence of the acquisition of</w:t>
      </w:r>
      <w:r w:rsidRPr="007D129C">
        <w:rPr>
          <w:szCs w:val="24"/>
        </w:rPr>
        <w:t xml:space="preserve"> all </w:t>
      </w:r>
      <w:r>
        <w:rPr>
          <w:szCs w:val="24"/>
        </w:rPr>
        <w:t xml:space="preserve">the </w:t>
      </w:r>
      <w:r w:rsidRPr="007D129C">
        <w:rPr>
          <w:szCs w:val="24"/>
        </w:rPr>
        <w:t xml:space="preserve">necessary </w:t>
      </w:r>
      <w:r w:rsidRPr="004771FD">
        <w:rPr>
          <w:i/>
          <w:szCs w:val="24"/>
        </w:rPr>
        <w:t>pre-existing rights</w:t>
      </w:r>
      <w:r w:rsidRPr="007D129C">
        <w:rPr>
          <w:szCs w:val="24"/>
        </w:rPr>
        <w:t xml:space="preserve"> together with </w:t>
      </w:r>
      <w:r>
        <w:rPr>
          <w:szCs w:val="24"/>
        </w:rPr>
        <w:t xml:space="preserve">a </w:t>
      </w:r>
      <w:r w:rsidRPr="007D129C">
        <w:rPr>
          <w:szCs w:val="24"/>
        </w:rPr>
        <w:t xml:space="preserve">presentation of relevant </w:t>
      </w:r>
      <w:r w:rsidRPr="004771FD">
        <w:rPr>
          <w:i/>
          <w:szCs w:val="24"/>
        </w:rPr>
        <w:t>result</w:t>
      </w:r>
      <w:r w:rsidRPr="007D129C">
        <w:rPr>
          <w:szCs w:val="24"/>
        </w:rPr>
        <w:t xml:space="preserve">. </w:t>
      </w:r>
      <w:r>
        <w:rPr>
          <w:szCs w:val="24"/>
        </w:rPr>
        <w:t xml:space="preserve">To this effect, the </w:t>
      </w:r>
      <w:r w:rsidRPr="00246D2E">
        <w:rPr>
          <w:szCs w:val="24"/>
        </w:rPr>
        <w:t xml:space="preserve">contractor must provide [a statement in accordance with Annex </w:t>
      </w:r>
      <w:r>
        <w:rPr>
          <w:szCs w:val="24"/>
        </w:rPr>
        <w:t>[</w:t>
      </w:r>
      <w:r w:rsidRPr="009C48DB">
        <w:rPr>
          <w:i/>
          <w:szCs w:val="24"/>
          <w:highlight w:val="lightGray"/>
        </w:rPr>
        <w:t>insert reference</w:t>
      </w:r>
      <w:r>
        <w:rPr>
          <w:szCs w:val="24"/>
        </w:rPr>
        <w:t>]</w:t>
      </w:r>
      <w:r w:rsidRPr="00246D2E">
        <w:rPr>
          <w:szCs w:val="24"/>
        </w:rPr>
        <w:t>] [th</w:t>
      </w:r>
      <w:r w:rsidRPr="00246D2E">
        <w:rPr>
          <w:snapToGrid w:val="0"/>
          <w:szCs w:val="24"/>
        </w:rPr>
        <w:t>e relevant evidence listed in Article II.1</w:t>
      </w:r>
      <w:r>
        <w:rPr>
          <w:snapToGrid w:val="0"/>
          <w:szCs w:val="24"/>
        </w:rPr>
        <w:t>3</w:t>
      </w:r>
      <w:r w:rsidRPr="00246D2E">
        <w:rPr>
          <w:snapToGrid w:val="0"/>
          <w:szCs w:val="24"/>
        </w:rPr>
        <w:t>.5 as appropriate</w:t>
      </w:r>
      <w:r w:rsidRPr="00246D2E">
        <w:rPr>
          <w:szCs w:val="24"/>
        </w:rPr>
        <w:t xml:space="preserve"> or, failing that, third parties</w:t>
      </w:r>
      <w:r>
        <w:rPr>
          <w:szCs w:val="24"/>
        </w:rPr>
        <w:t>’</w:t>
      </w:r>
      <w:r w:rsidRPr="00246D2E">
        <w:rPr>
          <w:szCs w:val="24"/>
        </w:rPr>
        <w:t xml:space="preserve"> statements in accordance with Annex</w:t>
      </w:r>
      <w:r>
        <w:rPr>
          <w:szCs w:val="24"/>
        </w:rPr>
        <w:t xml:space="preserve"> [</w:t>
      </w:r>
      <w:r w:rsidRPr="009C48DB">
        <w:rPr>
          <w:i/>
          <w:szCs w:val="24"/>
          <w:highlight w:val="lightGray"/>
        </w:rPr>
        <w:t>insert reference</w:t>
      </w:r>
      <w:r>
        <w:rPr>
          <w:szCs w:val="24"/>
        </w:rPr>
        <w:t>]</w:t>
      </w:r>
      <w:r w:rsidRPr="00246D2E">
        <w:rPr>
          <w:szCs w:val="24"/>
        </w:rPr>
        <w:t>].</w:t>
      </w:r>
      <w:r w:rsidRPr="00246D2E">
        <w:rPr>
          <w:rStyle w:val="FootnoteReference"/>
          <w:snapToGrid w:val="0"/>
          <w:szCs w:val="24"/>
        </w:rPr>
        <w:footnoteReference w:id="7"/>
      </w:r>
      <w:r>
        <w:rPr>
          <w:snapToGrid w:val="0"/>
          <w:szCs w:val="24"/>
        </w:rPr>
        <w:t xml:space="preserve"> </w:t>
      </w:r>
    </w:p>
    <w:p w14:paraId="7F35DD51" w14:textId="2EE3CB5B" w:rsidR="0068148C" w:rsidRPr="001711F7" w:rsidRDefault="0068148C" w:rsidP="0068148C">
      <w:pPr>
        <w:pStyle w:val="Heading2"/>
        <w:keepLines w:val="0"/>
        <w:numPr>
          <w:ilvl w:val="1"/>
          <w:numId w:val="25"/>
        </w:numPr>
        <w:spacing w:before="240" w:after="240"/>
        <w:jc w:val="both"/>
      </w:pPr>
      <w:bookmarkStart w:id="45" w:name="_Toc410815977"/>
      <w:bookmarkStart w:id="46" w:name="_Toc410827376"/>
      <w:bookmarkStart w:id="47" w:name="_Toc410827755"/>
      <w:bookmarkStart w:id="48" w:name="_Toc96006114"/>
      <w:r w:rsidRPr="001711F7">
        <w:t>Termination by either party</w:t>
      </w:r>
      <w:bookmarkEnd w:id="45"/>
      <w:bookmarkEnd w:id="46"/>
      <w:bookmarkEnd w:id="47"/>
      <w:bookmarkEnd w:id="48"/>
    </w:p>
    <w:p w14:paraId="7F35DD52" w14:textId="56091152" w:rsidR="0068148C" w:rsidRPr="001711F7" w:rsidRDefault="0068148C" w:rsidP="0068148C">
      <w:pPr>
        <w:spacing w:before="100" w:beforeAutospacing="1" w:after="100" w:afterAutospacing="1"/>
        <w:jc w:val="both"/>
      </w:pPr>
      <w:r w:rsidRPr="001711F7">
        <w:t xml:space="preserve">Either party may terminate the FWC and/or the FWC and specific contracts by sending </w:t>
      </w:r>
      <w:r w:rsidRPr="001711F7">
        <w:rPr>
          <w:i/>
        </w:rPr>
        <w:t>formal notification</w:t>
      </w:r>
      <w:r w:rsidRPr="001711F7">
        <w:t xml:space="preserve"> to the other party with </w:t>
      </w:r>
      <w:r w:rsidR="00360AF6">
        <w:t>three</w:t>
      </w:r>
      <w:r w:rsidR="00360AF6" w:rsidRPr="001711F7">
        <w:t xml:space="preserve"> </w:t>
      </w:r>
      <w:r w:rsidRPr="001711F7">
        <w:t xml:space="preserve">month written notice. </w:t>
      </w:r>
    </w:p>
    <w:p w14:paraId="7F35DD53" w14:textId="77777777" w:rsidR="0068148C" w:rsidRPr="001711F7" w:rsidRDefault="0068148C" w:rsidP="0068148C">
      <w:pPr>
        <w:spacing w:before="100" w:beforeAutospacing="1" w:after="100" w:afterAutospacing="1"/>
        <w:jc w:val="both"/>
      </w:pPr>
      <w:r w:rsidRPr="001711F7">
        <w:t>If the FWC or a specific contract is terminated:</w:t>
      </w:r>
    </w:p>
    <w:p w14:paraId="7F35DD54" w14:textId="77777777" w:rsidR="0068148C" w:rsidRPr="001711F7" w:rsidRDefault="0068148C" w:rsidP="0068148C">
      <w:pPr>
        <w:numPr>
          <w:ilvl w:val="0"/>
          <w:numId w:val="10"/>
        </w:numPr>
        <w:spacing w:before="100" w:beforeAutospacing="1" w:after="100" w:afterAutospacing="1"/>
        <w:rPr>
          <w:sz w:val="28"/>
        </w:rPr>
      </w:pPr>
      <w:r w:rsidRPr="001711F7">
        <w:t>neither party is entitled to compensation;</w:t>
      </w:r>
    </w:p>
    <w:p w14:paraId="7F35DD55" w14:textId="77777777" w:rsidR="0068148C" w:rsidRPr="001711F7" w:rsidRDefault="0068148C" w:rsidP="0068148C">
      <w:pPr>
        <w:numPr>
          <w:ilvl w:val="0"/>
          <w:numId w:val="10"/>
        </w:numPr>
        <w:spacing w:before="100" w:beforeAutospacing="1" w:after="100" w:afterAutospacing="1"/>
        <w:rPr>
          <w:sz w:val="28"/>
        </w:rPr>
      </w:pPr>
      <w:r w:rsidRPr="001711F7">
        <w:t xml:space="preserve">the contractor is entitled to payment only for the services provided before termination takes effect. </w:t>
      </w:r>
    </w:p>
    <w:p w14:paraId="7F35DD56" w14:textId="0AA8075A" w:rsidR="0068148C" w:rsidRDefault="0068148C" w:rsidP="0068148C">
      <w:pPr>
        <w:spacing w:before="100" w:beforeAutospacing="1" w:after="100" w:afterAutospacing="1"/>
        <w:jc w:val="both"/>
      </w:pPr>
      <w:r w:rsidRPr="001711F7">
        <w:t>The second, third and fourth paragraphs of Article II.18.4 apply.</w:t>
      </w:r>
    </w:p>
    <w:p w14:paraId="7F35DD57" w14:textId="77777777" w:rsidR="0068148C" w:rsidRPr="007D129C" w:rsidRDefault="0068148C" w:rsidP="0068148C">
      <w:pPr>
        <w:pStyle w:val="Heading2"/>
        <w:keepLines w:val="0"/>
        <w:numPr>
          <w:ilvl w:val="1"/>
          <w:numId w:val="25"/>
        </w:numPr>
        <w:spacing w:before="240" w:after="240"/>
        <w:jc w:val="both"/>
      </w:pPr>
      <w:bookmarkStart w:id="49" w:name="_Toc410815978"/>
      <w:bookmarkStart w:id="50" w:name="_Toc410827377"/>
      <w:bookmarkStart w:id="51" w:name="_Toc410827756"/>
      <w:bookmarkStart w:id="52" w:name="_Toc96006115"/>
      <w:r w:rsidRPr="007D129C">
        <w:lastRenderedPageBreak/>
        <w:t>Applicable law and settlement of disputes</w:t>
      </w:r>
      <w:bookmarkEnd w:id="49"/>
      <w:bookmarkEnd w:id="50"/>
      <w:bookmarkEnd w:id="51"/>
      <w:bookmarkEnd w:id="52"/>
    </w:p>
    <w:p w14:paraId="7F35DD58" w14:textId="2335FDBB" w:rsidR="0068148C" w:rsidRPr="007D129C" w:rsidRDefault="0068148C" w:rsidP="0068148C">
      <w:pPr>
        <w:spacing w:before="100" w:beforeAutospacing="1" w:after="100" w:afterAutospacing="1"/>
        <w:ind w:left="709" w:hanging="709"/>
        <w:jc w:val="both"/>
        <w:rPr>
          <w:snapToGrid w:val="0"/>
        </w:rPr>
      </w:pPr>
      <w:r w:rsidRPr="007D129C">
        <w:rPr>
          <w:b/>
          <w:snapToGrid w:val="0"/>
        </w:rPr>
        <w:t>I.</w:t>
      </w:r>
      <w:r>
        <w:rPr>
          <w:b/>
          <w:snapToGrid w:val="0"/>
        </w:rPr>
        <w:t>12</w:t>
      </w:r>
      <w:r w:rsidRPr="007D129C">
        <w:rPr>
          <w:b/>
          <w:snapToGrid w:val="0"/>
        </w:rPr>
        <w:t>.1</w:t>
      </w:r>
      <w:r w:rsidRPr="007D129C">
        <w:rPr>
          <w:b/>
          <w:snapToGrid w:val="0"/>
        </w:rPr>
        <w:tab/>
      </w:r>
      <w:r w:rsidRPr="007D129C">
        <w:rPr>
          <w:snapToGrid w:val="0"/>
        </w:rPr>
        <w:t>The</w:t>
      </w:r>
      <w:r w:rsidRPr="007D129C">
        <w:rPr>
          <w:b/>
          <w:snapToGrid w:val="0"/>
        </w:rPr>
        <w:t xml:space="preserve"> </w:t>
      </w:r>
      <w:r>
        <w:rPr>
          <w:snapToGrid w:val="0"/>
        </w:rPr>
        <w:t>FWC</w:t>
      </w:r>
      <w:r w:rsidRPr="007D129C">
        <w:rPr>
          <w:snapToGrid w:val="0"/>
        </w:rPr>
        <w:t xml:space="preserve"> </w:t>
      </w:r>
      <w:r>
        <w:rPr>
          <w:snapToGrid w:val="0"/>
        </w:rPr>
        <w:t xml:space="preserve">is </w:t>
      </w:r>
      <w:r w:rsidRPr="007D129C">
        <w:rPr>
          <w:snapToGrid w:val="0"/>
        </w:rPr>
        <w:t xml:space="preserve">governed by Union law, complemented, where necessary, by the law of </w:t>
      </w:r>
      <w:r w:rsidR="00176131">
        <w:rPr>
          <w:snapToGrid w:val="0"/>
        </w:rPr>
        <w:t>France</w:t>
      </w:r>
      <w:r w:rsidRPr="007D129C">
        <w:rPr>
          <w:snapToGrid w:val="0"/>
        </w:rPr>
        <w:t>.</w:t>
      </w:r>
    </w:p>
    <w:p w14:paraId="7F35DD59" w14:textId="77AB66BF" w:rsidR="0068148C" w:rsidRDefault="0068148C" w:rsidP="0068148C">
      <w:pPr>
        <w:spacing w:line="276" w:lineRule="auto"/>
        <w:ind w:left="709" w:hanging="709"/>
        <w:jc w:val="both"/>
        <w:rPr>
          <w:snapToGrid w:val="0"/>
        </w:rPr>
      </w:pPr>
      <w:r w:rsidRPr="007D129C">
        <w:rPr>
          <w:b/>
          <w:snapToGrid w:val="0"/>
        </w:rPr>
        <w:t>I.</w:t>
      </w:r>
      <w:r>
        <w:rPr>
          <w:b/>
          <w:snapToGrid w:val="0"/>
        </w:rPr>
        <w:t>12</w:t>
      </w:r>
      <w:r w:rsidRPr="007D129C">
        <w:rPr>
          <w:b/>
          <w:snapToGrid w:val="0"/>
        </w:rPr>
        <w:t>.2</w:t>
      </w:r>
      <w:r w:rsidRPr="007D129C">
        <w:rPr>
          <w:b/>
          <w:snapToGrid w:val="0"/>
        </w:rPr>
        <w:tab/>
      </w:r>
      <w:r>
        <w:rPr>
          <w:snapToGrid w:val="0"/>
        </w:rPr>
        <w:t>T</w:t>
      </w:r>
      <w:r w:rsidRPr="007D129C">
        <w:rPr>
          <w:snapToGrid w:val="0"/>
        </w:rPr>
        <w:t>he courts of</w:t>
      </w:r>
      <w:r w:rsidR="00176131">
        <w:rPr>
          <w:snapToGrid w:val="0"/>
        </w:rPr>
        <w:t xml:space="preserve"> Valenciennes</w:t>
      </w:r>
      <w:r>
        <w:rPr>
          <w:snapToGrid w:val="0"/>
        </w:rPr>
        <w:t xml:space="preserve"> have exclusive jurisdiction over a</w:t>
      </w:r>
      <w:r w:rsidRPr="007D129C">
        <w:rPr>
          <w:snapToGrid w:val="0"/>
        </w:rPr>
        <w:t xml:space="preserve">ny dispute </w:t>
      </w:r>
      <w:r>
        <w:rPr>
          <w:snapToGrid w:val="0"/>
        </w:rPr>
        <w:t xml:space="preserve">regarding </w:t>
      </w:r>
      <w:r w:rsidRPr="007D129C">
        <w:rPr>
          <w:snapToGrid w:val="0"/>
        </w:rPr>
        <w:t>the interpretation</w:t>
      </w:r>
      <w:r>
        <w:rPr>
          <w:snapToGrid w:val="0"/>
        </w:rPr>
        <w:t>,</w:t>
      </w:r>
      <w:r w:rsidRPr="007D129C">
        <w:rPr>
          <w:snapToGrid w:val="0"/>
        </w:rPr>
        <w:t xml:space="preserve"> application </w:t>
      </w:r>
      <w:r>
        <w:rPr>
          <w:snapToGrid w:val="0"/>
        </w:rPr>
        <w:t xml:space="preserve">or validity </w:t>
      </w:r>
      <w:r w:rsidRPr="007D129C">
        <w:rPr>
          <w:snapToGrid w:val="0"/>
        </w:rPr>
        <w:t xml:space="preserve">of the </w:t>
      </w:r>
      <w:r>
        <w:rPr>
          <w:snapToGrid w:val="0"/>
        </w:rPr>
        <w:t>FWC.</w:t>
      </w:r>
    </w:p>
    <w:p w14:paraId="7F35DD6A" w14:textId="77777777" w:rsidR="0068148C" w:rsidRPr="007D129C" w:rsidRDefault="0068148C" w:rsidP="0068148C">
      <w:pPr>
        <w:spacing w:before="100" w:beforeAutospacing="1" w:after="100" w:afterAutospacing="1"/>
        <w:jc w:val="both"/>
        <w:rPr>
          <w:b/>
        </w:rPr>
      </w:pPr>
      <w:r w:rsidRPr="007D129C">
        <w:rPr>
          <w:b/>
        </w:rPr>
        <w:t>SIGNATURES</w:t>
      </w:r>
    </w:p>
    <w:tbl>
      <w:tblPr>
        <w:tblW w:w="8897" w:type="dxa"/>
        <w:tblLayout w:type="fixed"/>
        <w:tblLook w:val="0000" w:firstRow="0" w:lastRow="0" w:firstColumn="0" w:lastColumn="0" w:noHBand="0" w:noVBand="0"/>
      </w:tblPr>
      <w:tblGrid>
        <w:gridCol w:w="4644"/>
        <w:gridCol w:w="4253"/>
      </w:tblGrid>
      <w:tr w:rsidR="0068148C" w:rsidRPr="007D129C" w14:paraId="7F35DD75" w14:textId="77777777" w:rsidTr="0088269E">
        <w:tc>
          <w:tcPr>
            <w:tcW w:w="4644" w:type="dxa"/>
          </w:tcPr>
          <w:p w14:paraId="7F35DD6B" w14:textId="77777777" w:rsidR="0068148C" w:rsidRPr="007D129C" w:rsidRDefault="0068148C" w:rsidP="0088269E">
            <w:pPr>
              <w:tabs>
                <w:tab w:val="left" w:pos="0"/>
                <w:tab w:val="left" w:pos="510"/>
                <w:tab w:val="left" w:pos="10977"/>
              </w:tabs>
              <w:spacing w:before="100" w:beforeAutospacing="1" w:after="100" w:afterAutospacing="1"/>
              <w:jc w:val="both"/>
            </w:pPr>
            <w:r w:rsidRPr="007D129C">
              <w:t xml:space="preserve">For the </w:t>
            </w:r>
            <w:r>
              <w:t>c</w:t>
            </w:r>
            <w:r w:rsidRPr="007D129C">
              <w:t>ontractor,</w:t>
            </w:r>
          </w:p>
          <w:p w14:paraId="7F35DD6C" w14:textId="77777777" w:rsidR="0068148C" w:rsidRPr="007D129C" w:rsidRDefault="0068148C" w:rsidP="0088269E">
            <w:pPr>
              <w:tabs>
                <w:tab w:val="left" w:pos="-142"/>
                <w:tab w:val="left" w:pos="0"/>
                <w:tab w:val="left" w:pos="10977"/>
              </w:tabs>
              <w:spacing w:before="100" w:beforeAutospacing="1" w:after="100" w:afterAutospacing="1"/>
              <w:jc w:val="both"/>
            </w:pPr>
            <w:r w:rsidRPr="007D129C">
              <w:t>[</w:t>
            </w:r>
            <w:r w:rsidRPr="005115EC">
              <w:rPr>
                <w:i/>
                <w:highlight w:val="lightGray"/>
              </w:rPr>
              <w:t>Company name</w:t>
            </w:r>
            <w:r w:rsidRPr="005115EC">
              <w:rPr>
                <w:highlight w:val="lightGray"/>
              </w:rPr>
              <w:t>/</w:t>
            </w:r>
            <w:r w:rsidRPr="005115EC">
              <w:rPr>
                <w:i/>
                <w:highlight w:val="lightGray"/>
              </w:rPr>
              <w:t>forename/surname/position</w:t>
            </w:r>
            <w:r w:rsidRPr="007D129C">
              <w:t>]</w:t>
            </w:r>
          </w:p>
          <w:p w14:paraId="7F35DD6D" w14:textId="77777777" w:rsidR="0068148C" w:rsidRPr="007D129C" w:rsidRDefault="0068148C" w:rsidP="0088269E">
            <w:pPr>
              <w:tabs>
                <w:tab w:val="left" w:pos="0"/>
                <w:tab w:val="left" w:pos="510"/>
                <w:tab w:val="left" w:pos="10977"/>
              </w:tabs>
              <w:spacing w:before="100" w:beforeAutospacing="1" w:after="100" w:afterAutospacing="1"/>
              <w:jc w:val="both"/>
            </w:pPr>
          </w:p>
          <w:p w14:paraId="7F35DD6E" w14:textId="77777777" w:rsidR="0068148C" w:rsidRDefault="0068148C" w:rsidP="0088269E">
            <w:pPr>
              <w:tabs>
                <w:tab w:val="left" w:pos="0"/>
                <w:tab w:val="left" w:pos="510"/>
                <w:tab w:val="left" w:pos="10977"/>
              </w:tabs>
              <w:spacing w:before="100" w:beforeAutospacing="1" w:after="100" w:afterAutospacing="1"/>
              <w:jc w:val="both"/>
            </w:pPr>
            <w:r>
              <w:t>S</w:t>
            </w:r>
            <w:r w:rsidRPr="007D129C">
              <w:t>ignature: _______________________</w:t>
            </w:r>
          </w:p>
          <w:p w14:paraId="5EAFA4D7" w14:textId="77777777" w:rsidR="008058DE" w:rsidRDefault="008058DE" w:rsidP="0088269E">
            <w:pPr>
              <w:tabs>
                <w:tab w:val="left" w:pos="0"/>
                <w:tab w:val="left" w:pos="510"/>
                <w:tab w:val="left" w:pos="10977"/>
              </w:tabs>
              <w:spacing w:before="100" w:beforeAutospacing="1" w:after="100" w:afterAutospacing="1"/>
              <w:jc w:val="both"/>
            </w:pPr>
          </w:p>
          <w:p w14:paraId="7F35DD6F" w14:textId="7DA46995" w:rsidR="0068148C" w:rsidRPr="007D129C" w:rsidRDefault="0068148C" w:rsidP="0088269E">
            <w:pPr>
              <w:tabs>
                <w:tab w:val="left" w:pos="0"/>
                <w:tab w:val="left" w:pos="510"/>
                <w:tab w:val="left" w:pos="10977"/>
              </w:tabs>
              <w:spacing w:before="100" w:beforeAutospacing="1" w:after="100" w:afterAutospacing="1"/>
              <w:jc w:val="both"/>
            </w:pPr>
            <w:r w:rsidRPr="007D129C">
              <w:t>Done at [</w:t>
            </w:r>
            <w:r w:rsidRPr="005115EC">
              <w:rPr>
                <w:i/>
                <w:highlight w:val="lightGray"/>
              </w:rPr>
              <w:t>place</w:t>
            </w:r>
            <w:r w:rsidRPr="007D129C">
              <w:t xml:space="preserve">], </w:t>
            </w:r>
            <w:r w:rsidR="007A1B21">
              <w:t>on</w:t>
            </w:r>
          </w:p>
        </w:tc>
        <w:tc>
          <w:tcPr>
            <w:tcW w:w="4253" w:type="dxa"/>
          </w:tcPr>
          <w:p w14:paraId="7F35DD70" w14:textId="2D98A401" w:rsidR="0068148C" w:rsidRPr="007D129C" w:rsidRDefault="0068148C" w:rsidP="0088269E">
            <w:pPr>
              <w:tabs>
                <w:tab w:val="left" w:pos="0"/>
                <w:tab w:val="left" w:pos="119"/>
                <w:tab w:val="left" w:pos="10977"/>
              </w:tabs>
              <w:spacing w:before="100" w:beforeAutospacing="1" w:after="100" w:afterAutospacing="1"/>
              <w:jc w:val="both"/>
            </w:pPr>
            <w:r w:rsidRPr="007D129C">
              <w:t xml:space="preserve">For the </w:t>
            </w:r>
            <w:r w:rsidR="00176131">
              <w:rPr>
                <w:szCs w:val="24"/>
              </w:rPr>
              <w:t>Agency</w:t>
            </w:r>
            <w:r w:rsidRPr="007D129C">
              <w:t>,</w:t>
            </w:r>
          </w:p>
          <w:p w14:paraId="7F35DD71" w14:textId="7F749962" w:rsidR="0068148C" w:rsidRPr="007D129C" w:rsidRDefault="00002A97" w:rsidP="00002A97">
            <w:pPr>
              <w:tabs>
                <w:tab w:val="left" w:pos="0"/>
                <w:tab w:val="left" w:pos="510"/>
                <w:tab w:val="left" w:pos="10977"/>
              </w:tabs>
              <w:spacing w:before="100" w:beforeAutospacing="1" w:after="100" w:afterAutospacing="1"/>
              <w:rPr>
                <w:b/>
              </w:rPr>
            </w:pPr>
            <w:r>
              <w:t>Mr</w:t>
            </w:r>
            <w:r w:rsidR="008058DE">
              <w:t>s Anna GIGANTINO</w:t>
            </w:r>
            <w:r>
              <w:t>, Head</w:t>
            </w:r>
            <w:r w:rsidR="008058DE">
              <w:t xml:space="preserve"> of ERA Academy</w:t>
            </w:r>
            <w:r>
              <w:t xml:space="preserve"> Unit</w:t>
            </w:r>
          </w:p>
          <w:p w14:paraId="7F35DD72" w14:textId="77777777" w:rsidR="0068148C" w:rsidRPr="007D129C" w:rsidRDefault="0068148C" w:rsidP="0088269E">
            <w:pPr>
              <w:tabs>
                <w:tab w:val="left" w:pos="0"/>
                <w:tab w:val="left" w:pos="510"/>
                <w:tab w:val="left" w:pos="10977"/>
              </w:tabs>
              <w:spacing w:before="100" w:beforeAutospacing="1" w:after="100" w:afterAutospacing="1"/>
              <w:jc w:val="both"/>
            </w:pPr>
          </w:p>
          <w:p w14:paraId="7F35DD73" w14:textId="77777777" w:rsidR="0068148C" w:rsidRDefault="0068148C" w:rsidP="0088269E">
            <w:pPr>
              <w:tabs>
                <w:tab w:val="left" w:pos="0"/>
                <w:tab w:val="left" w:pos="510"/>
                <w:tab w:val="left" w:pos="10977"/>
              </w:tabs>
              <w:spacing w:before="100" w:beforeAutospacing="1" w:after="100" w:afterAutospacing="1"/>
              <w:jc w:val="both"/>
            </w:pPr>
            <w:r>
              <w:t>S</w:t>
            </w:r>
            <w:r w:rsidRPr="007D129C">
              <w:t>ignature:_____________________</w:t>
            </w:r>
          </w:p>
          <w:p w14:paraId="0D484D1D" w14:textId="77777777" w:rsidR="008058DE" w:rsidRPr="007D129C" w:rsidRDefault="008058DE" w:rsidP="0088269E">
            <w:pPr>
              <w:tabs>
                <w:tab w:val="left" w:pos="0"/>
                <w:tab w:val="left" w:pos="510"/>
                <w:tab w:val="left" w:pos="10977"/>
              </w:tabs>
              <w:spacing w:before="100" w:beforeAutospacing="1" w:after="100" w:afterAutospacing="1"/>
              <w:jc w:val="both"/>
            </w:pPr>
          </w:p>
          <w:p w14:paraId="7F35DD74" w14:textId="5934FA8B" w:rsidR="0068148C" w:rsidRPr="007D129C" w:rsidRDefault="0068148C" w:rsidP="00176131">
            <w:pPr>
              <w:tabs>
                <w:tab w:val="left" w:pos="0"/>
                <w:tab w:val="left" w:pos="510"/>
                <w:tab w:val="left" w:pos="10977"/>
              </w:tabs>
              <w:spacing w:before="100" w:beforeAutospacing="1" w:after="100" w:afterAutospacing="1"/>
              <w:jc w:val="both"/>
            </w:pPr>
            <w:r w:rsidRPr="007D129C">
              <w:t xml:space="preserve">Done at </w:t>
            </w:r>
            <w:r w:rsidR="00176131">
              <w:t>Valenciennes</w:t>
            </w:r>
            <w:r w:rsidRPr="007D129C">
              <w:t xml:space="preserve">, </w:t>
            </w:r>
            <w:r w:rsidR="007A1B21">
              <w:t>on</w:t>
            </w:r>
          </w:p>
        </w:tc>
      </w:tr>
    </w:tbl>
    <w:p w14:paraId="7F35DD77" w14:textId="3766D8CE" w:rsidR="0068148C" w:rsidRDefault="0068148C" w:rsidP="0068148C">
      <w:pPr>
        <w:spacing w:before="100" w:beforeAutospacing="1" w:after="100" w:afterAutospacing="1"/>
        <w:jc w:val="both"/>
        <w:rPr>
          <w:szCs w:val="24"/>
        </w:rPr>
      </w:pPr>
      <w:r w:rsidRPr="00DE7F50">
        <w:rPr>
          <w:szCs w:val="24"/>
        </w:rPr>
        <w:t>In duplicate in English.</w:t>
      </w:r>
    </w:p>
    <w:p w14:paraId="7F35DD78" w14:textId="77777777" w:rsidR="0068148C" w:rsidRDefault="0068148C" w:rsidP="0068148C">
      <w:pPr>
        <w:pStyle w:val="TOC1"/>
      </w:pPr>
    </w:p>
    <w:p w14:paraId="7F35DD79" w14:textId="77777777" w:rsidR="0068148C" w:rsidRDefault="0068148C" w:rsidP="0068148C">
      <w:pPr>
        <w:rPr>
          <w:b/>
          <w:bCs/>
        </w:rPr>
        <w:sectPr w:rsidR="0068148C" w:rsidSect="0088269E">
          <w:pgSz w:w="11906" w:h="16838"/>
          <w:pgMar w:top="1247" w:right="1418" w:bottom="1418" w:left="1418" w:header="567" w:footer="567" w:gutter="0"/>
          <w:cols w:space="720"/>
          <w:docGrid w:linePitch="326"/>
        </w:sectPr>
      </w:pPr>
    </w:p>
    <w:p w14:paraId="428698E9" w14:textId="77777777" w:rsidR="00176131" w:rsidRPr="00780A44" w:rsidRDefault="00176131" w:rsidP="00176131">
      <w:pPr>
        <w:pStyle w:val="Heading1"/>
        <w:keepNext w:val="0"/>
        <w:keepLines w:val="0"/>
        <w:numPr>
          <w:ilvl w:val="0"/>
          <w:numId w:val="25"/>
        </w:numPr>
        <w:spacing w:after="240"/>
        <w:jc w:val="center"/>
      </w:pPr>
      <w:bookmarkStart w:id="53" w:name="_Toc410815981"/>
      <w:bookmarkStart w:id="54" w:name="_Toc410827380"/>
      <w:bookmarkStart w:id="55" w:name="_Toc410827759"/>
      <w:bookmarkStart w:id="56" w:name="_Toc51061696"/>
      <w:bookmarkStart w:id="57" w:name="_Toc96006116"/>
      <w:r w:rsidRPr="00780A44">
        <w:lastRenderedPageBreak/>
        <w:t xml:space="preserve">GENERAL CONDITIONS FOR </w:t>
      </w:r>
      <w:r>
        <w:t xml:space="preserve">THE </w:t>
      </w:r>
      <w:r w:rsidRPr="00780A44">
        <w:t>FRAMEWORK CONTRACT</w:t>
      </w:r>
      <w:bookmarkEnd w:id="53"/>
      <w:bookmarkEnd w:id="54"/>
      <w:bookmarkEnd w:id="55"/>
      <w:r w:rsidRPr="00780A44">
        <w:t xml:space="preserve"> FOR SERVICES</w:t>
      </w:r>
      <w:bookmarkEnd w:id="56"/>
      <w:bookmarkEnd w:id="57"/>
    </w:p>
    <w:p w14:paraId="40A4F1B2" w14:textId="77777777" w:rsidR="00176131" w:rsidRPr="00405DFA" w:rsidRDefault="00176131" w:rsidP="00176131">
      <w:pPr>
        <w:pStyle w:val="Heading2"/>
        <w:keepLines w:val="0"/>
        <w:numPr>
          <w:ilvl w:val="1"/>
          <w:numId w:val="25"/>
        </w:numPr>
        <w:spacing w:before="240" w:after="240"/>
        <w:jc w:val="both"/>
      </w:pPr>
      <w:bookmarkStart w:id="58" w:name="_Toc51061697"/>
      <w:bookmarkStart w:id="59" w:name="_Toc96006117"/>
      <w:r w:rsidRPr="00405DFA">
        <w:t>Definitions</w:t>
      </w:r>
      <w:bookmarkEnd w:id="58"/>
      <w:bookmarkEnd w:id="59"/>
    </w:p>
    <w:p w14:paraId="12D90558" w14:textId="77777777" w:rsidR="00176131" w:rsidRPr="00114E49" w:rsidRDefault="00176131" w:rsidP="00176131">
      <w:pPr>
        <w:autoSpaceDE w:val="0"/>
        <w:autoSpaceDN w:val="0"/>
        <w:adjustRightInd w:val="0"/>
        <w:spacing w:before="100" w:beforeAutospacing="1" w:after="100" w:afterAutospacing="1"/>
        <w:jc w:val="both"/>
        <w:rPr>
          <w:highlight w:val="yellow"/>
          <w:lang w:eastAsia="en-GB"/>
        </w:rPr>
      </w:pPr>
      <w:r w:rsidRPr="00114E49">
        <w:rPr>
          <w:szCs w:val="24"/>
          <w:lang w:eastAsia="en-GB"/>
        </w:rPr>
        <w:t xml:space="preserve">For the purpose of this </w:t>
      </w:r>
      <w:r>
        <w:rPr>
          <w:szCs w:val="24"/>
          <w:lang w:eastAsia="en-GB"/>
        </w:rPr>
        <w:t>FWC</w:t>
      </w:r>
      <w:r w:rsidRPr="00114E49">
        <w:rPr>
          <w:szCs w:val="24"/>
          <w:lang w:eastAsia="en-GB"/>
        </w:rPr>
        <w:t xml:space="preserve">, the following definitions </w:t>
      </w:r>
      <w:r>
        <w:rPr>
          <w:szCs w:val="24"/>
          <w:lang w:eastAsia="en-GB"/>
        </w:rPr>
        <w:t xml:space="preserve">(indicated in </w:t>
      </w:r>
      <w:r w:rsidRPr="00AA210E">
        <w:rPr>
          <w:i/>
          <w:szCs w:val="24"/>
          <w:lang w:eastAsia="en-GB"/>
        </w:rPr>
        <w:t>italics</w:t>
      </w:r>
      <w:r>
        <w:rPr>
          <w:szCs w:val="24"/>
          <w:lang w:eastAsia="en-GB"/>
        </w:rPr>
        <w:t xml:space="preserve"> in the text) </w:t>
      </w:r>
      <w:r w:rsidRPr="00114E49">
        <w:rPr>
          <w:szCs w:val="24"/>
          <w:lang w:eastAsia="en-GB"/>
        </w:rPr>
        <w:t>apply:</w:t>
      </w:r>
    </w:p>
    <w:p w14:paraId="2AAEC5FB" w14:textId="77777777" w:rsidR="00176131" w:rsidRDefault="00176131" w:rsidP="00176131">
      <w:pPr>
        <w:pStyle w:val="Default"/>
        <w:spacing w:before="100" w:beforeAutospacing="1" w:after="100" w:afterAutospacing="1"/>
        <w:jc w:val="both"/>
      </w:pPr>
      <w:r>
        <w:rPr>
          <w:b/>
        </w:rPr>
        <w:t>‘</w:t>
      </w:r>
      <w:r w:rsidRPr="003908C5">
        <w:rPr>
          <w:b/>
        </w:rPr>
        <w:t>Back</w:t>
      </w:r>
      <w:r>
        <w:rPr>
          <w:b/>
        </w:rPr>
        <w:t xml:space="preserve"> </w:t>
      </w:r>
      <w:r w:rsidRPr="003908C5">
        <w:rPr>
          <w:b/>
        </w:rPr>
        <w:t>office</w:t>
      </w:r>
      <w:r>
        <w:rPr>
          <w:b/>
        </w:rPr>
        <w:t>’</w:t>
      </w:r>
      <w:r w:rsidRPr="00114E49">
        <w:t xml:space="preserve">: the internal system(s) used by the parties to process electronic invoices; </w:t>
      </w:r>
    </w:p>
    <w:p w14:paraId="0DEDECD4" w14:textId="77777777" w:rsidR="00176131" w:rsidRPr="00BB6507" w:rsidRDefault="00176131" w:rsidP="00176131">
      <w:pPr>
        <w:pStyle w:val="Default"/>
        <w:spacing w:before="100" w:beforeAutospacing="1" w:after="100" w:afterAutospacing="1"/>
        <w:jc w:val="both"/>
        <w:rPr>
          <w:b/>
        </w:rPr>
      </w:pPr>
      <w:r w:rsidRPr="00FC77A2">
        <w:rPr>
          <w:b/>
        </w:rPr>
        <w:t xml:space="preserve">‘Breach of obligations’: </w:t>
      </w:r>
      <w:r w:rsidRPr="00FC77A2">
        <w:t>failure by the contractor to fulfil one or more of its contractual obligations.</w:t>
      </w:r>
    </w:p>
    <w:p w14:paraId="7BA32ECB" w14:textId="77777777" w:rsidR="00176131" w:rsidRPr="00114E49" w:rsidRDefault="00176131" w:rsidP="00176131">
      <w:pPr>
        <w:spacing w:before="100" w:beforeAutospacing="1" w:after="100" w:afterAutospacing="1"/>
        <w:jc w:val="both"/>
        <w:rPr>
          <w:szCs w:val="24"/>
          <w:lang w:eastAsia="en-GB"/>
        </w:rPr>
      </w:pPr>
      <w:r>
        <w:rPr>
          <w:b/>
          <w:szCs w:val="24"/>
          <w:lang w:eastAsia="en-GB"/>
        </w:rPr>
        <w:t>‘</w:t>
      </w:r>
      <w:r w:rsidRPr="003908C5">
        <w:rPr>
          <w:b/>
          <w:szCs w:val="24"/>
          <w:lang w:eastAsia="en-GB"/>
        </w:rPr>
        <w:t xml:space="preserve">Confidential </w:t>
      </w:r>
      <w:r>
        <w:rPr>
          <w:b/>
          <w:szCs w:val="24"/>
          <w:lang w:eastAsia="en-GB"/>
        </w:rPr>
        <w:t xml:space="preserve">information or </w:t>
      </w:r>
      <w:r w:rsidRPr="003908C5">
        <w:rPr>
          <w:b/>
          <w:szCs w:val="24"/>
          <w:lang w:eastAsia="en-GB"/>
        </w:rPr>
        <w:t>document</w:t>
      </w:r>
      <w:r>
        <w:rPr>
          <w:b/>
          <w:szCs w:val="24"/>
          <w:lang w:eastAsia="en-GB"/>
        </w:rPr>
        <w:t>’</w:t>
      </w:r>
      <w:r w:rsidRPr="00114E49">
        <w:rPr>
          <w:szCs w:val="24"/>
          <w:lang w:eastAsia="en-GB"/>
        </w:rPr>
        <w:t xml:space="preserve">: any information or document </w:t>
      </w:r>
      <w:r>
        <w:rPr>
          <w:szCs w:val="24"/>
          <w:lang w:eastAsia="en-GB"/>
        </w:rPr>
        <w:t>received by either party from the other or accessed by either party in the context of</w:t>
      </w:r>
      <w:r w:rsidRPr="00114E49" w:rsidDel="00834727">
        <w:rPr>
          <w:szCs w:val="24"/>
          <w:lang w:eastAsia="en-GB"/>
        </w:rPr>
        <w:t xml:space="preserve"> </w:t>
      </w:r>
      <w:r w:rsidRPr="00114E49">
        <w:rPr>
          <w:szCs w:val="24"/>
          <w:lang w:eastAsia="en-GB"/>
        </w:rPr>
        <w:t xml:space="preserve">the </w:t>
      </w:r>
      <w:r w:rsidRPr="00937BC6">
        <w:rPr>
          <w:i/>
          <w:szCs w:val="24"/>
          <w:lang w:eastAsia="en-GB"/>
        </w:rPr>
        <w:t>implementation of the FWC</w:t>
      </w:r>
      <w:r>
        <w:rPr>
          <w:szCs w:val="24"/>
          <w:lang w:eastAsia="en-GB"/>
        </w:rPr>
        <w:t>,</w:t>
      </w:r>
      <w:r w:rsidRPr="00114E49">
        <w:rPr>
          <w:szCs w:val="24"/>
          <w:lang w:eastAsia="en-GB"/>
        </w:rPr>
        <w:t xml:space="preserve"> that any of the parties </w:t>
      </w:r>
      <w:r>
        <w:rPr>
          <w:szCs w:val="24"/>
          <w:lang w:eastAsia="en-GB"/>
        </w:rPr>
        <w:t>has</w:t>
      </w:r>
      <w:r w:rsidRPr="00114E49">
        <w:rPr>
          <w:szCs w:val="24"/>
          <w:lang w:eastAsia="en-GB"/>
        </w:rPr>
        <w:t xml:space="preserve"> identif</w:t>
      </w:r>
      <w:r>
        <w:rPr>
          <w:szCs w:val="24"/>
          <w:lang w:eastAsia="en-GB"/>
        </w:rPr>
        <w:t>ied</w:t>
      </w:r>
      <w:r w:rsidRPr="00114E49">
        <w:rPr>
          <w:szCs w:val="24"/>
          <w:lang w:eastAsia="en-GB"/>
        </w:rPr>
        <w:t xml:space="preserve"> in writing as confidential. It </w:t>
      </w:r>
      <w:r>
        <w:rPr>
          <w:szCs w:val="24"/>
          <w:lang w:eastAsia="en-GB"/>
        </w:rPr>
        <w:t>may</w:t>
      </w:r>
      <w:r w:rsidRPr="00114E49">
        <w:rPr>
          <w:szCs w:val="24"/>
          <w:lang w:eastAsia="en-GB"/>
        </w:rPr>
        <w:t xml:space="preserve"> not include information that is publicly available;</w:t>
      </w:r>
    </w:p>
    <w:p w14:paraId="3E472146" w14:textId="77777777" w:rsidR="00176131" w:rsidRPr="00CC4FD0" w:rsidRDefault="00176131" w:rsidP="00176131">
      <w:pPr>
        <w:spacing w:before="100" w:beforeAutospacing="1" w:after="100" w:afterAutospacing="1"/>
        <w:jc w:val="both"/>
        <w:rPr>
          <w:szCs w:val="24"/>
          <w:lang w:eastAsia="en-GB"/>
        </w:rPr>
      </w:pPr>
      <w:r>
        <w:rPr>
          <w:b/>
          <w:szCs w:val="24"/>
          <w:lang w:eastAsia="en-GB"/>
        </w:rPr>
        <w:t>‘</w:t>
      </w:r>
      <w:r w:rsidRPr="003908C5">
        <w:rPr>
          <w:b/>
          <w:szCs w:val="24"/>
          <w:lang w:eastAsia="en-GB"/>
        </w:rPr>
        <w:t>Conflict of interest</w:t>
      </w:r>
      <w:r>
        <w:rPr>
          <w:b/>
          <w:szCs w:val="24"/>
          <w:lang w:eastAsia="en-GB"/>
        </w:rPr>
        <w:t>’</w:t>
      </w:r>
      <w:r w:rsidRPr="00CC4FD0">
        <w:rPr>
          <w:szCs w:val="24"/>
          <w:lang w:eastAsia="en-GB"/>
        </w:rPr>
        <w:t xml:space="preserve">: a situation where the impartial and objective </w:t>
      </w:r>
      <w:r w:rsidRPr="00937BC6">
        <w:rPr>
          <w:i/>
          <w:szCs w:val="24"/>
          <w:lang w:eastAsia="en-GB"/>
        </w:rPr>
        <w:t>implementation of the FWC</w:t>
      </w:r>
      <w:r w:rsidRPr="00CC4FD0">
        <w:rPr>
          <w:szCs w:val="24"/>
          <w:lang w:eastAsia="en-GB"/>
        </w:rPr>
        <w:t xml:space="preserve"> by the contractor is compromised for reasons involving family, emotional life, political or national affinity, economic interest, </w:t>
      </w:r>
      <w:r w:rsidRPr="0024462C">
        <w:rPr>
          <w:szCs w:val="24"/>
          <w:lang w:eastAsia="en-GB"/>
        </w:rPr>
        <w:t>any other direct or indirect personal interest</w:t>
      </w:r>
      <w:r>
        <w:rPr>
          <w:szCs w:val="24"/>
          <w:lang w:eastAsia="en-GB"/>
        </w:rPr>
        <w:t xml:space="preserve">, </w:t>
      </w:r>
      <w:r w:rsidRPr="00CC4FD0">
        <w:rPr>
          <w:szCs w:val="24"/>
          <w:lang w:eastAsia="en-GB"/>
        </w:rPr>
        <w:t>or any other shared interest with the contracting authority or any third party related to the subject matter of the FWC;</w:t>
      </w:r>
    </w:p>
    <w:p w14:paraId="49D45A43" w14:textId="77777777" w:rsidR="00176131" w:rsidRPr="00114E49" w:rsidRDefault="00176131" w:rsidP="00176131">
      <w:pPr>
        <w:spacing w:before="100" w:beforeAutospacing="1" w:after="100" w:afterAutospacing="1"/>
        <w:jc w:val="both"/>
        <w:rPr>
          <w:snapToGrid w:val="0"/>
          <w:szCs w:val="24"/>
        </w:rPr>
      </w:pPr>
      <w:r>
        <w:rPr>
          <w:b/>
          <w:szCs w:val="24"/>
          <w:lang w:eastAsia="en-GB"/>
        </w:rPr>
        <w:t>‘</w:t>
      </w:r>
      <w:r w:rsidRPr="003908C5">
        <w:rPr>
          <w:b/>
          <w:szCs w:val="24"/>
          <w:lang w:eastAsia="en-GB"/>
        </w:rPr>
        <w:t>Creator</w:t>
      </w:r>
      <w:r>
        <w:rPr>
          <w:b/>
          <w:szCs w:val="24"/>
          <w:lang w:eastAsia="en-GB"/>
        </w:rPr>
        <w:t>’</w:t>
      </w:r>
      <w:r w:rsidRPr="00114E49">
        <w:rPr>
          <w:szCs w:val="24"/>
          <w:lang w:eastAsia="en-GB"/>
        </w:rPr>
        <w:t xml:space="preserve">: </w:t>
      </w:r>
      <w:r w:rsidRPr="00114E49">
        <w:rPr>
          <w:snapToGrid w:val="0"/>
          <w:szCs w:val="24"/>
        </w:rPr>
        <w:t>means any natural person who contribute</w:t>
      </w:r>
      <w:r>
        <w:rPr>
          <w:snapToGrid w:val="0"/>
          <w:szCs w:val="24"/>
        </w:rPr>
        <w:t>s</w:t>
      </w:r>
      <w:r w:rsidRPr="00114E49">
        <w:rPr>
          <w:snapToGrid w:val="0"/>
          <w:szCs w:val="24"/>
        </w:rPr>
        <w:t xml:space="preserve"> to the production of the </w:t>
      </w:r>
      <w:r w:rsidRPr="004771FD">
        <w:rPr>
          <w:i/>
          <w:snapToGrid w:val="0"/>
          <w:szCs w:val="24"/>
        </w:rPr>
        <w:t>result</w:t>
      </w:r>
      <w:r w:rsidRPr="00114E49">
        <w:rPr>
          <w:snapToGrid w:val="0"/>
          <w:szCs w:val="24"/>
        </w:rPr>
        <w:t>;</w:t>
      </w:r>
    </w:p>
    <w:p w14:paraId="7297A264" w14:textId="77777777" w:rsidR="00176131" w:rsidRPr="00114E49" w:rsidRDefault="00176131" w:rsidP="00176131">
      <w:pPr>
        <w:spacing w:before="100" w:beforeAutospacing="1" w:after="100" w:afterAutospacing="1"/>
        <w:jc w:val="both"/>
        <w:rPr>
          <w:szCs w:val="24"/>
        </w:rPr>
      </w:pPr>
      <w:r>
        <w:rPr>
          <w:b/>
          <w:szCs w:val="24"/>
          <w:lang w:eastAsia="en-GB"/>
        </w:rPr>
        <w:t>‘</w:t>
      </w:r>
      <w:r w:rsidRPr="00B363FC">
        <w:rPr>
          <w:b/>
          <w:szCs w:val="24"/>
          <w:lang w:eastAsia="en-GB"/>
        </w:rPr>
        <w:t>EDI</w:t>
      </w:r>
      <w:r w:rsidRPr="00B363FC">
        <w:rPr>
          <w:szCs w:val="24"/>
          <w:lang w:eastAsia="en-GB"/>
        </w:rPr>
        <w:t xml:space="preserve"> </w:t>
      </w:r>
      <w:r w:rsidRPr="00B363FC">
        <w:rPr>
          <w:b/>
          <w:szCs w:val="24"/>
          <w:lang w:eastAsia="en-GB"/>
        </w:rPr>
        <w:t>message</w:t>
      </w:r>
      <w:r>
        <w:rPr>
          <w:b/>
          <w:szCs w:val="24"/>
          <w:lang w:eastAsia="en-GB"/>
        </w:rPr>
        <w:t xml:space="preserve">’ </w:t>
      </w:r>
      <w:r w:rsidRPr="00B363FC">
        <w:rPr>
          <w:szCs w:val="24"/>
          <w:lang w:eastAsia="en-GB"/>
        </w:rPr>
        <w:t>(</w:t>
      </w:r>
      <w:r>
        <w:rPr>
          <w:szCs w:val="24"/>
          <w:lang w:eastAsia="en-GB"/>
        </w:rPr>
        <w:t>e</w:t>
      </w:r>
      <w:r w:rsidRPr="00B363FC">
        <w:rPr>
          <w:szCs w:val="24"/>
          <w:lang w:eastAsia="en-GB"/>
        </w:rPr>
        <w:t xml:space="preserve">lectronic </w:t>
      </w:r>
      <w:r>
        <w:rPr>
          <w:szCs w:val="24"/>
          <w:lang w:eastAsia="en-GB"/>
        </w:rPr>
        <w:t>d</w:t>
      </w:r>
      <w:r w:rsidRPr="00B363FC">
        <w:rPr>
          <w:szCs w:val="24"/>
          <w:lang w:eastAsia="en-GB"/>
        </w:rPr>
        <w:t xml:space="preserve">ata </w:t>
      </w:r>
      <w:r>
        <w:rPr>
          <w:szCs w:val="24"/>
          <w:lang w:eastAsia="en-GB"/>
        </w:rPr>
        <w:t>i</w:t>
      </w:r>
      <w:r w:rsidRPr="00B363FC">
        <w:rPr>
          <w:szCs w:val="24"/>
          <w:lang w:eastAsia="en-GB"/>
        </w:rPr>
        <w:t xml:space="preserve">nterchange): </w:t>
      </w:r>
      <w:r w:rsidRPr="00B363FC">
        <w:rPr>
          <w:szCs w:val="24"/>
        </w:rPr>
        <w:t>a message created and exchanged through the electronic transfer, from computer to computer, of commercial and administrative data using an agreed standard;</w:t>
      </w:r>
    </w:p>
    <w:p w14:paraId="3E3DBF4E" w14:textId="77777777" w:rsidR="00176131" w:rsidRDefault="00176131" w:rsidP="00176131">
      <w:pPr>
        <w:spacing w:before="100" w:beforeAutospacing="1" w:after="100" w:afterAutospacing="1"/>
        <w:jc w:val="both"/>
        <w:rPr>
          <w:szCs w:val="24"/>
          <w:lang w:eastAsia="en-GB"/>
        </w:rPr>
      </w:pPr>
      <w:r>
        <w:rPr>
          <w:b/>
          <w:szCs w:val="24"/>
          <w:lang w:eastAsia="en-GB"/>
        </w:rPr>
        <w:t>‘</w:t>
      </w:r>
      <w:r w:rsidRPr="003908C5">
        <w:rPr>
          <w:b/>
          <w:szCs w:val="24"/>
          <w:lang w:eastAsia="en-GB"/>
        </w:rPr>
        <w:t>e-PRIOR</w:t>
      </w:r>
      <w:r>
        <w:rPr>
          <w:b/>
          <w:szCs w:val="24"/>
          <w:lang w:eastAsia="en-GB"/>
        </w:rPr>
        <w:t>’</w:t>
      </w:r>
      <w:r w:rsidRPr="00137D1D">
        <w:rPr>
          <w:szCs w:val="24"/>
          <w:lang w:eastAsia="en-GB"/>
        </w:rPr>
        <w:t xml:space="preserve">: </w:t>
      </w:r>
      <w:r w:rsidRPr="00137D1D">
        <w:rPr>
          <w:szCs w:val="24"/>
        </w:rPr>
        <w:t>the service-oriented communication platform that provides a series of web services and allows the exchange of standardised electronic messages and documents between the parties</w:t>
      </w:r>
      <w:r>
        <w:rPr>
          <w:szCs w:val="24"/>
        </w:rPr>
        <w:t>. This is done either</w:t>
      </w:r>
      <w:r w:rsidRPr="00137D1D">
        <w:rPr>
          <w:szCs w:val="24"/>
        </w:rPr>
        <w:t xml:space="preserve"> </w:t>
      </w:r>
      <w:r w:rsidRPr="00137D1D">
        <w:rPr>
          <w:szCs w:val="24"/>
          <w:lang w:eastAsia="en-GB"/>
        </w:rPr>
        <w:t xml:space="preserve">through </w:t>
      </w:r>
      <w:r>
        <w:rPr>
          <w:szCs w:val="24"/>
          <w:lang w:eastAsia="en-GB"/>
        </w:rPr>
        <w:t>web services,</w:t>
      </w:r>
      <w:r w:rsidRPr="00137D1D">
        <w:rPr>
          <w:szCs w:val="24"/>
          <w:lang w:eastAsia="en-GB"/>
        </w:rPr>
        <w:t xml:space="preserve"> </w:t>
      </w:r>
      <w:r>
        <w:rPr>
          <w:szCs w:val="24"/>
          <w:lang w:eastAsia="en-GB"/>
        </w:rPr>
        <w:t xml:space="preserve">with </w:t>
      </w:r>
      <w:r w:rsidRPr="00137D1D">
        <w:rPr>
          <w:szCs w:val="24"/>
          <w:lang w:eastAsia="en-GB"/>
        </w:rPr>
        <w:t xml:space="preserve">a machine-to-machine </w:t>
      </w:r>
      <w:r>
        <w:rPr>
          <w:szCs w:val="24"/>
          <w:lang w:eastAsia="en-GB"/>
        </w:rPr>
        <w:t>connection</w:t>
      </w:r>
      <w:r w:rsidRPr="00137D1D">
        <w:rPr>
          <w:szCs w:val="24"/>
          <w:lang w:eastAsia="en-GB"/>
        </w:rPr>
        <w:t xml:space="preserve"> between the parties’ </w:t>
      </w:r>
      <w:r w:rsidRPr="00DD2B02">
        <w:rPr>
          <w:i/>
          <w:szCs w:val="24"/>
          <w:lang w:eastAsia="en-GB"/>
        </w:rPr>
        <w:t>back office</w:t>
      </w:r>
      <w:r w:rsidRPr="00137D1D">
        <w:rPr>
          <w:szCs w:val="24"/>
          <w:lang w:eastAsia="en-GB"/>
        </w:rPr>
        <w:t xml:space="preserve"> systems </w:t>
      </w:r>
      <w:r w:rsidRPr="00137D1D">
        <w:rPr>
          <w:szCs w:val="24"/>
        </w:rPr>
        <w:t>(</w:t>
      </w:r>
      <w:r w:rsidRPr="00DD2B02">
        <w:rPr>
          <w:i/>
          <w:szCs w:val="24"/>
        </w:rPr>
        <w:t>EDI messages</w:t>
      </w:r>
      <w:r w:rsidRPr="00137D1D">
        <w:rPr>
          <w:szCs w:val="24"/>
        </w:rPr>
        <w:t>)</w:t>
      </w:r>
      <w:r>
        <w:rPr>
          <w:szCs w:val="24"/>
        </w:rPr>
        <w:t xml:space="preserve">, </w:t>
      </w:r>
      <w:r w:rsidRPr="00137D1D">
        <w:rPr>
          <w:szCs w:val="24"/>
          <w:lang w:eastAsia="en-GB"/>
        </w:rPr>
        <w:t xml:space="preserve">or through </w:t>
      </w:r>
      <w:r>
        <w:rPr>
          <w:szCs w:val="24"/>
          <w:lang w:eastAsia="en-GB"/>
        </w:rPr>
        <w:t>a web application (</w:t>
      </w:r>
      <w:r w:rsidRPr="00137D1D">
        <w:rPr>
          <w:szCs w:val="24"/>
          <w:lang w:eastAsia="en-GB"/>
        </w:rPr>
        <w:t xml:space="preserve">the </w:t>
      </w:r>
      <w:r>
        <w:rPr>
          <w:szCs w:val="24"/>
          <w:lang w:eastAsia="en-GB"/>
        </w:rPr>
        <w:t>s</w:t>
      </w:r>
      <w:r w:rsidRPr="00DD2B02">
        <w:rPr>
          <w:i/>
          <w:szCs w:val="24"/>
          <w:lang w:eastAsia="en-GB"/>
        </w:rPr>
        <w:t>upplier portal</w:t>
      </w:r>
      <w:r>
        <w:rPr>
          <w:szCs w:val="24"/>
          <w:lang w:eastAsia="en-GB"/>
        </w:rPr>
        <w:t>).</w:t>
      </w:r>
      <w:r w:rsidRPr="00137D1D">
        <w:rPr>
          <w:szCs w:val="24"/>
          <w:lang w:eastAsia="en-GB"/>
        </w:rPr>
        <w:t xml:space="preserve"> </w:t>
      </w:r>
      <w:r>
        <w:rPr>
          <w:szCs w:val="24"/>
          <w:lang w:eastAsia="en-GB"/>
        </w:rPr>
        <w:t xml:space="preserve">The Platform may be used to exchange electronic documents (e-documents) such as electronic requests for services, electronic specific contracts, electronic acceptance of services and electronic invoices between the parties. </w:t>
      </w:r>
    </w:p>
    <w:p w14:paraId="61E0D93E" w14:textId="77777777" w:rsidR="00176131" w:rsidRDefault="00176131" w:rsidP="00176131">
      <w:pPr>
        <w:spacing w:before="100" w:beforeAutospacing="1" w:after="100" w:afterAutospacing="1"/>
        <w:jc w:val="both"/>
        <w:rPr>
          <w:szCs w:val="24"/>
        </w:rPr>
      </w:pPr>
      <w:r>
        <w:rPr>
          <w:b/>
          <w:szCs w:val="24"/>
          <w:lang w:eastAsia="en-GB"/>
        </w:rPr>
        <w:t>‘</w:t>
      </w:r>
      <w:r w:rsidRPr="003908C5">
        <w:rPr>
          <w:b/>
          <w:szCs w:val="24"/>
          <w:lang w:eastAsia="en-GB"/>
        </w:rPr>
        <w:t>Force majeure</w:t>
      </w:r>
      <w:r>
        <w:rPr>
          <w:b/>
          <w:szCs w:val="24"/>
          <w:lang w:eastAsia="en-GB"/>
        </w:rPr>
        <w:t>’</w:t>
      </w:r>
      <w:r w:rsidRPr="00114E49">
        <w:rPr>
          <w:szCs w:val="24"/>
          <w:lang w:eastAsia="en-GB"/>
        </w:rPr>
        <w:t xml:space="preserve">: </w:t>
      </w:r>
      <w:r w:rsidRPr="00114E49">
        <w:rPr>
          <w:szCs w:val="24"/>
        </w:rPr>
        <w:t>any unforeseeable, exceptional situation or event beyond the control of the parties that prevents either of them from fulfilling any of their obligations under the FWC</w:t>
      </w:r>
      <w:r>
        <w:rPr>
          <w:szCs w:val="24"/>
        </w:rPr>
        <w:t xml:space="preserve">. The situation or event must </w:t>
      </w:r>
      <w:r w:rsidRPr="00114E49">
        <w:rPr>
          <w:szCs w:val="24"/>
        </w:rPr>
        <w:t xml:space="preserve">not </w:t>
      </w:r>
      <w:r>
        <w:rPr>
          <w:szCs w:val="24"/>
        </w:rPr>
        <w:t xml:space="preserve">be </w:t>
      </w:r>
      <w:r w:rsidRPr="00114E49">
        <w:rPr>
          <w:szCs w:val="24"/>
        </w:rPr>
        <w:t>attributable to error or</w:t>
      </w:r>
      <w:r w:rsidRPr="00114E49">
        <w:rPr>
          <w:b/>
          <w:szCs w:val="24"/>
          <w:lang w:eastAsia="en-GB"/>
        </w:rPr>
        <w:t xml:space="preserve"> </w:t>
      </w:r>
      <w:r w:rsidRPr="00114E49">
        <w:rPr>
          <w:szCs w:val="24"/>
        </w:rPr>
        <w:t xml:space="preserve">negligence on the part </w:t>
      </w:r>
      <w:r>
        <w:rPr>
          <w:szCs w:val="24"/>
        </w:rPr>
        <w:t xml:space="preserve">of the parties </w:t>
      </w:r>
      <w:r w:rsidRPr="00114E49">
        <w:rPr>
          <w:szCs w:val="24"/>
        </w:rPr>
        <w:t xml:space="preserve">or on the part of the subcontractors and </w:t>
      </w:r>
      <w:r>
        <w:rPr>
          <w:szCs w:val="24"/>
        </w:rPr>
        <w:t xml:space="preserve">must </w:t>
      </w:r>
      <w:r w:rsidRPr="00114E49">
        <w:rPr>
          <w:szCs w:val="24"/>
        </w:rPr>
        <w:t>prove to be inevitable despite their exercising due diligence</w:t>
      </w:r>
      <w:r>
        <w:rPr>
          <w:szCs w:val="24"/>
        </w:rPr>
        <w:t xml:space="preserve">. </w:t>
      </w:r>
      <w:r>
        <w:t>Defaults of service, defects</w:t>
      </w:r>
      <w:r w:rsidRPr="007D129C">
        <w:t xml:space="preserve"> in equipment or material or delays in making </w:t>
      </w:r>
      <w:r>
        <w:t>them</w:t>
      </w:r>
      <w:r w:rsidRPr="007D129C">
        <w:t xml:space="preserve"> available,</w:t>
      </w:r>
      <w:r>
        <w:t xml:space="preserve"> </w:t>
      </w:r>
      <w:r w:rsidRPr="007D129C">
        <w:t xml:space="preserve">labour disputes, strikes </w:t>
      </w:r>
      <w:r>
        <w:t>and</w:t>
      </w:r>
      <w:r w:rsidRPr="007D129C">
        <w:t xml:space="preserve"> financial </w:t>
      </w:r>
      <w:r>
        <w:t>difficulties may not</w:t>
      </w:r>
      <w:r w:rsidRPr="007D129C">
        <w:t xml:space="preserve"> be invoked as </w:t>
      </w:r>
      <w:r w:rsidRPr="00022D36">
        <w:rPr>
          <w:i/>
        </w:rPr>
        <w:t>force majeure</w:t>
      </w:r>
      <w:r>
        <w:t xml:space="preserve">, unless they stem directly from a relevant case of </w:t>
      </w:r>
      <w:r w:rsidRPr="00022D36">
        <w:rPr>
          <w:i/>
        </w:rPr>
        <w:t>force majeure</w:t>
      </w:r>
      <w:r w:rsidRPr="00114E49">
        <w:rPr>
          <w:szCs w:val="24"/>
        </w:rPr>
        <w:t>;</w:t>
      </w:r>
      <w:r>
        <w:rPr>
          <w:szCs w:val="24"/>
        </w:rPr>
        <w:t xml:space="preserve"> </w:t>
      </w:r>
    </w:p>
    <w:p w14:paraId="09FB0B6C" w14:textId="77777777" w:rsidR="00176131" w:rsidRDefault="00176131" w:rsidP="00176131">
      <w:pPr>
        <w:spacing w:before="100" w:beforeAutospacing="1" w:after="100" w:afterAutospacing="1"/>
        <w:jc w:val="both"/>
        <w:rPr>
          <w:szCs w:val="24"/>
          <w:lang w:eastAsia="en-GB"/>
        </w:rPr>
      </w:pPr>
      <w:r>
        <w:rPr>
          <w:b/>
          <w:szCs w:val="24"/>
        </w:rPr>
        <w:t>‘</w:t>
      </w:r>
      <w:r w:rsidRPr="008877D3">
        <w:rPr>
          <w:b/>
          <w:szCs w:val="24"/>
        </w:rPr>
        <w:t>Formal notification</w:t>
      </w:r>
      <w:r>
        <w:rPr>
          <w:b/>
          <w:szCs w:val="24"/>
        </w:rPr>
        <w:t xml:space="preserve">’ </w:t>
      </w:r>
      <w:r w:rsidRPr="0078097E">
        <w:rPr>
          <w:szCs w:val="24"/>
        </w:rPr>
        <w:t xml:space="preserve">(or </w:t>
      </w:r>
      <w:r>
        <w:rPr>
          <w:szCs w:val="24"/>
        </w:rPr>
        <w:t>‘formally notify’</w:t>
      </w:r>
      <w:r w:rsidRPr="0078097E">
        <w:rPr>
          <w:szCs w:val="24"/>
        </w:rPr>
        <w:t>)</w:t>
      </w:r>
      <w:r w:rsidRPr="008877D3">
        <w:rPr>
          <w:szCs w:val="24"/>
        </w:rPr>
        <w:t xml:space="preserve">: form of communication between the parties </w:t>
      </w:r>
      <w:r w:rsidRPr="008877D3">
        <w:rPr>
          <w:szCs w:val="24"/>
          <w:lang w:eastAsia="en-GB"/>
        </w:rPr>
        <w:t>made in writing by mail or email</w:t>
      </w:r>
      <w:r>
        <w:rPr>
          <w:szCs w:val="24"/>
          <w:lang w:eastAsia="en-GB"/>
        </w:rPr>
        <w:t>,</w:t>
      </w:r>
      <w:r w:rsidRPr="008877D3">
        <w:rPr>
          <w:szCs w:val="24"/>
          <w:lang w:eastAsia="en-GB"/>
        </w:rPr>
        <w:t xml:space="preserve"> which provides the sender with compelling evidence that the message was delivered to the specified recipient; </w:t>
      </w:r>
    </w:p>
    <w:p w14:paraId="7EF1F749" w14:textId="77777777" w:rsidR="00176131" w:rsidRPr="005C7F8D" w:rsidRDefault="00176131" w:rsidP="00176131">
      <w:pPr>
        <w:spacing w:before="100" w:beforeAutospacing="1" w:after="100" w:afterAutospacing="1"/>
        <w:jc w:val="both"/>
        <w:rPr>
          <w:szCs w:val="24"/>
        </w:rPr>
      </w:pPr>
      <w:r>
        <w:rPr>
          <w:b/>
          <w:szCs w:val="24"/>
        </w:rPr>
        <w:t>‘</w:t>
      </w:r>
      <w:r w:rsidRPr="008877D3">
        <w:rPr>
          <w:b/>
          <w:szCs w:val="24"/>
        </w:rPr>
        <w:t>Fraud</w:t>
      </w:r>
      <w:r>
        <w:rPr>
          <w:b/>
          <w:szCs w:val="24"/>
        </w:rPr>
        <w:t>’</w:t>
      </w:r>
      <w:r w:rsidRPr="008877D3">
        <w:rPr>
          <w:b/>
          <w:szCs w:val="24"/>
        </w:rPr>
        <w:t xml:space="preserve">: </w:t>
      </w:r>
      <w:r>
        <w:rPr>
          <w:color w:val="000000"/>
        </w:rPr>
        <w:t xml:space="preserve">an act or omission committed in order to make an unlawful gain for the perpetrator or another by causing a loss to the Union's financial interests, </w:t>
      </w:r>
      <w:r>
        <w:rPr>
          <w:szCs w:val="24"/>
        </w:rPr>
        <w:t xml:space="preserve">and relating to: i) </w:t>
      </w:r>
      <w:r w:rsidRPr="005C7F8D">
        <w:rPr>
          <w:szCs w:val="24"/>
        </w:rPr>
        <w:t xml:space="preserve">the use or presentation of false, incorrect or incomplete statements or documents, which has as its effect the misappropriation or wrongful retention of funds </w:t>
      </w:r>
      <w:r>
        <w:rPr>
          <w:szCs w:val="24"/>
        </w:rPr>
        <w:t xml:space="preserve">or assets from the Union budget, ii) the </w:t>
      </w:r>
      <w:r w:rsidRPr="005C7F8D">
        <w:rPr>
          <w:szCs w:val="24"/>
        </w:rPr>
        <w:t xml:space="preserve">non-disclosure of information in </w:t>
      </w:r>
      <w:r w:rsidRPr="005C7F8D">
        <w:rPr>
          <w:szCs w:val="24"/>
        </w:rPr>
        <w:lastRenderedPageBreak/>
        <w:t>violation of a specific obligation, with the same effect</w:t>
      </w:r>
      <w:r>
        <w:rPr>
          <w:szCs w:val="24"/>
        </w:rPr>
        <w:t xml:space="preserve"> or iii) </w:t>
      </w:r>
      <w:r w:rsidRPr="005C7F8D">
        <w:rPr>
          <w:szCs w:val="24"/>
        </w:rPr>
        <w:t>the misapplication of such funds or assets for purposes other than those for which they were originally granted, which damages the Union's financial interests</w:t>
      </w:r>
      <w:r>
        <w:rPr>
          <w:szCs w:val="24"/>
        </w:rPr>
        <w:t>;</w:t>
      </w:r>
    </w:p>
    <w:p w14:paraId="23A8AF8C" w14:textId="77777777" w:rsidR="00176131" w:rsidRPr="00046381" w:rsidRDefault="00176131" w:rsidP="00176131">
      <w:pPr>
        <w:spacing w:after="40"/>
        <w:jc w:val="both"/>
      </w:pPr>
      <w:r>
        <w:rPr>
          <w:b/>
        </w:rPr>
        <w:t>'</w:t>
      </w:r>
      <w:r w:rsidRPr="00C2365A">
        <w:rPr>
          <w:b/>
        </w:rPr>
        <w:t>Grave professional misconduct</w:t>
      </w:r>
      <w:r>
        <w:rPr>
          <w:b/>
        </w:rPr>
        <w:t xml:space="preserve">': </w:t>
      </w:r>
      <w:r w:rsidRPr="00046381">
        <w:t>a violation of applicable laws or regulations</w:t>
      </w:r>
      <w:r>
        <w:t xml:space="preserve"> </w:t>
      </w:r>
      <w:r w:rsidRPr="00046381">
        <w:t xml:space="preserve">or ethical standards of the profession to which </w:t>
      </w:r>
      <w:r w:rsidRPr="00580616">
        <w:t>a contractor or a related person</w:t>
      </w:r>
      <w:r>
        <w:t xml:space="preserve"> belongs</w:t>
      </w:r>
      <w:r w:rsidRPr="00580616">
        <w:t xml:space="preserve">, including any conduct leading to sexual or other exploitation or abuse, </w:t>
      </w:r>
      <w:r w:rsidRPr="00046381">
        <w:t xml:space="preserve">or any wrongful conduct of </w:t>
      </w:r>
      <w:r>
        <w:t xml:space="preserve">the </w:t>
      </w:r>
      <w:r w:rsidRPr="00580616">
        <w:t>contractor or a related person</w:t>
      </w:r>
      <w:r w:rsidRPr="00046381">
        <w:t xml:space="preserve"> which has an impact on its professional credibility where such conduct denotes wrongful intent or gross negligence.</w:t>
      </w:r>
    </w:p>
    <w:p w14:paraId="19634370" w14:textId="77777777" w:rsidR="00176131" w:rsidRPr="00114E49" w:rsidRDefault="00176131" w:rsidP="00176131">
      <w:pPr>
        <w:spacing w:before="100" w:beforeAutospacing="1" w:after="100" w:afterAutospacing="1"/>
        <w:jc w:val="both"/>
        <w:rPr>
          <w:szCs w:val="24"/>
        </w:rPr>
      </w:pPr>
      <w:r>
        <w:rPr>
          <w:b/>
          <w:szCs w:val="24"/>
        </w:rPr>
        <w:t>‘</w:t>
      </w:r>
      <w:r w:rsidRPr="003C18AE">
        <w:rPr>
          <w:b/>
          <w:szCs w:val="24"/>
        </w:rPr>
        <w:t>Implementation of the FWC</w:t>
      </w:r>
      <w:r>
        <w:rPr>
          <w:b/>
          <w:szCs w:val="24"/>
        </w:rPr>
        <w:t>’</w:t>
      </w:r>
      <w:r w:rsidRPr="003C18AE">
        <w:rPr>
          <w:szCs w:val="24"/>
        </w:rPr>
        <w:t>:</w:t>
      </w:r>
      <w:r w:rsidRPr="003908C5">
        <w:rPr>
          <w:szCs w:val="24"/>
        </w:rPr>
        <w:t xml:space="preserve"> the </w:t>
      </w:r>
      <w:r>
        <w:rPr>
          <w:szCs w:val="24"/>
        </w:rPr>
        <w:t xml:space="preserve">purchase </w:t>
      </w:r>
      <w:r w:rsidRPr="003908C5">
        <w:rPr>
          <w:szCs w:val="24"/>
        </w:rPr>
        <w:t xml:space="preserve">of services envisaged in the FWC through </w:t>
      </w:r>
      <w:r>
        <w:rPr>
          <w:szCs w:val="24"/>
        </w:rPr>
        <w:t xml:space="preserve">the signature and </w:t>
      </w:r>
      <w:r w:rsidRPr="004771FD">
        <w:rPr>
          <w:i/>
          <w:szCs w:val="24"/>
        </w:rPr>
        <w:t>performance of specific contracts</w:t>
      </w:r>
      <w:r w:rsidRPr="003908C5">
        <w:rPr>
          <w:szCs w:val="24"/>
        </w:rPr>
        <w:t>;</w:t>
      </w:r>
    </w:p>
    <w:p w14:paraId="101ECE4C" w14:textId="77777777" w:rsidR="00176131" w:rsidRDefault="00176131" w:rsidP="00176131">
      <w:pPr>
        <w:tabs>
          <w:tab w:val="left" w:pos="4473"/>
        </w:tabs>
        <w:spacing w:before="100" w:beforeAutospacing="1" w:after="100" w:afterAutospacing="1"/>
        <w:jc w:val="both"/>
      </w:pPr>
      <w:r>
        <w:rPr>
          <w:b/>
          <w:szCs w:val="24"/>
          <w:lang w:eastAsia="en-GB"/>
        </w:rPr>
        <w:t>‘</w:t>
      </w:r>
      <w:r w:rsidRPr="003908C5">
        <w:rPr>
          <w:b/>
          <w:szCs w:val="24"/>
          <w:lang w:eastAsia="en-GB"/>
        </w:rPr>
        <w:t xml:space="preserve">Interface </w:t>
      </w:r>
      <w:r>
        <w:rPr>
          <w:b/>
          <w:szCs w:val="24"/>
          <w:lang w:eastAsia="en-GB"/>
        </w:rPr>
        <w:t>c</w:t>
      </w:r>
      <w:r w:rsidRPr="003908C5">
        <w:rPr>
          <w:b/>
          <w:szCs w:val="24"/>
          <w:lang w:eastAsia="en-GB"/>
        </w:rPr>
        <w:t xml:space="preserve">ontrol </w:t>
      </w:r>
      <w:r>
        <w:rPr>
          <w:b/>
          <w:szCs w:val="24"/>
          <w:lang w:eastAsia="en-GB"/>
        </w:rPr>
        <w:t>d</w:t>
      </w:r>
      <w:r w:rsidRPr="003908C5">
        <w:rPr>
          <w:b/>
          <w:szCs w:val="24"/>
          <w:lang w:eastAsia="en-GB"/>
        </w:rPr>
        <w:t>ocument</w:t>
      </w:r>
      <w:r>
        <w:rPr>
          <w:b/>
          <w:szCs w:val="24"/>
          <w:lang w:eastAsia="en-GB"/>
        </w:rPr>
        <w:t>’</w:t>
      </w:r>
      <w:r>
        <w:rPr>
          <w:szCs w:val="24"/>
          <w:lang w:eastAsia="en-GB"/>
        </w:rPr>
        <w:t xml:space="preserve">: </w:t>
      </w:r>
      <w:r>
        <w:rPr>
          <w:szCs w:val="24"/>
        </w:rPr>
        <w:t>the guideline document</w:t>
      </w:r>
      <w:r w:rsidRPr="00F44F04">
        <w:rPr>
          <w:szCs w:val="24"/>
        </w:rPr>
        <w:t xml:space="preserve"> which lays down the technical specifications, message standards, security standards, checks of syntax and semantics</w:t>
      </w:r>
      <w:r>
        <w:rPr>
          <w:szCs w:val="24"/>
        </w:rPr>
        <w:t>,</w:t>
      </w:r>
      <w:r w:rsidRPr="00F44F04">
        <w:rPr>
          <w:szCs w:val="24"/>
        </w:rPr>
        <w:t xml:space="preserve"> etc. </w:t>
      </w:r>
      <w:r>
        <w:rPr>
          <w:szCs w:val="24"/>
        </w:rPr>
        <w:t xml:space="preserve">to facilitate </w:t>
      </w:r>
      <w:r w:rsidRPr="006C14B4">
        <w:t xml:space="preserve">machine-to-machine </w:t>
      </w:r>
      <w:r>
        <w:t xml:space="preserve">connection. This document is updated on a regular basis; </w:t>
      </w:r>
    </w:p>
    <w:p w14:paraId="08DCEC57" w14:textId="77777777" w:rsidR="00176131" w:rsidRDefault="00176131" w:rsidP="00176131">
      <w:pPr>
        <w:tabs>
          <w:tab w:val="left" w:pos="4473"/>
        </w:tabs>
        <w:spacing w:before="100" w:beforeAutospacing="1" w:after="100" w:afterAutospacing="1"/>
        <w:jc w:val="both"/>
      </w:pPr>
      <w:r>
        <w:rPr>
          <w:b/>
        </w:rPr>
        <w:t>‘</w:t>
      </w:r>
      <w:r w:rsidRPr="00C57572">
        <w:rPr>
          <w:b/>
        </w:rPr>
        <w:t>Irregularity</w:t>
      </w:r>
      <w:r>
        <w:rPr>
          <w:b/>
        </w:rPr>
        <w:t>’</w:t>
      </w:r>
      <w:r>
        <w:t xml:space="preserve">: any infringement of a provision of Union law resulting from an act or omission by an economic operator, which has, or would have, </w:t>
      </w:r>
      <w:r w:rsidRPr="008E293F">
        <w:t>the effect of prejudicing</w:t>
      </w:r>
      <w:r>
        <w:t xml:space="preserve"> the Union’s budget.</w:t>
      </w:r>
    </w:p>
    <w:p w14:paraId="1E6377F6" w14:textId="77777777" w:rsidR="00176131" w:rsidRDefault="00176131" w:rsidP="00176131">
      <w:pPr>
        <w:spacing w:before="100" w:beforeAutospacing="1" w:after="100" w:afterAutospacing="1"/>
        <w:jc w:val="both"/>
        <w:rPr>
          <w:szCs w:val="24"/>
          <w:lang w:eastAsia="en-GB"/>
        </w:rPr>
      </w:pPr>
      <w:r>
        <w:rPr>
          <w:b/>
          <w:szCs w:val="24"/>
          <w:lang w:eastAsia="en-GB"/>
        </w:rPr>
        <w:t>‘</w:t>
      </w:r>
      <w:r w:rsidRPr="00C57572">
        <w:rPr>
          <w:b/>
          <w:szCs w:val="24"/>
          <w:lang w:eastAsia="en-GB"/>
        </w:rPr>
        <w:t>Notification</w:t>
      </w:r>
      <w:r>
        <w:rPr>
          <w:b/>
          <w:szCs w:val="24"/>
          <w:lang w:eastAsia="en-GB"/>
        </w:rPr>
        <w:t xml:space="preserve">’ </w:t>
      </w:r>
      <w:r w:rsidRPr="0078097E">
        <w:rPr>
          <w:szCs w:val="24"/>
          <w:lang w:eastAsia="en-GB"/>
        </w:rPr>
        <w:t xml:space="preserve">(or </w:t>
      </w:r>
      <w:r>
        <w:rPr>
          <w:szCs w:val="24"/>
          <w:lang w:eastAsia="en-GB"/>
        </w:rPr>
        <w:t>‘</w:t>
      </w:r>
      <w:r w:rsidRPr="0078097E">
        <w:rPr>
          <w:szCs w:val="24"/>
          <w:lang w:eastAsia="en-GB"/>
        </w:rPr>
        <w:t>notify</w:t>
      </w:r>
      <w:r>
        <w:rPr>
          <w:szCs w:val="24"/>
          <w:lang w:eastAsia="en-GB"/>
        </w:rPr>
        <w:t>’</w:t>
      </w:r>
      <w:r w:rsidRPr="0078097E">
        <w:rPr>
          <w:szCs w:val="24"/>
          <w:lang w:eastAsia="en-GB"/>
        </w:rPr>
        <w:t>)</w:t>
      </w:r>
      <w:r w:rsidRPr="00C57572">
        <w:rPr>
          <w:szCs w:val="24"/>
          <w:lang w:eastAsia="en-GB"/>
        </w:rPr>
        <w:t xml:space="preserve">: form of communication between the parties made in writing </w:t>
      </w:r>
      <w:r>
        <w:rPr>
          <w:szCs w:val="24"/>
          <w:lang w:eastAsia="en-GB"/>
        </w:rPr>
        <w:t xml:space="preserve">including </w:t>
      </w:r>
      <w:r w:rsidRPr="00C57572">
        <w:rPr>
          <w:szCs w:val="24"/>
          <w:lang w:eastAsia="en-GB"/>
        </w:rPr>
        <w:t>by electronic means;</w:t>
      </w:r>
      <w:r>
        <w:rPr>
          <w:szCs w:val="24"/>
          <w:lang w:eastAsia="en-GB"/>
        </w:rPr>
        <w:t xml:space="preserve"> </w:t>
      </w:r>
    </w:p>
    <w:p w14:paraId="68FDCE3D" w14:textId="77777777" w:rsidR="00176131" w:rsidRPr="00EE1050" w:rsidRDefault="00176131" w:rsidP="00176131">
      <w:pPr>
        <w:spacing w:before="100" w:beforeAutospacing="1" w:after="100" w:afterAutospacing="1"/>
        <w:jc w:val="both"/>
        <w:rPr>
          <w:szCs w:val="24"/>
          <w:lang w:eastAsia="en-GB"/>
        </w:rPr>
      </w:pPr>
      <w:r>
        <w:rPr>
          <w:b/>
          <w:szCs w:val="24"/>
          <w:lang w:eastAsia="en-GB"/>
        </w:rPr>
        <w:t>‘</w:t>
      </w:r>
      <w:r w:rsidRPr="003908C5">
        <w:rPr>
          <w:b/>
          <w:szCs w:val="24"/>
          <w:lang w:eastAsia="en-GB"/>
        </w:rPr>
        <w:t>Order form</w:t>
      </w:r>
      <w:r>
        <w:rPr>
          <w:b/>
          <w:szCs w:val="24"/>
          <w:lang w:eastAsia="en-GB"/>
        </w:rPr>
        <w:t>’</w:t>
      </w:r>
      <w:r>
        <w:rPr>
          <w:szCs w:val="24"/>
          <w:lang w:eastAsia="en-GB"/>
        </w:rPr>
        <w:t xml:space="preserve">: </w:t>
      </w:r>
      <w:r w:rsidRPr="00D22869">
        <w:rPr>
          <w:snapToGrid w:val="0"/>
          <w:szCs w:val="24"/>
        </w:rPr>
        <w:t xml:space="preserve">a </w:t>
      </w:r>
      <w:r>
        <w:rPr>
          <w:snapToGrid w:val="0"/>
          <w:szCs w:val="24"/>
        </w:rPr>
        <w:t xml:space="preserve">simplified form of specific contract by which </w:t>
      </w:r>
      <w:r w:rsidRPr="00D22869">
        <w:rPr>
          <w:snapToGrid w:val="0"/>
          <w:szCs w:val="24"/>
        </w:rPr>
        <w:t>the contracting authority</w:t>
      </w:r>
      <w:r w:rsidRPr="00DD5607">
        <w:rPr>
          <w:snapToGrid w:val="0"/>
          <w:szCs w:val="24"/>
        </w:rPr>
        <w:t xml:space="preserve"> order</w:t>
      </w:r>
      <w:r>
        <w:rPr>
          <w:snapToGrid w:val="0"/>
          <w:szCs w:val="24"/>
        </w:rPr>
        <w:t xml:space="preserve">s </w:t>
      </w:r>
      <w:r w:rsidRPr="00DD5607">
        <w:rPr>
          <w:snapToGrid w:val="0"/>
          <w:szCs w:val="24"/>
        </w:rPr>
        <w:t xml:space="preserve">services </w:t>
      </w:r>
      <w:r>
        <w:rPr>
          <w:snapToGrid w:val="0"/>
          <w:szCs w:val="24"/>
        </w:rPr>
        <w:t xml:space="preserve">under </w:t>
      </w:r>
      <w:r w:rsidRPr="00EA4205">
        <w:rPr>
          <w:snapToGrid w:val="0"/>
          <w:szCs w:val="24"/>
        </w:rPr>
        <w:t>this</w:t>
      </w:r>
      <w:r w:rsidRPr="00DD5607">
        <w:rPr>
          <w:snapToGrid w:val="0"/>
          <w:szCs w:val="24"/>
        </w:rPr>
        <w:t xml:space="preserve"> FWC</w:t>
      </w:r>
      <w:r w:rsidRPr="00EE1050">
        <w:rPr>
          <w:szCs w:val="24"/>
          <w:lang w:eastAsia="en-GB"/>
        </w:rPr>
        <w:t>;</w:t>
      </w:r>
    </w:p>
    <w:p w14:paraId="6BDDEB00" w14:textId="77777777" w:rsidR="00176131" w:rsidRDefault="00176131" w:rsidP="00176131">
      <w:pPr>
        <w:tabs>
          <w:tab w:val="left" w:pos="4473"/>
        </w:tabs>
        <w:autoSpaceDE w:val="0"/>
        <w:autoSpaceDN w:val="0"/>
        <w:adjustRightInd w:val="0"/>
        <w:spacing w:before="100" w:beforeAutospacing="1" w:after="100" w:afterAutospacing="1"/>
        <w:jc w:val="both"/>
        <w:rPr>
          <w:szCs w:val="24"/>
        </w:rPr>
      </w:pPr>
      <w:r>
        <w:rPr>
          <w:b/>
          <w:szCs w:val="24"/>
        </w:rPr>
        <w:t>‘</w:t>
      </w:r>
      <w:r w:rsidRPr="00735A6E">
        <w:rPr>
          <w:b/>
          <w:szCs w:val="24"/>
        </w:rPr>
        <w:t>Performance of a specific contract</w:t>
      </w:r>
      <w:r>
        <w:rPr>
          <w:b/>
          <w:szCs w:val="24"/>
        </w:rPr>
        <w:t>’</w:t>
      </w:r>
      <w:r>
        <w:rPr>
          <w:szCs w:val="24"/>
        </w:rPr>
        <w:t xml:space="preserve">: the execution of tasks and delivery of the purchased services by the contractor to the contracting authority; </w:t>
      </w:r>
    </w:p>
    <w:p w14:paraId="3B8D4DF8" w14:textId="77777777" w:rsidR="00176131" w:rsidRPr="00EE1050" w:rsidRDefault="00176131" w:rsidP="00176131">
      <w:pPr>
        <w:spacing w:before="100" w:beforeAutospacing="1" w:after="100" w:afterAutospacing="1"/>
        <w:jc w:val="both"/>
        <w:rPr>
          <w:szCs w:val="24"/>
          <w:lang w:eastAsia="en-GB"/>
        </w:rPr>
      </w:pPr>
      <w:r>
        <w:rPr>
          <w:b/>
          <w:szCs w:val="24"/>
          <w:lang w:eastAsia="en-GB"/>
        </w:rPr>
        <w:t>‘</w:t>
      </w:r>
      <w:r w:rsidRPr="003908C5">
        <w:rPr>
          <w:b/>
          <w:szCs w:val="24"/>
          <w:lang w:eastAsia="en-GB"/>
        </w:rPr>
        <w:t>Personnel</w:t>
      </w:r>
      <w:r>
        <w:rPr>
          <w:b/>
          <w:szCs w:val="24"/>
          <w:lang w:eastAsia="en-GB"/>
        </w:rPr>
        <w:t>’</w:t>
      </w:r>
      <w:r>
        <w:rPr>
          <w:szCs w:val="24"/>
          <w:lang w:eastAsia="en-GB"/>
        </w:rPr>
        <w:t xml:space="preserve">: </w:t>
      </w:r>
      <w:r w:rsidRPr="00EE1050">
        <w:rPr>
          <w:szCs w:val="24"/>
          <w:lang w:eastAsia="en-GB"/>
        </w:rPr>
        <w:t>persons employed</w:t>
      </w:r>
      <w:r>
        <w:rPr>
          <w:szCs w:val="24"/>
          <w:lang w:eastAsia="en-GB"/>
        </w:rPr>
        <w:t xml:space="preserve"> directly or indirectly</w:t>
      </w:r>
      <w:r w:rsidRPr="00EE1050">
        <w:rPr>
          <w:szCs w:val="24"/>
          <w:lang w:eastAsia="en-GB"/>
        </w:rPr>
        <w:t xml:space="preserve"> or </w:t>
      </w:r>
      <w:r w:rsidRPr="00C57572">
        <w:rPr>
          <w:szCs w:val="24"/>
          <w:lang w:eastAsia="en-GB"/>
        </w:rPr>
        <w:t>contracted</w:t>
      </w:r>
      <w:r>
        <w:rPr>
          <w:szCs w:val="24"/>
          <w:lang w:eastAsia="en-GB"/>
        </w:rPr>
        <w:t xml:space="preserve"> </w:t>
      </w:r>
      <w:r w:rsidRPr="00EE1050">
        <w:rPr>
          <w:szCs w:val="24"/>
          <w:lang w:eastAsia="en-GB"/>
        </w:rPr>
        <w:t xml:space="preserve">by the </w:t>
      </w:r>
      <w:r>
        <w:rPr>
          <w:szCs w:val="24"/>
          <w:lang w:eastAsia="en-GB"/>
        </w:rPr>
        <w:t>c</w:t>
      </w:r>
      <w:r w:rsidRPr="00EE1050">
        <w:rPr>
          <w:szCs w:val="24"/>
          <w:lang w:eastAsia="en-GB"/>
        </w:rPr>
        <w:t xml:space="preserve">ontractor to </w:t>
      </w:r>
      <w:r>
        <w:rPr>
          <w:szCs w:val="24"/>
          <w:lang w:eastAsia="en-GB"/>
        </w:rPr>
        <w:t xml:space="preserve">implement </w:t>
      </w:r>
      <w:r w:rsidRPr="00EE1050">
        <w:rPr>
          <w:szCs w:val="24"/>
          <w:lang w:eastAsia="en-GB"/>
        </w:rPr>
        <w:t>the FWC;</w:t>
      </w:r>
    </w:p>
    <w:p w14:paraId="36F4FD62" w14:textId="77777777" w:rsidR="00176131" w:rsidRDefault="00176131" w:rsidP="00176131">
      <w:pPr>
        <w:spacing w:before="100" w:beforeAutospacing="1" w:after="100" w:afterAutospacing="1"/>
        <w:jc w:val="both"/>
        <w:rPr>
          <w:snapToGrid w:val="0"/>
          <w:szCs w:val="24"/>
        </w:rPr>
      </w:pPr>
      <w:r>
        <w:rPr>
          <w:b/>
          <w:szCs w:val="24"/>
          <w:lang w:eastAsia="en-GB"/>
        </w:rPr>
        <w:t>‘</w:t>
      </w:r>
      <w:r w:rsidRPr="003908C5">
        <w:rPr>
          <w:b/>
          <w:szCs w:val="24"/>
          <w:lang w:eastAsia="en-GB"/>
        </w:rPr>
        <w:t>Pre-existing material</w:t>
      </w:r>
      <w:r>
        <w:rPr>
          <w:b/>
          <w:szCs w:val="24"/>
          <w:lang w:eastAsia="en-GB"/>
        </w:rPr>
        <w:t>’</w:t>
      </w:r>
      <w:r>
        <w:rPr>
          <w:szCs w:val="24"/>
          <w:lang w:eastAsia="en-GB"/>
        </w:rPr>
        <w:t xml:space="preserve">: </w:t>
      </w:r>
      <w:r w:rsidRPr="00D22869">
        <w:rPr>
          <w:snapToGrid w:val="0"/>
          <w:szCs w:val="24"/>
        </w:rPr>
        <w:t xml:space="preserve">any </w:t>
      </w:r>
      <w:r>
        <w:rPr>
          <w:snapToGrid w:val="0"/>
          <w:szCs w:val="24"/>
        </w:rPr>
        <w:t xml:space="preserve">material, document, technology or know-how which exists prior to the contractor using it for the production of a </w:t>
      </w:r>
      <w:r w:rsidRPr="004771FD">
        <w:rPr>
          <w:i/>
          <w:snapToGrid w:val="0"/>
          <w:szCs w:val="24"/>
        </w:rPr>
        <w:t>result</w:t>
      </w:r>
      <w:r>
        <w:rPr>
          <w:snapToGrid w:val="0"/>
          <w:szCs w:val="24"/>
        </w:rPr>
        <w:t xml:space="preserve"> in the </w:t>
      </w:r>
      <w:r w:rsidRPr="00937BC6">
        <w:rPr>
          <w:i/>
          <w:snapToGrid w:val="0"/>
          <w:szCs w:val="24"/>
        </w:rPr>
        <w:t>implementation of the FWC</w:t>
      </w:r>
      <w:r>
        <w:rPr>
          <w:snapToGrid w:val="0"/>
          <w:szCs w:val="24"/>
        </w:rPr>
        <w:t xml:space="preserve">; </w:t>
      </w:r>
    </w:p>
    <w:p w14:paraId="6FA96DB8" w14:textId="77777777" w:rsidR="00176131" w:rsidRPr="00F773CF" w:rsidRDefault="00176131" w:rsidP="00176131">
      <w:pPr>
        <w:spacing w:before="100" w:beforeAutospacing="1" w:after="100" w:afterAutospacing="1"/>
        <w:jc w:val="both"/>
        <w:rPr>
          <w:snapToGrid w:val="0"/>
          <w:szCs w:val="24"/>
        </w:rPr>
      </w:pPr>
      <w:r>
        <w:rPr>
          <w:b/>
          <w:szCs w:val="24"/>
          <w:lang w:eastAsia="en-GB"/>
        </w:rPr>
        <w:t>‘</w:t>
      </w:r>
      <w:r w:rsidRPr="003908C5">
        <w:rPr>
          <w:b/>
          <w:szCs w:val="24"/>
          <w:lang w:eastAsia="en-GB"/>
        </w:rPr>
        <w:t>Pre-existing right</w:t>
      </w:r>
      <w:r>
        <w:rPr>
          <w:b/>
          <w:szCs w:val="24"/>
          <w:lang w:eastAsia="en-GB"/>
        </w:rPr>
        <w:t>’</w:t>
      </w:r>
      <w:r>
        <w:rPr>
          <w:szCs w:val="24"/>
          <w:lang w:eastAsia="en-GB"/>
        </w:rPr>
        <w:t xml:space="preserve">: </w:t>
      </w:r>
      <w:r w:rsidRPr="00D22869">
        <w:rPr>
          <w:snapToGrid w:val="0"/>
          <w:szCs w:val="24"/>
        </w:rPr>
        <w:t>any industrial and intellectual property right</w:t>
      </w:r>
      <w:r>
        <w:rPr>
          <w:snapToGrid w:val="0"/>
          <w:szCs w:val="24"/>
        </w:rPr>
        <w:t xml:space="preserve"> on </w:t>
      </w:r>
      <w:r w:rsidRPr="004771FD">
        <w:rPr>
          <w:i/>
          <w:snapToGrid w:val="0"/>
          <w:szCs w:val="24"/>
        </w:rPr>
        <w:t>pre-existing material</w:t>
      </w:r>
      <w:r>
        <w:rPr>
          <w:snapToGrid w:val="0"/>
          <w:szCs w:val="24"/>
        </w:rPr>
        <w:t xml:space="preserve">; it may consist in a </w:t>
      </w:r>
      <w:r w:rsidRPr="00763A09">
        <w:rPr>
          <w:snapToGrid w:val="0"/>
          <w:szCs w:val="24"/>
        </w:rPr>
        <w:t>right of ownership</w:t>
      </w:r>
      <w:r>
        <w:rPr>
          <w:snapToGrid w:val="0"/>
          <w:szCs w:val="24"/>
        </w:rPr>
        <w:t>,</w:t>
      </w:r>
      <w:r w:rsidRPr="00763A09">
        <w:rPr>
          <w:snapToGrid w:val="0"/>
          <w:szCs w:val="24"/>
        </w:rPr>
        <w:t xml:space="preserve"> </w:t>
      </w:r>
      <w:r>
        <w:rPr>
          <w:snapToGrid w:val="0"/>
          <w:szCs w:val="24"/>
        </w:rPr>
        <w:t xml:space="preserve">a licence right and/or right of use belonging to </w:t>
      </w:r>
      <w:r w:rsidRPr="00763A09">
        <w:rPr>
          <w:snapToGrid w:val="0"/>
          <w:szCs w:val="24"/>
        </w:rPr>
        <w:t xml:space="preserve">the contractor, the </w:t>
      </w:r>
      <w:r w:rsidRPr="00DD2B02">
        <w:rPr>
          <w:i/>
          <w:snapToGrid w:val="0"/>
          <w:szCs w:val="24"/>
        </w:rPr>
        <w:t>creator</w:t>
      </w:r>
      <w:r w:rsidRPr="00763A09">
        <w:rPr>
          <w:snapToGrid w:val="0"/>
          <w:szCs w:val="24"/>
        </w:rPr>
        <w:t xml:space="preserve">, the contracting authority </w:t>
      </w:r>
      <w:r>
        <w:rPr>
          <w:snapToGrid w:val="0"/>
          <w:szCs w:val="24"/>
        </w:rPr>
        <w:t>as well as to</w:t>
      </w:r>
      <w:r w:rsidRPr="00763A09">
        <w:rPr>
          <w:snapToGrid w:val="0"/>
          <w:szCs w:val="24"/>
        </w:rPr>
        <w:t xml:space="preserve"> any other third parties</w:t>
      </w:r>
      <w:r w:rsidRPr="00D03D40">
        <w:rPr>
          <w:snapToGrid w:val="0"/>
          <w:szCs w:val="24"/>
        </w:rPr>
        <w:t>;</w:t>
      </w:r>
    </w:p>
    <w:p w14:paraId="51E312DF" w14:textId="77777777" w:rsidR="00176131" w:rsidRDefault="00176131" w:rsidP="00176131">
      <w:pPr>
        <w:spacing w:before="100" w:beforeAutospacing="1" w:after="100" w:afterAutospacing="1"/>
        <w:jc w:val="both"/>
        <w:rPr>
          <w:szCs w:val="24"/>
          <w:lang w:eastAsia="en-GB"/>
        </w:rPr>
      </w:pPr>
      <w:r>
        <w:rPr>
          <w:b/>
          <w:szCs w:val="24"/>
          <w:lang w:eastAsia="en-GB"/>
        </w:rPr>
        <w:t>‘</w:t>
      </w:r>
      <w:r w:rsidRPr="003908C5">
        <w:rPr>
          <w:b/>
          <w:szCs w:val="24"/>
          <w:lang w:eastAsia="en-GB"/>
        </w:rPr>
        <w:t>Professional conflicting interest</w:t>
      </w:r>
      <w:r>
        <w:rPr>
          <w:b/>
          <w:szCs w:val="24"/>
          <w:lang w:eastAsia="en-GB"/>
        </w:rPr>
        <w:t>’</w:t>
      </w:r>
      <w:r>
        <w:rPr>
          <w:szCs w:val="24"/>
          <w:lang w:eastAsia="en-GB"/>
        </w:rPr>
        <w:t xml:space="preserve">: a situation in which the contractor’s previous or ongoing professional activities affect its capacity to implement the FWC or to perform a specific contract to an appropriate quality standard. </w:t>
      </w:r>
    </w:p>
    <w:p w14:paraId="0F57C590" w14:textId="77777777" w:rsidR="00176131" w:rsidRDefault="00176131" w:rsidP="00176131">
      <w:pPr>
        <w:pStyle w:val="Default"/>
        <w:spacing w:before="100" w:beforeAutospacing="1" w:after="100" w:afterAutospacing="1"/>
        <w:jc w:val="both"/>
      </w:pPr>
      <w:r>
        <w:rPr>
          <w:b/>
        </w:rPr>
        <w:t>‘R</w:t>
      </w:r>
      <w:r w:rsidRPr="00573D02">
        <w:rPr>
          <w:b/>
        </w:rPr>
        <w:t>elated person</w:t>
      </w:r>
      <w:r>
        <w:rPr>
          <w:b/>
        </w:rPr>
        <w:t>’</w:t>
      </w:r>
      <w:r>
        <w:t>:</w:t>
      </w:r>
      <w:r w:rsidRPr="00242651">
        <w:t xml:space="preserve"> any </w:t>
      </w:r>
      <w:r>
        <w:t xml:space="preserve">natural or legal </w:t>
      </w:r>
      <w:r w:rsidRPr="00242651">
        <w:t xml:space="preserve">person </w:t>
      </w:r>
      <w:r>
        <w:rPr>
          <w:noProof/>
        </w:rPr>
        <w:t>w</w:t>
      </w:r>
      <w:r w:rsidRPr="006B6DDA">
        <w:rPr>
          <w:noProof/>
        </w:rPr>
        <w:t xml:space="preserve">ho is a member of the administrative, management or supervisory body of </w:t>
      </w:r>
      <w:r w:rsidRPr="00C61FE0">
        <w:rPr>
          <w:noProof/>
        </w:rPr>
        <w:t xml:space="preserve">the </w:t>
      </w:r>
      <w:r>
        <w:rPr>
          <w:noProof/>
        </w:rPr>
        <w:t>contractor</w:t>
      </w:r>
      <w:r w:rsidRPr="006B6DDA">
        <w:rPr>
          <w:noProof/>
        </w:rPr>
        <w:t>, or who has</w:t>
      </w:r>
      <w:r>
        <w:rPr>
          <w:noProof/>
        </w:rPr>
        <w:t xml:space="preserve"> </w:t>
      </w:r>
      <w:r w:rsidRPr="00C61FE0">
        <w:rPr>
          <w:noProof/>
        </w:rPr>
        <w:t>power</w:t>
      </w:r>
      <w:r>
        <w:rPr>
          <w:noProof/>
        </w:rPr>
        <w:t>s</w:t>
      </w:r>
      <w:r w:rsidRPr="00C61FE0">
        <w:rPr>
          <w:noProof/>
        </w:rPr>
        <w:t xml:space="preserve"> of representation, decision or control</w:t>
      </w:r>
      <w:r>
        <w:rPr>
          <w:noProof/>
        </w:rPr>
        <w:t xml:space="preserve"> with regard to </w:t>
      </w:r>
      <w:r w:rsidRPr="00C61FE0">
        <w:rPr>
          <w:noProof/>
        </w:rPr>
        <w:t xml:space="preserve">the </w:t>
      </w:r>
      <w:r>
        <w:rPr>
          <w:noProof/>
        </w:rPr>
        <w:t>contractor</w:t>
      </w:r>
      <w:r>
        <w:t xml:space="preserve">; </w:t>
      </w:r>
    </w:p>
    <w:p w14:paraId="3542E2E8" w14:textId="77777777" w:rsidR="00176131" w:rsidRDefault="00176131" w:rsidP="00176131">
      <w:pPr>
        <w:spacing w:before="100" w:beforeAutospacing="1" w:after="100" w:afterAutospacing="1"/>
        <w:jc w:val="both"/>
        <w:rPr>
          <w:szCs w:val="24"/>
          <w:lang w:eastAsia="en-GB"/>
        </w:rPr>
      </w:pPr>
      <w:r>
        <w:rPr>
          <w:b/>
          <w:szCs w:val="24"/>
          <w:lang w:eastAsia="en-GB"/>
        </w:rPr>
        <w:t>‘</w:t>
      </w:r>
      <w:r w:rsidRPr="003908C5">
        <w:rPr>
          <w:b/>
          <w:szCs w:val="24"/>
          <w:lang w:eastAsia="en-GB"/>
        </w:rPr>
        <w:t>Request for services</w:t>
      </w:r>
      <w:r>
        <w:rPr>
          <w:b/>
          <w:szCs w:val="24"/>
          <w:lang w:eastAsia="en-GB"/>
        </w:rPr>
        <w:t>’</w:t>
      </w:r>
      <w:r>
        <w:rPr>
          <w:szCs w:val="24"/>
          <w:lang w:eastAsia="en-GB"/>
        </w:rPr>
        <w:t xml:space="preserve">: </w:t>
      </w:r>
      <w:r w:rsidRPr="00D22869">
        <w:rPr>
          <w:szCs w:val="24"/>
          <w:lang w:eastAsia="en-GB"/>
        </w:rPr>
        <w:t>a document</w:t>
      </w:r>
      <w:r>
        <w:rPr>
          <w:szCs w:val="24"/>
          <w:lang w:eastAsia="en-GB"/>
        </w:rPr>
        <w:t xml:space="preserve"> from </w:t>
      </w:r>
      <w:r w:rsidRPr="00D22869">
        <w:rPr>
          <w:szCs w:val="24"/>
          <w:lang w:eastAsia="en-GB"/>
        </w:rPr>
        <w:t>the contracting authority</w:t>
      </w:r>
      <w:r>
        <w:rPr>
          <w:szCs w:val="24"/>
          <w:lang w:eastAsia="en-GB"/>
        </w:rPr>
        <w:t xml:space="preserve"> requesting that the contractors in a multiple FWC with re-opening of competition provide a specific tender for services whose terms are not entirely defined under the FWC; </w:t>
      </w:r>
    </w:p>
    <w:p w14:paraId="62079D98" w14:textId="77777777" w:rsidR="00176131" w:rsidRDefault="00176131" w:rsidP="00176131">
      <w:pPr>
        <w:spacing w:before="100" w:beforeAutospacing="1" w:after="100" w:afterAutospacing="1"/>
        <w:jc w:val="both"/>
        <w:rPr>
          <w:szCs w:val="24"/>
        </w:rPr>
      </w:pPr>
      <w:r>
        <w:rPr>
          <w:b/>
          <w:szCs w:val="24"/>
          <w:lang w:eastAsia="en-GB"/>
        </w:rPr>
        <w:lastRenderedPageBreak/>
        <w:t>‘</w:t>
      </w:r>
      <w:r w:rsidRPr="003908C5">
        <w:rPr>
          <w:b/>
          <w:szCs w:val="24"/>
          <w:lang w:eastAsia="en-GB"/>
        </w:rPr>
        <w:t>Result</w:t>
      </w:r>
      <w:r>
        <w:rPr>
          <w:b/>
          <w:szCs w:val="24"/>
          <w:lang w:eastAsia="en-GB"/>
        </w:rPr>
        <w:t>’</w:t>
      </w:r>
      <w:r>
        <w:rPr>
          <w:szCs w:val="24"/>
          <w:lang w:eastAsia="en-GB"/>
        </w:rPr>
        <w:t xml:space="preserve">: </w:t>
      </w:r>
      <w:r w:rsidRPr="00D22869">
        <w:rPr>
          <w:szCs w:val="24"/>
        </w:rPr>
        <w:t xml:space="preserve">any intended outcome of the </w:t>
      </w:r>
      <w:r w:rsidRPr="00937BC6">
        <w:rPr>
          <w:i/>
          <w:szCs w:val="24"/>
        </w:rPr>
        <w:t>implementation of the FWC</w:t>
      </w:r>
      <w:r>
        <w:rPr>
          <w:szCs w:val="24"/>
        </w:rPr>
        <w:t xml:space="preserve">, whatever its form or nature. A </w:t>
      </w:r>
      <w:r w:rsidRPr="004771FD">
        <w:rPr>
          <w:i/>
          <w:szCs w:val="24"/>
        </w:rPr>
        <w:t>result</w:t>
      </w:r>
      <w:r>
        <w:rPr>
          <w:szCs w:val="24"/>
        </w:rPr>
        <w:t xml:space="preserve"> may be further defined in this FWC as a deliverable. A </w:t>
      </w:r>
      <w:r w:rsidRPr="004771FD">
        <w:rPr>
          <w:i/>
          <w:szCs w:val="24"/>
        </w:rPr>
        <w:t>result</w:t>
      </w:r>
      <w:r>
        <w:rPr>
          <w:szCs w:val="24"/>
        </w:rPr>
        <w:t xml:space="preserve"> may, in addition to newly created materials produced specifically for the contracting authority by the contractor or at its request, also include </w:t>
      </w:r>
      <w:r w:rsidRPr="004771FD">
        <w:rPr>
          <w:i/>
          <w:szCs w:val="24"/>
        </w:rPr>
        <w:t>pre-existing materials</w:t>
      </w:r>
      <w:r>
        <w:rPr>
          <w:szCs w:val="24"/>
        </w:rPr>
        <w:t xml:space="preserve">; </w:t>
      </w:r>
    </w:p>
    <w:p w14:paraId="5935BCB7" w14:textId="77777777" w:rsidR="00176131" w:rsidRDefault="00176131" w:rsidP="00176131">
      <w:pPr>
        <w:spacing w:before="100" w:beforeAutospacing="1" w:after="100" w:afterAutospacing="1"/>
        <w:jc w:val="both"/>
        <w:rPr>
          <w:szCs w:val="24"/>
          <w:lang w:eastAsia="en-GB"/>
        </w:rPr>
      </w:pPr>
      <w:r>
        <w:rPr>
          <w:b/>
          <w:szCs w:val="24"/>
          <w:lang w:eastAsia="en-GB"/>
        </w:rPr>
        <w:t>‘</w:t>
      </w:r>
      <w:r w:rsidRPr="003908C5">
        <w:rPr>
          <w:b/>
          <w:szCs w:val="24"/>
          <w:lang w:eastAsia="en-GB"/>
        </w:rPr>
        <w:t>Specific contract</w:t>
      </w:r>
      <w:r>
        <w:rPr>
          <w:b/>
          <w:szCs w:val="24"/>
          <w:lang w:eastAsia="en-GB"/>
        </w:rPr>
        <w:t>’</w:t>
      </w:r>
      <w:r>
        <w:rPr>
          <w:szCs w:val="24"/>
          <w:lang w:eastAsia="en-GB"/>
        </w:rPr>
        <w:t xml:space="preserve">: </w:t>
      </w:r>
      <w:r w:rsidRPr="009902F1">
        <w:rPr>
          <w:szCs w:val="24"/>
          <w:lang w:eastAsia="en-GB"/>
        </w:rPr>
        <w:t xml:space="preserve">a contract </w:t>
      </w:r>
      <w:r>
        <w:rPr>
          <w:szCs w:val="24"/>
          <w:lang w:eastAsia="en-GB"/>
        </w:rPr>
        <w:t xml:space="preserve">implementing the FWC and </w:t>
      </w:r>
      <w:r w:rsidRPr="009902F1">
        <w:rPr>
          <w:szCs w:val="24"/>
          <w:lang w:eastAsia="en-GB"/>
        </w:rPr>
        <w:t xml:space="preserve">specifying details of a </w:t>
      </w:r>
      <w:r>
        <w:rPr>
          <w:szCs w:val="24"/>
          <w:lang w:eastAsia="en-GB"/>
        </w:rPr>
        <w:t>service to be provided</w:t>
      </w:r>
      <w:r w:rsidRPr="001179C3">
        <w:rPr>
          <w:szCs w:val="24"/>
          <w:lang w:eastAsia="en-GB"/>
        </w:rPr>
        <w:t>;</w:t>
      </w:r>
    </w:p>
    <w:p w14:paraId="7D9592EA" w14:textId="77777777" w:rsidR="00176131" w:rsidRDefault="00176131" w:rsidP="00176131">
      <w:pPr>
        <w:spacing w:before="100" w:beforeAutospacing="1" w:after="100" w:afterAutospacing="1"/>
        <w:jc w:val="both"/>
        <w:rPr>
          <w:szCs w:val="24"/>
        </w:rPr>
      </w:pPr>
      <w:r>
        <w:rPr>
          <w:b/>
          <w:szCs w:val="24"/>
          <w:lang w:eastAsia="en-GB"/>
        </w:rPr>
        <w:t>‘</w:t>
      </w:r>
      <w:r w:rsidRPr="003908C5">
        <w:rPr>
          <w:b/>
          <w:szCs w:val="24"/>
          <w:lang w:eastAsia="en-GB"/>
        </w:rPr>
        <w:t>Supplier portal</w:t>
      </w:r>
      <w:r>
        <w:rPr>
          <w:b/>
          <w:szCs w:val="24"/>
          <w:lang w:eastAsia="en-GB"/>
        </w:rPr>
        <w:t>’</w:t>
      </w:r>
      <w:r>
        <w:rPr>
          <w:szCs w:val="24"/>
          <w:lang w:eastAsia="en-GB"/>
        </w:rPr>
        <w:t xml:space="preserve">: </w:t>
      </w:r>
      <w:r>
        <w:rPr>
          <w:szCs w:val="24"/>
        </w:rPr>
        <w:t xml:space="preserve">the </w:t>
      </w:r>
      <w:r w:rsidRPr="00DD2B02">
        <w:rPr>
          <w:i/>
          <w:szCs w:val="24"/>
        </w:rPr>
        <w:t>e-PRIOR</w:t>
      </w:r>
      <w:r>
        <w:rPr>
          <w:szCs w:val="24"/>
        </w:rPr>
        <w:t xml:space="preserve"> </w:t>
      </w:r>
      <w:r w:rsidRPr="004D17E0">
        <w:rPr>
          <w:szCs w:val="24"/>
        </w:rPr>
        <w:t>portal</w:t>
      </w:r>
      <w:r>
        <w:rPr>
          <w:szCs w:val="24"/>
        </w:rPr>
        <w:t>,</w:t>
      </w:r>
      <w:r w:rsidRPr="004D17E0">
        <w:rPr>
          <w:szCs w:val="24"/>
        </w:rPr>
        <w:t xml:space="preserve"> </w:t>
      </w:r>
      <w:r>
        <w:rPr>
          <w:szCs w:val="24"/>
        </w:rPr>
        <w:t>which allows the contractor</w:t>
      </w:r>
      <w:r w:rsidRPr="004D17E0">
        <w:rPr>
          <w:szCs w:val="24"/>
        </w:rPr>
        <w:t xml:space="preserve"> to exchange electronic business documents, such as invoices, through a graphical user interface</w:t>
      </w:r>
      <w:r w:rsidRPr="00932BE9">
        <w:rPr>
          <w:szCs w:val="24"/>
        </w:rPr>
        <w:t>.</w:t>
      </w:r>
      <w:r>
        <w:rPr>
          <w:szCs w:val="24"/>
        </w:rPr>
        <w:t xml:space="preserve"> </w:t>
      </w:r>
    </w:p>
    <w:p w14:paraId="6E32246C" w14:textId="77777777" w:rsidR="00176131" w:rsidRPr="007D129C" w:rsidRDefault="00176131" w:rsidP="00176131">
      <w:pPr>
        <w:pStyle w:val="Heading2"/>
        <w:keepLines w:val="0"/>
        <w:numPr>
          <w:ilvl w:val="1"/>
          <w:numId w:val="25"/>
        </w:numPr>
        <w:spacing w:before="240" w:after="240"/>
        <w:jc w:val="both"/>
      </w:pPr>
      <w:bookmarkStart w:id="60" w:name="_Toc410815886"/>
      <w:bookmarkStart w:id="61" w:name="_Toc410815983"/>
      <w:bookmarkStart w:id="62" w:name="_Toc410827382"/>
      <w:bookmarkStart w:id="63" w:name="_Toc410827550"/>
      <w:bookmarkStart w:id="64" w:name="_Toc410827648"/>
      <w:bookmarkStart w:id="65" w:name="_Toc410827761"/>
      <w:bookmarkStart w:id="66" w:name="_Toc51061698"/>
      <w:bookmarkStart w:id="67" w:name="_Toc96006118"/>
      <w:bookmarkEnd w:id="60"/>
      <w:bookmarkEnd w:id="61"/>
      <w:bookmarkEnd w:id="62"/>
      <w:bookmarkEnd w:id="63"/>
      <w:bookmarkEnd w:id="64"/>
      <w:bookmarkEnd w:id="65"/>
      <w:r>
        <w:t>Roles and responsibilities in the event of a joint tender</w:t>
      </w:r>
      <w:bookmarkEnd w:id="66"/>
      <w:bookmarkEnd w:id="67"/>
    </w:p>
    <w:p w14:paraId="14AC4889" w14:textId="77777777" w:rsidR="00176131" w:rsidRPr="00990306" w:rsidRDefault="00176131" w:rsidP="00176131">
      <w:pPr>
        <w:spacing w:before="100" w:beforeAutospacing="1" w:after="100" w:afterAutospacing="1"/>
        <w:jc w:val="both"/>
      </w:pPr>
      <w:r w:rsidRPr="00990306">
        <w:t xml:space="preserve">In </w:t>
      </w:r>
      <w:r>
        <w:t>the event</w:t>
      </w:r>
      <w:r w:rsidRPr="00990306">
        <w:t xml:space="preserve"> of </w:t>
      </w:r>
      <w:r>
        <w:t xml:space="preserve">a </w:t>
      </w:r>
      <w:r w:rsidRPr="00990306">
        <w:t>joint tender submitted by a group of economic operators</w:t>
      </w:r>
      <w:r>
        <w:t xml:space="preserve"> and where the group does not have legal personality or legal capacity</w:t>
      </w:r>
      <w:r w:rsidRPr="00990306">
        <w:t xml:space="preserve">, one member of the group is appointed as leader of the group. </w:t>
      </w:r>
    </w:p>
    <w:p w14:paraId="306768A4" w14:textId="77777777" w:rsidR="00176131" w:rsidRPr="00FE14E7" w:rsidRDefault="00176131" w:rsidP="00176131">
      <w:pPr>
        <w:pStyle w:val="Heading2"/>
        <w:keepLines w:val="0"/>
        <w:numPr>
          <w:ilvl w:val="1"/>
          <w:numId w:val="25"/>
        </w:numPr>
        <w:spacing w:before="240" w:after="240"/>
        <w:jc w:val="both"/>
      </w:pPr>
      <w:bookmarkStart w:id="68" w:name="_Toc410815888"/>
      <w:bookmarkStart w:id="69" w:name="_Toc410815985"/>
      <w:bookmarkStart w:id="70" w:name="_Toc410827384"/>
      <w:bookmarkStart w:id="71" w:name="_Toc410827552"/>
      <w:bookmarkStart w:id="72" w:name="_Toc410827650"/>
      <w:bookmarkStart w:id="73" w:name="_Toc410827763"/>
      <w:bookmarkStart w:id="74" w:name="_Toc51061699"/>
      <w:bookmarkStart w:id="75" w:name="_Toc96006119"/>
      <w:bookmarkEnd w:id="68"/>
      <w:bookmarkEnd w:id="69"/>
      <w:bookmarkEnd w:id="70"/>
      <w:bookmarkEnd w:id="71"/>
      <w:bookmarkEnd w:id="72"/>
      <w:bookmarkEnd w:id="73"/>
      <w:r w:rsidRPr="00FE14E7">
        <w:t>Severability</w:t>
      </w:r>
      <w:bookmarkEnd w:id="74"/>
      <w:bookmarkEnd w:id="75"/>
    </w:p>
    <w:p w14:paraId="0A263040" w14:textId="77777777" w:rsidR="00176131" w:rsidRPr="004E3256" w:rsidRDefault="00176131" w:rsidP="00176131">
      <w:pPr>
        <w:spacing w:before="100" w:beforeAutospacing="1" w:after="100" w:afterAutospacing="1"/>
        <w:jc w:val="both"/>
        <w:rPr>
          <w:lang w:eastAsia="en-US"/>
        </w:rPr>
      </w:pPr>
      <w:r w:rsidRPr="001178AB">
        <w:t xml:space="preserve">Each provision of this FWC is severable and distinct from the others. If a provision is or becomes illegal, invalid or unenforceable to any extent, it must be severed from the remainder of the FWC. This does not affect the legality, validity or enforceability of any other provisions of the FWC, which continue in full force and effect. The illegal, invalid or unenforceable provision must be replaced by a legal, valid and enforceable substitute provision which corresponds as closely as possible with the actual intent of the parties under the illegal, invalid or unenforceable provision. </w:t>
      </w:r>
      <w:r>
        <w:t xml:space="preserve">The replacement of such a provision must be made in accordance with Article II.11. </w:t>
      </w:r>
      <w:r w:rsidRPr="001178AB">
        <w:t>The FWC must be interpreted as if it had contained the substitute provision as from its entry into force.</w:t>
      </w:r>
    </w:p>
    <w:p w14:paraId="7615C477" w14:textId="77777777" w:rsidR="00176131" w:rsidRPr="00FE14E7" w:rsidRDefault="00176131" w:rsidP="00176131">
      <w:pPr>
        <w:pStyle w:val="Heading2"/>
        <w:keepLines w:val="0"/>
        <w:numPr>
          <w:ilvl w:val="1"/>
          <w:numId w:val="25"/>
        </w:numPr>
        <w:spacing w:before="240" w:after="240"/>
        <w:jc w:val="both"/>
      </w:pPr>
      <w:bookmarkStart w:id="76" w:name="_Toc51061700"/>
      <w:bookmarkStart w:id="77" w:name="_Toc96006120"/>
      <w:r w:rsidRPr="00FE14E7">
        <w:t>Provision of services</w:t>
      </w:r>
      <w:bookmarkEnd w:id="76"/>
      <w:bookmarkEnd w:id="77"/>
    </w:p>
    <w:p w14:paraId="3C1EF26E" w14:textId="77777777" w:rsidR="00176131" w:rsidRDefault="00176131" w:rsidP="00176131">
      <w:pPr>
        <w:spacing w:before="100" w:beforeAutospacing="1" w:after="100" w:afterAutospacing="1"/>
        <w:ind w:left="709" w:hanging="709"/>
        <w:jc w:val="both"/>
      </w:pPr>
      <w:r w:rsidRPr="007D129C">
        <w:rPr>
          <w:b/>
        </w:rPr>
        <w:t>II.</w:t>
      </w:r>
      <w:r>
        <w:rPr>
          <w:b/>
        </w:rPr>
        <w:t>4</w:t>
      </w:r>
      <w:r w:rsidRPr="007D129C">
        <w:rPr>
          <w:b/>
        </w:rPr>
        <w:t>.1</w:t>
      </w:r>
      <w:r w:rsidRPr="007D129C">
        <w:rPr>
          <w:b/>
        </w:rPr>
        <w:tab/>
      </w:r>
      <w:r>
        <w:tab/>
      </w:r>
      <w:r w:rsidRPr="00F02F5E">
        <w:t>Signature of the FWC does not guarantee any</w:t>
      </w:r>
      <w:r>
        <w:t xml:space="preserve"> actual purchase</w:t>
      </w:r>
      <w:r w:rsidRPr="00792E2F">
        <w:t xml:space="preserve">. The contracting </w:t>
      </w:r>
      <w:r w:rsidRPr="00A724FF">
        <w:t xml:space="preserve">authority is </w:t>
      </w:r>
      <w:r w:rsidRPr="00B22620">
        <w:t>bound</w:t>
      </w:r>
      <w:r w:rsidRPr="00A724FF">
        <w:t xml:space="preserve"> only</w:t>
      </w:r>
      <w:r w:rsidRPr="00792E2F">
        <w:t xml:space="preserve"> by specific contracts</w:t>
      </w:r>
      <w:r>
        <w:t xml:space="preserve"> implementing the FWC</w:t>
      </w:r>
      <w:r w:rsidRPr="00792E2F">
        <w:t>.</w:t>
      </w:r>
    </w:p>
    <w:p w14:paraId="0A4740B4" w14:textId="77777777" w:rsidR="00176131" w:rsidRDefault="00176131" w:rsidP="00176131">
      <w:pPr>
        <w:spacing w:before="100" w:beforeAutospacing="1" w:after="100" w:afterAutospacing="1"/>
        <w:ind w:left="709" w:hanging="709"/>
        <w:jc w:val="both"/>
      </w:pPr>
      <w:r w:rsidRPr="007D129C">
        <w:rPr>
          <w:b/>
        </w:rPr>
        <w:t>II.</w:t>
      </w:r>
      <w:r>
        <w:rPr>
          <w:b/>
        </w:rPr>
        <w:t>4</w:t>
      </w:r>
      <w:r w:rsidRPr="007D129C">
        <w:rPr>
          <w:b/>
        </w:rPr>
        <w:t>.2</w:t>
      </w:r>
      <w:r w:rsidRPr="007D129C">
        <w:rPr>
          <w:b/>
        </w:rPr>
        <w:tab/>
      </w:r>
      <w:r w:rsidRPr="007D129C">
        <w:t xml:space="preserve">The </w:t>
      </w:r>
      <w:r>
        <w:t>c</w:t>
      </w:r>
      <w:r w:rsidRPr="007D129C">
        <w:t xml:space="preserve">ontractor </w:t>
      </w:r>
      <w:r>
        <w:t xml:space="preserve">must provide services of </w:t>
      </w:r>
      <w:r w:rsidRPr="007D129C">
        <w:t xml:space="preserve">high </w:t>
      </w:r>
      <w:r>
        <w:t xml:space="preserve">quality </w:t>
      </w:r>
      <w:r w:rsidRPr="007D129C">
        <w:t>standards</w:t>
      </w:r>
      <w:r>
        <w:t xml:space="preserve">, in </w:t>
      </w:r>
      <w:r w:rsidRPr="000203F7">
        <w:t>accordance with the state</w:t>
      </w:r>
      <w:r>
        <w:t xml:space="preserve"> </w:t>
      </w:r>
      <w:r w:rsidRPr="000203F7">
        <w:t>of</w:t>
      </w:r>
      <w:r>
        <w:t xml:space="preserve"> </w:t>
      </w:r>
      <w:r w:rsidRPr="000203F7">
        <w:t>the</w:t>
      </w:r>
      <w:r>
        <w:t xml:space="preserve"> </w:t>
      </w:r>
      <w:r w:rsidRPr="000203F7">
        <w:t>art in the industry and the provisions of this FWC,</w:t>
      </w:r>
      <w:r>
        <w:t xml:space="preserve"> in particular the tender specifications and the terms of its tender</w:t>
      </w:r>
      <w:r w:rsidRPr="007D129C">
        <w:t xml:space="preserve">. </w:t>
      </w:r>
      <w:r>
        <w:t xml:space="preserve">Where the Union has the right to make modifications to the </w:t>
      </w:r>
      <w:r w:rsidRPr="00281E39">
        <w:rPr>
          <w:i/>
        </w:rPr>
        <w:t>results</w:t>
      </w:r>
      <w:r>
        <w:t>, they must be delivered in a format and with the necessary information which effectively allow such modifications to be made in a convenient manner.</w:t>
      </w:r>
    </w:p>
    <w:p w14:paraId="6A89EB97" w14:textId="77777777" w:rsidR="00176131" w:rsidRPr="007D129C" w:rsidRDefault="00176131" w:rsidP="00176131">
      <w:pPr>
        <w:spacing w:before="100" w:beforeAutospacing="1" w:after="100" w:afterAutospacing="1"/>
        <w:ind w:left="709" w:hanging="709"/>
        <w:jc w:val="both"/>
      </w:pPr>
      <w:r w:rsidRPr="007D129C">
        <w:rPr>
          <w:b/>
        </w:rPr>
        <w:t>II.</w:t>
      </w:r>
      <w:r>
        <w:rPr>
          <w:b/>
        </w:rPr>
        <w:t>4</w:t>
      </w:r>
      <w:r w:rsidRPr="007D129C">
        <w:rPr>
          <w:b/>
        </w:rPr>
        <w:t>.</w:t>
      </w:r>
      <w:r>
        <w:rPr>
          <w:b/>
        </w:rPr>
        <w:t>3</w:t>
      </w:r>
      <w:r>
        <w:rPr>
          <w:b/>
        </w:rPr>
        <w:tab/>
      </w:r>
      <w:r w:rsidRPr="0017004E">
        <w:t xml:space="preserve">The contractor must </w:t>
      </w:r>
      <w:r>
        <w:t xml:space="preserve">comply with the minimum requirements provided for in the tender specifications. This includes compliance with applicable obligations under environmental, social and labour law established by Union law, national law and collective agreements or by the international environmental, social and labour law provisions </w:t>
      </w:r>
      <w:r w:rsidRPr="00AB600C">
        <w:rPr>
          <w:szCs w:val="24"/>
        </w:rPr>
        <w:t xml:space="preserve">listed in Annex X to Directive </w:t>
      </w:r>
      <w:r w:rsidRPr="00AB600C">
        <w:rPr>
          <w:szCs w:val="24"/>
        </w:rPr>
        <w:lastRenderedPageBreak/>
        <w:t>2014/24/EU</w:t>
      </w:r>
      <w:r>
        <w:rPr>
          <w:rStyle w:val="FootnoteReference"/>
          <w:sz w:val="23"/>
          <w:szCs w:val="23"/>
        </w:rPr>
        <w:footnoteReference w:id="8"/>
      </w:r>
      <w:r>
        <w:rPr>
          <w:szCs w:val="24"/>
        </w:rPr>
        <w:t xml:space="preserve">, </w:t>
      </w:r>
      <w:r w:rsidRPr="0095488A">
        <w:rPr>
          <w:szCs w:val="24"/>
        </w:rPr>
        <w:t xml:space="preserve">compliance with data protection obligations resulting from </w:t>
      </w:r>
      <w:r w:rsidRPr="00683535">
        <w:t>Regulation (EU) 2016/679</w:t>
      </w:r>
      <w:r w:rsidRPr="00683535">
        <w:rPr>
          <w:rStyle w:val="FootnoteReference"/>
        </w:rPr>
        <w:footnoteReference w:id="9"/>
      </w:r>
      <w:r>
        <w:t xml:space="preserve"> and Regulation (EU) 2018/1725</w:t>
      </w:r>
      <w:r w:rsidRPr="00AE0703">
        <w:rPr>
          <w:rStyle w:val="FootnoteReference"/>
        </w:rPr>
        <w:footnoteReference w:id="10"/>
      </w:r>
      <w:r>
        <w:rPr>
          <w:szCs w:val="24"/>
        </w:rPr>
        <w:t>.</w:t>
      </w:r>
    </w:p>
    <w:p w14:paraId="481FF485" w14:textId="77777777" w:rsidR="00176131" w:rsidRPr="0017004E" w:rsidRDefault="00176131" w:rsidP="00176131">
      <w:pPr>
        <w:spacing w:before="100" w:beforeAutospacing="1" w:after="100" w:afterAutospacing="1"/>
        <w:ind w:left="709" w:hanging="709"/>
        <w:jc w:val="both"/>
      </w:pPr>
      <w:r w:rsidRPr="007D129C">
        <w:rPr>
          <w:b/>
        </w:rPr>
        <w:t>II.</w:t>
      </w:r>
      <w:r>
        <w:rPr>
          <w:b/>
        </w:rPr>
        <w:t>4</w:t>
      </w:r>
      <w:r w:rsidRPr="007D129C">
        <w:rPr>
          <w:b/>
        </w:rPr>
        <w:t>.</w:t>
      </w:r>
      <w:r>
        <w:rPr>
          <w:b/>
        </w:rPr>
        <w:t>4</w:t>
      </w:r>
      <w:r w:rsidRPr="007D129C">
        <w:rPr>
          <w:b/>
        </w:rPr>
        <w:tab/>
      </w:r>
      <w:r w:rsidRPr="007D129C">
        <w:rPr>
          <w:color w:val="000000"/>
        </w:rPr>
        <w:t xml:space="preserve">The </w:t>
      </w:r>
      <w:r>
        <w:rPr>
          <w:color w:val="000000"/>
        </w:rPr>
        <w:t>c</w:t>
      </w:r>
      <w:r w:rsidRPr="007D129C">
        <w:rPr>
          <w:color w:val="000000"/>
        </w:rPr>
        <w:t xml:space="preserve">ontractor </w:t>
      </w:r>
      <w:r>
        <w:rPr>
          <w:color w:val="000000"/>
        </w:rPr>
        <w:t xml:space="preserve">must </w:t>
      </w:r>
      <w:r w:rsidRPr="007D129C">
        <w:rPr>
          <w:color w:val="000000"/>
        </w:rPr>
        <w:t xml:space="preserve">obtain any permit or licence required </w:t>
      </w:r>
      <w:r>
        <w:rPr>
          <w:color w:val="000000"/>
        </w:rPr>
        <w:t xml:space="preserve">in the State </w:t>
      </w:r>
      <w:r w:rsidRPr="007D129C">
        <w:rPr>
          <w:color w:val="000000"/>
        </w:rPr>
        <w:t xml:space="preserve">where the </w:t>
      </w:r>
      <w:r>
        <w:rPr>
          <w:color w:val="000000"/>
        </w:rPr>
        <w:t xml:space="preserve">services </w:t>
      </w:r>
      <w:r w:rsidRPr="007D129C">
        <w:rPr>
          <w:color w:val="000000"/>
        </w:rPr>
        <w:t xml:space="preserve">are to be </w:t>
      </w:r>
      <w:r>
        <w:rPr>
          <w:color w:val="000000"/>
        </w:rPr>
        <w:t>provided</w:t>
      </w:r>
      <w:r w:rsidRPr="007D129C">
        <w:rPr>
          <w:color w:val="000000"/>
        </w:rPr>
        <w:t>.</w:t>
      </w:r>
    </w:p>
    <w:p w14:paraId="0CF4650A" w14:textId="77777777" w:rsidR="00176131" w:rsidRDefault="00176131" w:rsidP="00176131">
      <w:pPr>
        <w:spacing w:before="100" w:beforeAutospacing="1" w:after="100" w:afterAutospacing="1"/>
        <w:ind w:left="709" w:hanging="709"/>
        <w:jc w:val="both"/>
        <w:rPr>
          <w:color w:val="000000"/>
        </w:rPr>
      </w:pPr>
      <w:r w:rsidRPr="007D129C">
        <w:rPr>
          <w:b/>
        </w:rPr>
        <w:t>II.</w:t>
      </w:r>
      <w:r>
        <w:rPr>
          <w:b/>
        </w:rPr>
        <w:t>4</w:t>
      </w:r>
      <w:r w:rsidRPr="007D129C">
        <w:rPr>
          <w:b/>
        </w:rPr>
        <w:t>.</w:t>
      </w:r>
      <w:r>
        <w:rPr>
          <w:b/>
        </w:rPr>
        <w:t>5</w:t>
      </w:r>
      <w:r w:rsidRPr="007D129C">
        <w:tab/>
      </w:r>
      <w:r w:rsidRPr="008F04D8">
        <w:t>A</w:t>
      </w:r>
      <w:r w:rsidRPr="008F04D8">
        <w:rPr>
          <w:color w:val="000000"/>
        </w:rPr>
        <w:t>ll periods specified in the FWC are calculated in calendar days, unless otherwise specified.</w:t>
      </w:r>
      <w:r>
        <w:rPr>
          <w:color w:val="000000"/>
        </w:rPr>
        <w:t xml:space="preserve"> </w:t>
      </w:r>
    </w:p>
    <w:p w14:paraId="16D4F87E" w14:textId="77777777" w:rsidR="00176131" w:rsidRPr="007D129C" w:rsidRDefault="00176131" w:rsidP="00176131">
      <w:pPr>
        <w:spacing w:before="100" w:beforeAutospacing="1" w:after="100" w:afterAutospacing="1"/>
        <w:ind w:left="709" w:hanging="709"/>
        <w:jc w:val="both"/>
      </w:pPr>
      <w:r w:rsidRPr="007D129C">
        <w:rPr>
          <w:b/>
        </w:rPr>
        <w:t>II.</w:t>
      </w:r>
      <w:r>
        <w:rPr>
          <w:b/>
        </w:rPr>
        <w:t>4</w:t>
      </w:r>
      <w:r w:rsidRPr="007D129C">
        <w:rPr>
          <w:b/>
        </w:rPr>
        <w:t>.</w:t>
      </w:r>
      <w:r>
        <w:rPr>
          <w:b/>
        </w:rPr>
        <w:t>6</w:t>
      </w:r>
      <w:r w:rsidRPr="007D129C">
        <w:rPr>
          <w:b/>
        </w:rPr>
        <w:tab/>
      </w:r>
      <w:r w:rsidRPr="007D129C">
        <w:t xml:space="preserve">The </w:t>
      </w:r>
      <w:r>
        <w:t>c</w:t>
      </w:r>
      <w:r w:rsidRPr="007D129C">
        <w:t xml:space="preserve">ontractor </w:t>
      </w:r>
      <w:r>
        <w:t>must</w:t>
      </w:r>
      <w:r w:rsidRPr="007D129C">
        <w:t xml:space="preserve"> </w:t>
      </w:r>
      <w:r>
        <w:t>not present itself as a representative of the contracting authority and</w:t>
      </w:r>
      <w:r w:rsidRPr="007D129C">
        <w:t xml:space="preserve"> </w:t>
      </w:r>
      <w:r>
        <w:t>must</w:t>
      </w:r>
      <w:r w:rsidRPr="007D129C">
        <w:t xml:space="preserve"> inform third parties that </w:t>
      </w:r>
      <w:r>
        <w:t>it</w:t>
      </w:r>
      <w:r w:rsidRPr="007D129C">
        <w:t xml:space="preserve"> </w:t>
      </w:r>
      <w:r>
        <w:t>is not part of</w:t>
      </w:r>
      <w:r w:rsidRPr="007D129C">
        <w:t xml:space="preserve"> the European public service.</w:t>
      </w:r>
    </w:p>
    <w:p w14:paraId="034DB4AC" w14:textId="77777777" w:rsidR="00176131" w:rsidRPr="007D129C" w:rsidRDefault="00176131" w:rsidP="00176131">
      <w:pPr>
        <w:spacing w:before="100" w:beforeAutospacing="1" w:after="100" w:afterAutospacing="1"/>
        <w:ind w:left="709" w:hanging="709"/>
        <w:jc w:val="both"/>
      </w:pPr>
      <w:r w:rsidRPr="007D129C">
        <w:rPr>
          <w:b/>
        </w:rPr>
        <w:t>II.</w:t>
      </w:r>
      <w:r>
        <w:rPr>
          <w:b/>
        </w:rPr>
        <w:t>4</w:t>
      </w:r>
      <w:r w:rsidRPr="007D129C">
        <w:rPr>
          <w:b/>
        </w:rPr>
        <w:t>.</w:t>
      </w:r>
      <w:r>
        <w:rPr>
          <w:b/>
        </w:rPr>
        <w:t>7</w:t>
      </w:r>
      <w:r w:rsidRPr="007D129C">
        <w:tab/>
        <w:t xml:space="preserve">The </w:t>
      </w:r>
      <w:r>
        <w:t>c</w:t>
      </w:r>
      <w:r w:rsidRPr="007D129C">
        <w:t xml:space="preserve">ontractor </w:t>
      </w:r>
      <w:r>
        <w:t>is</w:t>
      </w:r>
      <w:r w:rsidRPr="007D129C">
        <w:t xml:space="preserve"> </w:t>
      </w:r>
      <w:r>
        <w:t>responsible</w:t>
      </w:r>
      <w:r w:rsidRPr="007D129C">
        <w:t xml:space="preserve"> for the </w:t>
      </w:r>
      <w:r w:rsidRPr="00022D36">
        <w:rPr>
          <w:i/>
        </w:rPr>
        <w:t>personnel</w:t>
      </w:r>
      <w:r w:rsidRPr="007D129C">
        <w:t xml:space="preserve"> who </w:t>
      </w:r>
      <w:r>
        <w:t xml:space="preserve">carry out </w:t>
      </w:r>
      <w:r w:rsidRPr="007D129C">
        <w:t xml:space="preserve">the </w:t>
      </w:r>
      <w:r>
        <w:t xml:space="preserve">services and exercises its authority over its </w:t>
      </w:r>
      <w:r w:rsidRPr="00022D36">
        <w:rPr>
          <w:i/>
        </w:rPr>
        <w:t>personnel</w:t>
      </w:r>
      <w:r>
        <w:t xml:space="preserve"> without interference by the contracting authority</w:t>
      </w:r>
      <w:r w:rsidRPr="007D129C">
        <w:t>.</w:t>
      </w:r>
      <w:r>
        <w:t xml:space="preserve"> </w:t>
      </w:r>
      <w:r w:rsidRPr="007D129C">
        <w:t xml:space="preserve">The </w:t>
      </w:r>
      <w:r>
        <w:t>c</w:t>
      </w:r>
      <w:r w:rsidRPr="007D129C">
        <w:t xml:space="preserve">ontractor </w:t>
      </w:r>
      <w:r>
        <w:t>must</w:t>
      </w:r>
      <w:r w:rsidRPr="007D129C">
        <w:t xml:space="preserve"> </w:t>
      </w:r>
      <w:r>
        <w:t>inform its</w:t>
      </w:r>
      <w:r w:rsidRPr="007D129C">
        <w:t xml:space="preserve"> </w:t>
      </w:r>
      <w:r w:rsidRPr="00022D36">
        <w:rPr>
          <w:i/>
        </w:rPr>
        <w:t>personnel</w:t>
      </w:r>
      <w:r>
        <w:t xml:space="preserve"> that</w:t>
      </w:r>
      <w:r w:rsidRPr="007D129C">
        <w:t>:</w:t>
      </w:r>
    </w:p>
    <w:p w14:paraId="5718D51E" w14:textId="77777777" w:rsidR="00176131" w:rsidRPr="00E52B1F" w:rsidRDefault="00176131" w:rsidP="00176131">
      <w:pPr>
        <w:numPr>
          <w:ilvl w:val="0"/>
          <w:numId w:val="4"/>
        </w:numPr>
        <w:spacing w:before="100" w:beforeAutospacing="1" w:after="100" w:afterAutospacing="1"/>
      </w:pPr>
      <w:r w:rsidRPr="00E52B1F">
        <w:t>they may not accept any direct instructions from the contracting authority; and</w:t>
      </w:r>
    </w:p>
    <w:p w14:paraId="6EB4C74D" w14:textId="77777777" w:rsidR="00176131" w:rsidRPr="00E52B1F" w:rsidRDefault="00176131" w:rsidP="00176131">
      <w:pPr>
        <w:numPr>
          <w:ilvl w:val="0"/>
          <w:numId w:val="4"/>
        </w:numPr>
        <w:spacing w:before="100" w:beforeAutospacing="1" w:after="100" w:afterAutospacing="1"/>
      </w:pPr>
      <w:r w:rsidRPr="00E11684">
        <w:t>their participation in providing the services does not result in any</w:t>
      </w:r>
      <w:r w:rsidRPr="00E52B1F">
        <w:t xml:space="preserve"> employment or contractual relationship with the contracting authority.</w:t>
      </w:r>
    </w:p>
    <w:p w14:paraId="284EB8EE" w14:textId="77777777" w:rsidR="00176131" w:rsidRPr="007D129C" w:rsidRDefault="00176131" w:rsidP="00176131">
      <w:pPr>
        <w:spacing w:before="100" w:beforeAutospacing="1" w:after="100" w:afterAutospacing="1"/>
        <w:ind w:left="709" w:hanging="709"/>
        <w:jc w:val="both"/>
      </w:pPr>
      <w:r w:rsidRPr="007D129C">
        <w:rPr>
          <w:b/>
        </w:rPr>
        <w:t>II.</w:t>
      </w:r>
      <w:r>
        <w:rPr>
          <w:b/>
        </w:rPr>
        <w:t>4</w:t>
      </w:r>
      <w:r w:rsidRPr="007D129C">
        <w:rPr>
          <w:b/>
        </w:rPr>
        <w:t>.</w:t>
      </w:r>
      <w:r>
        <w:rPr>
          <w:b/>
        </w:rPr>
        <w:t>8</w:t>
      </w:r>
      <w:r w:rsidRPr="007D129C">
        <w:rPr>
          <w:b/>
        </w:rPr>
        <w:tab/>
      </w:r>
      <w:r w:rsidRPr="007D129C">
        <w:t xml:space="preserve">The </w:t>
      </w:r>
      <w:r>
        <w:t>c</w:t>
      </w:r>
      <w:r w:rsidRPr="007D129C">
        <w:t xml:space="preserve">ontractor must ensure that </w:t>
      </w:r>
      <w:r>
        <w:t xml:space="preserve">the </w:t>
      </w:r>
      <w:r w:rsidRPr="00022D36">
        <w:rPr>
          <w:i/>
        </w:rPr>
        <w:t>personnel</w:t>
      </w:r>
      <w:r w:rsidRPr="007D129C">
        <w:rPr>
          <w:b/>
        </w:rPr>
        <w:t xml:space="preserve"> </w:t>
      </w:r>
      <w:r>
        <w:t>implementing</w:t>
      </w:r>
      <w:r w:rsidRPr="007D129C">
        <w:t xml:space="preserve"> the </w:t>
      </w:r>
      <w:r>
        <w:t>FWC</w:t>
      </w:r>
      <w:r w:rsidRPr="007D129C">
        <w:t xml:space="preserve"> </w:t>
      </w:r>
      <w:r>
        <w:t>and any future replacement personnel possess</w:t>
      </w:r>
      <w:r w:rsidRPr="007D129C">
        <w:t xml:space="preserve"> the professional qualifications and experience required </w:t>
      </w:r>
      <w:r>
        <w:t>to provide</w:t>
      </w:r>
      <w:r w:rsidRPr="007D129C">
        <w:t xml:space="preserve"> the </w:t>
      </w:r>
      <w:r w:rsidRPr="00CC4FD0">
        <w:t>services,</w:t>
      </w:r>
      <w:r w:rsidRPr="00CC4FD0">
        <w:rPr>
          <w:szCs w:val="24"/>
        </w:rPr>
        <w:t xml:space="preserve"> as the case may be on the basis of the selection criteria set out in the tender</w:t>
      </w:r>
      <w:r w:rsidRPr="00C91AB8">
        <w:rPr>
          <w:szCs w:val="24"/>
        </w:rPr>
        <w:t xml:space="preserve"> specifications</w:t>
      </w:r>
      <w:r>
        <w:rPr>
          <w:szCs w:val="24"/>
        </w:rPr>
        <w:t>.</w:t>
      </w:r>
    </w:p>
    <w:p w14:paraId="6F1941EC" w14:textId="77777777" w:rsidR="00176131" w:rsidRDefault="00176131" w:rsidP="00176131">
      <w:pPr>
        <w:spacing w:before="100" w:beforeAutospacing="1" w:after="100" w:afterAutospacing="1"/>
        <w:ind w:left="709" w:hanging="709"/>
        <w:jc w:val="both"/>
      </w:pPr>
      <w:r w:rsidRPr="007D129C">
        <w:rPr>
          <w:b/>
        </w:rPr>
        <w:t>II.</w:t>
      </w:r>
      <w:r>
        <w:rPr>
          <w:b/>
        </w:rPr>
        <w:t>4</w:t>
      </w:r>
      <w:r w:rsidRPr="007D129C">
        <w:rPr>
          <w:b/>
        </w:rPr>
        <w:t>.</w:t>
      </w:r>
      <w:r>
        <w:rPr>
          <w:b/>
        </w:rPr>
        <w:t>9</w:t>
      </w:r>
      <w:r w:rsidRPr="007D129C">
        <w:tab/>
      </w:r>
      <w:r>
        <w:t xml:space="preserve">At the contracting authority’s reasoned request, the contractor must replace any member of </w:t>
      </w:r>
      <w:r w:rsidRPr="00022D36">
        <w:rPr>
          <w:i/>
        </w:rPr>
        <w:t>personnel</w:t>
      </w:r>
      <w:r>
        <w:t xml:space="preserve"> who:</w:t>
      </w:r>
    </w:p>
    <w:p w14:paraId="3702F52B" w14:textId="77777777" w:rsidR="00176131" w:rsidRDefault="00176131" w:rsidP="00176131">
      <w:pPr>
        <w:numPr>
          <w:ilvl w:val="0"/>
          <w:numId w:val="22"/>
        </w:numPr>
        <w:spacing w:before="100" w:beforeAutospacing="1" w:after="100" w:afterAutospacing="1"/>
      </w:pPr>
      <w:r>
        <w:t>does not have the expertise required to provide the services; or</w:t>
      </w:r>
    </w:p>
    <w:p w14:paraId="078444F9" w14:textId="77777777" w:rsidR="00176131" w:rsidRDefault="00176131" w:rsidP="00176131">
      <w:pPr>
        <w:numPr>
          <w:ilvl w:val="0"/>
          <w:numId w:val="22"/>
        </w:numPr>
        <w:spacing w:before="100" w:beforeAutospacing="1" w:after="100" w:afterAutospacing="1"/>
      </w:pPr>
      <w:r>
        <w:t>has caused disruption at the premises of the contracting authority.</w:t>
      </w:r>
    </w:p>
    <w:p w14:paraId="7856A978" w14:textId="77777777" w:rsidR="00176131" w:rsidRPr="007D129C" w:rsidRDefault="00176131" w:rsidP="00176131">
      <w:pPr>
        <w:spacing w:before="100" w:beforeAutospacing="1" w:after="100" w:afterAutospacing="1"/>
        <w:ind w:left="709"/>
        <w:jc w:val="both"/>
      </w:pPr>
      <w:r w:rsidRPr="007D129C">
        <w:t xml:space="preserve">The </w:t>
      </w:r>
      <w:r>
        <w:t>c</w:t>
      </w:r>
      <w:r w:rsidRPr="007D129C">
        <w:t xml:space="preserve">ontractor </w:t>
      </w:r>
      <w:r>
        <w:t xml:space="preserve">bears the cost of </w:t>
      </w:r>
      <w:r w:rsidRPr="00E81AF0">
        <w:t>replac</w:t>
      </w:r>
      <w:r>
        <w:t xml:space="preserve">ing its </w:t>
      </w:r>
      <w:r w:rsidRPr="00022D36">
        <w:rPr>
          <w:i/>
        </w:rPr>
        <w:t>personnel</w:t>
      </w:r>
      <w:r w:rsidRPr="007D129C">
        <w:t xml:space="preserve"> </w:t>
      </w:r>
      <w:r>
        <w:t>and is</w:t>
      </w:r>
      <w:r w:rsidRPr="007D129C">
        <w:t xml:space="preserve"> responsible for any delay in </w:t>
      </w:r>
      <w:r>
        <w:t>providing</w:t>
      </w:r>
      <w:r w:rsidRPr="007D129C">
        <w:t xml:space="preserve"> the </w:t>
      </w:r>
      <w:r>
        <w:t>services</w:t>
      </w:r>
      <w:r w:rsidRPr="007D129C">
        <w:t xml:space="preserve"> resulting from the replacement of </w:t>
      </w:r>
      <w:r w:rsidRPr="00022D36">
        <w:rPr>
          <w:i/>
        </w:rPr>
        <w:t>personnel</w:t>
      </w:r>
      <w:r w:rsidRPr="007D129C">
        <w:t>.</w:t>
      </w:r>
    </w:p>
    <w:p w14:paraId="2FB05675" w14:textId="77777777" w:rsidR="00176131" w:rsidRDefault="00176131" w:rsidP="00176131">
      <w:pPr>
        <w:spacing w:before="100" w:beforeAutospacing="1" w:after="100" w:afterAutospacing="1"/>
        <w:ind w:left="709" w:hanging="709"/>
        <w:jc w:val="both"/>
      </w:pPr>
      <w:r w:rsidRPr="007D129C">
        <w:rPr>
          <w:b/>
        </w:rPr>
        <w:t>II.</w:t>
      </w:r>
      <w:r>
        <w:rPr>
          <w:b/>
        </w:rPr>
        <w:t>4</w:t>
      </w:r>
      <w:r w:rsidRPr="007D129C">
        <w:rPr>
          <w:b/>
        </w:rPr>
        <w:t>.</w:t>
      </w:r>
      <w:r>
        <w:rPr>
          <w:b/>
        </w:rPr>
        <w:t>10</w:t>
      </w:r>
      <w:r w:rsidRPr="007D129C">
        <w:tab/>
      </w:r>
      <w:r>
        <w:t>T</w:t>
      </w:r>
      <w:r w:rsidRPr="007D129C">
        <w:t xml:space="preserve">he </w:t>
      </w:r>
      <w:r>
        <w:t>c</w:t>
      </w:r>
      <w:r w:rsidRPr="007D129C">
        <w:t xml:space="preserve">ontractor </w:t>
      </w:r>
      <w:r>
        <w:t>must</w:t>
      </w:r>
      <w:r w:rsidRPr="007D129C">
        <w:t xml:space="preserve"> record and report </w:t>
      </w:r>
      <w:r>
        <w:t xml:space="preserve">to the contracting authority any problem that affects its </w:t>
      </w:r>
      <w:r w:rsidRPr="000D1680">
        <w:rPr>
          <w:b/>
        </w:rPr>
        <w:t>ability</w:t>
      </w:r>
      <w:r>
        <w:t xml:space="preserve"> to provide the services</w:t>
      </w:r>
      <w:r w:rsidRPr="007D129C">
        <w:t xml:space="preserve">. The report </w:t>
      </w:r>
      <w:r>
        <w:t xml:space="preserve">must describe </w:t>
      </w:r>
      <w:r w:rsidRPr="007D129C">
        <w:t>the problem</w:t>
      </w:r>
      <w:r>
        <w:t>,</w:t>
      </w:r>
      <w:r w:rsidRPr="007D129C">
        <w:t xml:space="preserve"> </w:t>
      </w:r>
      <w:r>
        <w:t xml:space="preserve">state when </w:t>
      </w:r>
      <w:r w:rsidRPr="007D129C">
        <w:t xml:space="preserve">it started and </w:t>
      </w:r>
      <w:r>
        <w:t xml:space="preserve">what </w:t>
      </w:r>
      <w:r w:rsidRPr="007D129C">
        <w:t>action</w:t>
      </w:r>
      <w:r>
        <w:t xml:space="preserve"> the contractor is taking to resolve it</w:t>
      </w:r>
      <w:r w:rsidRPr="007D129C">
        <w:t>.</w:t>
      </w:r>
    </w:p>
    <w:p w14:paraId="1AF195B5" w14:textId="067231C0" w:rsidR="00176131" w:rsidRDefault="00176131" w:rsidP="00176131">
      <w:pPr>
        <w:spacing w:before="100" w:beforeAutospacing="1" w:after="100" w:afterAutospacing="1"/>
        <w:ind w:left="709" w:hanging="709"/>
        <w:jc w:val="both"/>
      </w:pPr>
      <w:r w:rsidRPr="007D129C">
        <w:rPr>
          <w:b/>
        </w:rPr>
        <w:lastRenderedPageBreak/>
        <w:t>II.</w:t>
      </w:r>
      <w:r>
        <w:rPr>
          <w:b/>
        </w:rPr>
        <w:t>4</w:t>
      </w:r>
      <w:r w:rsidRPr="007D129C">
        <w:rPr>
          <w:b/>
        </w:rPr>
        <w:t>.</w:t>
      </w:r>
      <w:r>
        <w:rPr>
          <w:b/>
        </w:rPr>
        <w:t>11</w:t>
      </w:r>
      <w:r w:rsidRPr="007D129C">
        <w:tab/>
      </w:r>
      <w:r>
        <w:t>T</w:t>
      </w:r>
      <w:r w:rsidRPr="007D129C">
        <w:t xml:space="preserve">he </w:t>
      </w:r>
      <w:r>
        <w:t>c</w:t>
      </w:r>
      <w:r w:rsidRPr="007D129C">
        <w:t xml:space="preserve">ontractor </w:t>
      </w:r>
      <w:r>
        <w:t>must immediately inform the c</w:t>
      </w:r>
      <w:r w:rsidRPr="00D34E26">
        <w:t>ontracting authority of any changes in the exclusion situations as declared, a</w:t>
      </w:r>
      <w:r>
        <w:t>ccording to Article 13</w:t>
      </w:r>
      <w:r w:rsidR="00605019">
        <w:t>9</w:t>
      </w:r>
      <w:r>
        <w:t xml:space="preserve"> (1) of R</w:t>
      </w:r>
      <w:r w:rsidRPr="00D34E26">
        <w:t>egulation (EU) 20</w:t>
      </w:r>
      <w:r w:rsidR="00605019">
        <w:t>24</w:t>
      </w:r>
      <w:r w:rsidRPr="00D34E26">
        <w:t>/</w:t>
      </w:r>
      <w:r w:rsidR="00673396">
        <w:t>2509</w:t>
      </w:r>
      <w:r w:rsidRPr="00D34E26">
        <w:t>.</w:t>
      </w:r>
    </w:p>
    <w:p w14:paraId="4108F401" w14:textId="77777777" w:rsidR="00176131" w:rsidRPr="00D1757D" w:rsidRDefault="00176131" w:rsidP="00176131">
      <w:pPr>
        <w:pStyle w:val="Heading2"/>
        <w:keepLines w:val="0"/>
        <w:numPr>
          <w:ilvl w:val="1"/>
          <w:numId w:val="25"/>
        </w:numPr>
        <w:spacing w:before="240" w:after="240"/>
        <w:jc w:val="both"/>
      </w:pPr>
      <w:bookmarkStart w:id="78" w:name="_Toc431897492"/>
      <w:bookmarkStart w:id="79" w:name="_Toc51061701"/>
      <w:bookmarkStart w:id="80" w:name="_Toc96006121"/>
      <w:bookmarkEnd w:id="78"/>
      <w:r>
        <w:t>C</w:t>
      </w:r>
      <w:r w:rsidRPr="00D1757D">
        <w:t xml:space="preserve">ommunication </w:t>
      </w:r>
      <w:r>
        <w:t>between the parties</w:t>
      </w:r>
      <w:bookmarkEnd w:id="79"/>
      <w:bookmarkEnd w:id="80"/>
    </w:p>
    <w:p w14:paraId="0F85AD7F" w14:textId="77777777" w:rsidR="00176131" w:rsidRDefault="00176131" w:rsidP="00176131">
      <w:pPr>
        <w:pStyle w:val="Heading3"/>
        <w:keepLines w:val="0"/>
        <w:numPr>
          <w:ilvl w:val="2"/>
          <w:numId w:val="25"/>
        </w:numPr>
        <w:spacing w:before="100" w:beforeAutospacing="1" w:after="100" w:afterAutospacing="1"/>
        <w:rPr>
          <w:lang w:eastAsia="en-GB"/>
        </w:rPr>
      </w:pPr>
      <w:bookmarkStart w:id="81" w:name="_Toc410815892"/>
      <w:bookmarkEnd w:id="81"/>
      <w:r w:rsidRPr="00EE1050">
        <w:rPr>
          <w:lang w:eastAsia="en-GB"/>
        </w:rPr>
        <w:t>Form and means of communication</w:t>
      </w:r>
    </w:p>
    <w:p w14:paraId="165DA087" w14:textId="77777777" w:rsidR="00176131" w:rsidRPr="006062FC" w:rsidRDefault="00176131" w:rsidP="00176131">
      <w:pPr>
        <w:spacing w:before="100" w:beforeAutospacing="1" w:after="100" w:afterAutospacing="1"/>
        <w:jc w:val="both"/>
        <w:rPr>
          <w:rFonts w:eastAsia="Calibri"/>
          <w:szCs w:val="24"/>
          <w:lang w:eastAsia="en-US"/>
        </w:rPr>
      </w:pPr>
      <w:r w:rsidRPr="006062FC">
        <w:rPr>
          <w:rFonts w:eastAsia="Calibri"/>
          <w:szCs w:val="24"/>
          <w:lang w:eastAsia="en-US"/>
        </w:rPr>
        <w:t xml:space="preserve">Any communication </w:t>
      </w:r>
      <w:r>
        <w:rPr>
          <w:rFonts w:eastAsia="Calibri"/>
          <w:szCs w:val="24"/>
          <w:lang w:eastAsia="en-US"/>
        </w:rPr>
        <w:t xml:space="preserve">of information, notices or documents </w:t>
      </w:r>
      <w:r w:rsidRPr="006062FC">
        <w:rPr>
          <w:rFonts w:eastAsia="Calibri"/>
          <w:szCs w:val="24"/>
          <w:lang w:eastAsia="en-US"/>
        </w:rPr>
        <w:t>under the FWC must:</w:t>
      </w:r>
    </w:p>
    <w:p w14:paraId="20E42825" w14:textId="77777777" w:rsidR="00176131" w:rsidRPr="004D0734" w:rsidRDefault="00176131" w:rsidP="00176131">
      <w:pPr>
        <w:numPr>
          <w:ilvl w:val="0"/>
          <w:numId w:val="27"/>
        </w:numPr>
        <w:spacing w:before="100" w:beforeAutospacing="1" w:after="100" w:afterAutospacing="1"/>
        <w:rPr>
          <w:lang w:eastAsia="en-GB"/>
        </w:rPr>
      </w:pPr>
      <w:r>
        <w:rPr>
          <w:lang w:eastAsia="en-GB"/>
        </w:rPr>
        <w:t xml:space="preserve">be made in writing in paper or electronic format in the language of the contract; </w:t>
      </w:r>
    </w:p>
    <w:p w14:paraId="6BE4E9C2" w14:textId="77777777" w:rsidR="00176131" w:rsidRDefault="00176131" w:rsidP="00176131">
      <w:pPr>
        <w:numPr>
          <w:ilvl w:val="0"/>
          <w:numId w:val="27"/>
        </w:numPr>
        <w:spacing w:before="100" w:beforeAutospacing="1" w:after="100" w:afterAutospacing="1"/>
        <w:rPr>
          <w:lang w:eastAsia="en-GB"/>
        </w:rPr>
      </w:pPr>
      <w:r w:rsidRPr="004D0734">
        <w:rPr>
          <w:lang w:eastAsia="en-GB"/>
        </w:rPr>
        <w:t>bear the FWC number and</w:t>
      </w:r>
      <w:r>
        <w:rPr>
          <w:lang w:eastAsia="en-GB"/>
        </w:rPr>
        <w:t>,</w:t>
      </w:r>
      <w:r w:rsidRPr="004D0734">
        <w:rPr>
          <w:lang w:eastAsia="en-GB"/>
        </w:rPr>
        <w:t xml:space="preserve"> if applicable</w:t>
      </w:r>
      <w:r>
        <w:rPr>
          <w:lang w:eastAsia="en-GB"/>
        </w:rPr>
        <w:t>,</w:t>
      </w:r>
      <w:r w:rsidRPr="004D0734">
        <w:rPr>
          <w:lang w:eastAsia="en-GB"/>
        </w:rPr>
        <w:t xml:space="preserve"> the </w:t>
      </w:r>
      <w:r>
        <w:rPr>
          <w:lang w:eastAsia="en-GB"/>
        </w:rPr>
        <w:t>specific contract number;</w:t>
      </w:r>
    </w:p>
    <w:p w14:paraId="47E89AE8" w14:textId="77777777" w:rsidR="00176131" w:rsidRDefault="00176131" w:rsidP="00176131">
      <w:pPr>
        <w:numPr>
          <w:ilvl w:val="0"/>
          <w:numId w:val="27"/>
        </w:numPr>
        <w:spacing w:before="100" w:beforeAutospacing="1" w:after="100" w:afterAutospacing="1"/>
        <w:rPr>
          <w:lang w:eastAsia="en-GB"/>
        </w:rPr>
      </w:pPr>
      <w:r>
        <w:rPr>
          <w:lang w:eastAsia="en-GB"/>
        </w:rPr>
        <w:t>be made using the relevant communication details set out in Article I.8; and</w:t>
      </w:r>
    </w:p>
    <w:p w14:paraId="418B919E" w14:textId="77777777" w:rsidR="00176131" w:rsidRDefault="00176131" w:rsidP="00176131">
      <w:pPr>
        <w:numPr>
          <w:ilvl w:val="0"/>
          <w:numId w:val="27"/>
        </w:numPr>
        <w:spacing w:before="100" w:beforeAutospacing="1" w:after="100" w:afterAutospacing="1"/>
        <w:rPr>
          <w:lang w:eastAsia="en-GB"/>
        </w:rPr>
      </w:pPr>
      <w:r>
        <w:rPr>
          <w:lang w:eastAsia="en-GB"/>
        </w:rPr>
        <w:t xml:space="preserve">be sent by mail, email or, for the documents specified in the special conditions, via </w:t>
      </w:r>
      <w:r w:rsidRPr="00DD2B02">
        <w:rPr>
          <w:i/>
          <w:lang w:eastAsia="en-GB"/>
        </w:rPr>
        <w:t>e-PRIOR</w:t>
      </w:r>
      <w:r>
        <w:rPr>
          <w:lang w:eastAsia="en-GB"/>
        </w:rPr>
        <w:t xml:space="preserve">. </w:t>
      </w:r>
    </w:p>
    <w:p w14:paraId="225E4459" w14:textId="77777777" w:rsidR="00176131" w:rsidRDefault="00176131" w:rsidP="00176131">
      <w:pPr>
        <w:spacing w:before="100" w:beforeAutospacing="1" w:after="100" w:afterAutospacing="1"/>
        <w:jc w:val="both"/>
        <w:rPr>
          <w:rFonts w:eastAsia="Calibri"/>
          <w:szCs w:val="24"/>
          <w:lang w:eastAsia="en-US"/>
        </w:rPr>
      </w:pPr>
      <w:r w:rsidRPr="008D5E9E">
        <w:rPr>
          <w:rFonts w:eastAsia="Calibri"/>
          <w:szCs w:val="24"/>
          <w:lang w:eastAsia="en-US"/>
        </w:rPr>
        <w:t xml:space="preserve">If a party requests written confirmation of an </w:t>
      </w:r>
      <w:r>
        <w:rPr>
          <w:rFonts w:eastAsia="Calibri"/>
          <w:szCs w:val="24"/>
          <w:lang w:eastAsia="en-US"/>
        </w:rPr>
        <w:t xml:space="preserve">e-mail </w:t>
      </w:r>
      <w:r w:rsidRPr="008D5E9E">
        <w:rPr>
          <w:rFonts w:eastAsia="Calibri"/>
          <w:szCs w:val="24"/>
          <w:lang w:eastAsia="en-US"/>
        </w:rPr>
        <w:t xml:space="preserve">within a reasonable time, the </w:t>
      </w:r>
      <w:r>
        <w:rPr>
          <w:rFonts w:eastAsia="Calibri"/>
          <w:szCs w:val="24"/>
          <w:lang w:eastAsia="en-US"/>
        </w:rPr>
        <w:t>other party</w:t>
      </w:r>
      <w:r w:rsidRPr="008D5E9E">
        <w:rPr>
          <w:rFonts w:eastAsia="Calibri"/>
          <w:szCs w:val="24"/>
          <w:lang w:eastAsia="en-US"/>
        </w:rPr>
        <w:t xml:space="preserve"> must provide an original signed paper version of the communication as soon as possible</w:t>
      </w:r>
      <w:r>
        <w:rPr>
          <w:rFonts w:eastAsia="Calibri"/>
          <w:szCs w:val="24"/>
          <w:lang w:eastAsia="en-US"/>
        </w:rPr>
        <w:t>.</w:t>
      </w:r>
    </w:p>
    <w:p w14:paraId="1570DE08" w14:textId="77777777" w:rsidR="00176131" w:rsidRDefault="00176131" w:rsidP="00176131">
      <w:pPr>
        <w:spacing w:before="100" w:beforeAutospacing="1" w:after="100" w:afterAutospacing="1"/>
        <w:jc w:val="both"/>
        <w:rPr>
          <w:rFonts w:eastAsia="Calibri"/>
          <w:szCs w:val="24"/>
          <w:lang w:eastAsia="en-US"/>
        </w:rPr>
      </w:pPr>
      <w:r w:rsidRPr="00C114BE">
        <w:rPr>
          <w:rFonts w:eastAsia="Calibri"/>
          <w:szCs w:val="24"/>
          <w:lang w:eastAsia="en-US"/>
        </w:rPr>
        <w:t xml:space="preserve">The parties agree that any communication made by email has full legal effect and </w:t>
      </w:r>
      <w:r w:rsidRPr="00C114BE">
        <w:t>is admissible as evidence in judicial proceedings.</w:t>
      </w:r>
    </w:p>
    <w:p w14:paraId="26028843" w14:textId="77777777" w:rsidR="00176131" w:rsidRPr="00EE1050" w:rsidRDefault="00176131" w:rsidP="00176131">
      <w:pPr>
        <w:pStyle w:val="Heading3"/>
        <w:keepLines w:val="0"/>
        <w:numPr>
          <w:ilvl w:val="2"/>
          <w:numId w:val="25"/>
        </w:numPr>
        <w:spacing w:before="100" w:beforeAutospacing="1" w:after="100" w:afterAutospacing="1"/>
        <w:rPr>
          <w:lang w:eastAsia="en-GB"/>
        </w:rPr>
      </w:pPr>
      <w:bookmarkStart w:id="82" w:name="_Toc410815894"/>
      <w:bookmarkEnd w:id="82"/>
      <w:r w:rsidRPr="00EE1050">
        <w:rPr>
          <w:lang w:eastAsia="en-GB"/>
        </w:rPr>
        <w:t>Date of communications</w:t>
      </w:r>
      <w:r>
        <w:rPr>
          <w:lang w:eastAsia="en-GB"/>
        </w:rPr>
        <w:t xml:space="preserve"> by mail and email</w:t>
      </w:r>
    </w:p>
    <w:p w14:paraId="4A324463" w14:textId="77777777" w:rsidR="00176131" w:rsidRDefault="00176131" w:rsidP="00176131">
      <w:pPr>
        <w:spacing w:before="100" w:beforeAutospacing="1" w:after="100" w:afterAutospacing="1"/>
        <w:jc w:val="both"/>
        <w:rPr>
          <w:szCs w:val="24"/>
          <w:lang w:eastAsia="en-GB"/>
        </w:rPr>
      </w:pPr>
      <w:r>
        <w:rPr>
          <w:szCs w:val="24"/>
          <w:lang w:eastAsia="en-GB"/>
        </w:rPr>
        <w:t xml:space="preserve">Any communication is deemed to have </w:t>
      </w:r>
      <w:r w:rsidRPr="00147EA3">
        <w:rPr>
          <w:szCs w:val="24"/>
          <w:lang w:eastAsia="en-GB"/>
        </w:rPr>
        <w:t>been</w:t>
      </w:r>
      <w:r>
        <w:rPr>
          <w:szCs w:val="24"/>
          <w:lang w:eastAsia="en-GB"/>
        </w:rPr>
        <w:t xml:space="preserve"> made when the receiving party receives it, unless this FWC contract refers to the date when the communication was sent.</w:t>
      </w:r>
    </w:p>
    <w:p w14:paraId="05765FD6" w14:textId="77777777" w:rsidR="00176131" w:rsidRDefault="00176131" w:rsidP="00176131">
      <w:pPr>
        <w:adjustRightInd w:val="0"/>
        <w:spacing w:before="100" w:beforeAutospacing="1" w:after="100" w:afterAutospacing="1"/>
        <w:jc w:val="both"/>
        <w:rPr>
          <w:rFonts w:eastAsia="Calibri"/>
          <w:szCs w:val="24"/>
          <w:lang w:eastAsia="en-US"/>
        </w:rPr>
      </w:pPr>
      <w:r>
        <w:rPr>
          <w:szCs w:val="24"/>
          <w:lang w:eastAsia="en-GB"/>
        </w:rPr>
        <w:t>E-mail</w:t>
      </w:r>
      <w:r w:rsidRPr="006062FC">
        <w:rPr>
          <w:szCs w:val="24"/>
          <w:lang w:eastAsia="en-GB"/>
        </w:rPr>
        <w:t xml:space="preserve"> is </w:t>
      </w:r>
      <w:r>
        <w:rPr>
          <w:szCs w:val="24"/>
          <w:lang w:eastAsia="en-GB"/>
        </w:rPr>
        <w:t>deemed</w:t>
      </w:r>
      <w:r w:rsidRPr="006062FC">
        <w:rPr>
          <w:szCs w:val="24"/>
          <w:lang w:eastAsia="en-GB"/>
        </w:rPr>
        <w:t xml:space="preserve"> </w:t>
      </w:r>
      <w:r w:rsidRPr="004D0734">
        <w:rPr>
          <w:szCs w:val="24"/>
          <w:lang w:eastAsia="en-GB"/>
        </w:rPr>
        <w:t xml:space="preserve">to have </w:t>
      </w:r>
      <w:r w:rsidRPr="00147EA3">
        <w:rPr>
          <w:szCs w:val="24"/>
          <w:lang w:eastAsia="en-GB"/>
        </w:rPr>
        <w:t>been</w:t>
      </w:r>
      <w:r w:rsidRPr="004D0734">
        <w:rPr>
          <w:szCs w:val="24"/>
          <w:lang w:eastAsia="en-GB"/>
        </w:rPr>
        <w:t xml:space="preserve"> </w:t>
      </w:r>
      <w:r>
        <w:rPr>
          <w:szCs w:val="24"/>
          <w:lang w:eastAsia="en-GB"/>
        </w:rPr>
        <w:t>received by the receiving party on the day of dispatch of that e-mail, provided that it is</w:t>
      </w:r>
      <w:r w:rsidRPr="004D0734">
        <w:rPr>
          <w:szCs w:val="24"/>
          <w:lang w:eastAsia="en-GB"/>
        </w:rPr>
        <w:t xml:space="preserve"> </w:t>
      </w:r>
      <w:r w:rsidRPr="004D0734">
        <w:rPr>
          <w:rFonts w:eastAsia="Calibri"/>
          <w:szCs w:val="24"/>
          <w:lang w:eastAsia="en-US"/>
        </w:rPr>
        <w:t xml:space="preserve">sent to the </w:t>
      </w:r>
      <w:r>
        <w:rPr>
          <w:rFonts w:eastAsia="Calibri"/>
          <w:szCs w:val="24"/>
          <w:lang w:eastAsia="en-US"/>
        </w:rPr>
        <w:t xml:space="preserve">e-mail address indicated </w:t>
      </w:r>
      <w:r w:rsidRPr="00377871">
        <w:rPr>
          <w:rFonts w:eastAsia="Calibri"/>
          <w:szCs w:val="24"/>
          <w:lang w:eastAsia="en-US"/>
        </w:rPr>
        <w:t>in Article</w:t>
      </w:r>
      <w:r>
        <w:rPr>
          <w:rFonts w:eastAsia="Calibri"/>
          <w:szCs w:val="24"/>
          <w:lang w:eastAsia="en-US"/>
        </w:rPr>
        <w:t xml:space="preserve"> </w:t>
      </w:r>
      <w:r w:rsidRPr="00377871">
        <w:rPr>
          <w:rFonts w:eastAsia="Calibri"/>
          <w:szCs w:val="24"/>
          <w:lang w:eastAsia="en-US"/>
        </w:rPr>
        <w:t>I.</w:t>
      </w:r>
      <w:r>
        <w:rPr>
          <w:rFonts w:eastAsia="Calibri"/>
          <w:szCs w:val="24"/>
          <w:lang w:eastAsia="en-US"/>
        </w:rPr>
        <w:t>8.</w:t>
      </w:r>
      <w:r>
        <w:rPr>
          <w:szCs w:val="24"/>
        </w:rPr>
        <w:t xml:space="preserve"> The sending party must be able to prove the date of dispatch. </w:t>
      </w:r>
      <w:r w:rsidRPr="00097EA8">
        <w:rPr>
          <w:szCs w:val="24"/>
        </w:rPr>
        <w:t xml:space="preserve">In </w:t>
      </w:r>
      <w:r>
        <w:rPr>
          <w:szCs w:val="24"/>
        </w:rPr>
        <w:t xml:space="preserve">the event that the sending party receives a </w:t>
      </w:r>
      <w:r w:rsidRPr="00097EA8">
        <w:rPr>
          <w:szCs w:val="24"/>
        </w:rPr>
        <w:t>non-deliver</w:t>
      </w:r>
      <w:r>
        <w:rPr>
          <w:szCs w:val="24"/>
        </w:rPr>
        <w:t>y report</w:t>
      </w:r>
      <w:r w:rsidRPr="00097EA8">
        <w:rPr>
          <w:szCs w:val="24"/>
        </w:rPr>
        <w:t xml:space="preserve">, </w:t>
      </w:r>
      <w:r>
        <w:rPr>
          <w:szCs w:val="24"/>
        </w:rPr>
        <w:t xml:space="preserve">it must make </w:t>
      </w:r>
      <w:r w:rsidRPr="00A55BB6">
        <w:rPr>
          <w:szCs w:val="24"/>
        </w:rPr>
        <w:t>every</w:t>
      </w:r>
      <w:r>
        <w:rPr>
          <w:szCs w:val="24"/>
        </w:rPr>
        <w:t xml:space="preserve"> effort to ensure that the other party actually receives the communication by email or mail</w:t>
      </w:r>
      <w:r w:rsidRPr="00097EA8">
        <w:rPr>
          <w:szCs w:val="24"/>
        </w:rPr>
        <w:t xml:space="preserve">. </w:t>
      </w:r>
      <w:r w:rsidRPr="006062FC">
        <w:rPr>
          <w:szCs w:val="24"/>
        </w:rPr>
        <w:t xml:space="preserve">In </w:t>
      </w:r>
      <w:r>
        <w:rPr>
          <w:szCs w:val="24"/>
        </w:rPr>
        <w:t xml:space="preserve">such a </w:t>
      </w:r>
      <w:r w:rsidRPr="006062FC">
        <w:rPr>
          <w:szCs w:val="24"/>
        </w:rPr>
        <w:t xml:space="preserve">case, the sending party </w:t>
      </w:r>
      <w:r>
        <w:rPr>
          <w:szCs w:val="24"/>
        </w:rPr>
        <w:t>is</w:t>
      </w:r>
      <w:r w:rsidRPr="006062FC">
        <w:rPr>
          <w:szCs w:val="24"/>
        </w:rPr>
        <w:t xml:space="preserve"> not held in breach of its </w:t>
      </w:r>
      <w:r w:rsidRPr="00920D26">
        <w:rPr>
          <w:szCs w:val="24"/>
        </w:rPr>
        <w:t>obligation to send such communication within a specified deadline.</w:t>
      </w:r>
    </w:p>
    <w:p w14:paraId="29474E5D" w14:textId="77777777" w:rsidR="00176131" w:rsidRDefault="00176131" w:rsidP="00176131">
      <w:pPr>
        <w:adjustRightInd w:val="0"/>
        <w:spacing w:before="100" w:beforeAutospacing="1" w:after="100" w:afterAutospacing="1"/>
        <w:jc w:val="both"/>
        <w:rPr>
          <w:rFonts w:eastAsia="Calibri"/>
          <w:b/>
          <w:szCs w:val="24"/>
          <w:lang w:eastAsia="en-US"/>
        </w:rPr>
      </w:pPr>
      <w:r w:rsidRPr="00982CB6">
        <w:rPr>
          <w:rFonts w:eastAsia="Calibri"/>
          <w:szCs w:val="24"/>
          <w:lang w:eastAsia="en-US"/>
        </w:rPr>
        <w:t>Mail</w:t>
      </w:r>
      <w:r w:rsidRPr="00377871">
        <w:rPr>
          <w:rFonts w:eastAsia="Calibri"/>
          <w:szCs w:val="24"/>
          <w:lang w:eastAsia="en-US"/>
        </w:rPr>
        <w:t xml:space="preserve"> sent </w:t>
      </w:r>
      <w:r>
        <w:rPr>
          <w:rFonts w:eastAsia="Calibri"/>
          <w:szCs w:val="24"/>
          <w:lang w:eastAsia="en-US"/>
        </w:rPr>
        <w:t xml:space="preserve">to the contracting authority </w:t>
      </w:r>
      <w:r w:rsidRPr="00377871">
        <w:rPr>
          <w:rFonts w:eastAsia="Calibri"/>
          <w:szCs w:val="24"/>
          <w:lang w:eastAsia="en-US"/>
        </w:rPr>
        <w:t xml:space="preserve">is deemed to have </w:t>
      </w:r>
      <w:r w:rsidRPr="00147EA3">
        <w:rPr>
          <w:rFonts w:eastAsia="Calibri"/>
          <w:szCs w:val="24"/>
          <w:lang w:eastAsia="en-US"/>
        </w:rPr>
        <w:t xml:space="preserve">been </w:t>
      </w:r>
      <w:r w:rsidRPr="00377871">
        <w:rPr>
          <w:rFonts w:eastAsia="Calibri"/>
          <w:szCs w:val="24"/>
          <w:lang w:eastAsia="en-US"/>
        </w:rPr>
        <w:t>received by the contracting authority on the date on which the department responsible referred to in Article I.</w:t>
      </w:r>
      <w:r>
        <w:rPr>
          <w:rFonts w:eastAsia="Calibri"/>
          <w:szCs w:val="24"/>
          <w:lang w:eastAsia="en-US"/>
        </w:rPr>
        <w:t>8 registers it</w:t>
      </w:r>
      <w:r w:rsidRPr="00377871">
        <w:rPr>
          <w:rFonts w:eastAsia="Calibri"/>
          <w:szCs w:val="24"/>
          <w:lang w:eastAsia="en-US"/>
        </w:rPr>
        <w:t>.</w:t>
      </w:r>
    </w:p>
    <w:p w14:paraId="2F96136A" w14:textId="77777777" w:rsidR="00176131" w:rsidRDefault="00176131" w:rsidP="00176131">
      <w:pPr>
        <w:adjustRightInd w:val="0"/>
        <w:spacing w:before="100" w:beforeAutospacing="1" w:after="100" w:afterAutospacing="1"/>
        <w:jc w:val="both"/>
        <w:rPr>
          <w:rFonts w:eastAsia="Calibri"/>
          <w:szCs w:val="24"/>
          <w:lang w:eastAsia="en-US"/>
        </w:rPr>
      </w:pPr>
      <w:r w:rsidRPr="00DD2B02">
        <w:rPr>
          <w:rFonts w:eastAsia="Calibri"/>
          <w:i/>
          <w:szCs w:val="24"/>
          <w:lang w:eastAsia="en-US"/>
        </w:rPr>
        <w:t>Formal notifications</w:t>
      </w:r>
      <w:r w:rsidRPr="001D7292">
        <w:rPr>
          <w:rFonts w:eastAsia="Calibri"/>
          <w:szCs w:val="24"/>
          <w:lang w:eastAsia="en-US"/>
        </w:rPr>
        <w:t xml:space="preserve"> are considered to have been received by the receiving party on the date of receipt indicated</w:t>
      </w:r>
      <w:r>
        <w:rPr>
          <w:rFonts w:eastAsia="Calibri"/>
          <w:szCs w:val="24"/>
          <w:lang w:eastAsia="en-US"/>
        </w:rPr>
        <w:t xml:space="preserve"> in the proof received by the sending party that the message was delivered to the specified recipient. </w:t>
      </w:r>
    </w:p>
    <w:p w14:paraId="2B7383E1" w14:textId="77777777" w:rsidR="00176131" w:rsidRPr="00AE6F7A" w:rsidRDefault="00176131" w:rsidP="00176131">
      <w:pPr>
        <w:pStyle w:val="Heading3"/>
        <w:keepLines w:val="0"/>
        <w:numPr>
          <w:ilvl w:val="2"/>
          <w:numId w:val="25"/>
        </w:numPr>
        <w:spacing w:before="100" w:beforeAutospacing="1" w:after="100" w:afterAutospacing="1"/>
        <w:rPr>
          <w:lang w:val="it-IT" w:eastAsia="en-GB"/>
        </w:rPr>
      </w:pPr>
      <w:r w:rsidRPr="00AE6F7A">
        <w:rPr>
          <w:lang w:val="it-IT" w:eastAsia="en-GB"/>
        </w:rPr>
        <w:t>Submission of e-documents via e-PRIOR</w:t>
      </w:r>
    </w:p>
    <w:p w14:paraId="09971553" w14:textId="77777777" w:rsidR="00176131" w:rsidRPr="00673DFC" w:rsidRDefault="00176131" w:rsidP="00176131">
      <w:pPr>
        <w:numPr>
          <w:ilvl w:val="0"/>
          <w:numId w:val="5"/>
        </w:numPr>
        <w:spacing w:before="100" w:beforeAutospacing="1" w:after="100" w:afterAutospacing="1"/>
        <w:jc w:val="both"/>
      </w:pPr>
      <w:r>
        <w:t>If provided for in the special conditions, t</w:t>
      </w:r>
      <w:r w:rsidRPr="00673DFC">
        <w:t xml:space="preserve">he exchange of electronic documents (e-documents) such as requests for services, </w:t>
      </w:r>
      <w:r>
        <w:t xml:space="preserve">specific contracts </w:t>
      </w:r>
      <w:r w:rsidRPr="00673DFC">
        <w:t xml:space="preserve">and invoices between the parties is automated </w:t>
      </w:r>
      <w:r>
        <w:t>through</w:t>
      </w:r>
      <w:r w:rsidRPr="00673DFC">
        <w:t xml:space="preserve"> the use of the </w:t>
      </w:r>
      <w:r w:rsidRPr="00DD2B02">
        <w:rPr>
          <w:i/>
        </w:rPr>
        <w:t>e-PRIOR</w:t>
      </w:r>
      <w:r w:rsidRPr="00DD2B02">
        <w:t xml:space="preserve"> </w:t>
      </w:r>
      <w:r w:rsidRPr="00673DFC">
        <w:t xml:space="preserve">platform. This platform provides two possibilities for such exchanges: either </w:t>
      </w:r>
      <w:r>
        <w:t>through web services</w:t>
      </w:r>
      <w:r w:rsidRPr="00673DFC" w:rsidDel="00B53DF8">
        <w:t xml:space="preserve"> </w:t>
      </w:r>
      <w:r>
        <w:t>(</w:t>
      </w:r>
      <w:r w:rsidRPr="00673DFC">
        <w:t xml:space="preserve">machine-to-machine </w:t>
      </w:r>
      <w:r>
        <w:t xml:space="preserve">connection) </w:t>
      </w:r>
      <w:r w:rsidRPr="00673DFC">
        <w:t>or</w:t>
      </w:r>
      <w:r w:rsidRPr="00B53DF8">
        <w:t xml:space="preserve"> </w:t>
      </w:r>
      <w:r>
        <w:t>through a web application (</w:t>
      </w:r>
      <w:r w:rsidRPr="00673DFC">
        <w:t xml:space="preserve">the </w:t>
      </w:r>
      <w:r w:rsidRPr="004771FD">
        <w:rPr>
          <w:i/>
        </w:rPr>
        <w:t>supplier portal</w:t>
      </w:r>
      <w:r>
        <w:t>)</w:t>
      </w:r>
      <w:r w:rsidRPr="00673DFC">
        <w:t xml:space="preserve">. </w:t>
      </w:r>
    </w:p>
    <w:p w14:paraId="0419C8AE" w14:textId="77777777" w:rsidR="00176131" w:rsidRPr="00673DFC" w:rsidRDefault="00176131" w:rsidP="00176131">
      <w:pPr>
        <w:numPr>
          <w:ilvl w:val="0"/>
          <w:numId w:val="5"/>
        </w:numPr>
        <w:spacing w:before="100" w:beforeAutospacing="1" w:after="100" w:afterAutospacing="1"/>
        <w:jc w:val="both"/>
      </w:pPr>
      <w:r w:rsidRPr="00673DFC">
        <w:t xml:space="preserve">The contracting authority takes the necessary measures to implement and maintain electronic systems that enable the </w:t>
      </w:r>
      <w:r w:rsidRPr="004771FD">
        <w:rPr>
          <w:i/>
        </w:rPr>
        <w:t>supplier portal</w:t>
      </w:r>
      <w:r w:rsidRPr="00673DFC">
        <w:t xml:space="preserve"> </w:t>
      </w:r>
      <w:r>
        <w:t xml:space="preserve">to be used </w:t>
      </w:r>
      <w:r w:rsidRPr="00673DFC">
        <w:t>effective</w:t>
      </w:r>
      <w:r>
        <w:t>ly</w:t>
      </w:r>
      <w:r w:rsidRPr="00673DFC">
        <w:t xml:space="preserve">. </w:t>
      </w:r>
    </w:p>
    <w:p w14:paraId="6C345F2D" w14:textId="77777777" w:rsidR="00176131" w:rsidRPr="00673DFC" w:rsidRDefault="00176131" w:rsidP="00176131">
      <w:pPr>
        <w:numPr>
          <w:ilvl w:val="0"/>
          <w:numId w:val="5"/>
        </w:numPr>
        <w:spacing w:before="100" w:beforeAutospacing="1" w:after="100" w:afterAutospacing="1"/>
        <w:jc w:val="both"/>
      </w:pPr>
      <w:r w:rsidRPr="00673DFC">
        <w:t xml:space="preserve">In </w:t>
      </w:r>
      <w:r>
        <w:t xml:space="preserve">the </w:t>
      </w:r>
      <w:r w:rsidRPr="00673DFC">
        <w:t xml:space="preserve">case of machine-to-machine </w:t>
      </w:r>
      <w:r>
        <w:t>connection</w:t>
      </w:r>
      <w:r w:rsidRPr="00673DFC">
        <w:t xml:space="preserve">, a direct connection is established between the parties’ </w:t>
      </w:r>
      <w:r w:rsidRPr="00DD2B02">
        <w:rPr>
          <w:i/>
        </w:rPr>
        <w:t>back offices</w:t>
      </w:r>
      <w:r w:rsidRPr="00673DFC">
        <w:t xml:space="preserve">. In this case, the parties take the measures necessary on their side to implement and maintain electronic systems that enable </w:t>
      </w:r>
      <w:r>
        <w:t xml:space="preserve">the machine-to-machine connection </w:t>
      </w:r>
      <w:r>
        <w:lastRenderedPageBreak/>
        <w:t>to be used</w:t>
      </w:r>
      <w:r w:rsidRPr="00673DFC">
        <w:t xml:space="preserve"> effective</w:t>
      </w:r>
      <w:r>
        <w:t>ly</w:t>
      </w:r>
      <w:r w:rsidRPr="00673DFC">
        <w:t xml:space="preserve">. The electronic systems are specified in the </w:t>
      </w:r>
      <w:r w:rsidRPr="00937BC6">
        <w:rPr>
          <w:i/>
        </w:rPr>
        <w:t>interface control document</w:t>
      </w:r>
      <w:r w:rsidRPr="00673DFC">
        <w:t xml:space="preserve">. The contractor (or leader in </w:t>
      </w:r>
      <w:r>
        <w:t xml:space="preserve">the </w:t>
      </w:r>
      <w:r w:rsidRPr="00673DFC">
        <w:t xml:space="preserve">case of </w:t>
      </w:r>
      <w:r>
        <w:t xml:space="preserve">a </w:t>
      </w:r>
      <w:r w:rsidRPr="00673DFC">
        <w:t xml:space="preserve">joint tender) must take the necessary technical measures to set up </w:t>
      </w:r>
      <w:r>
        <w:t xml:space="preserve">a machine-to-machine connection and </w:t>
      </w:r>
      <w:r w:rsidRPr="00673DFC">
        <w:t>at its own cost.</w:t>
      </w:r>
    </w:p>
    <w:p w14:paraId="30342262" w14:textId="77777777" w:rsidR="00176131" w:rsidRPr="00673DFC" w:rsidRDefault="00176131" w:rsidP="00176131">
      <w:pPr>
        <w:numPr>
          <w:ilvl w:val="0"/>
          <w:numId w:val="5"/>
        </w:numPr>
        <w:spacing w:before="100" w:beforeAutospacing="1" w:after="100" w:afterAutospacing="1"/>
        <w:jc w:val="both"/>
      </w:pPr>
      <w:r w:rsidRPr="00673DFC">
        <w:t xml:space="preserve">If communication via the </w:t>
      </w:r>
      <w:r w:rsidRPr="004771FD">
        <w:rPr>
          <w:i/>
        </w:rPr>
        <w:t>supplier portal</w:t>
      </w:r>
      <w:r w:rsidRPr="00673DFC">
        <w:t xml:space="preserve"> or </w:t>
      </w:r>
      <w:r>
        <w:t>via the web services (</w:t>
      </w:r>
      <w:r w:rsidRPr="00673DFC">
        <w:t xml:space="preserve">machine-to-machine </w:t>
      </w:r>
      <w:r>
        <w:t xml:space="preserve">connection) </w:t>
      </w:r>
      <w:r w:rsidRPr="00673DFC">
        <w:t xml:space="preserve">is hindered by factors beyond the control of one party, it must </w:t>
      </w:r>
      <w:r w:rsidRPr="00022D36">
        <w:rPr>
          <w:i/>
        </w:rPr>
        <w:t>notify</w:t>
      </w:r>
      <w:r w:rsidRPr="00673DFC">
        <w:t xml:space="preserve"> the other immediately and the parties must take the necessary measures to restore this communication. </w:t>
      </w:r>
    </w:p>
    <w:p w14:paraId="5B17C5C5" w14:textId="77777777" w:rsidR="00176131" w:rsidRPr="00673DFC" w:rsidRDefault="00176131" w:rsidP="00176131">
      <w:pPr>
        <w:numPr>
          <w:ilvl w:val="0"/>
          <w:numId w:val="5"/>
        </w:numPr>
        <w:spacing w:before="100" w:beforeAutospacing="1" w:after="100" w:afterAutospacing="1"/>
        <w:jc w:val="both"/>
      </w:pPr>
      <w:r w:rsidRPr="00673DFC">
        <w:t xml:space="preserve">If it is impossible to </w:t>
      </w:r>
      <w:r>
        <w:t>restore</w:t>
      </w:r>
      <w:r w:rsidRPr="00673DFC">
        <w:t xml:space="preserve"> the communication within two working days, one party </w:t>
      </w:r>
      <w:r>
        <w:t>must</w:t>
      </w:r>
      <w:r w:rsidRPr="00673DFC">
        <w:t xml:space="preserve"> </w:t>
      </w:r>
      <w:r w:rsidRPr="00DD2B02">
        <w:rPr>
          <w:i/>
        </w:rPr>
        <w:t>notify</w:t>
      </w:r>
      <w:r w:rsidRPr="00673DFC">
        <w:t xml:space="preserve"> the other that </w:t>
      </w:r>
      <w:r>
        <w:t>alternative means of</w:t>
      </w:r>
      <w:r w:rsidRPr="00673DFC">
        <w:t xml:space="preserve"> communication </w:t>
      </w:r>
      <w:r>
        <w:t xml:space="preserve">specified in Article II.5.1 will be used until the </w:t>
      </w:r>
      <w:r w:rsidRPr="004771FD">
        <w:rPr>
          <w:i/>
        </w:rPr>
        <w:t>supplier portal</w:t>
      </w:r>
      <w:r w:rsidRPr="00673DFC">
        <w:t xml:space="preserve"> or the machine-to-machine </w:t>
      </w:r>
      <w:r>
        <w:t>connection</w:t>
      </w:r>
      <w:r w:rsidRPr="00673DFC">
        <w:t xml:space="preserve"> is restored. </w:t>
      </w:r>
    </w:p>
    <w:p w14:paraId="3A0AEAF0" w14:textId="77777777" w:rsidR="00176131" w:rsidRPr="00673DFC" w:rsidRDefault="00176131" w:rsidP="00176131">
      <w:pPr>
        <w:numPr>
          <w:ilvl w:val="0"/>
          <w:numId w:val="5"/>
        </w:numPr>
        <w:spacing w:before="100" w:beforeAutospacing="1" w:after="100" w:afterAutospacing="1"/>
        <w:jc w:val="both"/>
      </w:pPr>
      <w:r w:rsidRPr="00673DFC">
        <w:t xml:space="preserve">When a change in the </w:t>
      </w:r>
      <w:r w:rsidRPr="00937BC6">
        <w:rPr>
          <w:i/>
        </w:rPr>
        <w:t>interface control document</w:t>
      </w:r>
      <w:r w:rsidRPr="00673DFC">
        <w:t xml:space="preserve"> requires adaptations, the contractor (or leader in </w:t>
      </w:r>
      <w:r>
        <w:t xml:space="preserve">the </w:t>
      </w:r>
      <w:r w:rsidRPr="00673DFC">
        <w:t xml:space="preserve">case of </w:t>
      </w:r>
      <w:r>
        <w:t xml:space="preserve">a </w:t>
      </w:r>
      <w:r w:rsidRPr="00673DFC">
        <w:t xml:space="preserve">joint tender) has up to </w:t>
      </w:r>
      <w:r>
        <w:t>six</w:t>
      </w:r>
      <w:r w:rsidRPr="00673DFC">
        <w:t xml:space="preserve"> months from receipt of the </w:t>
      </w:r>
      <w:r w:rsidRPr="00DD2B02">
        <w:rPr>
          <w:i/>
        </w:rPr>
        <w:t>notification</w:t>
      </w:r>
      <w:r w:rsidRPr="006F1CCC">
        <w:t xml:space="preserve"> </w:t>
      </w:r>
      <w:r w:rsidRPr="00673DFC">
        <w:t xml:space="preserve">to implement this change. This period can be shortened </w:t>
      </w:r>
      <w:r>
        <w:t>by</w:t>
      </w:r>
      <w:r w:rsidRPr="00673DFC">
        <w:t xml:space="preserve"> mutual agreement of the parties. This period does not apply to urgent measures required by the security policy of the contracting authority </w:t>
      </w:r>
      <w:r>
        <w:t>to</w:t>
      </w:r>
      <w:r w:rsidRPr="00673DFC">
        <w:t xml:space="preserve"> ensur</w:t>
      </w:r>
      <w:r>
        <w:t>e</w:t>
      </w:r>
      <w:r w:rsidRPr="00673DFC">
        <w:t xml:space="preserve"> integrity, confidentiality and non-repudiation of information and </w:t>
      </w:r>
      <w:r>
        <w:t xml:space="preserve">the </w:t>
      </w:r>
      <w:r w:rsidRPr="00673DFC">
        <w:t xml:space="preserve">availability of </w:t>
      </w:r>
      <w:r w:rsidRPr="00DD2B02">
        <w:rPr>
          <w:i/>
        </w:rPr>
        <w:t>e-PRIOR</w:t>
      </w:r>
      <w:r>
        <w:t>, which must be applied immediately</w:t>
      </w:r>
      <w:r w:rsidRPr="00673DFC">
        <w:t xml:space="preserve">. </w:t>
      </w:r>
    </w:p>
    <w:p w14:paraId="4FE3C0E5" w14:textId="77777777" w:rsidR="00176131" w:rsidRDefault="00176131" w:rsidP="00176131">
      <w:pPr>
        <w:pStyle w:val="Heading3"/>
        <w:keepLines w:val="0"/>
        <w:numPr>
          <w:ilvl w:val="2"/>
          <w:numId w:val="25"/>
        </w:numPr>
        <w:spacing w:before="100" w:beforeAutospacing="1" w:after="100" w:afterAutospacing="1"/>
        <w:rPr>
          <w:lang w:eastAsia="en-GB"/>
        </w:rPr>
      </w:pPr>
      <w:r w:rsidRPr="00925DCC">
        <w:rPr>
          <w:lang w:eastAsia="en-GB"/>
        </w:rPr>
        <w:t xml:space="preserve">Validity and </w:t>
      </w:r>
      <w:r>
        <w:rPr>
          <w:lang w:eastAsia="en-GB"/>
        </w:rPr>
        <w:t>date</w:t>
      </w:r>
      <w:r w:rsidRPr="00925DCC">
        <w:rPr>
          <w:lang w:eastAsia="en-GB"/>
        </w:rPr>
        <w:t xml:space="preserve"> of e</w:t>
      </w:r>
      <w:r>
        <w:rPr>
          <w:lang w:eastAsia="en-GB"/>
        </w:rPr>
        <w:t>-documents</w:t>
      </w:r>
    </w:p>
    <w:p w14:paraId="6F6BE482" w14:textId="77777777" w:rsidR="00176131" w:rsidRPr="001F4EED" w:rsidRDefault="00176131" w:rsidP="00176131">
      <w:pPr>
        <w:numPr>
          <w:ilvl w:val="0"/>
          <w:numId w:val="6"/>
        </w:numPr>
        <w:spacing w:before="100" w:beforeAutospacing="1" w:after="100" w:afterAutospacing="1"/>
        <w:jc w:val="both"/>
      </w:pPr>
      <w:r w:rsidRPr="001F4EED">
        <w:t>The parties agree that any e-document</w:t>
      </w:r>
      <w:r>
        <w:t>,</w:t>
      </w:r>
      <w:r w:rsidRPr="001F4EED">
        <w:t xml:space="preserve"> </w:t>
      </w:r>
      <w:r>
        <w:t>including</w:t>
      </w:r>
      <w:r w:rsidRPr="001F4EED">
        <w:t xml:space="preserve"> related attachments exchanged </w:t>
      </w:r>
      <w:r>
        <w:t>via</w:t>
      </w:r>
      <w:r w:rsidRPr="001F4EED">
        <w:t xml:space="preserve"> </w:t>
      </w:r>
      <w:r w:rsidRPr="00DD2B02">
        <w:rPr>
          <w:i/>
        </w:rPr>
        <w:t>e-PRIOR</w:t>
      </w:r>
      <w:r w:rsidRPr="001F4EED">
        <w:t>:</w:t>
      </w:r>
    </w:p>
    <w:p w14:paraId="192A4ED5" w14:textId="77777777" w:rsidR="00176131" w:rsidRPr="00673DFC" w:rsidRDefault="00176131" w:rsidP="00176131">
      <w:pPr>
        <w:numPr>
          <w:ilvl w:val="0"/>
          <w:numId w:val="7"/>
        </w:numPr>
        <w:spacing w:before="100" w:beforeAutospacing="1" w:after="100" w:afterAutospacing="1"/>
        <w:jc w:val="both"/>
      </w:pPr>
      <w:r w:rsidRPr="00673DFC">
        <w:t>is considered as equivalent to a paper document</w:t>
      </w:r>
      <w:r>
        <w:t>;</w:t>
      </w:r>
      <w:r w:rsidRPr="00673DFC">
        <w:t xml:space="preserve"> </w:t>
      </w:r>
    </w:p>
    <w:p w14:paraId="071F01BF" w14:textId="77777777" w:rsidR="00176131" w:rsidRDefault="00176131" w:rsidP="00176131">
      <w:pPr>
        <w:numPr>
          <w:ilvl w:val="0"/>
          <w:numId w:val="7"/>
        </w:numPr>
        <w:spacing w:before="100" w:beforeAutospacing="1" w:after="100" w:afterAutospacing="1"/>
        <w:jc w:val="both"/>
      </w:pPr>
      <w:r w:rsidRPr="00673DFC">
        <w:t>is deemed to be the original of the document</w:t>
      </w:r>
      <w:r>
        <w:t>;</w:t>
      </w:r>
    </w:p>
    <w:p w14:paraId="4B92B0FC" w14:textId="77777777" w:rsidR="00176131" w:rsidRPr="006C230C" w:rsidRDefault="00176131" w:rsidP="00176131">
      <w:pPr>
        <w:numPr>
          <w:ilvl w:val="0"/>
          <w:numId w:val="7"/>
        </w:numPr>
        <w:spacing w:before="100" w:beforeAutospacing="1" w:after="100" w:afterAutospacing="1"/>
        <w:jc w:val="both"/>
      </w:pPr>
      <w:r w:rsidRPr="00E2233E">
        <w:t>is legally binding on the part</w:t>
      </w:r>
      <w:r>
        <w:t>ies</w:t>
      </w:r>
      <w:r w:rsidRPr="00E2233E">
        <w:t xml:space="preserve"> </w:t>
      </w:r>
      <w:r>
        <w:t xml:space="preserve">once an </w:t>
      </w:r>
      <w:r w:rsidRPr="00DD2B02">
        <w:rPr>
          <w:i/>
        </w:rPr>
        <w:t>e-PRIOR</w:t>
      </w:r>
      <w:r w:rsidRPr="00E2233E">
        <w:t xml:space="preserve"> authorised person has performed the </w:t>
      </w:r>
      <w:r>
        <w:t>‘</w:t>
      </w:r>
      <w:r w:rsidRPr="00E2233E">
        <w:t>sign</w:t>
      </w:r>
      <w:r>
        <w:t>’</w:t>
      </w:r>
      <w:r w:rsidRPr="00E2233E">
        <w:t xml:space="preserve"> action in </w:t>
      </w:r>
      <w:r w:rsidRPr="00DD2B02">
        <w:rPr>
          <w:i/>
        </w:rPr>
        <w:t>e-PRIOR</w:t>
      </w:r>
      <w:r>
        <w:t xml:space="preserve"> and</w:t>
      </w:r>
      <w:r w:rsidRPr="006C230C">
        <w:t xml:space="preserve"> has full legal effect</w:t>
      </w:r>
      <w:r>
        <w:t>;</w:t>
      </w:r>
      <w:r w:rsidRPr="006C230C">
        <w:t xml:space="preserve"> and</w:t>
      </w:r>
    </w:p>
    <w:p w14:paraId="559CA104" w14:textId="77777777" w:rsidR="00176131" w:rsidRPr="006C230C" w:rsidRDefault="00176131" w:rsidP="00176131">
      <w:pPr>
        <w:numPr>
          <w:ilvl w:val="0"/>
          <w:numId w:val="7"/>
        </w:numPr>
        <w:spacing w:before="100" w:beforeAutospacing="1" w:after="100" w:afterAutospacing="1"/>
        <w:jc w:val="both"/>
      </w:pPr>
      <w:r w:rsidRPr="006C230C">
        <w:t>constitutes evidence of the information contained in</w:t>
      </w:r>
      <w:r>
        <w:t xml:space="preserve"> it</w:t>
      </w:r>
      <w:r w:rsidRPr="006C230C">
        <w:t xml:space="preserve"> and is admissible as evidence in judicial proceedings. </w:t>
      </w:r>
    </w:p>
    <w:p w14:paraId="74D9FEC0" w14:textId="77777777" w:rsidR="00176131" w:rsidRPr="00925DCC" w:rsidRDefault="00176131" w:rsidP="00176131">
      <w:pPr>
        <w:numPr>
          <w:ilvl w:val="0"/>
          <w:numId w:val="6"/>
        </w:numPr>
        <w:spacing w:before="100" w:beforeAutospacing="1" w:after="100" w:afterAutospacing="1"/>
        <w:jc w:val="both"/>
      </w:pPr>
      <w:r>
        <w:t xml:space="preserve">The parties </w:t>
      </w:r>
      <w:r w:rsidRPr="00E2233E">
        <w:t>expressly waive any rights to contest the validity of such a document solely on the ground</w:t>
      </w:r>
      <w:r>
        <w:t>s</w:t>
      </w:r>
      <w:r w:rsidRPr="00E2233E">
        <w:t xml:space="preserve"> that communications between the parties occurred through </w:t>
      </w:r>
      <w:r w:rsidRPr="00DD2B02">
        <w:rPr>
          <w:i/>
        </w:rPr>
        <w:t>e-PRIOR</w:t>
      </w:r>
      <w:r w:rsidRPr="00E2233E">
        <w:t xml:space="preserve"> or that the document has been signed through </w:t>
      </w:r>
      <w:r w:rsidRPr="00DD2B02">
        <w:rPr>
          <w:i/>
        </w:rPr>
        <w:t>e-PRIOR</w:t>
      </w:r>
      <w:r w:rsidRPr="00E2233E">
        <w:t xml:space="preserve">. </w:t>
      </w:r>
      <w:r>
        <w:t xml:space="preserve">If </w:t>
      </w:r>
      <w:r w:rsidRPr="00925DCC">
        <w:t xml:space="preserve">a direct connection </w:t>
      </w:r>
      <w:r>
        <w:t>is</w:t>
      </w:r>
      <w:r w:rsidRPr="00925DCC">
        <w:t xml:space="preserve"> established between the </w:t>
      </w:r>
      <w:r>
        <w:t>parties’</w:t>
      </w:r>
      <w:r w:rsidRPr="00925DCC">
        <w:t xml:space="preserve"> </w:t>
      </w:r>
      <w:r w:rsidRPr="00DD2B02">
        <w:rPr>
          <w:i/>
        </w:rPr>
        <w:t>back offices</w:t>
      </w:r>
      <w:r w:rsidRPr="00925DCC">
        <w:t xml:space="preserve"> to allow electronic transfer of </w:t>
      </w:r>
      <w:r>
        <w:t>documents</w:t>
      </w:r>
      <w:r w:rsidRPr="00925DCC">
        <w:t xml:space="preserve">, the </w:t>
      </w:r>
      <w:r>
        <w:t>parties agree that an e-document</w:t>
      </w:r>
      <w:r w:rsidRPr="00925DCC">
        <w:t xml:space="preserve">, sent as mentioned in the </w:t>
      </w:r>
      <w:r w:rsidRPr="00937BC6">
        <w:rPr>
          <w:i/>
        </w:rPr>
        <w:t>interface control document</w:t>
      </w:r>
      <w:r w:rsidRPr="00925DCC">
        <w:t xml:space="preserve">, qualifies as an </w:t>
      </w:r>
      <w:r w:rsidRPr="00DD2B02">
        <w:rPr>
          <w:i/>
        </w:rPr>
        <w:t>EDI message</w:t>
      </w:r>
      <w:r w:rsidRPr="00925DCC">
        <w:t xml:space="preserve">. </w:t>
      </w:r>
    </w:p>
    <w:p w14:paraId="6A0F05F5" w14:textId="77777777" w:rsidR="00176131" w:rsidRPr="00925DCC" w:rsidRDefault="00176131" w:rsidP="00176131">
      <w:pPr>
        <w:numPr>
          <w:ilvl w:val="0"/>
          <w:numId w:val="6"/>
        </w:numPr>
        <w:spacing w:before="100" w:beforeAutospacing="1" w:after="100" w:afterAutospacing="1"/>
        <w:jc w:val="both"/>
      </w:pPr>
      <w:r>
        <w:t xml:space="preserve">If the e-document </w:t>
      </w:r>
      <w:r w:rsidRPr="00925DCC">
        <w:t xml:space="preserve">is dispatched through the </w:t>
      </w:r>
      <w:r w:rsidRPr="004771FD">
        <w:rPr>
          <w:i/>
        </w:rPr>
        <w:t>supplier portal</w:t>
      </w:r>
      <w:r w:rsidRPr="00925DCC">
        <w:t xml:space="preserve">, </w:t>
      </w:r>
      <w:r>
        <w:t>it is</w:t>
      </w:r>
      <w:r w:rsidRPr="00925DCC">
        <w:t xml:space="preserve"> deemed to have been l</w:t>
      </w:r>
      <w:r>
        <w:t>egally issued or sent when the c</w:t>
      </w:r>
      <w:r w:rsidRPr="00925DCC">
        <w:t xml:space="preserve">ontractor </w:t>
      </w:r>
      <w:r>
        <w:t>(or leader in the case of a joint tender) is</w:t>
      </w:r>
      <w:r w:rsidRPr="00925DCC">
        <w:t xml:space="preserve"> able to successfully submit the </w:t>
      </w:r>
      <w:r>
        <w:t xml:space="preserve">e-document </w:t>
      </w:r>
      <w:r w:rsidRPr="00925DCC">
        <w:t xml:space="preserve">without any error messages. The generated PDF and XML document </w:t>
      </w:r>
      <w:r>
        <w:t>for</w:t>
      </w:r>
      <w:r w:rsidRPr="00925DCC">
        <w:t xml:space="preserve"> the </w:t>
      </w:r>
      <w:r>
        <w:t>e-document are</w:t>
      </w:r>
      <w:r w:rsidRPr="00925DCC">
        <w:t xml:space="preserve"> considered as a proof of receipt by the contracting authority. </w:t>
      </w:r>
    </w:p>
    <w:p w14:paraId="5D646BBB" w14:textId="77777777" w:rsidR="00176131" w:rsidRPr="00925DCC" w:rsidRDefault="00176131" w:rsidP="00176131">
      <w:pPr>
        <w:numPr>
          <w:ilvl w:val="0"/>
          <w:numId w:val="6"/>
        </w:numPr>
        <w:spacing w:before="100" w:beforeAutospacing="1" w:after="100" w:afterAutospacing="1"/>
        <w:jc w:val="both"/>
      </w:pPr>
      <w:r w:rsidRPr="00925DCC">
        <w:t xml:space="preserve">In </w:t>
      </w:r>
      <w:r>
        <w:t>the event that</w:t>
      </w:r>
      <w:r w:rsidRPr="00925DCC">
        <w:t xml:space="preserve"> a</w:t>
      </w:r>
      <w:r>
        <w:t>n</w:t>
      </w:r>
      <w:r w:rsidRPr="00925DCC">
        <w:t xml:space="preserve"> </w:t>
      </w:r>
      <w:r>
        <w:t xml:space="preserve">e-document </w:t>
      </w:r>
      <w:r w:rsidRPr="00925DCC">
        <w:t>is dispatched using a direct conn</w:t>
      </w:r>
      <w:r>
        <w:t>ection established between the parties’</w:t>
      </w:r>
      <w:r w:rsidRPr="00925DCC">
        <w:t xml:space="preserve"> </w:t>
      </w:r>
      <w:r w:rsidRPr="00DD2B02">
        <w:rPr>
          <w:i/>
        </w:rPr>
        <w:t>back offices</w:t>
      </w:r>
      <w:r w:rsidRPr="00925DCC">
        <w:t xml:space="preserve">, the </w:t>
      </w:r>
      <w:r>
        <w:t>e-document is</w:t>
      </w:r>
      <w:r w:rsidRPr="00925DCC">
        <w:t xml:space="preserve"> deemed to have been legally issued or sent when its status is </w:t>
      </w:r>
      <w:r>
        <w:t>‘</w:t>
      </w:r>
      <w:r w:rsidRPr="00925DCC">
        <w:t>received</w:t>
      </w:r>
      <w:r>
        <w:t>’</w:t>
      </w:r>
      <w:r w:rsidRPr="00925DCC">
        <w:t xml:space="preserve"> as defined in the </w:t>
      </w:r>
      <w:r w:rsidRPr="00937BC6">
        <w:rPr>
          <w:i/>
        </w:rPr>
        <w:t>interface control document</w:t>
      </w:r>
      <w:r w:rsidRPr="00925DCC">
        <w:t xml:space="preserve">. </w:t>
      </w:r>
    </w:p>
    <w:p w14:paraId="7085DC11" w14:textId="77777777" w:rsidR="00176131" w:rsidRPr="00F90699" w:rsidRDefault="00176131" w:rsidP="00176131">
      <w:pPr>
        <w:numPr>
          <w:ilvl w:val="0"/>
          <w:numId w:val="6"/>
        </w:numPr>
        <w:spacing w:before="100" w:beforeAutospacing="1" w:after="100" w:afterAutospacing="1"/>
        <w:jc w:val="both"/>
      </w:pPr>
      <w:r>
        <w:t xml:space="preserve">When using the </w:t>
      </w:r>
      <w:r w:rsidRPr="004771FD">
        <w:rPr>
          <w:i/>
        </w:rPr>
        <w:t>supplier portal</w:t>
      </w:r>
      <w:r w:rsidRPr="00925DCC">
        <w:t xml:space="preserve">, the </w:t>
      </w:r>
      <w:r>
        <w:t>c</w:t>
      </w:r>
      <w:r w:rsidRPr="00925DCC">
        <w:t xml:space="preserve">ontractor </w:t>
      </w:r>
      <w:r w:rsidRPr="001F4EED">
        <w:t xml:space="preserve">(or leader in </w:t>
      </w:r>
      <w:r>
        <w:t xml:space="preserve">the </w:t>
      </w:r>
      <w:r w:rsidRPr="001F4EED">
        <w:t xml:space="preserve">case of </w:t>
      </w:r>
      <w:r>
        <w:t xml:space="preserve">a </w:t>
      </w:r>
      <w:r w:rsidRPr="001F4EED">
        <w:t xml:space="preserve">joint tender) </w:t>
      </w:r>
      <w:r>
        <w:t>can</w:t>
      </w:r>
      <w:r w:rsidRPr="00925DCC">
        <w:t xml:space="preserve"> download the </w:t>
      </w:r>
      <w:r>
        <w:t>PDF or XML message</w:t>
      </w:r>
      <w:r w:rsidRPr="00925DCC">
        <w:t xml:space="preserve"> for each </w:t>
      </w:r>
      <w:r>
        <w:t>e-document</w:t>
      </w:r>
      <w:r w:rsidRPr="00925DCC">
        <w:t xml:space="preserve"> </w:t>
      </w:r>
      <w:r>
        <w:t>for</w:t>
      </w:r>
      <w:r w:rsidRPr="00925DCC">
        <w:t xml:space="preserve"> one year </w:t>
      </w:r>
      <w:r>
        <w:t xml:space="preserve">after </w:t>
      </w:r>
      <w:r w:rsidRPr="00F90699">
        <w:t>submission. After this period, copies of the e-documents are no longer available f</w:t>
      </w:r>
      <w:r>
        <w:t xml:space="preserve">or automatic download from the </w:t>
      </w:r>
      <w:r w:rsidRPr="004771FD">
        <w:rPr>
          <w:i/>
        </w:rPr>
        <w:t>supplier portal</w:t>
      </w:r>
      <w:r w:rsidRPr="00F90699">
        <w:t xml:space="preserve">. </w:t>
      </w:r>
    </w:p>
    <w:p w14:paraId="5A587109" w14:textId="77777777" w:rsidR="00176131" w:rsidRPr="00304B2E" w:rsidRDefault="00176131" w:rsidP="00176131">
      <w:pPr>
        <w:pStyle w:val="Heading3"/>
        <w:keepLines w:val="0"/>
        <w:numPr>
          <w:ilvl w:val="2"/>
          <w:numId w:val="25"/>
        </w:numPr>
        <w:spacing w:before="100" w:beforeAutospacing="1" w:after="100" w:afterAutospacing="1"/>
        <w:rPr>
          <w:lang w:eastAsia="en-GB"/>
        </w:rPr>
      </w:pPr>
      <w:r>
        <w:rPr>
          <w:lang w:eastAsia="en-GB"/>
        </w:rPr>
        <w:t xml:space="preserve"> Authorised persons in e-PRIOR</w:t>
      </w:r>
    </w:p>
    <w:p w14:paraId="0DF53FAA" w14:textId="77777777" w:rsidR="00176131" w:rsidRDefault="00176131" w:rsidP="00176131">
      <w:pPr>
        <w:spacing w:before="100" w:beforeAutospacing="1" w:after="100" w:afterAutospacing="1"/>
        <w:jc w:val="both"/>
        <w:rPr>
          <w:szCs w:val="24"/>
        </w:rPr>
      </w:pPr>
      <w:r>
        <w:rPr>
          <w:szCs w:val="24"/>
        </w:rPr>
        <w:t xml:space="preserve">The contractor submits a request for each person who needs to be assigned the role of ‘user’ in </w:t>
      </w:r>
      <w:r w:rsidRPr="00DD2B02">
        <w:rPr>
          <w:i/>
          <w:szCs w:val="24"/>
        </w:rPr>
        <w:t>e-PRIOR</w:t>
      </w:r>
      <w:r>
        <w:rPr>
          <w:szCs w:val="24"/>
        </w:rPr>
        <w:t xml:space="preserve">. These </w:t>
      </w:r>
      <w:r w:rsidRPr="006F1954">
        <w:t>person</w:t>
      </w:r>
      <w:r>
        <w:t>s are</w:t>
      </w:r>
      <w:r w:rsidRPr="006F1954">
        <w:t xml:space="preserve"> identified by means of the European Communication Authentication Service (ECAS) and authorised to access and perform actions in </w:t>
      </w:r>
      <w:r w:rsidRPr="00DD2B02">
        <w:rPr>
          <w:i/>
        </w:rPr>
        <w:t>e-PRIOR</w:t>
      </w:r>
      <w:r w:rsidRPr="006F1954">
        <w:t xml:space="preserve"> within the permission</w:t>
      </w:r>
      <w:r>
        <w:t>s</w:t>
      </w:r>
      <w:r w:rsidRPr="006F1954">
        <w:t xml:space="preserve"> of the user role</w:t>
      </w:r>
      <w:r>
        <w:t xml:space="preserve">s that </w:t>
      </w:r>
      <w:r w:rsidRPr="006F1954">
        <w:t xml:space="preserve">the contracting authority </w:t>
      </w:r>
      <w:r>
        <w:t xml:space="preserve">has </w:t>
      </w:r>
      <w:r w:rsidRPr="006F1954">
        <w:t xml:space="preserve">assigned </w:t>
      </w:r>
      <w:r>
        <w:t>to them.</w:t>
      </w:r>
    </w:p>
    <w:p w14:paraId="1498049F" w14:textId="77777777" w:rsidR="00176131" w:rsidRDefault="00176131" w:rsidP="00176131">
      <w:pPr>
        <w:spacing w:before="100" w:beforeAutospacing="1" w:after="100" w:afterAutospacing="1"/>
        <w:jc w:val="both"/>
        <w:rPr>
          <w:szCs w:val="24"/>
        </w:rPr>
      </w:pPr>
      <w:r>
        <w:rPr>
          <w:szCs w:val="24"/>
        </w:rPr>
        <w:lastRenderedPageBreak/>
        <w:t xml:space="preserve">User roles </w:t>
      </w:r>
      <w:r w:rsidRPr="00F741AF">
        <w:rPr>
          <w:szCs w:val="24"/>
        </w:rPr>
        <w:t>enabling th</w:t>
      </w:r>
      <w:r>
        <w:rPr>
          <w:szCs w:val="24"/>
        </w:rPr>
        <w:t>es</w:t>
      </w:r>
      <w:r w:rsidRPr="00F741AF">
        <w:rPr>
          <w:szCs w:val="24"/>
        </w:rPr>
        <w:t xml:space="preserve">e </w:t>
      </w:r>
      <w:r w:rsidRPr="00DD2B02">
        <w:rPr>
          <w:i/>
        </w:rPr>
        <w:t>e-PRIOR</w:t>
      </w:r>
      <w:r w:rsidRPr="00F741AF">
        <w:rPr>
          <w:szCs w:val="24"/>
        </w:rPr>
        <w:t xml:space="preserve"> authorised persons to sign legally binding documents such as specific tenders or specific contracts </w:t>
      </w:r>
      <w:r>
        <w:rPr>
          <w:szCs w:val="24"/>
        </w:rPr>
        <w:t>are</w:t>
      </w:r>
      <w:r w:rsidRPr="00F741AF">
        <w:rPr>
          <w:szCs w:val="24"/>
        </w:rPr>
        <w:t xml:space="preserve"> granted only upon submission of supporting documents proving that the authorised person is empowered to act as a legal representative of the contractor. </w:t>
      </w:r>
    </w:p>
    <w:p w14:paraId="26F61384" w14:textId="77777777" w:rsidR="00176131" w:rsidRPr="00660411" w:rsidRDefault="00176131" w:rsidP="00176131">
      <w:pPr>
        <w:pStyle w:val="Heading2"/>
        <w:keepLines w:val="0"/>
        <w:numPr>
          <w:ilvl w:val="1"/>
          <w:numId w:val="25"/>
        </w:numPr>
        <w:spacing w:before="240" w:after="240"/>
        <w:jc w:val="both"/>
      </w:pPr>
      <w:bookmarkStart w:id="83" w:name="_Toc431897494"/>
      <w:bookmarkStart w:id="84" w:name="_Toc431897495"/>
      <w:bookmarkStart w:id="85" w:name="_Toc410815896"/>
      <w:bookmarkStart w:id="86" w:name="_Toc410815989"/>
      <w:bookmarkStart w:id="87" w:name="_Toc410827388"/>
      <w:bookmarkStart w:id="88" w:name="_Toc410827556"/>
      <w:bookmarkStart w:id="89" w:name="_Toc410827654"/>
      <w:bookmarkStart w:id="90" w:name="_Toc410827767"/>
      <w:bookmarkStart w:id="91" w:name="_Toc51061702"/>
      <w:bookmarkStart w:id="92" w:name="_Toc96006122"/>
      <w:bookmarkEnd w:id="83"/>
      <w:bookmarkEnd w:id="84"/>
      <w:bookmarkEnd w:id="85"/>
      <w:bookmarkEnd w:id="86"/>
      <w:bookmarkEnd w:id="87"/>
      <w:bookmarkEnd w:id="88"/>
      <w:bookmarkEnd w:id="89"/>
      <w:bookmarkEnd w:id="90"/>
      <w:r w:rsidRPr="00660411">
        <w:t>Liability</w:t>
      </w:r>
      <w:bookmarkEnd w:id="91"/>
      <w:bookmarkEnd w:id="92"/>
    </w:p>
    <w:p w14:paraId="49577AEE" w14:textId="77777777" w:rsidR="00176131" w:rsidRDefault="00176131" w:rsidP="00176131">
      <w:pPr>
        <w:spacing w:before="100" w:beforeAutospacing="1" w:after="100" w:afterAutospacing="1"/>
        <w:ind w:left="709" w:hanging="709"/>
        <w:jc w:val="both"/>
      </w:pPr>
      <w:r w:rsidRPr="008A5921">
        <w:rPr>
          <w:b/>
        </w:rPr>
        <w:t>II.6.1</w:t>
      </w:r>
      <w:r>
        <w:tab/>
      </w:r>
      <w:r w:rsidRPr="00AD72AA">
        <w:t xml:space="preserve">The contracting authority is not liable for any damage </w:t>
      </w:r>
      <w:r>
        <w:t xml:space="preserve">or loss </w:t>
      </w:r>
      <w:r w:rsidRPr="00AD72AA">
        <w:t>caused by the contractor, including any damage</w:t>
      </w:r>
      <w:r>
        <w:t xml:space="preserve"> or loss</w:t>
      </w:r>
      <w:r w:rsidRPr="00AD72AA">
        <w:t xml:space="preserve"> to third parties during or as a consequence of </w:t>
      </w:r>
      <w:r w:rsidRPr="00937BC6">
        <w:rPr>
          <w:i/>
        </w:rPr>
        <w:t>implementation of the FWC</w:t>
      </w:r>
      <w:r w:rsidRPr="00AD72AA">
        <w:t xml:space="preserve">. </w:t>
      </w:r>
    </w:p>
    <w:p w14:paraId="3C13DD58" w14:textId="77777777" w:rsidR="00176131" w:rsidRPr="007D129C" w:rsidRDefault="00176131" w:rsidP="00176131">
      <w:pPr>
        <w:spacing w:before="100" w:beforeAutospacing="1" w:after="100" w:afterAutospacing="1"/>
        <w:ind w:left="709" w:hanging="709"/>
        <w:jc w:val="both"/>
      </w:pPr>
      <w:r w:rsidRPr="008A5921">
        <w:rPr>
          <w:b/>
        </w:rPr>
        <w:t>II.6.</w:t>
      </w:r>
      <w:r>
        <w:rPr>
          <w:b/>
        </w:rPr>
        <w:t>2</w:t>
      </w:r>
      <w:r>
        <w:tab/>
        <w:t>I</w:t>
      </w:r>
      <w:r w:rsidRPr="007D129C">
        <w:rPr>
          <w:color w:val="000000"/>
        </w:rPr>
        <w:t>f required by the relevant applicable legislation</w:t>
      </w:r>
      <w:r>
        <w:rPr>
          <w:color w:val="000000"/>
        </w:rPr>
        <w:t>,</w:t>
      </w:r>
      <w:r w:rsidRPr="007D129C">
        <w:rPr>
          <w:b/>
        </w:rPr>
        <w:t xml:space="preserve"> </w:t>
      </w:r>
      <w:r>
        <w:t>t</w:t>
      </w:r>
      <w:r w:rsidRPr="007D129C">
        <w:t>he</w:t>
      </w:r>
      <w:r w:rsidRPr="007D129C">
        <w:rPr>
          <w:color w:val="000000"/>
        </w:rPr>
        <w:t xml:space="preserve"> </w:t>
      </w:r>
      <w:r>
        <w:rPr>
          <w:color w:val="000000"/>
        </w:rPr>
        <w:t>c</w:t>
      </w:r>
      <w:r w:rsidRPr="007D129C">
        <w:rPr>
          <w:color w:val="000000"/>
        </w:rPr>
        <w:t xml:space="preserve">ontractor </w:t>
      </w:r>
      <w:r>
        <w:rPr>
          <w:color w:val="000000"/>
        </w:rPr>
        <w:t xml:space="preserve">must </w:t>
      </w:r>
      <w:r w:rsidRPr="007D129C">
        <w:rPr>
          <w:color w:val="000000"/>
        </w:rPr>
        <w:t xml:space="preserve">take out </w:t>
      </w:r>
      <w:r>
        <w:rPr>
          <w:color w:val="000000"/>
        </w:rPr>
        <w:t xml:space="preserve">an </w:t>
      </w:r>
      <w:r w:rsidRPr="007D129C">
        <w:rPr>
          <w:color w:val="000000"/>
        </w:rPr>
        <w:t xml:space="preserve">insurance </w:t>
      </w:r>
      <w:r>
        <w:rPr>
          <w:color w:val="000000"/>
        </w:rPr>
        <w:t xml:space="preserve">policy </w:t>
      </w:r>
      <w:r w:rsidRPr="007D129C">
        <w:rPr>
          <w:color w:val="000000"/>
        </w:rPr>
        <w:t xml:space="preserve">against risks and damage </w:t>
      </w:r>
      <w:r>
        <w:rPr>
          <w:color w:val="000000"/>
        </w:rPr>
        <w:t xml:space="preserve">or loss </w:t>
      </w:r>
      <w:r w:rsidRPr="007D129C">
        <w:rPr>
          <w:color w:val="000000"/>
        </w:rPr>
        <w:t xml:space="preserve">relating to </w:t>
      </w:r>
      <w:r>
        <w:rPr>
          <w:color w:val="000000"/>
        </w:rPr>
        <w:t xml:space="preserve">the </w:t>
      </w:r>
      <w:r w:rsidRPr="00937BC6">
        <w:rPr>
          <w:i/>
          <w:color w:val="000000"/>
        </w:rPr>
        <w:t>implementation of the FWC</w:t>
      </w:r>
      <w:r w:rsidRPr="007D129C">
        <w:rPr>
          <w:color w:val="000000"/>
        </w:rPr>
        <w:t>.</w:t>
      </w:r>
      <w:r>
        <w:rPr>
          <w:color w:val="000000"/>
        </w:rPr>
        <w:t xml:space="preserve"> It</w:t>
      </w:r>
      <w:r w:rsidRPr="007D129C">
        <w:rPr>
          <w:color w:val="000000"/>
        </w:rPr>
        <w:t xml:space="preserve"> </w:t>
      </w:r>
      <w:r>
        <w:rPr>
          <w:color w:val="000000"/>
        </w:rPr>
        <w:t>must</w:t>
      </w:r>
      <w:r w:rsidRPr="007D129C">
        <w:rPr>
          <w:color w:val="000000"/>
        </w:rPr>
        <w:t xml:space="preserve"> </w:t>
      </w:r>
      <w:r>
        <w:rPr>
          <w:color w:val="000000"/>
        </w:rPr>
        <w:t xml:space="preserve">also </w:t>
      </w:r>
      <w:r w:rsidRPr="007D129C">
        <w:rPr>
          <w:color w:val="000000"/>
        </w:rPr>
        <w:t>take out supplementary insurance as reasonably required by standard practice in the industry.</w:t>
      </w:r>
      <w:r>
        <w:rPr>
          <w:color w:val="000000"/>
        </w:rPr>
        <w:t xml:space="preserve"> Upon request, the contractor must provide evidence of insurance coverage to the contracting authority.</w:t>
      </w:r>
    </w:p>
    <w:p w14:paraId="611F4D7C" w14:textId="77777777" w:rsidR="00176131" w:rsidRPr="007D129C" w:rsidRDefault="00176131" w:rsidP="00176131">
      <w:pPr>
        <w:spacing w:before="100" w:beforeAutospacing="1" w:after="100" w:afterAutospacing="1"/>
        <w:ind w:left="709" w:hanging="709"/>
        <w:jc w:val="both"/>
      </w:pPr>
      <w:r w:rsidRPr="008A5921">
        <w:rPr>
          <w:b/>
        </w:rPr>
        <w:t>II.6.</w:t>
      </w:r>
      <w:r>
        <w:rPr>
          <w:b/>
        </w:rPr>
        <w:t>3</w:t>
      </w:r>
      <w:r>
        <w:tab/>
      </w:r>
      <w:r w:rsidRPr="007D129C">
        <w:t xml:space="preserve">The </w:t>
      </w:r>
      <w:r>
        <w:t>c</w:t>
      </w:r>
      <w:r w:rsidRPr="007D129C">
        <w:t xml:space="preserve">ontractor </w:t>
      </w:r>
      <w:r>
        <w:t xml:space="preserve">is </w:t>
      </w:r>
      <w:r w:rsidRPr="007D129C">
        <w:t xml:space="preserve">liable for any loss or damage </w:t>
      </w:r>
      <w:r>
        <w:t>caused to</w:t>
      </w:r>
      <w:r w:rsidRPr="007D129C">
        <w:t xml:space="preserve"> the </w:t>
      </w:r>
      <w:r>
        <w:t>contracting authority</w:t>
      </w:r>
      <w:r w:rsidRPr="007D129C">
        <w:t xml:space="preserve"> </w:t>
      </w:r>
      <w:r>
        <w:t>during or as a consequence of</w:t>
      </w:r>
      <w:r w:rsidRPr="007D129C">
        <w:t xml:space="preserve"> </w:t>
      </w:r>
      <w:r w:rsidRPr="00937BC6">
        <w:rPr>
          <w:i/>
        </w:rPr>
        <w:t>implementation of the FWC</w:t>
      </w:r>
      <w:r w:rsidRPr="007D129C">
        <w:t>, including in the event of subcontracting</w:t>
      </w:r>
      <w:r>
        <w:t xml:space="preserve">, </w:t>
      </w:r>
      <w:r w:rsidRPr="007D129C">
        <w:t xml:space="preserve">but only </w:t>
      </w:r>
      <w:r>
        <w:t xml:space="preserve">up </w:t>
      </w:r>
      <w:r w:rsidRPr="007D129C">
        <w:t xml:space="preserve">to </w:t>
      </w:r>
      <w:r>
        <w:t xml:space="preserve">an amount not exceeding </w:t>
      </w:r>
      <w:r w:rsidRPr="007D129C">
        <w:t xml:space="preserve">three times the total amount of the </w:t>
      </w:r>
      <w:r>
        <w:t>relevant specific contract</w:t>
      </w:r>
      <w:r w:rsidRPr="007D129C">
        <w:t xml:space="preserve">. </w:t>
      </w:r>
      <w:r>
        <w:rPr>
          <w:szCs w:val="24"/>
          <w:lang w:eastAsia="en-GB"/>
        </w:rPr>
        <w:t>However</w:t>
      </w:r>
      <w:r w:rsidRPr="007D129C">
        <w:rPr>
          <w:szCs w:val="24"/>
          <w:lang w:eastAsia="en-GB"/>
        </w:rPr>
        <w:t xml:space="preserve">, if the damage or loss is caused by the gross negligence or wilful misconduct </w:t>
      </w:r>
      <w:r>
        <w:rPr>
          <w:szCs w:val="24"/>
          <w:lang w:eastAsia="en-GB"/>
        </w:rPr>
        <w:t>of</w:t>
      </w:r>
      <w:r w:rsidRPr="007D129C">
        <w:rPr>
          <w:szCs w:val="24"/>
          <w:lang w:eastAsia="en-GB"/>
        </w:rPr>
        <w:t xml:space="preserve"> the </w:t>
      </w:r>
      <w:r>
        <w:rPr>
          <w:szCs w:val="24"/>
          <w:lang w:eastAsia="en-GB"/>
        </w:rPr>
        <w:t>c</w:t>
      </w:r>
      <w:r w:rsidRPr="007D129C">
        <w:rPr>
          <w:szCs w:val="24"/>
          <w:lang w:eastAsia="en-GB"/>
        </w:rPr>
        <w:t xml:space="preserve">ontractor or </w:t>
      </w:r>
      <w:r>
        <w:rPr>
          <w:szCs w:val="24"/>
          <w:lang w:eastAsia="en-GB"/>
        </w:rPr>
        <w:t>of</w:t>
      </w:r>
      <w:r w:rsidRPr="007D129C">
        <w:rPr>
          <w:szCs w:val="24"/>
          <w:lang w:eastAsia="en-GB"/>
        </w:rPr>
        <w:t xml:space="preserve"> its </w:t>
      </w:r>
      <w:r w:rsidRPr="00022D36">
        <w:rPr>
          <w:i/>
          <w:szCs w:val="24"/>
          <w:lang w:eastAsia="en-GB"/>
        </w:rPr>
        <w:t>personnel</w:t>
      </w:r>
      <w:r>
        <w:rPr>
          <w:szCs w:val="24"/>
          <w:lang w:eastAsia="en-GB"/>
        </w:rPr>
        <w:t xml:space="preserve"> or subcontractors</w:t>
      </w:r>
      <w:r w:rsidRPr="007D129C">
        <w:rPr>
          <w:szCs w:val="24"/>
          <w:lang w:eastAsia="en-GB"/>
        </w:rPr>
        <w:t xml:space="preserve">, </w:t>
      </w:r>
      <w:r w:rsidRPr="00FA2037">
        <w:rPr>
          <w:szCs w:val="24"/>
          <w:lang w:eastAsia="en-GB"/>
        </w:rPr>
        <w:t xml:space="preserve">as well as in the case of an action brought against the contracting authority by a third party for breach of its intellectual property rights, </w:t>
      </w:r>
      <w:r w:rsidRPr="007D129C">
        <w:rPr>
          <w:szCs w:val="24"/>
          <w:lang w:eastAsia="en-GB"/>
        </w:rPr>
        <w:t xml:space="preserve">the </w:t>
      </w:r>
      <w:r>
        <w:rPr>
          <w:szCs w:val="24"/>
          <w:lang w:eastAsia="en-GB"/>
        </w:rPr>
        <w:t>c</w:t>
      </w:r>
      <w:r w:rsidRPr="007D129C">
        <w:rPr>
          <w:szCs w:val="24"/>
          <w:lang w:eastAsia="en-GB"/>
        </w:rPr>
        <w:t xml:space="preserve">ontractor </w:t>
      </w:r>
      <w:r>
        <w:rPr>
          <w:szCs w:val="24"/>
          <w:lang w:eastAsia="en-GB"/>
        </w:rPr>
        <w:t>is liable</w:t>
      </w:r>
      <w:r w:rsidRPr="005E6B1E">
        <w:rPr>
          <w:szCs w:val="24"/>
          <w:lang w:eastAsia="en-GB"/>
        </w:rPr>
        <w:t xml:space="preserve"> </w:t>
      </w:r>
      <w:r>
        <w:rPr>
          <w:szCs w:val="24"/>
          <w:lang w:eastAsia="en-GB"/>
        </w:rPr>
        <w:t xml:space="preserve">for </w:t>
      </w:r>
      <w:r w:rsidRPr="007D129C">
        <w:rPr>
          <w:szCs w:val="24"/>
          <w:lang w:eastAsia="en-GB"/>
        </w:rPr>
        <w:t xml:space="preserve">the </w:t>
      </w:r>
      <w:r>
        <w:rPr>
          <w:szCs w:val="24"/>
          <w:lang w:eastAsia="en-GB"/>
        </w:rPr>
        <w:t xml:space="preserve">whole </w:t>
      </w:r>
      <w:r w:rsidRPr="007D129C">
        <w:rPr>
          <w:szCs w:val="24"/>
          <w:lang w:eastAsia="en-GB"/>
        </w:rPr>
        <w:t>amount of the damage or loss.</w:t>
      </w:r>
    </w:p>
    <w:p w14:paraId="08EC8A0F" w14:textId="77777777" w:rsidR="00176131" w:rsidRDefault="00176131" w:rsidP="00176131">
      <w:pPr>
        <w:spacing w:before="100" w:beforeAutospacing="1" w:after="100" w:afterAutospacing="1"/>
        <w:ind w:left="709" w:hanging="709"/>
        <w:jc w:val="both"/>
      </w:pPr>
      <w:r w:rsidRPr="002B77A4">
        <w:rPr>
          <w:b/>
        </w:rPr>
        <w:t>II.6.4</w:t>
      </w:r>
      <w:r w:rsidRPr="002B77A4">
        <w:tab/>
        <w:t>If a third party brings any action against the contracting authority in connection with</w:t>
      </w:r>
      <w:r w:rsidRPr="00A34B49">
        <w:t xml:space="preserve"> the </w:t>
      </w:r>
      <w:r w:rsidRPr="00937BC6">
        <w:rPr>
          <w:i/>
        </w:rPr>
        <w:t>implementation of the FWC</w:t>
      </w:r>
      <w:r>
        <w:t>,</w:t>
      </w:r>
      <w:r w:rsidRPr="00A34B49">
        <w:t xml:space="preserve"> including any </w:t>
      </w:r>
      <w:r>
        <w:t xml:space="preserve">action for </w:t>
      </w:r>
      <w:r w:rsidRPr="00A34B49">
        <w:t xml:space="preserve">alleged breach of intellectual property rights, the contractor </w:t>
      </w:r>
      <w:r w:rsidRPr="006062FC">
        <w:t>must</w:t>
      </w:r>
      <w:r w:rsidRPr="00F23136">
        <w:t xml:space="preserve"> </w:t>
      </w:r>
      <w:r w:rsidRPr="003973CE">
        <w:t>assist the contracting authority</w:t>
      </w:r>
      <w:r>
        <w:t xml:space="preserve"> in the legal </w:t>
      </w:r>
      <w:r w:rsidRPr="00FD4BED">
        <w:t xml:space="preserve">proceedings, </w:t>
      </w:r>
      <w:r w:rsidRPr="00FD4BED">
        <w:rPr>
          <w:szCs w:val="24"/>
          <w:lang w:eastAsia="en-GB"/>
        </w:rPr>
        <w:t>including by intervening in support of the contracting authority upon</w:t>
      </w:r>
      <w:r>
        <w:rPr>
          <w:szCs w:val="24"/>
          <w:lang w:eastAsia="en-GB"/>
        </w:rPr>
        <w:t xml:space="preserve"> request</w:t>
      </w:r>
      <w:r w:rsidRPr="003973CE">
        <w:t xml:space="preserve">. </w:t>
      </w:r>
      <w:r>
        <w:br/>
      </w:r>
      <w:r w:rsidRPr="002B77A4">
        <w:t>If the contracting authority</w:t>
      </w:r>
      <w:r>
        <w:t>’</w:t>
      </w:r>
      <w:r w:rsidRPr="002B77A4">
        <w:t xml:space="preserve">s liability towards the third party is established and that such liability is caused by the contractor during or as a consequence of the </w:t>
      </w:r>
      <w:r w:rsidRPr="00937BC6">
        <w:rPr>
          <w:i/>
        </w:rPr>
        <w:t>implementation of the FWC</w:t>
      </w:r>
      <w:r w:rsidRPr="002B77A4">
        <w:t xml:space="preserve">, Article II.6.3 applies. </w:t>
      </w:r>
    </w:p>
    <w:p w14:paraId="75790629" w14:textId="77777777" w:rsidR="00176131" w:rsidRDefault="00176131" w:rsidP="00176131">
      <w:pPr>
        <w:spacing w:before="100" w:beforeAutospacing="1" w:after="100" w:afterAutospacing="1"/>
        <w:ind w:left="709" w:hanging="709"/>
        <w:jc w:val="both"/>
      </w:pPr>
      <w:r w:rsidRPr="008A5921">
        <w:rPr>
          <w:b/>
        </w:rPr>
        <w:t>II.6.</w:t>
      </w:r>
      <w:r>
        <w:rPr>
          <w:b/>
        </w:rPr>
        <w:t>5</w:t>
      </w:r>
      <w:r>
        <w:tab/>
        <w:t>If the c</w:t>
      </w:r>
      <w:r w:rsidRPr="000E2A9E">
        <w:t>ontractor</w:t>
      </w:r>
      <w:r>
        <w:t xml:space="preserve"> is composed of two or more economic operators (i.e. who submitted a joint tender),</w:t>
      </w:r>
      <w:r w:rsidRPr="007D129C">
        <w:t xml:space="preserve"> </w:t>
      </w:r>
      <w:r>
        <w:t>they are</w:t>
      </w:r>
      <w:r w:rsidRPr="007D129C">
        <w:t xml:space="preserve"> </w:t>
      </w:r>
      <w:r>
        <w:t xml:space="preserve">all </w:t>
      </w:r>
      <w:r w:rsidRPr="007D129C">
        <w:t xml:space="preserve">jointly and severally liable </w:t>
      </w:r>
      <w:r>
        <w:t>to</w:t>
      </w:r>
      <w:r w:rsidRPr="007D129C">
        <w:t xml:space="preserve"> the contracting authority for the </w:t>
      </w:r>
      <w:r w:rsidRPr="00937BC6">
        <w:rPr>
          <w:i/>
        </w:rPr>
        <w:t>implementation of the FWC</w:t>
      </w:r>
      <w:r w:rsidRPr="007D129C">
        <w:t>.</w:t>
      </w:r>
    </w:p>
    <w:p w14:paraId="3EEE533F" w14:textId="77777777" w:rsidR="00176131" w:rsidRPr="007D129C" w:rsidRDefault="00176131" w:rsidP="00176131">
      <w:pPr>
        <w:spacing w:before="100" w:beforeAutospacing="1" w:after="100" w:afterAutospacing="1"/>
        <w:ind w:left="709" w:hanging="709"/>
        <w:jc w:val="both"/>
        <w:rPr>
          <w:color w:val="000000"/>
        </w:rPr>
      </w:pPr>
      <w:r>
        <w:rPr>
          <w:b/>
        </w:rPr>
        <w:t>II.</w:t>
      </w:r>
      <w:r w:rsidRPr="008A5921">
        <w:rPr>
          <w:b/>
        </w:rPr>
        <w:t>6.</w:t>
      </w:r>
      <w:r>
        <w:rPr>
          <w:b/>
        </w:rPr>
        <w:t>6</w:t>
      </w:r>
      <w:r>
        <w:tab/>
      </w:r>
      <w:r w:rsidRPr="007D129C">
        <w:t xml:space="preserve">The </w:t>
      </w:r>
      <w:r>
        <w:t>contracting authority is</w:t>
      </w:r>
      <w:r w:rsidRPr="007D129C">
        <w:t xml:space="preserve"> not liable for </w:t>
      </w:r>
      <w:r>
        <w:t>any loss or damage caused to</w:t>
      </w:r>
      <w:r w:rsidRPr="007D129C">
        <w:t xml:space="preserve"> the </w:t>
      </w:r>
      <w:r>
        <w:t>c</w:t>
      </w:r>
      <w:r w:rsidRPr="007D129C">
        <w:t xml:space="preserve">ontractor </w:t>
      </w:r>
      <w:r>
        <w:t xml:space="preserve">during or as a consequence of </w:t>
      </w:r>
      <w:r w:rsidRPr="00937BC6">
        <w:rPr>
          <w:i/>
        </w:rPr>
        <w:t>implementation of the FWC</w:t>
      </w:r>
      <w:r>
        <w:t xml:space="preserve">, unless the loss or damage was caused by </w:t>
      </w:r>
      <w:r w:rsidRPr="007D129C">
        <w:t>wilful</w:t>
      </w:r>
      <w:r>
        <w:t xml:space="preserve"> </w:t>
      </w:r>
      <w:r w:rsidRPr="007D129C">
        <w:t xml:space="preserve">misconduct or gross negligence of the </w:t>
      </w:r>
      <w:r>
        <w:t>contracting authority</w:t>
      </w:r>
      <w:r w:rsidRPr="007D129C">
        <w:t>.</w:t>
      </w:r>
    </w:p>
    <w:p w14:paraId="57FC7792" w14:textId="77777777" w:rsidR="00176131" w:rsidRPr="00660411" w:rsidRDefault="00176131" w:rsidP="00176131">
      <w:pPr>
        <w:pStyle w:val="Heading2"/>
        <w:keepLines w:val="0"/>
        <w:numPr>
          <w:ilvl w:val="1"/>
          <w:numId w:val="25"/>
        </w:numPr>
        <w:spacing w:before="240" w:after="240"/>
        <w:jc w:val="both"/>
      </w:pPr>
      <w:bookmarkStart w:id="93" w:name="_Toc51061703"/>
      <w:bookmarkStart w:id="94" w:name="_Toc96006123"/>
      <w:r w:rsidRPr="00660411">
        <w:t>Conflict of interest</w:t>
      </w:r>
      <w:r>
        <w:t xml:space="preserve"> and professional conflicting interests</w:t>
      </w:r>
      <w:bookmarkEnd w:id="93"/>
      <w:bookmarkEnd w:id="94"/>
    </w:p>
    <w:p w14:paraId="0B83F429" w14:textId="77777777" w:rsidR="00176131" w:rsidRDefault="00176131" w:rsidP="00176131">
      <w:pPr>
        <w:spacing w:before="100" w:beforeAutospacing="1" w:after="100" w:afterAutospacing="1"/>
        <w:ind w:left="709" w:hanging="709"/>
        <w:jc w:val="both"/>
      </w:pPr>
      <w:r w:rsidRPr="007D129C">
        <w:rPr>
          <w:b/>
        </w:rPr>
        <w:t>II.</w:t>
      </w:r>
      <w:r>
        <w:rPr>
          <w:b/>
        </w:rPr>
        <w:t>7</w:t>
      </w:r>
      <w:r w:rsidRPr="007D129C">
        <w:rPr>
          <w:b/>
        </w:rPr>
        <w:t>.1</w:t>
      </w:r>
      <w:r w:rsidRPr="007D129C">
        <w:tab/>
        <w:t xml:space="preserve">The </w:t>
      </w:r>
      <w:r>
        <w:t>c</w:t>
      </w:r>
      <w:r w:rsidRPr="007D129C">
        <w:t xml:space="preserve">ontractor </w:t>
      </w:r>
      <w:r>
        <w:t>must</w:t>
      </w:r>
      <w:r w:rsidRPr="007D129C">
        <w:t xml:space="preserve"> take all </w:t>
      </w:r>
      <w:r>
        <w:t xml:space="preserve">the </w:t>
      </w:r>
      <w:r w:rsidRPr="007D129C">
        <w:t>necessary measures to prevent any situation</w:t>
      </w:r>
      <w:r>
        <w:t xml:space="preserve"> of </w:t>
      </w:r>
      <w:r w:rsidRPr="00DD2B02">
        <w:rPr>
          <w:i/>
        </w:rPr>
        <w:t>conflict of interest</w:t>
      </w:r>
      <w:r>
        <w:t xml:space="preserve"> or </w:t>
      </w:r>
      <w:r w:rsidRPr="00DD2B02">
        <w:rPr>
          <w:i/>
        </w:rPr>
        <w:t>professional conflicting interest</w:t>
      </w:r>
      <w:r>
        <w:t xml:space="preserve">. </w:t>
      </w:r>
    </w:p>
    <w:p w14:paraId="603A6D62" w14:textId="77777777" w:rsidR="00176131" w:rsidRDefault="00176131" w:rsidP="00176131">
      <w:pPr>
        <w:spacing w:before="100" w:beforeAutospacing="1" w:after="100" w:afterAutospacing="1"/>
        <w:ind w:left="709" w:hanging="709"/>
        <w:jc w:val="both"/>
      </w:pPr>
      <w:r w:rsidRPr="00C247C2">
        <w:rPr>
          <w:b/>
        </w:rPr>
        <w:t>II.</w:t>
      </w:r>
      <w:r>
        <w:rPr>
          <w:b/>
        </w:rPr>
        <w:t>7</w:t>
      </w:r>
      <w:r w:rsidRPr="00C247C2">
        <w:rPr>
          <w:b/>
        </w:rPr>
        <w:t>.2</w:t>
      </w:r>
      <w:r>
        <w:tab/>
        <w:t xml:space="preserve">The contractor must </w:t>
      </w:r>
      <w:r w:rsidRPr="00DD2B02">
        <w:rPr>
          <w:i/>
        </w:rPr>
        <w:t>notify</w:t>
      </w:r>
      <w:r>
        <w:t xml:space="preserve"> the contracting authority in writing as soon as possible of any situation that could constitute a </w:t>
      </w:r>
      <w:r w:rsidRPr="00DD2B02">
        <w:rPr>
          <w:i/>
        </w:rPr>
        <w:t>conflict of interest</w:t>
      </w:r>
      <w:r>
        <w:t xml:space="preserve"> or a </w:t>
      </w:r>
      <w:r w:rsidRPr="00DD2B02">
        <w:rPr>
          <w:i/>
        </w:rPr>
        <w:t>professional conflicting interest</w:t>
      </w:r>
      <w:r>
        <w:t xml:space="preserve"> during the </w:t>
      </w:r>
      <w:r w:rsidRPr="00937BC6">
        <w:rPr>
          <w:i/>
        </w:rPr>
        <w:t>implementation of the FWC</w:t>
      </w:r>
      <w:r>
        <w:t>.</w:t>
      </w:r>
      <w:r w:rsidRPr="007D129C">
        <w:t xml:space="preserve"> </w:t>
      </w:r>
      <w:r>
        <w:t>T</w:t>
      </w:r>
      <w:r w:rsidRPr="007D129C">
        <w:t xml:space="preserve">he </w:t>
      </w:r>
      <w:r>
        <w:t>c</w:t>
      </w:r>
      <w:r w:rsidRPr="007D129C">
        <w:t xml:space="preserve">ontractor </w:t>
      </w:r>
      <w:r>
        <w:t>must</w:t>
      </w:r>
      <w:r w:rsidRPr="007D129C">
        <w:t xml:space="preserve"> immediately take </w:t>
      </w:r>
      <w:r>
        <w:t>action</w:t>
      </w:r>
      <w:r w:rsidRPr="007D129C">
        <w:t xml:space="preserve"> to </w:t>
      </w:r>
      <w:r>
        <w:t>rectify the situation</w:t>
      </w:r>
      <w:r w:rsidRPr="007D129C">
        <w:t>.</w:t>
      </w:r>
      <w:r>
        <w:t xml:space="preserve"> </w:t>
      </w:r>
    </w:p>
    <w:p w14:paraId="3C83340D" w14:textId="77777777" w:rsidR="00176131" w:rsidRDefault="00176131" w:rsidP="00176131">
      <w:pPr>
        <w:spacing w:before="100" w:beforeAutospacing="1" w:after="100" w:afterAutospacing="1"/>
        <w:ind w:left="709"/>
        <w:jc w:val="both"/>
      </w:pPr>
      <w:r w:rsidRPr="007D129C">
        <w:t xml:space="preserve">The </w:t>
      </w:r>
      <w:r>
        <w:t>contracting authority</w:t>
      </w:r>
      <w:r w:rsidRPr="007D129C">
        <w:t xml:space="preserve"> </w:t>
      </w:r>
      <w:r>
        <w:t>may do any of the following:</w:t>
      </w:r>
    </w:p>
    <w:p w14:paraId="10709C56" w14:textId="77777777" w:rsidR="00176131" w:rsidRDefault="00176131" w:rsidP="00176131">
      <w:pPr>
        <w:numPr>
          <w:ilvl w:val="0"/>
          <w:numId w:val="11"/>
        </w:numPr>
        <w:spacing w:before="100" w:beforeAutospacing="1" w:after="100" w:afterAutospacing="1"/>
        <w:ind w:left="1134" w:hanging="425"/>
      </w:pPr>
      <w:r w:rsidRPr="007D129C">
        <w:lastRenderedPageBreak/>
        <w:t xml:space="preserve">verify that </w:t>
      </w:r>
      <w:r>
        <w:t>the contractor’s action is</w:t>
      </w:r>
      <w:r w:rsidRPr="007D129C">
        <w:t xml:space="preserve"> </w:t>
      </w:r>
      <w:r>
        <w:t xml:space="preserve">appropriate; </w:t>
      </w:r>
    </w:p>
    <w:p w14:paraId="4B2A38E7" w14:textId="77777777" w:rsidR="00176131" w:rsidRDefault="00176131" w:rsidP="00176131">
      <w:pPr>
        <w:numPr>
          <w:ilvl w:val="0"/>
          <w:numId w:val="11"/>
        </w:numPr>
        <w:spacing w:before="100" w:beforeAutospacing="1" w:after="100" w:afterAutospacing="1"/>
        <w:ind w:left="1134" w:hanging="425"/>
      </w:pPr>
      <w:r w:rsidRPr="007D129C">
        <w:t>require</w:t>
      </w:r>
      <w:r>
        <w:t xml:space="preserve"> the contractor to take further action </w:t>
      </w:r>
      <w:r w:rsidRPr="007D129C">
        <w:t xml:space="preserve">within a </w:t>
      </w:r>
      <w:r>
        <w:t xml:space="preserve">specified deadline; </w:t>
      </w:r>
    </w:p>
    <w:p w14:paraId="2DD5CF75" w14:textId="77777777" w:rsidR="00176131" w:rsidRDefault="00176131" w:rsidP="00176131">
      <w:pPr>
        <w:numPr>
          <w:ilvl w:val="0"/>
          <w:numId w:val="11"/>
        </w:numPr>
        <w:spacing w:before="100" w:beforeAutospacing="1" w:after="100" w:afterAutospacing="1"/>
        <w:ind w:left="1134" w:hanging="425"/>
        <w:jc w:val="both"/>
      </w:pPr>
      <w:r>
        <w:t>decide not to award a specific contract to the contractor</w:t>
      </w:r>
      <w:r w:rsidRPr="007D129C">
        <w:t xml:space="preserve">. </w:t>
      </w:r>
    </w:p>
    <w:p w14:paraId="7E8497AA" w14:textId="77777777" w:rsidR="00176131" w:rsidRDefault="00176131" w:rsidP="00176131">
      <w:pPr>
        <w:spacing w:before="100" w:beforeAutospacing="1" w:after="100" w:afterAutospacing="1"/>
        <w:ind w:left="709" w:hanging="709"/>
        <w:jc w:val="both"/>
      </w:pPr>
      <w:r w:rsidRPr="007D129C">
        <w:rPr>
          <w:b/>
        </w:rPr>
        <w:t>II.</w:t>
      </w:r>
      <w:r>
        <w:rPr>
          <w:b/>
        </w:rPr>
        <w:t>7</w:t>
      </w:r>
      <w:r w:rsidRPr="007D129C">
        <w:rPr>
          <w:b/>
        </w:rPr>
        <w:t>.</w:t>
      </w:r>
      <w:r>
        <w:rPr>
          <w:b/>
        </w:rPr>
        <w:t>3</w:t>
      </w:r>
      <w:r w:rsidRPr="007D129C">
        <w:rPr>
          <w:b/>
        </w:rPr>
        <w:tab/>
      </w:r>
      <w:r>
        <w:t>The c</w:t>
      </w:r>
      <w:r w:rsidRPr="007D129C">
        <w:t xml:space="preserve">ontractor </w:t>
      </w:r>
      <w:r>
        <w:t xml:space="preserve">must </w:t>
      </w:r>
      <w:r w:rsidRPr="007D129C">
        <w:t>pass on all the relevant obligations in writing to</w:t>
      </w:r>
      <w:r>
        <w:t>:</w:t>
      </w:r>
    </w:p>
    <w:p w14:paraId="3FBB3EA2" w14:textId="77777777" w:rsidR="00176131" w:rsidRDefault="00176131" w:rsidP="00176131">
      <w:pPr>
        <w:numPr>
          <w:ilvl w:val="0"/>
          <w:numId w:val="16"/>
        </w:numPr>
        <w:spacing w:before="100" w:beforeAutospacing="1" w:after="100" w:afterAutospacing="1"/>
        <w:ind w:left="1134" w:hanging="425"/>
        <w:jc w:val="both"/>
      </w:pPr>
      <w:r>
        <w:t xml:space="preserve">its </w:t>
      </w:r>
      <w:r w:rsidRPr="00022D36">
        <w:rPr>
          <w:i/>
        </w:rPr>
        <w:t>personnel</w:t>
      </w:r>
      <w:r>
        <w:t xml:space="preserve">; </w:t>
      </w:r>
    </w:p>
    <w:p w14:paraId="0D5E99A8" w14:textId="77777777" w:rsidR="00176131" w:rsidRDefault="00176131" w:rsidP="00176131">
      <w:pPr>
        <w:numPr>
          <w:ilvl w:val="0"/>
          <w:numId w:val="16"/>
        </w:numPr>
        <w:spacing w:before="100" w:beforeAutospacing="1" w:after="100" w:afterAutospacing="1"/>
        <w:ind w:left="1134" w:hanging="425"/>
        <w:jc w:val="both"/>
      </w:pPr>
      <w:r>
        <w:t xml:space="preserve"> any natural person with the power to represent it or take decisions on its behalf; </w:t>
      </w:r>
    </w:p>
    <w:p w14:paraId="01397C7B" w14:textId="77777777" w:rsidR="00176131" w:rsidRDefault="00176131" w:rsidP="00176131">
      <w:pPr>
        <w:numPr>
          <w:ilvl w:val="0"/>
          <w:numId w:val="16"/>
        </w:numPr>
        <w:spacing w:before="100" w:beforeAutospacing="1" w:after="100" w:afterAutospacing="1"/>
        <w:ind w:left="1134" w:hanging="425"/>
        <w:jc w:val="both"/>
      </w:pPr>
      <w:r w:rsidRPr="007D129C">
        <w:t xml:space="preserve">third parties involved in </w:t>
      </w:r>
      <w:r>
        <w:t xml:space="preserve">the </w:t>
      </w:r>
      <w:r w:rsidRPr="00937BC6">
        <w:rPr>
          <w:i/>
        </w:rPr>
        <w:t>implementation of the FWC</w:t>
      </w:r>
      <w:r>
        <w:t>, including subcontractors</w:t>
      </w:r>
      <w:r w:rsidRPr="007D129C">
        <w:t xml:space="preserve">. </w:t>
      </w:r>
    </w:p>
    <w:p w14:paraId="156921E0" w14:textId="77777777" w:rsidR="00176131" w:rsidRDefault="00176131" w:rsidP="00176131">
      <w:pPr>
        <w:spacing w:before="100" w:beforeAutospacing="1" w:after="100" w:afterAutospacing="1"/>
        <w:ind w:left="709"/>
        <w:jc w:val="both"/>
      </w:pPr>
      <w:r>
        <w:t xml:space="preserve">The contractor must also ensure that the persons referred to above are not placed in a situation which could give rise to conflicts of interest. </w:t>
      </w:r>
    </w:p>
    <w:p w14:paraId="7D4541C6" w14:textId="77777777" w:rsidR="00176131" w:rsidRPr="007D129C" w:rsidRDefault="00176131" w:rsidP="00176131">
      <w:pPr>
        <w:pStyle w:val="Heading2"/>
        <w:keepLines w:val="0"/>
        <w:numPr>
          <w:ilvl w:val="1"/>
          <w:numId w:val="25"/>
        </w:numPr>
        <w:spacing w:before="240" w:after="240"/>
        <w:jc w:val="both"/>
        <w:rPr>
          <w:snapToGrid w:val="0"/>
        </w:rPr>
      </w:pPr>
      <w:bookmarkStart w:id="95" w:name="_Toc51061704"/>
      <w:bookmarkStart w:id="96" w:name="_Toc96006124"/>
      <w:r w:rsidRPr="007D129C">
        <w:rPr>
          <w:snapToGrid w:val="0"/>
        </w:rPr>
        <w:t>C</w:t>
      </w:r>
      <w:r>
        <w:rPr>
          <w:snapToGrid w:val="0"/>
        </w:rPr>
        <w:t>onfidentiality</w:t>
      </w:r>
      <w:bookmarkEnd w:id="95"/>
      <w:bookmarkEnd w:id="96"/>
    </w:p>
    <w:p w14:paraId="64F9457F" w14:textId="77777777" w:rsidR="00176131" w:rsidRPr="007D129C" w:rsidRDefault="00176131" w:rsidP="00176131">
      <w:pPr>
        <w:spacing w:before="100" w:beforeAutospacing="1" w:after="100" w:afterAutospacing="1"/>
        <w:ind w:left="709" w:hanging="709"/>
        <w:jc w:val="both"/>
      </w:pPr>
      <w:r w:rsidRPr="007D129C">
        <w:rPr>
          <w:b/>
        </w:rPr>
        <w:t>II.</w:t>
      </w:r>
      <w:r>
        <w:rPr>
          <w:b/>
        </w:rPr>
        <w:t>8</w:t>
      </w:r>
      <w:r w:rsidRPr="007D129C">
        <w:rPr>
          <w:b/>
        </w:rPr>
        <w:t>.1.</w:t>
      </w:r>
      <w:r w:rsidRPr="007D129C">
        <w:rPr>
          <w:b/>
        </w:rPr>
        <w:tab/>
      </w:r>
      <w:r w:rsidRPr="00610611">
        <w:t>T</w:t>
      </w:r>
      <w:r w:rsidRPr="001A2434">
        <w:rPr>
          <w:szCs w:val="24"/>
        </w:rPr>
        <w:t xml:space="preserve">he </w:t>
      </w:r>
      <w:r>
        <w:t>contracting authority</w:t>
      </w:r>
      <w:r w:rsidRPr="001A2434">
        <w:rPr>
          <w:szCs w:val="24"/>
        </w:rPr>
        <w:t xml:space="preserve"> and the </w:t>
      </w:r>
      <w:r>
        <w:rPr>
          <w:szCs w:val="24"/>
        </w:rPr>
        <w:t>contractor</w:t>
      </w:r>
      <w:r w:rsidRPr="001A2434">
        <w:rPr>
          <w:szCs w:val="24"/>
        </w:rPr>
        <w:t xml:space="preserve"> </w:t>
      </w:r>
      <w:r>
        <w:rPr>
          <w:szCs w:val="24"/>
        </w:rPr>
        <w:t>must treat with confidentiality a</w:t>
      </w:r>
      <w:r w:rsidRPr="001A2434">
        <w:rPr>
          <w:szCs w:val="24"/>
        </w:rPr>
        <w:t>ny information</w:t>
      </w:r>
      <w:r>
        <w:rPr>
          <w:szCs w:val="24"/>
        </w:rPr>
        <w:t xml:space="preserve"> or documents, in any format, disclosed in writing or orally,</w:t>
      </w:r>
      <w:r w:rsidRPr="001A2434">
        <w:rPr>
          <w:szCs w:val="24"/>
        </w:rPr>
        <w:t xml:space="preserve"> </w:t>
      </w:r>
      <w:r>
        <w:rPr>
          <w:szCs w:val="24"/>
        </w:rPr>
        <w:t xml:space="preserve">relating </w:t>
      </w:r>
      <w:r w:rsidRPr="001A2434">
        <w:rPr>
          <w:szCs w:val="24"/>
        </w:rPr>
        <w:t xml:space="preserve">to </w:t>
      </w:r>
      <w:r>
        <w:rPr>
          <w:szCs w:val="24"/>
        </w:rPr>
        <w:t xml:space="preserve">the </w:t>
      </w:r>
      <w:r w:rsidRPr="00937BC6">
        <w:rPr>
          <w:i/>
          <w:szCs w:val="24"/>
        </w:rPr>
        <w:t>implementation of the FWC</w:t>
      </w:r>
      <w:r>
        <w:rPr>
          <w:szCs w:val="24"/>
        </w:rPr>
        <w:t xml:space="preserve"> and identified in writing </w:t>
      </w:r>
      <w:r w:rsidRPr="001A2434">
        <w:rPr>
          <w:szCs w:val="24"/>
        </w:rPr>
        <w:t>as confidential</w:t>
      </w:r>
      <w:r>
        <w:rPr>
          <w:szCs w:val="24"/>
        </w:rPr>
        <w:t>.</w:t>
      </w:r>
    </w:p>
    <w:p w14:paraId="49EC0568" w14:textId="77777777" w:rsidR="00176131" w:rsidRDefault="00176131" w:rsidP="00176131">
      <w:pPr>
        <w:spacing w:before="100" w:beforeAutospacing="1" w:after="100" w:afterAutospacing="1"/>
        <w:jc w:val="both"/>
      </w:pPr>
      <w:r w:rsidRPr="00E52B1F">
        <w:rPr>
          <w:b/>
        </w:rPr>
        <w:t>II.8.2.</w:t>
      </w:r>
      <w:r w:rsidRPr="00E52B1F">
        <w:rPr>
          <w:b/>
        </w:rPr>
        <w:tab/>
      </w:r>
      <w:r>
        <w:t>Each</w:t>
      </w:r>
      <w:r w:rsidRPr="00E52B1F">
        <w:t xml:space="preserve"> part</w:t>
      </w:r>
      <w:r>
        <w:t>y</w:t>
      </w:r>
      <w:r w:rsidRPr="00E52B1F">
        <w:t xml:space="preserve"> must:</w:t>
      </w:r>
    </w:p>
    <w:p w14:paraId="7E9852AD" w14:textId="77777777" w:rsidR="00176131" w:rsidRPr="008162CD" w:rsidRDefault="00176131" w:rsidP="00176131">
      <w:pPr>
        <w:spacing w:after="100" w:afterAutospacing="1"/>
        <w:ind w:left="1134" w:hanging="425"/>
        <w:jc w:val="both"/>
        <w:rPr>
          <w:szCs w:val="24"/>
        </w:rPr>
      </w:pPr>
      <w:r>
        <w:rPr>
          <w:szCs w:val="24"/>
        </w:rPr>
        <w:t>(a)</w:t>
      </w:r>
      <w:r>
        <w:rPr>
          <w:szCs w:val="24"/>
        </w:rPr>
        <w:tab/>
      </w:r>
      <w:r w:rsidRPr="001A2434">
        <w:rPr>
          <w:szCs w:val="24"/>
        </w:rPr>
        <w:t xml:space="preserve">not use </w:t>
      </w:r>
      <w:r w:rsidRPr="00DD2B02">
        <w:rPr>
          <w:i/>
          <w:szCs w:val="24"/>
        </w:rPr>
        <w:t>confidential information or documents</w:t>
      </w:r>
      <w:r w:rsidRPr="001A2434">
        <w:rPr>
          <w:szCs w:val="24"/>
        </w:rPr>
        <w:t xml:space="preserve"> for any </w:t>
      </w:r>
      <w:r>
        <w:rPr>
          <w:szCs w:val="24"/>
        </w:rPr>
        <w:t xml:space="preserve">purpose </w:t>
      </w:r>
      <w:r w:rsidRPr="001A2434">
        <w:rPr>
          <w:szCs w:val="24"/>
        </w:rPr>
        <w:t xml:space="preserve">other than </w:t>
      </w:r>
      <w:r>
        <w:rPr>
          <w:szCs w:val="24"/>
        </w:rPr>
        <w:t xml:space="preserve">to perform its </w:t>
      </w:r>
      <w:r w:rsidRPr="001A2434">
        <w:rPr>
          <w:szCs w:val="24"/>
        </w:rPr>
        <w:t xml:space="preserve">obligations under the </w:t>
      </w:r>
      <w:r>
        <w:rPr>
          <w:szCs w:val="24"/>
        </w:rPr>
        <w:t xml:space="preserve">FWC or a specific contract </w:t>
      </w:r>
      <w:r w:rsidRPr="008162CD">
        <w:rPr>
          <w:szCs w:val="24"/>
        </w:rPr>
        <w:t xml:space="preserve">without </w:t>
      </w:r>
      <w:r>
        <w:rPr>
          <w:szCs w:val="24"/>
        </w:rPr>
        <w:t xml:space="preserve">the </w:t>
      </w:r>
      <w:r w:rsidRPr="008162CD">
        <w:rPr>
          <w:szCs w:val="24"/>
        </w:rPr>
        <w:t xml:space="preserve">prior written agreement of the </w:t>
      </w:r>
      <w:r>
        <w:rPr>
          <w:szCs w:val="24"/>
        </w:rPr>
        <w:t>other party</w:t>
      </w:r>
      <w:r w:rsidRPr="008162CD">
        <w:rPr>
          <w:szCs w:val="24"/>
        </w:rPr>
        <w:t xml:space="preserve">; </w:t>
      </w:r>
    </w:p>
    <w:p w14:paraId="34A8A644" w14:textId="77777777" w:rsidR="00176131" w:rsidRDefault="00176131" w:rsidP="00176131">
      <w:pPr>
        <w:spacing w:after="100" w:afterAutospacing="1"/>
        <w:ind w:left="1134" w:hanging="425"/>
        <w:jc w:val="both"/>
        <w:rPr>
          <w:szCs w:val="24"/>
        </w:rPr>
      </w:pPr>
      <w:r>
        <w:rPr>
          <w:szCs w:val="24"/>
        </w:rPr>
        <w:t>(b)</w:t>
      </w:r>
      <w:r>
        <w:rPr>
          <w:szCs w:val="24"/>
        </w:rPr>
        <w:tab/>
      </w:r>
      <w:r w:rsidRPr="001A2434">
        <w:rPr>
          <w:szCs w:val="24"/>
        </w:rPr>
        <w:t xml:space="preserve">ensure the protection of such </w:t>
      </w:r>
      <w:r w:rsidRPr="00DD2B02">
        <w:rPr>
          <w:i/>
          <w:szCs w:val="24"/>
        </w:rPr>
        <w:t>confidential information or documents</w:t>
      </w:r>
      <w:r w:rsidRPr="001A2434">
        <w:rPr>
          <w:szCs w:val="24"/>
        </w:rPr>
        <w:t xml:space="preserve"> with the same level of </w:t>
      </w:r>
      <w:r>
        <w:rPr>
          <w:szCs w:val="24"/>
        </w:rPr>
        <w:t>protection as its own</w:t>
      </w:r>
      <w:r w:rsidRPr="001A2434">
        <w:rPr>
          <w:szCs w:val="24"/>
        </w:rPr>
        <w:t xml:space="preserve"> </w:t>
      </w:r>
      <w:r w:rsidRPr="00DD2B02">
        <w:rPr>
          <w:i/>
          <w:szCs w:val="24"/>
        </w:rPr>
        <w:t>confidential information or documents</w:t>
      </w:r>
      <w:r>
        <w:rPr>
          <w:szCs w:val="24"/>
        </w:rPr>
        <w:t xml:space="preserve"> and in any case with due diligence; </w:t>
      </w:r>
    </w:p>
    <w:p w14:paraId="44FF5C70" w14:textId="77777777" w:rsidR="00176131" w:rsidRPr="008162CD" w:rsidRDefault="00176131" w:rsidP="00176131">
      <w:pPr>
        <w:ind w:left="1134" w:hanging="425"/>
        <w:jc w:val="both"/>
      </w:pPr>
      <w:r>
        <w:rPr>
          <w:szCs w:val="24"/>
        </w:rPr>
        <w:t>(c)</w:t>
      </w:r>
      <w:r>
        <w:rPr>
          <w:szCs w:val="24"/>
        </w:rPr>
        <w:tab/>
        <w:t xml:space="preserve">not disclose, directly or indirectly, </w:t>
      </w:r>
      <w:r w:rsidRPr="00DD2B02">
        <w:rPr>
          <w:i/>
          <w:szCs w:val="24"/>
        </w:rPr>
        <w:t>confidential information or documents</w:t>
      </w:r>
      <w:r>
        <w:rPr>
          <w:szCs w:val="24"/>
        </w:rPr>
        <w:t xml:space="preserve"> to third parties </w:t>
      </w:r>
      <w:r w:rsidRPr="008162CD">
        <w:rPr>
          <w:szCs w:val="24"/>
        </w:rPr>
        <w:t>without</w:t>
      </w:r>
      <w:r>
        <w:rPr>
          <w:szCs w:val="24"/>
        </w:rPr>
        <w:t xml:space="preserve"> the</w:t>
      </w:r>
      <w:r w:rsidRPr="008162CD">
        <w:rPr>
          <w:szCs w:val="24"/>
        </w:rPr>
        <w:t xml:space="preserve"> prior written agreement of the </w:t>
      </w:r>
      <w:r>
        <w:rPr>
          <w:szCs w:val="24"/>
        </w:rPr>
        <w:t>other party</w:t>
      </w:r>
      <w:r w:rsidRPr="008162CD">
        <w:rPr>
          <w:szCs w:val="24"/>
        </w:rPr>
        <w:t>.</w:t>
      </w:r>
    </w:p>
    <w:p w14:paraId="138A1772" w14:textId="77777777" w:rsidR="00176131" w:rsidRDefault="00176131" w:rsidP="00176131">
      <w:pPr>
        <w:spacing w:before="100" w:beforeAutospacing="1" w:after="100" w:afterAutospacing="1"/>
        <w:ind w:left="709" w:hanging="709"/>
        <w:jc w:val="both"/>
        <w:rPr>
          <w:szCs w:val="24"/>
        </w:rPr>
      </w:pPr>
      <w:r>
        <w:rPr>
          <w:b/>
        </w:rPr>
        <w:t>II.8.3</w:t>
      </w:r>
      <w:r>
        <w:rPr>
          <w:b/>
        </w:rPr>
        <w:tab/>
      </w:r>
      <w:r w:rsidRPr="001A2434">
        <w:rPr>
          <w:szCs w:val="24"/>
        </w:rPr>
        <w:t xml:space="preserve">The </w:t>
      </w:r>
      <w:r>
        <w:t>confidentiality obligations set out in this Article are</w:t>
      </w:r>
      <w:r w:rsidRPr="00C40437">
        <w:t xml:space="preserve"> binding on </w:t>
      </w:r>
      <w:r w:rsidRPr="001A2434">
        <w:rPr>
          <w:szCs w:val="24"/>
        </w:rPr>
        <w:t xml:space="preserve">the </w:t>
      </w:r>
      <w:r>
        <w:rPr>
          <w:szCs w:val="24"/>
        </w:rPr>
        <w:t>contracting authority</w:t>
      </w:r>
      <w:r w:rsidRPr="001A2434">
        <w:rPr>
          <w:szCs w:val="24"/>
        </w:rPr>
        <w:t xml:space="preserve"> and the </w:t>
      </w:r>
      <w:r>
        <w:rPr>
          <w:szCs w:val="24"/>
        </w:rPr>
        <w:t>contractor</w:t>
      </w:r>
      <w:r w:rsidRPr="001A2434">
        <w:rPr>
          <w:szCs w:val="24"/>
        </w:rPr>
        <w:t xml:space="preserve"> </w:t>
      </w:r>
      <w:r>
        <w:rPr>
          <w:szCs w:val="24"/>
        </w:rPr>
        <w:t xml:space="preserve">during the </w:t>
      </w:r>
      <w:r w:rsidRPr="00937BC6">
        <w:rPr>
          <w:i/>
          <w:szCs w:val="24"/>
        </w:rPr>
        <w:t>implementation of the FWC</w:t>
      </w:r>
      <w:r>
        <w:rPr>
          <w:szCs w:val="24"/>
        </w:rPr>
        <w:t xml:space="preserve"> and </w:t>
      </w:r>
      <w:r w:rsidRPr="000E7374">
        <w:rPr>
          <w:szCs w:val="24"/>
        </w:rPr>
        <w:t xml:space="preserve">for </w:t>
      </w:r>
      <w:r>
        <w:rPr>
          <w:szCs w:val="24"/>
        </w:rPr>
        <w:t xml:space="preserve">as long as the information or documents remain confidential </w:t>
      </w:r>
      <w:r w:rsidRPr="00706AF9">
        <w:rPr>
          <w:szCs w:val="24"/>
        </w:rPr>
        <w:t>unless:</w:t>
      </w:r>
      <w:r>
        <w:rPr>
          <w:szCs w:val="24"/>
        </w:rPr>
        <w:t xml:space="preserve"> </w:t>
      </w:r>
    </w:p>
    <w:p w14:paraId="33B23353" w14:textId="77777777" w:rsidR="00176131" w:rsidRPr="00E106E0" w:rsidRDefault="00176131" w:rsidP="00176131">
      <w:pPr>
        <w:spacing w:after="100" w:afterAutospacing="1"/>
        <w:ind w:left="1134" w:hanging="425"/>
        <w:jc w:val="both"/>
        <w:rPr>
          <w:szCs w:val="24"/>
        </w:rPr>
      </w:pPr>
      <w:r>
        <w:rPr>
          <w:szCs w:val="24"/>
        </w:rPr>
        <w:t>(a)</w:t>
      </w:r>
      <w:r>
        <w:rPr>
          <w:szCs w:val="24"/>
        </w:rPr>
        <w:tab/>
      </w:r>
      <w:r w:rsidRPr="00E106E0">
        <w:rPr>
          <w:szCs w:val="24"/>
        </w:rPr>
        <w:t xml:space="preserve">the disclosing party agrees to release the </w:t>
      </w:r>
      <w:r>
        <w:rPr>
          <w:szCs w:val="24"/>
        </w:rPr>
        <w:t>receiving</w:t>
      </w:r>
      <w:r w:rsidRPr="00E106E0">
        <w:rPr>
          <w:szCs w:val="24"/>
        </w:rPr>
        <w:t xml:space="preserve"> party from </w:t>
      </w:r>
      <w:r>
        <w:rPr>
          <w:szCs w:val="24"/>
        </w:rPr>
        <w:t>the confidentiality obligation</w:t>
      </w:r>
      <w:r w:rsidRPr="00E106E0">
        <w:rPr>
          <w:szCs w:val="24"/>
        </w:rPr>
        <w:t xml:space="preserve"> earlier</w:t>
      </w:r>
      <w:r>
        <w:rPr>
          <w:szCs w:val="24"/>
        </w:rPr>
        <w:t xml:space="preserve">; </w:t>
      </w:r>
    </w:p>
    <w:p w14:paraId="5667D8DC" w14:textId="77777777" w:rsidR="00176131" w:rsidRPr="00E106E0" w:rsidRDefault="00176131" w:rsidP="00176131">
      <w:pPr>
        <w:spacing w:after="100" w:afterAutospacing="1"/>
        <w:ind w:left="1134" w:hanging="425"/>
        <w:jc w:val="both"/>
        <w:rPr>
          <w:szCs w:val="24"/>
        </w:rPr>
      </w:pPr>
      <w:r>
        <w:rPr>
          <w:szCs w:val="24"/>
        </w:rPr>
        <w:t>(b)</w:t>
      </w:r>
      <w:r>
        <w:rPr>
          <w:szCs w:val="24"/>
        </w:rPr>
        <w:tab/>
      </w:r>
      <w:r w:rsidRPr="00E106E0">
        <w:rPr>
          <w:szCs w:val="24"/>
        </w:rPr>
        <w:t xml:space="preserve">the </w:t>
      </w:r>
      <w:r w:rsidRPr="00DD2B02">
        <w:rPr>
          <w:i/>
          <w:szCs w:val="24"/>
        </w:rPr>
        <w:t>confidential information or documents</w:t>
      </w:r>
      <w:r w:rsidRPr="00E106E0">
        <w:rPr>
          <w:szCs w:val="24"/>
        </w:rPr>
        <w:t xml:space="preserve"> become public </w:t>
      </w:r>
      <w:r>
        <w:rPr>
          <w:szCs w:val="24"/>
        </w:rPr>
        <w:t xml:space="preserve">through other means than a breach of the confidentiality obligation; </w:t>
      </w:r>
    </w:p>
    <w:p w14:paraId="68F7445D" w14:textId="77777777" w:rsidR="00176131" w:rsidRPr="00E106E0" w:rsidRDefault="00176131" w:rsidP="00176131">
      <w:pPr>
        <w:spacing w:after="100" w:afterAutospacing="1"/>
        <w:ind w:left="1134" w:hanging="425"/>
        <w:jc w:val="both"/>
        <w:rPr>
          <w:szCs w:val="24"/>
        </w:rPr>
      </w:pPr>
      <w:r w:rsidRPr="00A270B2">
        <w:rPr>
          <w:szCs w:val="24"/>
        </w:rPr>
        <w:t>(c)</w:t>
      </w:r>
      <w:r w:rsidRPr="00A270B2">
        <w:rPr>
          <w:szCs w:val="24"/>
        </w:rPr>
        <w:tab/>
      </w:r>
      <w:r>
        <w:rPr>
          <w:szCs w:val="24"/>
        </w:rPr>
        <w:t xml:space="preserve">the applicable law requires </w:t>
      </w:r>
      <w:r w:rsidRPr="00220D67">
        <w:rPr>
          <w:szCs w:val="24"/>
        </w:rPr>
        <w:t xml:space="preserve">the disclosure of the </w:t>
      </w:r>
      <w:r w:rsidRPr="00DD2B02">
        <w:rPr>
          <w:i/>
          <w:szCs w:val="24"/>
        </w:rPr>
        <w:t>confidential information or documents</w:t>
      </w:r>
      <w:r>
        <w:rPr>
          <w:szCs w:val="24"/>
        </w:rPr>
        <w:t>.</w:t>
      </w:r>
      <w:r w:rsidRPr="00A270B2">
        <w:rPr>
          <w:szCs w:val="24"/>
        </w:rPr>
        <w:t xml:space="preserve"> </w:t>
      </w:r>
    </w:p>
    <w:p w14:paraId="710698D2" w14:textId="77777777" w:rsidR="00176131" w:rsidRDefault="00176131" w:rsidP="00176131">
      <w:pPr>
        <w:spacing w:before="100" w:beforeAutospacing="1" w:after="100" w:afterAutospacing="1"/>
        <w:ind w:left="709" w:hanging="709"/>
        <w:jc w:val="both"/>
      </w:pPr>
      <w:r w:rsidRPr="00B14796">
        <w:rPr>
          <w:b/>
          <w:szCs w:val="24"/>
        </w:rPr>
        <w:t>II.</w:t>
      </w:r>
      <w:r>
        <w:rPr>
          <w:b/>
          <w:szCs w:val="24"/>
        </w:rPr>
        <w:t>8</w:t>
      </w:r>
      <w:r w:rsidRPr="00B14796">
        <w:rPr>
          <w:b/>
          <w:szCs w:val="24"/>
        </w:rPr>
        <w:t>.</w:t>
      </w:r>
      <w:r>
        <w:rPr>
          <w:b/>
          <w:szCs w:val="24"/>
        </w:rPr>
        <w:t>4</w:t>
      </w:r>
      <w:r w:rsidRPr="0043573A">
        <w:rPr>
          <w:szCs w:val="24"/>
        </w:rPr>
        <w:t xml:space="preserve"> </w:t>
      </w:r>
      <w:r w:rsidRPr="0043573A">
        <w:rPr>
          <w:szCs w:val="24"/>
        </w:rPr>
        <w:tab/>
      </w:r>
      <w:r>
        <w:t>The contractor must obtain from any</w:t>
      </w:r>
      <w:r w:rsidRPr="004155B9">
        <w:t xml:space="preserve"> </w:t>
      </w:r>
      <w:r>
        <w:t xml:space="preserve">natural person with the power to represent it or take decisions on its behalf, </w:t>
      </w:r>
      <w:r w:rsidRPr="004155B9">
        <w:t xml:space="preserve">as well as </w:t>
      </w:r>
      <w:r>
        <w:t>from</w:t>
      </w:r>
      <w:r w:rsidRPr="004155B9">
        <w:t xml:space="preserve"> third parties involved in </w:t>
      </w:r>
      <w:r>
        <w:t xml:space="preserve">the </w:t>
      </w:r>
      <w:r w:rsidRPr="00937BC6">
        <w:rPr>
          <w:i/>
        </w:rPr>
        <w:t>implementation of the FWC</w:t>
      </w:r>
      <w:r>
        <w:t xml:space="preserve"> a commitment that they will comply with this Article. A</w:t>
      </w:r>
      <w:r w:rsidRPr="00DB4143">
        <w:t>t the request of the contracting authority</w:t>
      </w:r>
      <w:r>
        <w:t>,</w:t>
      </w:r>
      <w:r w:rsidRPr="00DB4143">
        <w:t xml:space="preserve"> the contractor</w:t>
      </w:r>
      <w:r w:rsidRPr="00D749E1">
        <w:t xml:space="preserve"> </w:t>
      </w:r>
      <w:r w:rsidRPr="00DB4143">
        <w:t>must provide</w:t>
      </w:r>
      <w:r>
        <w:t xml:space="preserve"> a document providing evidence of this commitment.</w:t>
      </w:r>
    </w:p>
    <w:p w14:paraId="2521A5DB" w14:textId="77777777" w:rsidR="00176131" w:rsidRPr="009433F8" w:rsidRDefault="00176131" w:rsidP="00176131">
      <w:pPr>
        <w:pStyle w:val="Heading2"/>
        <w:keepLines w:val="0"/>
        <w:numPr>
          <w:ilvl w:val="1"/>
          <w:numId w:val="25"/>
        </w:numPr>
        <w:spacing w:before="240" w:after="240"/>
        <w:jc w:val="both"/>
      </w:pPr>
      <w:bookmarkStart w:id="97" w:name="_Toc51061705"/>
      <w:bookmarkStart w:id="98" w:name="_Toc96006125"/>
      <w:r w:rsidRPr="009433F8">
        <w:lastRenderedPageBreak/>
        <w:t>Processing of personal data</w:t>
      </w:r>
      <w:bookmarkEnd w:id="97"/>
      <w:bookmarkEnd w:id="98"/>
      <w:r w:rsidRPr="009433F8">
        <w:t xml:space="preserve"> </w:t>
      </w:r>
    </w:p>
    <w:p w14:paraId="16E475E3" w14:textId="77777777" w:rsidR="00176131" w:rsidRDefault="00176131" w:rsidP="00176131">
      <w:pPr>
        <w:spacing w:before="100" w:beforeAutospacing="1" w:after="100" w:afterAutospacing="1"/>
        <w:ind w:left="709" w:hanging="709"/>
        <w:jc w:val="both"/>
        <w:rPr>
          <w:b/>
        </w:rPr>
      </w:pPr>
      <w:r w:rsidRPr="000D1680">
        <w:rPr>
          <w:b/>
        </w:rPr>
        <w:t>II.9.1</w:t>
      </w:r>
      <w:r w:rsidRPr="000D1680">
        <w:rPr>
          <w:b/>
        </w:rPr>
        <w:tab/>
        <w:t>Processing of personal data by the contracting authority</w:t>
      </w:r>
    </w:p>
    <w:p w14:paraId="558B4933" w14:textId="77777777" w:rsidR="00176131" w:rsidRPr="00550ACD" w:rsidRDefault="00176131" w:rsidP="00176131">
      <w:pPr>
        <w:jc w:val="both"/>
      </w:pPr>
      <w:r w:rsidRPr="007D129C">
        <w:t xml:space="preserve">The </w:t>
      </w:r>
      <w:r>
        <w:t xml:space="preserve">personal data included in or relating to the FWC, including its implementation, shall be processed in accordance </w:t>
      </w:r>
      <w:r w:rsidRPr="00550ACD">
        <w:t>with Regulation (EU) 2018/</w:t>
      </w:r>
      <w:r>
        <w:t>1725</w:t>
      </w:r>
      <w:r w:rsidRPr="00550ACD">
        <w:t xml:space="preserve">. Such data shall be processed solely for the purposes </w:t>
      </w:r>
      <w:r>
        <w:t>of</w:t>
      </w:r>
      <w:r w:rsidRPr="00550ACD">
        <w:t xml:space="preserve"> the implementation, management and monitoring of the FWC by the data controller. </w:t>
      </w:r>
    </w:p>
    <w:p w14:paraId="5B840B28" w14:textId="77777777" w:rsidR="00176131" w:rsidRDefault="00176131" w:rsidP="00176131">
      <w:pPr>
        <w:jc w:val="both"/>
      </w:pPr>
    </w:p>
    <w:p w14:paraId="73ACF15E" w14:textId="77777777" w:rsidR="00176131" w:rsidRDefault="00176131" w:rsidP="00176131">
      <w:pPr>
        <w:jc w:val="both"/>
      </w:pPr>
      <w:r>
        <w:t xml:space="preserve">The contractor </w:t>
      </w:r>
      <w:r w:rsidRPr="00FE6F2F">
        <w:t>or any other person whose personal data is processed by the data controller in relation to this FWC</w:t>
      </w:r>
      <w:r>
        <w:t xml:space="preserve"> </w:t>
      </w:r>
      <w:r>
        <w:rPr>
          <w:szCs w:val="24"/>
        </w:rPr>
        <w:t>has specific rights as a data subject under Chapter III (Articles 14-25) of Regulation (EU) 2018/1725, in particular the right to access, rectify or erase their personal data and the right to restrict or, where applicable, the right to object to processing or the right to data portability</w:t>
      </w:r>
      <w:r>
        <w:t>.</w:t>
      </w:r>
    </w:p>
    <w:p w14:paraId="4CB49C4F" w14:textId="77777777" w:rsidR="00176131" w:rsidRDefault="00176131" w:rsidP="00176131">
      <w:pPr>
        <w:ind w:left="720" w:hanging="720"/>
        <w:jc w:val="both"/>
      </w:pPr>
    </w:p>
    <w:p w14:paraId="47DD5199" w14:textId="77777777" w:rsidR="00176131" w:rsidRDefault="00176131" w:rsidP="00176131">
      <w:pPr>
        <w:jc w:val="both"/>
        <w:rPr>
          <w:szCs w:val="24"/>
        </w:rPr>
      </w:pPr>
      <w:r w:rsidRPr="00550ACD">
        <w:t>Should</w:t>
      </w:r>
      <w:r>
        <w:rPr>
          <w:szCs w:val="24"/>
        </w:rPr>
        <w:t xml:space="preserve"> the </w:t>
      </w:r>
      <w:r w:rsidRPr="00FE6F2F">
        <w:rPr>
          <w:szCs w:val="24"/>
        </w:rPr>
        <w:t xml:space="preserve">contractor or </w:t>
      </w:r>
      <w:r w:rsidRPr="00FE6F2F">
        <w:t xml:space="preserve">any other person whose personal data is processed in relation to this FWC </w:t>
      </w:r>
      <w:r w:rsidRPr="00FE6F2F">
        <w:rPr>
          <w:szCs w:val="24"/>
        </w:rPr>
        <w:t>have any querie</w:t>
      </w:r>
      <w:r>
        <w:rPr>
          <w:szCs w:val="24"/>
        </w:rPr>
        <w:t>s concerning the processing of its personal data, it shall address itself to the data controller. They may also address themselves to the Data Protection Officer of the data controller. They have the right to lodge a complaint at any time to the European Data Protection Supervisor</w:t>
      </w:r>
      <w:r>
        <w:t>.</w:t>
      </w:r>
    </w:p>
    <w:p w14:paraId="10903EB0" w14:textId="77777777" w:rsidR="00176131" w:rsidRDefault="00176131" w:rsidP="00176131">
      <w:pPr>
        <w:spacing w:before="100" w:beforeAutospacing="1" w:after="100" w:afterAutospacing="1"/>
        <w:jc w:val="both"/>
        <w:rPr>
          <w:szCs w:val="24"/>
        </w:rPr>
      </w:pPr>
      <w:r>
        <w:rPr>
          <w:szCs w:val="24"/>
        </w:rPr>
        <w:t>Details concerning the processing of personal data are available in the data protection notice referred to in Article I.9</w:t>
      </w:r>
      <w:r w:rsidRPr="007D129C">
        <w:rPr>
          <w:szCs w:val="24"/>
        </w:rPr>
        <w:t>.</w:t>
      </w:r>
    </w:p>
    <w:p w14:paraId="08C1B331" w14:textId="77777777" w:rsidR="00176131" w:rsidRDefault="00176131" w:rsidP="00176131">
      <w:pPr>
        <w:spacing w:before="100" w:beforeAutospacing="1" w:after="100" w:afterAutospacing="1"/>
        <w:ind w:left="709" w:hanging="709"/>
        <w:jc w:val="both"/>
        <w:rPr>
          <w:b/>
        </w:rPr>
      </w:pPr>
      <w:r w:rsidRPr="000D1680">
        <w:rPr>
          <w:b/>
        </w:rPr>
        <w:t>II.9.</w:t>
      </w:r>
      <w:r>
        <w:rPr>
          <w:b/>
        </w:rPr>
        <w:t>2</w:t>
      </w:r>
      <w:r w:rsidRPr="000D1680">
        <w:rPr>
          <w:b/>
        </w:rPr>
        <w:tab/>
        <w:t xml:space="preserve">Processing </w:t>
      </w:r>
      <w:r w:rsidRPr="00550ACD">
        <w:rPr>
          <w:b/>
        </w:rPr>
        <w:t xml:space="preserve">of personal data by the </w:t>
      </w:r>
      <w:r>
        <w:rPr>
          <w:b/>
        </w:rPr>
        <w:t>contractor</w:t>
      </w:r>
    </w:p>
    <w:p w14:paraId="0A041CB2" w14:textId="77777777" w:rsidR="00176131" w:rsidRPr="00AD05E1" w:rsidRDefault="00176131" w:rsidP="00176131">
      <w:pPr>
        <w:spacing w:before="100" w:beforeAutospacing="1" w:after="100" w:afterAutospacing="1"/>
        <w:jc w:val="both"/>
      </w:pPr>
      <w:r w:rsidRPr="00AD05E1">
        <w:t xml:space="preserve">The processing of personal data by the contractor shall </w:t>
      </w:r>
      <w:r>
        <w:t>meet the requirements</w:t>
      </w:r>
      <w:r w:rsidRPr="00AD05E1">
        <w:t xml:space="preserve"> of Regulation (EU) </w:t>
      </w:r>
      <w:r>
        <w:t>2018/</w:t>
      </w:r>
      <w:r w:rsidRPr="00FE6F2F">
        <w:t>1725 and be processed solely for the purposes set out by the controller.</w:t>
      </w:r>
      <w:r w:rsidRPr="00AD05E1">
        <w:t xml:space="preserve"> </w:t>
      </w:r>
    </w:p>
    <w:p w14:paraId="5ACD8D7D" w14:textId="77777777" w:rsidR="00176131" w:rsidRDefault="00176131" w:rsidP="00176131">
      <w:pPr>
        <w:spacing w:before="100" w:beforeAutospacing="1" w:after="100" w:afterAutospacing="1"/>
        <w:jc w:val="both"/>
      </w:pPr>
      <w:r w:rsidRPr="0029474C">
        <w:t xml:space="preserve">The contractor shall assist the controller for the fulfilment of the controller’s obligation to respond to requests for exercising rights of person whose personal data is processed in relation to this FWC as laid down in Chapter III (Articles 14-25) of Regulation (EU) 2018/1725. </w:t>
      </w:r>
      <w:r w:rsidRPr="0029474C">
        <w:rPr>
          <w:szCs w:val="24"/>
        </w:rPr>
        <w:t>The contractor shall inform without delay the controller about such requests.</w:t>
      </w:r>
      <w:r w:rsidRPr="00E40769">
        <w:rPr>
          <w:szCs w:val="24"/>
          <w:highlight w:val="magenta"/>
        </w:rPr>
        <w:t xml:space="preserve"> </w:t>
      </w:r>
    </w:p>
    <w:p w14:paraId="1AB9D06D" w14:textId="77777777" w:rsidR="00176131" w:rsidRPr="00AD05E1" w:rsidRDefault="00176131" w:rsidP="00176131">
      <w:pPr>
        <w:spacing w:before="100" w:beforeAutospacing="1" w:after="100" w:afterAutospacing="1"/>
        <w:jc w:val="both"/>
      </w:pPr>
      <w:r w:rsidRPr="00AD05E1">
        <w:t xml:space="preserve">The contractor may act only on documented written instructions and under the supervision of the </w:t>
      </w:r>
      <w:r>
        <w:t>controller</w:t>
      </w:r>
      <w:r w:rsidRPr="00AD05E1">
        <w:t xml:space="preserve">, in particular with regard to the purposes of the processing, the categories of data that may be processed, the recipients of the data and the means by which the data subject may exercise its rights. </w:t>
      </w:r>
    </w:p>
    <w:p w14:paraId="657D9B2B" w14:textId="77777777" w:rsidR="00176131" w:rsidRPr="00AD05E1" w:rsidRDefault="00176131" w:rsidP="00176131">
      <w:pPr>
        <w:jc w:val="both"/>
      </w:pPr>
      <w:r w:rsidRPr="00AD05E1">
        <w:t>The contractor shall grant personnel access to the data to the extent strictly necessary for the implementation, management and monitoring of the FWC. The contractor must ensure that personnel authorised to process personal data has committed itself to confidentiality or is under appropriate statutory obligation of confidentiality in accordance with the provisions of Article II.8.</w:t>
      </w:r>
    </w:p>
    <w:p w14:paraId="1EB6BBF5" w14:textId="77777777" w:rsidR="00176131" w:rsidRPr="00AD05E1" w:rsidRDefault="00176131" w:rsidP="00176131">
      <w:pPr>
        <w:jc w:val="both"/>
        <w:rPr>
          <w:szCs w:val="24"/>
        </w:rPr>
      </w:pPr>
    </w:p>
    <w:p w14:paraId="635558BB" w14:textId="77777777" w:rsidR="00176131" w:rsidRDefault="00176131" w:rsidP="00176131">
      <w:pPr>
        <w:jc w:val="both"/>
      </w:pPr>
      <w:r w:rsidRPr="00AD05E1">
        <w:t xml:space="preserve">The contractor shall adopt appropriate technical and organisational security measures, giving due regard to the risks inherent in the processing and to the nature, scope, context and purposes of processing, in order to ensure, in particular, as appropriate: </w:t>
      </w:r>
    </w:p>
    <w:p w14:paraId="5C39D6A6" w14:textId="77777777" w:rsidR="00176131" w:rsidRPr="00AD05E1" w:rsidRDefault="00176131" w:rsidP="00176131">
      <w:pPr>
        <w:jc w:val="both"/>
      </w:pPr>
    </w:p>
    <w:p w14:paraId="31EC7A8B" w14:textId="77777777" w:rsidR="00176131" w:rsidRPr="00AD05E1" w:rsidRDefault="00176131" w:rsidP="00176131">
      <w:pPr>
        <w:pStyle w:val="ListParagraph"/>
        <w:numPr>
          <w:ilvl w:val="0"/>
          <w:numId w:val="51"/>
        </w:numPr>
        <w:spacing w:after="100" w:afterAutospacing="1"/>
        <w:jc w:val="both"/>
      </w:pPr>
      <w:r w:rsidRPr="00AD05E1">
        <w:t>the pseudonymisation and encryption of personal data;</w:t>
      </w:r>
    </w:p>
    <w:p w14:paraId="5825F0F9" w14:textId="77777777" w:rsidR="00176131" w:rsidRPr="00AD05E1" w:rsidRDefault="00176131" w:rsidP="00176131">
      <w:pPr>
        <w:pStyle w:val="ListParagraph"/>
        <w:numPr>
          <w:ilvl w:val="0"/>
          <w:numId w:val="51"/>
        </w:numPr>
        <w:spacing w:after="100" w:afterAutospacing="1"/>
        <w:jc w:val="both"/>
      </w:pPr>
      <w:r w:rsidRPr="00AD05E1">
        <w:t>the ability to ensure the ongoing confidentiality, integrity, availability and resilience of processing systems and services;</w:t>
      </w:r>
    </w:p>
    <w:p w14:paraId="429A6F6D" w14:textId="77777777" w:rsidR="00176131" w:rsidRPr="00AD05E1" w:rsidRDefault="00176131" w:rsidP="00176131">
      <w:pPr>
        <w:pStyle w:val="ListParagraph"/>
        <w:numPr>
          <w:ilvl w:val="0"/>
          <w:numId w:val="51"/>
        </w:numPr>
        <w:spacing w:after="100" w:afterAutospacing="1"/>
        <w:jc w:val="both"/>
      </w:pPr>
      <w:r w:rsidRPr="00AD05E1">
        <w:t>the ability to restore the availability and access to personal data in a timely manner in the event of a physical or technical incident;</w:t>
      </w:r>
    </w:p>
    <w:p w14:paraId="39B182D0" w14:textId="77777777" w:rsidR="00176131" w:rsidRPr="00AD05E1" w:rsidRDefault="00176131" w:rsidP="00176131">
      <w:pPr>
        <w:pStyle w:val="ListParagraph"/>
        <w:numPr>
          <w:ilvl w:val="0"/>
          <w:numId w:val="51"/>
        </w:numPr>
        <w:spacing w:after="100" w:afterAutospacing="1"/>
        <w:jc w:val="both"/>
      </w:pPr>
      <w:r w:rsidRPr="00AD05E1">
        <w:lastRenderedPageBreak/>
        <w:t>a process for regularly testing, assessing and evaluating the effectiveness of technical and organisational measures for ensuring the security of the processing;</w:t>
      </w:r>
    </w:p>
    <w:p w14:paraId="69F433B6" w14:textId="77777777" w:rsidR="00176131" w:rsidRPr="00AD05E1" w:rsidRDefault="00176131" w:rsidP="00176131">
      <w:pPr>
        <w:pStyle w:val="ListParagraph"/>
        <w:numPr>
          <w:ilvl w:val="0"/>
          <w:numId w:val="51"/>
        </w:numPr>
        <w:spacing w:after="100" w:afterAutospacing="1"/>
        <w:jc w:val="both"/>
      </w:pPr>
      <w:r w:rsidRPr="00AD05E1">
        <w:t>measures to protect personal data from accidental or unlawful destruction, loss, alteration, unauthorised disclosure of or access to personal data transmitted, stored or otherwise processed.</w:t>
      </w:r>
    </w:p>
    <w:p w14:paraId="5870B843" w14:textId="77777777" w:rsidR="00176131" w:rsidRDefault="00176131" w:rsidP="00176131">
      <w:pPr>
        <w:jc w:val="both"/>
      </w:pPr>
      <w:r w:rsidRPr="00AD05E1">
        <w:t xml:space="preserve">The contractor shall notify relevant personal data breaches to the </w:t>
      </w:r>
      <w:r>
        <w:t>controller</w:t>
      </w:r>
      <w:r w:rsidRPr="00AD05E1">
        <w:t xml:space="preserve"> without undue delay and at the latest within 48 hours after the contractor becomes aware of the breach. In such cases, the contractor shall provide the </w:t>
      </w:r>
      <w:r>
        <w:t>controller</w:t>
      </w:r>
      <w:r w:rsidRPr="00AD05E1">
        <w:t xml:space="preserve"> with at least the following information:</w:t>
      </w:r>
    </w:p>
    <w:p w14:paraId="7759D8CC" w14:textId="77777777" w:rsidR="00176131" w:rsidRPr="00AD05E1" w:rsidRDefault="00176131" w:rsidP="00176131">
      <w:pPr>
        <w:jc w:val="both"/>
      </w:pPr>
    </w:p>
    <w:p w14:paraId="4CDF10FB" w14:textId="77777777" w:rsidR="00176131" w:rsidRPr="00AD05E1" w:rsidRDefault="00176131" w:rsidP="00176131">
      <w:pPr>
        <w:pStyle w:val="ListParagraph"/>
        <w:numPr>
          <w:ilvl w:val="0"/>
          <w:numId w:val="52"/>
        </w:numPr>
        <w:jc w:val="both"/>
      </w:pPr>
      <w:r w:rsidRPr="00AD05E1">
        <w:t>nature of the personal data breach including where possible, the categories and approximate number of data subjects concerned and the categories and approximate number of personal data records concerned;</w:t>
      </w:r>
    </w:p>
    <w:p w14:paraId="249B453A" w14:textId="77777777" w:rsidR="00176131" w:rsidRPr="00AD05E1" w:rsidRDefault="00176131" w:rsidP="00176131">
      <w:pPr>
        <w:pStyle w:val="ListParagraph"/>
        <w:numPr>
          <w:ilvl w:val="0"/>
          <w:numId w:val="52"/>
        </w:numPr>
        <w:spacing w:after="100" w:afterAutospacing="1"/>
        <w:jc w:val="both"/>
      </w:pPr>
      <w:r w:rsidRPr="00AD05E1">
        <w:t>likely consequences of the breach;</w:t>
      </w:r>
    </w:p>
    <w:p w14:paraId="73BB85F4" w14:textId="77777777" w:rsidR="00176131" w:rsidRPr="00AD05E1" w:rsidRDefault="00176131" w:rsidP="00176131">
      <w:pPr>
        <w:pStyle w:val="ListParagraph"/>
        <w:numPr>
          <w:ilvl w:val="0"/>
          <w:numId w:val="52"/>
        </w:numPr>
        <w:spacing w:after="100" w:afterAutospacing="1"/>
        <w:jc w:val="both"/>
      </w:pPr>
      <w:r w:rsidRPr="00AD05E1">
        <w:t>measures taken or proposed to be taken to address the breach, including, where appropriate, measures to mitigate its possible adverse effects.</w:t>
      </w:r>
    </w:p>
    <w:p w14:paraId="7C0ED135" w14:textId="77777777" w:rsidR="00176131" w:rsidRPr="00AD05E1" w:rsidRDefault="00176131" w:rsidP="00176131">
      <w:pPr>
        <w:jc w:val="both"/>
      </w:pPr>
      <w:r w:rsidRPr="00AD05E1">
        <w:t xml:space="preserve">The contractor shall immediately inform the </w:t>
      </w:r>
      <w:r>
        <w:t>data controller</w:t>
      </w:r>
      <w:r w:rsidRPr="00AD05E1">
        <w:t xml:space="preserve"> if, in its opinion, an instruction infringes Regulation (EU) 2018/</w:t>
      </w:r>
      <w:r>
        <w:t>1725, Regulation (EU) 2016/679, or other Union or Member State data protection provisions as referred to in the tender specifications</w:t>
      </w:r>
      <w:r w:rsidRPr="00AD05E1">
        <w:t>.</w:t>
      </w:r>
    </w:p>
    <w:p w14:paraId="5F7CC9ED" w14:textId="77777777" w:rsidR="00176131" w:rsidRPr="00AD05E1" w:rsidRDefault="00176131" w:rsidP="00176131">
      <w:pPr>
        <w:spacing w:before="100" w:beforeAutospacing="1" w:after="100" w:afterAutospacing="1"/>
        <w:jc w:val="both"/>
      </w:pPr>
      <w:r w:rsidRPr="00AD05E1">
        <w:t xml:space="preserve">The contractor shall assist the </w:t>
      </w:r>
      <w:r>
        <w:t>controller</w:t>
      </w:r>
      <w:r w:rsidRPr="00AD05E1">
        <w:t xml:space="preserve"> for the fulfilment of its obligations pursuant to Article 33 to </w:t>
      </w:r>
      <w:r w:rsidRPr="00EC034C">
        <w:t>41</w:t>
      </w:r>
      <w:r w:rsidRPr="00AD05E1">
        <w:t xml:space="preserve"> under Regulation (EU) 2018/</w:t>
      </w:r>
      <w:r>
        <w:t>1725</w:t>
      </w:r>
      <w:r w:rsidRPr="00AD05E1">
        <w:t xml:space="preserve"> to:</w:t>
      </w:r>
    </w:p>
    <w:p w14:paraId="515B63AF" w14:textId="77777777" w:rsidR="00176131" w:rsidRPr="00AD05E1" w:rsidRDefault="00176131" w:rsidP="00176131">
      <w:pPr>
        <w:pStyle w:val="ListParagraph"/>
        <w:numPr>
          <w:ilvl w:val="0"/>
          <w:numId w:val="53"/>
        </w:numPr>
        <w:spacing w:after="100" w:afterAutospacing="1"/>
        <w:jc w:val="both"/>
      </w:pPr>
      <w:r w:rsidRPr="00AD05E1">
        <w:t xml:space="preserve">ensure compliance with its data protection obligations regarding the security of the processing, and  the confidentiality of electronic communications and directories of users; </w:t>
      </w:r>
    </w:p>
    <w:p w14:paraId="3A0C2191" w14:textId="77777777" w:rsidR="00176131" w:rsidRPr="00AD05E1" w:rsidRDefault="00176131" w:rsidP="00176131">
      <w:pPr>
        <w:pStyle w:val="ListParagraph"/>
        <w:numPr>
          <w:ilvl w:val="0"/>
          <w:numId w:val="53"/>
        </w:numPr>
        <w:spacing w:after="100" w:afterAutospacing="1"/>
        <w:jc w:val="both"/>
      </w:pPr>
      <w:r w:rsidRPr="00AD05E1">
        <w:t>notify a personal data breach to the European Data Protection Supervisor;</w:t>
      </w:r>
    </w:p>
    <w:p w14:paraId="7E708E37" w14:textId="77777777" w:rsidR="00176131" w:rsidRPr="00AD05E1" w:rsidRDefault="00176131" w:rsidP="00176131">
      <w:pPr>
        <w:pStyle w:val="ListParagraph"/>
        <w:numPr>
          <w:ilvl w:val="0"/>
          <w:numId w:val="53"/>
        </w:numPr>
        <w:spacing w:after="100" w:afterAutospacing="1"/>
        <w:jc w:val="both"/>
      </w:pPr>
      <w:r w:rsidRPr="00AD05E1">
        <w:t>communicate a personal data breach without undue delay to the data subject, where applicable;</w:t>
      </w:r>
    </w:p>
    <w:p w14:paraId="3F0CCC51" w14:textId="77777777" w:rsidR="00176131" w:rsidRPr="00AD05E1" w:rsidRDefault="00176131" w:rsidP="00176131">
      <w:pPr>
        <w:pStyle w:val="ListParagraph"/>
        <w:numPr>
          <w:ilvl w:val="0"/>
          <w:numId w:val="53"/>
        </w:numPr>
        <w:spacing w:after="100" w:afterAutospacing="1"/>
        <w:jc w:val="both"/>
      </w:pPr>
      <w:r w:rsidRPr="00AD05E1">
        <w:t>carry out data protection impact assessments and prior consultations as necessary</w:t>
      </w:r>
      <w:r>
        <w:t>.</w:t>
      </w:r>
    </w:p>
    <w:p w14:paraId="69070E79" w14:textId="77777777" w:rsidR="00176131" w:rsidRDefault="00176131" w:rsidP="00176131">
      <w:pPr>
        <w:spacing w:after="100" w:afterAutospacing="1"/>
        <w:jc w:val="both"/>
      </w:pPr>
      <w:r w:rsidRPr="00AD05E1">
        <w:t xml:space="preserve">The contractor shall maintain a record of all data processing operations carried on behalf of the </w:t>
      </w:r>
      <w:r>
        <w:t>controller</w:t>
      </w:r>
      <w:r w:rsidRPr="00AD05E1">
        <w:t>, transfers of personal data, security breaches, responses to requests for exercising rights of people whose personal data is processed and requests for access to personal data by third parties.</w:t>
      </w:r>
    </w:p>
    <w:p w14:paraId="4EC329FF" w14:textId="77777777" w:rsidR="00176131" w:rsidRPr="001E598E" w:rsidRDefault="00176131" w:rsidP="00176131">
      <w:pPr>
        <w:spacing w:after="100" w:afterAutospacing="1"/>
        <w:jc w:val="both"/>
      </w:pPr>
      <w:r w:rsidRPr="001E598E">
        <w:t>The contracting authority is subject to Protocol 7 of the Treaty on the Functioning of the European Union on the privileges and immunities of the European Union, particularly as regards the inviolability of archives (including the physical location of data and services as set out in Article I.9.2) and data security, which includes personal data held on behalf of the contracting authority in the premises of the contractor or subcontractor.</w:t>
      </w:r>
    </w:p>
    <w:p w14:paraId="302F0703" w14:textId="77777777" w:rsidR="00176131" w:rsidRDefault="00176131" w:rsidP="00176131">
      <w:pPr>
        <w:spacing w:after="100" w:afterAutospacing="1"/>
        <w:jc w:val="both"/>
      </w:pPr>
      <w:r>
        <w:t>T</w:t>
      </w:r>
      <w:r w:rsidRPr="001E598E">
        <w:t>he contractor shall notify the contracting authority without delay of any legally binding request for disclosure of the personal data processed on behalf of the contracting authority made by any national public authority, including an authority from a third country. The contractor may not give such access without the prior written authorisation of the contracting authority.</w:t>
      </w:r>
    </w:p>
    <w:p w14:paraId="172CBCBC" w14:textId="77777777" w:rsidR="00176131" w:rsidRPr="00AD05E1" w:rsidRDefault="00176131" w:rsidP="00176131">
      <w:pPr>
        <w:spacing w:after="100" w:afterAutospacing="1"/>
        <w:jc w:val="both"/>
      </w:pPr>
      <w:r w:rsidRPr="00DC7949">
        <w:t xml:space="preserve">The duration of processing of personal data by the contractor </w:t>
      </w:r>
      <w:r w:rsidRPr="001E598E">
        <w:t>will not exceed</w:t>
      </w:r>
      <w:r w:rsidRPr="00DC7949">
        <w:t xml:space="preserve"> the period referred to in Article II.24.2. Upon expiry of this period, the contractor shall, at the choice of the </w:t>
      </w:r>
      <w:r>
        <w:t>controller</w:t>
      </w:r>
      <w:r w:rsidRPr="00DC7949">
        <w:t>, return, without any undue delay</w:t>
      </w:r>
      <w:r>
        <w:t xml:space="preserve"> </w:t>
      </w:r>
      <w:r w:rsidRPr="00DC7949">
        <w:t xml:space="preserve">in a commonly agreed format, all personal data processed on behalf of the </w:t>
      </w:r>
      <w:r>
        <w:t>controller</w:t>
      </w:r>
      <w:r w:rsidRPr="00DC7949">
        <w:t xml:space="preserve"> and the copies thereof or shall effectively delete all personal data unless Union or national law requires a longer storage of personal data. </w:t>
      </w:r>
    </w:p>
    <w:p w14:paraId="2A512614" w14:textId="77777777" w:rsidR="00176131" w:rsidRPr="007D129C" w:rsidRDefault="00176131" w:rsidP="00176131">
      <w:pPr>
        <w:spacing w:before="100" w:beforeAutospacing="1" w:after="100" w:afterAutospacing="1"/>
        <w:jc w:val="both"/>
        <w:rPr>
          <w:szCs w:val="24"/>
        </w:rPr>
      </w:pPr>
      <w:r w:rsidRPr="00AD05E1">
        <w:lastRenderedPageBreak/>
        <w:t>For the purpose of Article II.10, if part or all of the</w:t>
      </w:r>
      <w:r>
        <w:t xml:space="preserve"> processing of personal data is </w:t>
      </w:r>
      <w:r w:rsidRPr="00AD05E1">
        <w:t>subcontracted to a third party, the contractor shall pass on the obligations referred to in Article</w:t>
      </w:r>
      <w:r>
        <w:t>s I</w:t>
      </w:r>
      <w:r w:rsidRPr="00AD05E1">
        <w:t xml:space="preserve">.9.2 </w:t>
      </w:r>
      <w:r>
        <w:t xml:space="preserve">and II.9.2 </w:t>
      </w:r>
      <w:r w:rsidRPr="00AD05E1">
        <w:t>in writing to those parties, including subcontractors. At the request of the contracting authority, the contractor shall provide a document providing evidence of this commitment.</w:t>
      </w:r>
    </w:p>
    <w:p w14:paraId="062EA66F" w14:textId="77777777" w:rsidR="00176131" w:rsidRPr="007D129C" w:rsidRDefault="00176131" w:rsidP="00176131">
      <w:pPr>
        <w:pStyle w:val="Heading2"/>
        <w:keepLines w:val="0"/>
        <w:numPr>
          <w:ilvl w:val="1"/>
          <w:numId w:val="25"/>
        </w:numPr>
        <w:spacing w:before="240" w:after="240"/>
        <w:jc w:val="both"/>
      </w:pPr>
      <w:bookmarkStart w:id="99" w:name="_Toc51061706"/>
      <w:bookmarkStart w:id="100" w:name="_Toc96006126"/>
      <w:r w:rsidRPr="007D129C">
        <w:t>Subcontracting</w:t>
      </w:r>
      <w:bookmarkEnd w:id="99"/>
      <w:bookmarkEnd w:id="100"/>
    </w:p>
    <w:p w14:paraId="46B3A9A5" w14:textId="77777777" w:rsidR="00176131" w:rsidRPr="007D129C" w:rsidRDefault="00176131" w:rsidP="00176131">
      <w:pPr>
        <w:spacing w:before="100" w:beforeAutospacing="1" w:after="100" w:afterAutospacing="1"/>
        <w:ind w:left="851" w:hanging="851"/>
        <w:jc w:val="both"/>
        <w:rPr>
          <w:color w:val="000000"/>
        </w:rPr>
      </w:pPr>
      <w:r w:rsidRPr="00D3647C">
        <w:rPr>
          <w:b/>
          <w:color w:val="000000"/>
        </w:rPr>
        <w:t>II.10.1</w:t>
      </w:r>
      <w:r w:rsidRPr="00D3647C">
        <w:rPr>
          <w:b/>
          <w:color w:val="000000"/>
        </w:rPr>
        <w:tab/>
      </w:r>
      <w:r w:rsidRPr="00D3647C">
        <w:rPr>
          <w:color w:val="000000"/>
        </w:rPr>
        <w:t>The contractor must not subcontract and have the FWC implemented by third parties beyond the third parties already mentioned in its tender without prior written authorisation from the contracting authority.</w:t>
      </w:r>
    </w:p>
    <w:p w14:paraId="757FF70E" w14:textId="77777777" w:rsidR="00176131" w:rsidRPr="007D129C" w:rsidRDefault="00176131" w:rsidP="00176131">
      <w:pPr>
        <w:spacing w:before="100" w:beforeAutospacing="1" w:after="100" w:afterAutospacing="1"/>
        <w:ind w:left="851" w:hanging="851"/>
        <w:jc w:val="both"/>
        <w:rPr>
          <w:color w:val="000000"/>
        </w:rPr>
      </w:pPr>
      <w:r w:rsidRPr="007D129C">
        <w:rPr>
          <w:b/>
          <w:color w:val="000000"/>
        </w:rPr>
        <w:t>II.</w:t>
      </w:r>
      <w:r>
        <w:rPr>
          <w:b/>
          <w:color w:val="000000"/>
        </w:rPr>
        <w:t>10</w:t>
      </w:r>
      <w:r w:rsidRPr="007D129C">
        <w:rPr>
          <w:b/>
          <w:color w:val="000000"/>
        </w:rPr>
        <w:t>.2</w:t>
      </w:r>
      <w:r w:rsidRPr="007D129C">
        <w:rPr>
          <w:b/>
          <w:color w:val="000000"/>
        </w:rPr>
        <w:tab/>
      </w:r>
      <w:r w:rsidRPr="00CA3300">
        <w:rPr>
          <w:color w:val="000000"/>
        </w:rPr>
        <w:t>Even if the contr</w:t>
      </w:r>
      <w:r>
        <w:rPr>
          <w:color w:val="000000"/>
        </w:rPr>
        <w:t xml:space="preserve">acting authority authorises </w:t>
      </w:r>
      <w:r w:rsidRPr="00CA3300">
        <w:rPr>
          <w:color w:val="000000"/>
        </w:rPr>
        <w:t>s</w:t>
      </w:r>
      <w:r>
        <w:rPr>
          <w:color w:val="000000"/>
        </w:rPr>
        <w:t>ubcontracting,</w:t>
      </w:r>
      <w:r w:rsidRPr="007D129C">
        <w:rPr>
          <w:color w:val="000000"/>
        </w:rPr>
        <w:t xml:space="preserve"> </w:t>
      </w:r>
      <w:r>
        <w:rPr>
          <w:color w:val="000000"/>
        </w:rPr>
        <w:t>the c</w:t>
      </w:r>
      <w:r w:rsidRPr="007D129C">
        <w:rPr>
          <w:color w:val="000000"/>
        </w:rPr>
        <w:t>ontractor</w:t>
      </w:r>
      <w:r>
        <w:rPr>
          <w:color w:val="000000"/>
        </w:rPr>
        <w:t xml:space="preserve"> </w:t>
      </w:r>
      <w:r w:rsidRPr="007D129C">
        <w:rPr>
          <w:color w:val="000000"/>
        </w:rPr>
        <w:t>remain</w:t>
      </w:r>
      <w:r>
        <w:rPr>
          <w:color w:val="000000"/>
        </w:rPr>
        <w:t xml:space="preserve">s </w:t>
      </w:r>
      <w:r w:rsidRPr="007D129C">
        <w:rPr>
          <w:color w:val="000000"/>
        </w:rPr>
        <w:t xml:space="preserve">bound by </w:t>
      </w:r>
      <w:r>
        <w:rPr>
          <w:color w:val="000000"/>
        </w:rPr>
        <w:t>its</w:t>
      </w:r>
      <w:r w:rsidRPr="007D129C">
        <w:rPr>
          <w:color w:val="000000"/>
        </w:rPr>
        <w:t xml:space="preserve"> </w:t>
      </w:r>
      <w:r>
        <w:rPr>
          <w:color w:val="000000"/>
        </w:rPr>
        <w:t xml:space="preserve">contractual </w:t>
      </w:r>
      <w:r w:rsidRPr="007D129C">
        <w:rPr>
          <w:color w:val="000000"/>
        </w:rPr>
        <w:t xml:space="preserve">obligations and </w:t>
      </w:r>
      <w:r>
        <w:rPr>
          <w:color w:val="000000"/>
        </w:rPr>
        <w:t>is solely responsible</w:t>
      </w:r>
      <w:r w:rsidRPr="007D129C">
        <w:rPr>
          <w:color w:val="000000"/>
        </w:rPr>
        <w:t xml:space="preserve"> for </w:t>
      </w:r>
      <w:r>
        <w:rPr>
          <w:color w:val="000000"/>
        </w:rPr>
        <w:t xml:space="preserve">the </w:t>
      </w:r>
      <w:r w:rsidRPr="00937BC6">
        <w:rPr>
          <w:i/>
          <w:color w:val="000000"/>
        </w:rPr>
        <w:t>implementation of the FWC</w:t>
      </w:r>
      <w:r w:rsidRPr="00E52B1F">
        <w:rPr>
          <w:color w:val="000000"/>
        </w:rPr>
        <w:t>.</w:t>
      </w:r>
    </w:p>
    <w:p w14:paraId="4935C54D" w14:textId="77777777" w:rsidR="00176131" w:rsidRDefault="00176131" w:rsidP="00176131">
      <w:pPr>
        <w:spacing w:before="100" w:beforeAutospacing="1" w:after="100" w:afterAutospacing="1"/>
        <w:ind w:left="851" w:hanging="851"/>
        <w:jc w:val="both"/>
        <w:rPr>
          <w:color w:val="000000"/>
        </w:rPr>
      </w:pPr>
      <w:r w:rsidRPr="007D129C">
        <w:rPr>
          <w:b/>
          <w:color w:val="000000"/>
        </w:rPr>
        <w:t>II.</w:t>
      </w:r>
      <w:r>
        <w:rPr>
          <w:b/>
          <w:color w:val="000000"/>
        </w:rPr>
        <w:t>10</w:t>
      </w:r>
      <w:r w:rsidRPr="007D129C">
        <w:rPr>
          <w:b/>
          <w:color w:val="000000"/>
        </w:rPr>
        <w:t>.3</w:t>
      </w:r>
      <w:r w:rsidRPr="007D129C">
        <w:rPr>
          <w:b/>
          <w:color w:val="000000"/>
        </w:rPr>
        <w:tab/>
      </w:r>
      <w:r w:rsidRPr="007D129C">
        <w:rPr>
          <w:color w:val="000000"/>
        </w:rPr>
        <w:t xml:space="preserve">The </w:t>
      </w:r>
      <w:r>
        <w:rPr>
          <w:color w:val="000000"/>
        </w:rPr>
        <w:t>c</w:t>
      </w:r>
      <w:r w:rsidRPr="007D129C">
        <w:rPr>
          <w:color w:val="000000"/>
        </w:rPr>
        <w:t xml:space="preserve">ontractor </w:t>
      </w:r>
      <w:r>
        <w:rPr>
          <w:color w:val="000000"/>
        </w:rPr>
        <w:t>must ensure</w:t>
      </w:r>
      <w:r w:rsidRPr="007D129C">
        <w:rPr>
          <w:color w:val="000000"/>
        </w:rPr>
        <w:t xml:space="preserve"> that the subcontract does not affect </w:t>
      </w:r>
      <w:r>
        <w:rPr>
          <w:color w:val="000000"/>
        </w:rPr>
        <w:t xml:space="preserve">the </w:t>
      </w:r>
      <w:r w:rsidRPr="007D129C">
        <w:rPr>
          <w:color w:val="000000"/>
        </w:rPr>
        <w:t xml:space="preserve">rights </w:t>
      </w:r>
      <w:r>
        <w:rPr>
          <w:color w:val="000000"/>
        </w:rPr>
        <w:t xml:space="preserve">of </w:t>
      </w:r>
      <w:r w:rsidRPr="007D129C">
        <w:rPr>
          <w:color w:val="000000"/>
        </w:rPr>
        <w:t xml:space="preserve">the </w:t>
      </w:r>
      <w:r>
        <w:rPr>
          <w:color w:val="000000"/>
        </w:rPr>
        <w:t>contracting authority under</w:t>
      </w:r>
      <w:r w:rsidRPr="007D129C">
        <w:rPr>
          <w:color w:val="000000"/>
        </w:rPr>
        <w:t xml:space="preserve"> th</w:t>
      </w:r>
      <w:r>
        <w:rPr>
          <w:color w:val="000000"/>
        </w:rPr>
        <w:t>is</w:t>
      </w:r>
      <w:r w:rsidRPr="007D129C">
        <w:rPr>
          <w:color w:val="000000"/>
        </w:rPr>
        <w:t xml:space="preserve"> </w:t>
      </w:r>
      <w:r>
        <w:rPr>
          <w:color w:val="000000"/>
        </w:rPr>
        <w:t>FWC</w:t>
      </w:r>
      <w:r w:rsidRPr="007D129C">
        <w:rPr>
          <w:color w:val="000000"/>
        </w:rPr>
        <w:t xml:space="preserve">, </w:t>
      </w:r>
      <w:r>
        <w:rPr>
          <w:color w:val="000000"/>
        </w:rPr>
        <w:t>particularly those</w:t>
      </w:r>
      <w:r w:rsidRPr="007D129C">
        <w:rPr>
          <w:color w:val="000000"/>
        </w:rPr>
        <w:t xml:space="preserve"> </w:t>
      </w:r>
      <w:r>
        <w:rPr>
          <w:color w:val="000000"/>
        </w:rPr>
        <w:t>under Articles</w:t>
      </w:r>
      <w:r>
        <w:t> </w:t>
      </w:r>
      <w:r>
        <w:rPr>
          <w:color w:val="000000"/>
        </w:rPr>
        <w:t xml:space="preserve">II.8, II.13 and </w:t>
      </w:r>
      <w:r w:rsidRPr="007D129C">
        <w:rPr>
          <w:color w:val="000000"/>
        </w:rPr>
        <w:t>II.</w:t>
      </w:r>
      <w:r>
        <w:rPr>
          <w:color w:val="000000"/>
        </w:rPr>
        <w:t>24</w:t>
      </w:r>
      <w:r w:rsidRPr="007D129C">
        <w:rPr>
          <w:color w:val="000000"/>
        </w:rPr>
        <w:t>.</w:t>
      </w:r>
    </w:p>
    <w:p w14:paraId="2EDF067F" w14:textId="77777777" w:rsidR="00176131" w:rsidRDefault="00176131" w:rsidP="00176131">
      <w:pPr>
        <w:spacing w:before="100" w:beforeAutospacing="1" w:after="100" w:afterAutospacing="1"/>
        <w:ind w:left="851" w:hanging="851"/>
        <w:jc w:val="both"/>
        <w:rPr>
          <w:b/>
          <w:color w:val="000000"/>
        </w:rPr>
      </w:pPr>
      <w:r>
        <w:rPr>
          <w:b/>
          <w:color w:val="000000"/>
        </w:rPr>
        <w:t>II.10.4</w:t>
      </w:r>
      <w:r>
        <w:rPr>
          <w:b/>
          <w:color w:val="000000"/>
        </w:rPr>
        <w:tab/>
      </w:r>
      <w:r>
        <w:rPr>
          <w:color w:val="000000"/>
        </w:rPr>
        <w:t>The contracting authority</w:t>
      </w:r>
      <w:r w:rsidRPr="00CB3F7E">
        <w:rPr>
          <w:color w:val="000000"/>
        </w:rPr>
        <w:t xml:space="preserve"> </w:t>
      </w:r>
      <w:r>
        <w:rPr>
          <w:color w:val="000000"/>
        </w:rPr>
        <w:t xml:space="preserve">may request the contractor to </w:t>
      </w:r>
      <w:r w:rsidRPr="00CB3F7E">
        <w:rPr>
          <w:color w:val="000000"/>
        </w:rPr>
        <w:t xml:space="preserve">replace a subcontractor </w:t>
      </w:r>
      <w:r>
        <w:rPr>
          <w:color w:val="000000"/>
        </w:rPr>
        <w:t xml:space="preserve">found to be </w:t>
      </w:r>
      <w:r w:rsidRPr="00CB3F7E">
        <w:rPr>
          <w:color w:val="000000"/>
        </w:rPr>
        <w:t xml:space="preserve">in </w:t>
      </w:r>
      <w:r>
        <w:rPr>
          <w:color w:val="000000"/>
        </w:rPr>
        <w:t>a</w:t>
      </w:r>
      <w:r w:rsidRPr="00CB3F7E">
        <w:rPr>
          <w:color w:val="000000"/>
        </w:rPr>
        <w:t xml:space="preserve"> situation provided for in points (d) and (e) of Article II.18.1.</w:t>
      </w:r>
      <w:r>
        <w:rPr>
          <w:b/>
          <w:color w:val="000000"/>
        </w:rPr>
        <w:t xml:space="preserve"> </w:t>
      </w:r>
    </w:p>
    <w:p w14:paraId="3D0902B7" w14:textId="77777777" w:rsidR="00176131" w:rsidRPr="007D129C" w:rsidRDefault="00176131" w:rsidP="00176131">
      <w:pPr>
        <w:pStyle w:val="Heading2"/>
        <w:keepLines w:val="0"/>
        <w:numPr>
          <w:ilvl w:val="1"/>
          <w:numId w:val="25"/>
        </w:numPr>
        <w:spacing w:before="240" w:after="240"/>
        <w:jc w:val="both"/>
      </w:pPr>
      <w:bookmarkStart w:id="101" w:name="_Toc51061707"/>
      <w:bookmarkStart w:id="102" w:name="_Toc96006127"/>
      <w:r w:rsidRPr="007D129C">
        <w:t>Amendments</w:t>
      </w:r>
      <w:bookmarkEnd w:id="101"/>
      <w:bookmarkEnd w:id="102"/>
    </w:p>
    <w:p w14:paraId="1DB9F263" w14:textId="77777777" w:rsidR="00176131" w:rsidRPr="007D129C" w:rsidRDefault="00176131" w:rsidP="00176131">
      <w:pPr>
        <w:spacing w:before="100" w:beforeAutospacing="1" w:after="100" w:afterAutospacing="1"/>
        <w:ind w:left="851" w:hanging="851"/>
        <w:jc w:val="both"/>
      </w:pPr>
      <w:r w:rsidRPr="00393673">
        <w:rPr>
          <w:b/>
        </w:rPr>
        <w:t>II.</w:t>
      </w:r>
      <w:r>
        <w:rPr>
          <w:b/>
        </w:rPr>
        <w:t>11</w:t>
      </w:r>
      <w:r w:rsidRPr="00393673">
        <w:rPr>
          <w:b/>
        </w:rPr>
        <w:t>.1</w:t>
      </w:r>
      <w:r>
        <w:tab/>
      </w:r>
      <w:r w:rsidRPr="007D129C">
        <w:t xml:space="preserve">Any amendment to the </w:t>
      </w:r>
      <w:r>
        <w:t>FWC or a specific contract must</w:t>
      </w:r>
      <w:r w:rsidRPr="007D129C">
        <w:t xml:space="preserve"> be </w:t>
      </w:r>
      <w:r>
        <w:t xml:space="preserve">made in writing </w:t>
      </w:r>
      <w:r w:rsidRPr="007D129C">
        <w:t>before all contractual obligations</w:t>
      </w:r>
      <w:r>
        <w:t xml:space="preserve"> have been fulfilled</w:t>
      </w:r>
      <w:r w:rsidRPr="007D129C">
        <w:t xml:space="preserve">. A specific contract </w:t>
      </w:r>
      <w:r>
        <w:t>does not</w:t>
      </w:r>
      <w:r w:rsidRPr="007D129C">
        <w:t xml:space="preserve"> constitute an amendment to the </w:t>
      </w:r>
      <w:r>
        <w:t>FWC</w:t>
      </w:r>
      <w:r w:rsidRPr="007D129C">
        <w:t>.</w:t>
      </w:r>
    </w:p>
    <w:p w14:paraId="01947385" w14:textId="77777777" w:rsidR="00176131" w:rsidRPr="007D129C" w:rsidRDefault="00176131" w:rsidP="00176131">
      <w:pPr>
        <w:spacing w:before="100" w:beforeAutospacing="1" w:after="100" w:afterAutospacing="1"/>
        <w:ind w:left="851" w:hanging="851"/>
        <w:jc w:val="both"/>
      </w:pPr>
      <w:r w:rsidRPr="00962866">
        <w:rPr>
          <w:b/>
          <w:color w:val="000000"/>
        </w:rPr>
        <w:t>II.</w:t>
      </w:r>
      <w:r>
        <w:rPr>
          <w:b/>
          <w:color w:val="000000"/>
        </w:rPr>
        <w:t>11</w:t>
      </w:r>
      <w:r w:rsidRPr="00962866">
        <w:rPr>
          <w:b/>
          <w:color w:val="000000"/>
        </w:rPr>
        <w:t>.2</w:t>
      </w:r>
      <w:r w:rsidRPr="00962866">
        <w:rPr>
          <w:color w:val="000000"/>
        </w:rPr>
        <w:tab/>
      </w:r>
      <w:r>
        <w:rPr>
          <w:color w:val="000000"/>
        </w:rPr>
        <w:t>Any</w:t>
      </w:r>
      <w:r w:rsidRPr="00962866">
        <w:rPr>
          <w:color w:val="000000"/>
        </w:rPr>
        <w:t xml:space="preserve"> amendment </w:t>
      </w:r>
      <w:r>
        <w:rPr>
          <w:color w:val="000000"/>
        </w:rPr>
        <w:t xml:space="preserve">must not </w:t>
      </w:r>
      <w:r w:rsidRPr="00962866">
        <w:rPr>
          <w:color w:val="000000"/>
        </w:rPr>
        <w:t>mak</w:t>
      </w:r>
      <w:r>
        <w:rPr>
          <w:color w:val="000000"/>
        </w:rPr>
        <w:t xml:space="preserve">e </w:t>
      </w:r>
      <w:r w:rsidRPr="00962866">
        <w:rPr>
          <w:color w:val="000000"/>
        </w:rPr>
        <w:t xml:space="preserve">changes to the FWC or </w:t>
      </w:r>
      <w:r>
        <w:rPr>
          <w:color w:val="000000"/>
        </w:rPr>
        <w:t xml:space="preserve">a </w:t>
      </w:r>
      <w:r w:rsidRPr="00962866">
        <w:rPr>
          <w:color w:val="000000"/>
        </w:rPr>
        <w:t xml:space="preserve">specific contract </w:t>
      </w:r>
      <w:r>
        <w:rPr>
          <w:color w:val="000000"/>
        </w:rPr>
        <w:t>that</w:t>
      </w:r>
      <w:r w:rsidRPr="00962866">
        <w:rPr>
          <w:color w:val="000000"/>
        </w:rPr>
        <w:t xml:space="preserve"> might </w:t>
      </w:r>
      <w:r>
        <w:rPr>
          <w:color w:val="000000"/>
        </w:rPr>
        <w:t xml:space="preserve">alter the initial conditions of the procurement procedure </w:t>
      </w:r>
      <w:r w:rsidRPr="00962866">
        <w:rPr>
          <w:color w:val="000000"/>
        </w:rPr>
        <w:t>or result in unequal treatment of tenderers or contractors.</w:t>
      </w:r>
    </w:p>
    <w:p w14:paraId="37206798" w14:textId="77777777" w:rsidR="00176131" w:rsidRPr="00FD4BED" w:rsidRDefault="00176131" w:rsidP="00176131">
      <w:pPr>
        <w:pStyle w:val="Heading2"/>
        <w:keepLines w:val="0"/>
        <w:numPr>
          <w:ilvl w:val="1"/>
          <w:numId w:val="25"/>
        </w:numPr>
        <w:spacing w:before="240" w:after="240"/>
        <w:jc w:val="both"/>
        <w:rPr>
          <w:color w:val="000000"/>
        </w:rPr>
      </w:pPr>
      <w:bookmarkStart w:id="103" w:name="_Toc51061708"/>
      <w:bookmarkStart w:id="104" w:name="_Toc96006128"/>
      <w:r w:rsidRPr="007D129C">
        <w:t>Assignment</w:t>
      </w:r>
      <w:bookmarkEnd w:id="103"/>
      <w:bookmarkEnd w:id="104"/>
    </w:p>
    <w:p w14:paraId="7133077C" w14:textId="77777777" w:rsidR="00176131" w:rsidRPr="007D129C" w:rsidRDefault="00176131" w:rsidP="00176131">
      <w:pPr>
        <w:spacing w:before="100" w:beforeAutospacing="1" w:after="100" w:afterAutospacing="1"/>
        <w:ind w:left="851" w:hanging="851"/>
        <w:jc w:val="both"/>
      </w:pPr>
      <w:r w:rsidRPr="007D129C">
        <w:rPr>
          <w:b/>
          <w:color w:val="000000"/>
        </w:rPr>
        <w:t>II.</w:t>
      </w:r>
      <w:r>
        <w:rPr>
          <w:b/>
          <w:color w:val="000000"/>
        </w:rPr>
        <w:t>12</w:t>
      </w:r>
      <w:r w:rsidRPr="007D129C">
        <w:rPr>
          <w:b/>
          <w:color w:val="000000"/>
        </w:rPr>
        <w:t>.1</w:t>
      </w:r>
      <w:r w:rsidRPr="007D129C">
        <w:rPr>
          <w:b/>
          <w:color w:val="000000"/>
        </w:rPr>
        <w:tab/>
      </w:r>
      <w:r w:rsidRPr="007D129C">
        <w:rPr>
          <w:color w:val="000000"/>
        </w:rPr>
        <w:t xml:space="preserve">The </w:t>
      </w:r>
      <w:r>
        <w:rPr>
          <w:color w:val="000000"/>
        </w:rPr>
        <w:t>c</w:t>
      </w:r>
      <w:r w:rsidRPr="007D129C">
        <w:rPr>
          <w:color w:val="000000"/>
        </w:rPr>
        <w:t xml:space="preserve">ontractor </w:t>
      </w:r>
      <w:r>
        <w:rPr>
          <w:color w:val="000000"/>
        </w:rPr>
        <w:t>must</w:t>
      </w:r>
      <w:r w:rsidRPr="007D129C">
        <w:rPr>
          <w:color w:val="000000"/>
        </w:rPr>
        <w:t xml:space="preserve"> not </w:t>
      </w:r>
      <w:r>
        <w:rPr>
          <w:color w:val="000000"/>
        </w:rPr>
        <w:t xml:space="preserve">assign any of </w:t>
      </w:r>
      <w:r w:rsidRPr="007D129C">
        <w:rPr>
          <w:color w:val="000000"/>
        </w:rPr>
        <w:t>the rights</w:t>
      </w:r>
      <w:r>
        <w:rPr>
          <w:color w:val="000000"/>
        </w:rPr>
        <w:t xml:space="preserve"> </w:t>
      </w:r>
      <w:r w:rsidRPr="007D129C">
        <w:rPr>
          <w:color w:val="000000"/>
        </w:rPr>
        <w:t xml:space="preserve">and obligations arising from the </w:t>
      </w:r>
      <w:r>
        <w:rPr>
          <w:color w:val="000000"/>
        </w:rPr>
        <w:t>FWC</w:t>
      </w:r>
      <w:r w:rsidRPr="007D129C">
        <w:rPr>
          <w:color w:val="000000"/>
        </w:rPr>
        <w:t xml:space="preserve">, </w:t>
      </w:r>
      <w:r>
        <w:rPr>
          <w:color w:val="000000"/>
        </w:rPr>
        <w:t xml:space="preserve">including </w:t>
      </w:r>
      <w:r w:rsidRPr="00CA5BE2">
        <w:rPr>
          <w:color w:val="000000"/>
        </w:rPr>
        <w:t>claims for payments</w:t>
      </w:r>
      <w:r>
        <w:rPr>
          <w:color w:val="000000"/>
        </w:rPr>
        <w:t xml:space="preserve"> or factoring,</w:t>
      </w:r>
      <w:r w:rsidRPr="007D129C">
        <w:rPr>
          <w:color w:val="000000"/>
        </w:rPr>
        <w:t xml:space="preserve"> without prior written authorisation from the </w:t>
      </w:r>
      <w:r>
        <w:rPr>
          <w:color w:val="000000"/>
        </w:rPr>
        <w:t>contracting authority</w:t>
      </w:r>
      <w:r w:rsidRPr="007D129C">
        <w:rPr>
          <w:color w:val="000000"/>
        </w:rPr>
        <w:t>.</w:t>
      </w:r>
      <w:r>
        <w:rPr>
          <w:color w:val="000000"/>
        </w:rPr>
        <w:t xml:space="preserve"> In such cases, the contractor must provide the contracting authority with the identity of the intended assignee. </w:t>
      </w:r>
    </w:p>
    <w:p w14:paraId="4DB32079" w14:textId="77777777" w:rsidR="00176131" w:rsidRDefault="00176131" w:rsidP="00176131">
      <w:pPr>
        <w:spacing w:before="100" w:beforeAutospacing="1" w:after="100" w:afterAutospacing="1"/>
        <w:ind w:left="851" w:hanging="851"/>
        <w:jc w:val="both"/>
      </w:pPr>
      <w:r w:rsidRPr="007D129C">
        <w:rPr>
          <w:b/>
          <w:color w:val="000000"/>
        </w:rPr>
        <w:t>II.</w:t>
      </w:r>
      <w:r>
        <w:rPr>
          <w:b/>
          <w:color w:val="000000"/>
        </w:rPr>
        <w:t>12</w:t>
      </w:r>
      <w:r w:rsidRPr="007D129C">
        <w:rPr>
          <w:b/>
          <w:color w:val="000000"/>
        </w:rPr>
        <w:t>.2</w:t>
      </w:r>
      <w:r w:rsidRPr="007D129C">
        <w:rPr>
          <w:b/>
          <w:color w:val="000000"/>
        </w:rPr>
        <w:tab/>
      </w:r>
      <w:r>
        <w:t>Any</w:t>
      </w:r>
      <w:r w:rsidRPr="00202C3C">
        <w:t xml:space="preserve"> right or obligation</w:t>
      </w:r>
      <w:r>
        <w:t xml:space="preserve"> assigned</w:t>
      </w:r>
      <w:r w:rsidRPr="00202C3C">
        <w:t xml:space="preserve"> </w:t>
      </w:r>
      <w:r w:rsidRPr="009646CB">
        <w:t>by the c</w:t>
      </w:r>
      <w:r w:rsidRPr="0060506E">
        <w:t xml:space="preserve">ontractor </w:t>
      </w:r>
      <w:r>
        <w:t>without authorisation is</w:t>
      </w:r>
      <w:r w:rsidRPr="0060506E">
        <w:t xml:space="preserve"> </w:t>
      </w:r>
      <w:r w:rsidRPr="00910B0A">
        <w:t xml:space="preserve">not enforceable against </w:t>
      </w:r>
      <w:r w:rsidRPr="00983102">
        <w:t>the contracting authority</w:t>
      </w:r>
      <w:r w:rsidRPr="00CD4B1E">
        <w:t>.</w:t>
      </w:r>
    </w:p>
    <w:p w14:paraId="6BF1A8AE" w14:textId="77777777" w:rsidR="00176131" w:rsidRPr="007D129C" w:rsidRDefault="00176131" w:rsidP="00176131">
      <w:pPr>
        <w:pStyle w:val="Heading2"/>
        <w:keepLines w:val="0"/>
        <w:numPr>
          <w:ilvl w:val="1"/>
          <w:numId w:val="25"/>
        </w:numPr>
        <w:spacing w:before="240" w:after="240"/>
        <w:jc w:val="both"/>
      </w:pPr>
      <w:bookmarkStart w:id="105" w:name="_Toc51061709"/>
      <w:bookmarkStart w:id="106" w:name="_Toc96006129"/>
      <w:r w:rsidRPr="007D129C">
        <w:t xml:space="preserve">Intellectual </w:t>
      </w:r>
      <w:r>
        <w:t>p</w:t>
      </w:r>
      <w:r w:rsidRPr="007D129C">
        <w:t>roperty</w:t>
      </w:r>
      <w:r>
        <w:t xml:space="preserve"> rights</w:t>
      </w:r>
      <w:bookmarkEnd w:id="105"/>
      <w:bookmarkEnd w:id="106"/>
    </w:p>
    <w:p w14:paraId="30E11C8A" w14:textId="77777777" w:rsidR="00176131" w:rsidRPr="00982CB6" w:rsidRDefault="00176131" w:rsidP="00176131">
      <w:pPr>
        <w:pStyle w:val="Heading3"/>
        <w:keepLines w:val="0"/>
        <w:numPr>
          <w:ilvl w:val="2"/>
          <w:numId w:val="25"/>
        </w:numPr>
        <w:spacing w:before="100" w:beforeAutospacing="1" w:after="100" w:afterAutospacing="1"/>
      </w:pPr>
      <w:r w:rsidRPr="00982CB6">
        <w:t>Ownership of the rights in the results</w:t>
      </w:r>
    </w:p>
    <w:p w14:paraId="4710A164" w14:textId="77777777" w:rsidR="00176131" w:rsidRDefault="00176131" w:rsidP="00176131">
      <w:pPr>
        <w:spacing w:before="100" w:beforeAutospacing="1" w:after="100" w:afterAutospacing="1"/>
        <w:jc w:val="both"/>
      </w:pPr>
      <w:r>
        <w:t xml:space="preserve">The Union acquires irrevocably worldwide ownership of the </w:t>
      </w:r>
      <w:r w:rsidRPr="004771FD">
        <w:rPr>
          <w:i/>
        </w:rPr>
        <w:t>results</w:t>
      </w:r>
      <w:r>
        <w:t xml:space="preserve"> and of all intellectual property rights on the </w:t>
      </w:r>
      <w:r>
        <w:rPr>
          <w:szCs w:val="24"/>
        </w:rPr>
        <w:t xml:space="preserve">newly created materials produced specifically for the Union under the FWC and incorporated in the </w:t>
      </w:r>
      <w:r w:rsidRPr="004771FD">
        <w:rPr>
          <w:i/>
        </w:rPr>
        <w:t>results</w:t>
      </w:r>
      <w:r>
        <w:t xml:space="preserve">, without prejudice however to the rules applying to </w:t>
      </w:r>
      <w:r w:rsidRPr="007F5E68">
        <w:rPr>
          <w:i/>
        </w:rPr>
        <w:t>pre-existing rights</w:t>
      </w:r>
      <w:r>
        <w:t xml:space="preserve"> on </w:t>
      </w:r>
      <w:r w:rsidRPr="007F5E68">
        <w:rPr>
          <w:i/>
        </w:rPr>
        <w:t>pre-existing materials</w:t>
      </w:r>
      <w:r>
        <w:t>, as per Article II.13.2.</w:t>
      </w:r>
      <w:r w:rsidRPr="005E6B1E">
        <w:t xml:space="preserve"> </w:t>
      </w:r>
    </w:p>
    <w:p w14:paraId="640C4933" w14:textId="77777777" w:rsidR="00176131" w:rsidRPr="005E6B1E" w:rsidRDefault="00176131" w:rsidP="00176131">
      <w:pPr>
        <w:spacing w:before="100" w:beforeAutospacing="1" w:after="100" w:afterAutospacing="1"/>
        <w:jc w:val="both"/>
      </w:pPr>
      <w:r>
        <w:t xml:space="preserve">The intellectual property rights so acquired </w:t>
      </w:r>
      <w:r w:rsidRPr="005E6B1E">
        <w:t>includ</w:t>
      </w:r>
      <w:r>
        <w:t>e any rights, such as</w:t>
      </w:r>
      <w:r w:rsidRPr="005E6B1E">
        <w:t xml:space="preserve"> copyright and other intellectual or industrial property rights, </w:t>
      </w:r>
      <w:r>
        <w:t xml:space="preserve">to any of the </w:t>
      </w:r>
      <w:r w:rsidRPr="004771FD">
        <w:rPr>
          <w:i/>
        </w:rPr>
        <w:t>results</w:t>
      </w:r>
      <w:r>
        <w:t xml:space="preserve"> </w:t>
      </w:r>
      <w:r w:rsidRPr="005E6B1E">
        <w:t xml:space="preserve">and </w:t>
      </w:r>
      <w:r>
        <w:t xml:space="preserve">in </w:t>
      </w:r>
      <w:r w:rsidRPr="005E6B1E">
        <w:t xml:space="preserve">all technological solutions and information </w:t>
      </w:r>
      <w:r>
        <w:lastRenderedPageBreak/>
        <w:t>created or produced</w:t>
      </w:r>
      <w:r w:rsidRPr="005E6B1E">
        <w:t xml:space="preserve"> </w:t>
      </w:r>
      <w:r>
        <w:t xml:space="preserve">by the contractor or by its subcontractor </w:t>
      </w:r>
      <w:r w:rsidRPr="005E6B1E">
        <w:t xml:space="preserve">in </w:t>
      </w:r>
      <w:r w:rsidRPr="00937BC6">
        <w:rPr>
          <w:i/>
        </w:rPr>
        <w:t>implementation of the FWC</w:t>
      </w:r>
      <w:r>
        <w:t>.  The contracting authority</w:t>
      </w:r>
      <w:r w:rsidRPr="005E6B1E">
        <w:t xml:space="preserve"> may </w:t>
      </w:r>
      <w:r>
        <w:t>exploit</w:t>
      </w:r>
      <w:r w:rsidRPr="005E6B1E">
        <w:t xml:space="preserve"> </w:t>
      </w:r>
      <w:r>
        <w:t xml:space="preserve">and use </w:t>
      </w:r>
      <w:r w:rsidRPr="005E6B1E">
        <w:t xml:space="preserve">the </w:t>
      </w:r>
      <w:r>
        <w:t xml:space="preserve">acquired rights </w:t>
      </w:r>
      <w:r w:rsidRPr="005E6B1E">
        <w:t xml:space="preserve">as </w:t>
      </w:r>
      <w:r w:rsidRPr="00D26473">
        <w:t xml:space="preserve">stipulated in this FWC. The Union acquires all the rights as from the moment the </w:t>
      </w:r>
      <w:r>
        <w:t>contractor</w:t>
      </w:r>
      <w:r w:rsidRPr="00D26473">
        <w:t xml:space="preserve"> has </w:t>
      </w:r>
      <w:r>
        <w:t xml:space="preserve">created </w:t>
      </w:r>
      <w:r w:rsidRPr="00D26473">
        <w:t xml:space="preserve">the </w:t>
      </w:r>
      <w:r w:rsidRPr="00D26473">
        <w:rPr>
          <w:i/>
        </w:rPr>
        <w:t>results</w:t>
      </w:r>
      <w:r w:rsidRPr="00D26473">
        <w:t xml:space="preserve">. </w:t>
      </w:r>
    </w:p>
    <w:p w14:paraId="46611B7E" w14:textId="77777777" w:rsidR="00176131" w:rsidRDefault="00176131" w:rsidP="00176131">
      <w:pPr>
        <w:spacing w:before="100" w:beforeAutospacing="1" w:after="100" w:afterAutospacing="1"/>
        <w:jc w:val="both"/>
        <w:rPr>
          <w:snapToGrid w:val="0"/>
        </w:rPr>
      </w:pPr>
      <w:r w:rsidRPr="005E6B1E">
        <w:rPr>
          <w:snapToGrid w:val="0"/>
        </w:rPr>
        <w:t xml:space="preserve">The payment of the </w:t>
      </w:r>
      <w:r>
        <w:rPr>
          <w:snapToGrid w:val="0"/>
        </w:rPr>
        <w:t>price</w:t>
      </w:r>
      <w:r w:rsidRPr="005E6B1E">
        <w:rPr>
          <w:snapToGrid w:val="0"/>
        </w:rPr>
        <w:t xml:space="preserve"> include</w:t>
      </w:r>
      <w:r>
        <w:rPr>
          <w:snapToGrid w:val="0"/>
        </w:rPr>
        <w:t>s</w:t>
      </w:r>
      <w:r w:rsidRPr="005E6B1E">
        <w:rPr>
          <w:snapToGrid w:val="0"/>
        </w:rPr>
        <w:t xml:space="preserve"> </w:t>
      </w:r>
      <w:r w:rsidRPr="00BF3242">
        <w:rPr>
          <w:snapToGrid w:val="0"/>
        </w:rPr>
        <w:t>any fee</w:t>
      </w:r>
      <w:r w:rsidRPr="00DD5607">
        <w:rPr>
          <w:snapToGrid w:val="0"/>
        </w:rPr>
        <w:t>s</w:t>
      </w:r>
      <w:r w:rsidRPr="00BF3242">
        <w:rPr>
          <w:snapToGrid w:val="0"/>
        </w:rPr>
        <w:t xml:space="preserve"> payable</w:t>
      </w:r>
      <w:r>
        <w:rPr>
          <w:snapToGrid w:val="0"/>
        </w:rPr>
        <w:t xml:space="preserve"> to the contractor about the acquisition of ownership of rights by the Union including for </w:t>
      </w:r>
      <w:r w:rsidRPr="005E6B1E">
        <w:rPr>
          <w:snapToGrid w:val="0"/>
        </w:rPr>
        <w:t xml:space="preserve">all </w:t>
      </w:r>
      <w:r>
        <w:rPr>
          <w:snapToGrid w:val="0"/>
        </w:rPr>
        <w:t xml:space="preserve">modes of exploitation and </w:t>
      </w:r>
      <w:r w:rsidRPr="005E6B1E">
        <w:rPr>
          <w:snapToGrid w:val="0"/>
        </w:rPr>
        <w:t xml:space="preserve">of use </w:t>
      </w:r>
      <w:r>
        <w:rPr>
          <w:snapToGrid w:val="0"/>
        </w:rPr>
        <w:t xml:space="preserve">of the </w:t>
      </w:r>
      <w:r w:rsidRPr="004771FD">
        <w:rPr>
          <w:i/>
          <w:snapToGrid w:val="0"/>
        </w:rPr>
        <w:t>results</w:t>
      </w:r>
      <w:r>
        <w:rPr>
          <w:snapToGrid w:val="0"/>
        </w:rPr>
        <w:t>.</w:t>
      </w:r>
    </w:p>
    <w:p w14:paraId="1668952E" w14:textId="77777777" w:rsidR="00176131" w:rsidRPr="00DC736E" w:rsidRDefault="00176131" w:rsidP="00176131">
      <w:pPr>
        <w:pStyle w:val="Heading3"/>
        <w:keepLines w:val="0"/>
        <w:numPr>
          <w:ilvl w:val="2"/>
          <w:numId w:val="25"/>
        </w:numPr>
        <w:spacing w:before="100" w:beforeAutospacing="1" w:after="100" w:afterAutospacing="1"/>
      </w:pPr>
      <w:r w:rsidRPr="00DC736E">
        <w:t>Licensing rights on pre-existing materials</w:t>
      </w:r>
    </w:p>
    <w:p w14:paraId="452FC879" w14:textId="77777777" w:rsidR="00176131" w:rsidRDefault="00176131" w:rsidP="00176131">
      <w:pPr>
        <w:spacing w:before="100" w:beforeAutospacing="1" w:after="100" w:afterAutospacing="1"/>
        <w:jc w:val="both"/>
        <w:rPr>
          <w:snapToGrid w:val="0"/>
          <w:szCs w:val="24"/>
        </w:rPr>
      </w:pPr>
      <w:r>
        <w:rPr>
          <w:snapToGrid w:val="0"/>
          <w:szCs w:val="24"/>
        </w:rPr>
        <w:t>Unless provided otherwise in the special conditions, t</w:t>
      </w:r>
      <w:r w:rsidRPr="00EE7CC7">
        <w:rPr>
          <w:snapToGrid w:val="0"/>
          <w:szCs w:val="24"/>
        </w:rPr>
        <w:t xml:space="preserve">he </w:t>
      </w:r>
      <w:r>
        <w:rPr>
          <w:snapToGrid w:val="0"/>
          <w:szCs w:val="24"/>
        </w:rPr>
        <w:t>Union does not acquire</w:t>
      </w:r>
      <w:r w:rsidRPr="00EE7CC7">
        <w:rPr>
          <w:snapToGrid w:val="0"/>
          <w:szCs w:val="24"/>
        </w:rPr>
        <w:t xml:space="preserve"> ownership of </w:t>
      </w:r>
      <w:r w:rsidRPr="004771FD">
        <w:rPr>
          <w:i/>
          <w:snapToGrid w:val="0"/>
          <w:szCs w:val="24"/>
        </w:rPr>
        <w:t>pre-existing rights</w:t>
      </w:r>
      <w:r>
        <w:rPr>
          <w:snapToGrid w:val="0"/>
          <w:szCs w:val="24"/>
        </w:rPr>
        <w:t xml:space="preserve"> under this FWC</w:t>
      </w:r>
      <w:r w:rsidRPr="00EE7CC7">
        <w:rPr>
          <w:snapToGrid w:val="0"/>
          <w:szCs w:val="24"/>
        </w:rPr>
        <w:t>.</w:t>
      </w:r>
      <w:r w:rsidRPr="005E6B1E">
        <w:rPr>
          <w:snapToGrid w:val="0"/>
          <w:szCs w:val="24"/>
        </w:rPr>
        <w:t xml:space="preserve"> </w:t>
      </w:r>
    </w:p>
    <w:p w14:paraId="552A9DBA" w14:textId="77777777" w:rsidR="00176131" w:rsidRPr="00E339A3" w:rsidRDefault="00176131" w:rsidP="00176131">
      <w:pPr>
        <w:spacing w:before="100" w:beforeAutospacing="1" w:after="100" w:afterAutospacing="1"/>
        <w:jc w:val="both"/>
      </w:pPr>
      <w:r>
        <w:t>The contractor licenses t</w:t>
      </w:r>
      <w:r w:rsidRPr="005E6B1E">
        <w:t xml:space="preserve">he </w:t>
      </w:r>
      <w:r w:rsidRPr="004771FD">
        <w:rPr>
          <w:i/>
        </w:rPr>
        <w:t>pre-existing rights</w:t>
      </w:r>
      <w:r>
        <w:t xml:space="preserve"> on a royalty-free, non-exclusive and </w:t>
      </w:r>
      <w:r w:rsidRPr="005E6B1E">
        <w:t>irrevocabl</w:t>
      </w:r>
      <w:r>
        <w:t>e basis</w:t>
      </w:r>
      <w:r w:rsidRPr="005E6B1E">
        <w:t xml:space="preserve"> </w:t>
      </w:r>
      <w:r>
        <w:t xml:space="preserve">to </w:t>
      </w:r>
      <w:r w:rsidRPr="005E6B1E">
        <w:t>the Union</w:t>
      </w:r>
      <w:r>
        <w:t xml:space="preserve">, </w:t>
      </w:r>
      <w:r w:rsidRPr="005E6B1E">
        <w:t>which may use the</w:t>
      </w:r>
      <w:r>
        <w:t xml:space="preserve"> </w:t>
      </w:r>
      <w:r w:rsidRPr="004771FD">
        <w:rPr>
          <w:i/>
        </w:rPr>
        <w:t>pre-existing materials</w:t>
      </w:r>
      <w:r w:rsidRPr="005E6B1E">
        <w:t xml:space="preserve"> </w:t>
      </w:r>
      <w:r>
        <w:t>for all the modes of exploitation set ou</w:t>
      </w:r>
      <w:r w:rsidRPr="003943E7">
        <w:t>t in this FWC</w:t>
      </w:r>
      <w:r>
        <w:t xml:space="preserve"> or in specific contracts</w:t>
      </w:r>
      <w:r w:rsidRPr="003943E7">
        <w:t xml:space="preserve">. </w:t>
      </w:r>
      <w:r w:rsidRPr="00E339A3">
        <w:t>Unless otherwise agreed, the licence is non-transferable and cannot be sub-licensed, except as provided hereafter:</w:t>
      </w:r>
    </w:p>
    <w:p w14:paraId="5EF1C541" w14:textId="77777777" w:rsidR="00176131" w:rsidRPr="00E339A3" w:rsidRDefault="00176131" w:rsidP="00176131">
      <w:pPr>
        <w:spacing w:before="100" w:beforeAutospacing="1" w:after="100" w:afterAutospacing="1"/>
        <w:jc w:val="both"/>
      </w:pPr>
      <w:r w:rsidRPr="00E339A3">
        <w:t xml:space="preserve">(a) the </w:t>
      </w:r>
      <w:r w:rsidRPr="00E339A3">
        <w:rPr>
          <w:i/>
        </w:rPr>
        <w:t>pre-existing rights</w:t>
      </w:r>
      <w:r w:rsidRPr="00E339A3">
        <w:t xml:space="preserve"> can be sub-licensed by the </w:t>
      </w:r>
      <w:r>
        <w:t xml:space="preserve">contracting authority </w:t>
      </w:r>
      <w:r w:rsidRPr="00E339A3">
        <w:t xml:space="preserve">to </w:t>
      </w:r>
      <w:r w:rsidRPr="005F1876">
        <w:t xml:space="preserve">persons and entities working for </w:t>
      </w:r>
      <w:r>
        <w:t xml:space="preserve">it </w:t>
      </w:r>
      <w:r w:rsidRPr="005F1876">
        <w:t xml:space="preserve">or cooperating </w:t>
      </w:r>
      <w:r>
        <w:t xml:space="preserve">with it, including contractors and </w:t>
      </w:r>
      <w:r w:rsidRPr="005F1876">
        <w:t>subcontractors</w:t>
      </w:r>
      <w:r>
        <w:t>,</w:t>
      </w:r>
      <w:r w:rsidRPr="005F1876">
        <w:t xml:space="preserve"> whether legal or natural persons</w:t>
      </w:r>
      <w:r w:rsidRPr="00E339A3">
        <w:t xml:space="preserve">, but only for the purpose of their mission for the Union; </w:t>
      </w:r>
    </w:p>
    <w:p w14:paraId="7C2942E6" w14:textId="77777777" w:rsidR="00176131" w:rsidRDefault="00176131" w:rsidP="00176131">
      <w:pPr>
        <w:spacing w:before="100" w:beforeAutospacing="1" w:after="100" w:afterAutospacing="1"/>
        <w:jc w:val="both"/>
      </w:pPr>
      <w:r w:rsidRPr="00E339A3">
        <w:t xml:space="preserve">(b) if the </w:t>
      </w:r>
      <w:r w:rsidRPr="00E339A3">
        <w:rPr>
          <w:i/>
        </w:rPr>
        <w:t>result</w:t>
      </w:r>
      <w:r w:rsidRPr="00E339A3">
        <w:t xml:space="preserve"> is a "document" such as a report or a study, and it is meant to be published, the existence of </w:t>
      </w:r>
      <w:r w:rsidRPr="00E339A3">
        <w:rPr>
          <w:i/>
        </w:rPr>
        <w:t>pre-existing materials</w:t>
      </w:r>
      <w:r w:rsidRPr="00E339A3">
        <w:t xml:space="preserve"> in the </w:t>
      </w:r>
      <w:r w:rsidRPr="00E339A3">
        <w:rPr>
          <w:i/>
        </w:rPr>
        <w:t>result</w:t>
      </w:r>
      <w:r w:rsidRPr="00E339A3">
        <w:t xml:space="preserve"> may not prevent the publication of the document, its translation or its "reuse", </w:t>
      </w:r>
      <w:r>
        <w:t xml:space="preserve">it being understood </w:t>
      </w:r>
      <w:r w:rsidRPr="00E339A3">
        <w:t xml:space="preserve">however that the "reuse" </w:t>
      </w:r>
      <w:r>
        <w:t xml:space="preserve">may only be </w:t>
      </w:r>
      <w:r w:rsidRPr="00E339A3">
        <w:t xml:space="preserve">made of the </w:t>
      </w:r>
      <w:r w:rsidRPr="00E339A3">
        <w:rPr>
          <w:i/>
        </w:rPr>
        <w:t>result</w:t>
      </w:r>
      <w:r w:rsidRPr="00E339A3">
        <w:t xml:space="preserve"> as a whole and not of the </w:t>
      </w:r>
      <w:r w:rsidRPr="00E339A3">
        <w:rPr>
          <w:i/>
        </w:rPr>
        <w:t>pre-existing materials</w:t>
      </w:r>
      <w:r w:rsidRPr="00E339A3">
        <w:t xml:space="preserve"> taken separately from the </w:t>
      </w:r>
      <w:r w:rsidRPr="00E339A3">
        <w:rPr>
          <w:i/>
        </w:rPr>
        <w:t>result</w:t>
      </w:r>
      <w:r w:rsidRPr="00E339A3">
        <w:t>; for the sake of this provision, "reuse" and "document" have the meaning given by the Commission Decision of 12 December 2011 on the reuse of Commission documents (2011/833/EU).</w:t>
      </w:r>
    </w:p>
    <w:p w14:paraId="55F86E29" w14:textId="77777777" w:rsidR="00176131" w:rsidRDefault="00176131" w:rsidP="00176131">
      <w:pPr>
        <w:spacing w:before="100" w:beforeAutospacing="1" w:after="100" w:afterAutospacing="1"/>
        <w:jc w:val="both"/>
      </w:pPr>
      <w:r w:rsidRPr="003943E7">
        <w:t>All</w:t>
      </w:r>
      <w:r w:rsidRPr="005E6B1E">
        <w:t xml:space="preserve"> </w:t>
      </w:r>
      <w:r w:rsidRPr="004771FD">
        <w:rPr>
          <w:i/>
        </w:rPr>
        <w:t>pre-existing rights</w:t>
      </w:r>
      <w:r w:rsidRPr="005E6B1E">
        <w:t xml:space="preserve"> </w:t>
      </w:r>
      <w:r>
        <w:t>are</w:t>
      </w:r>
      <w:r w:rsidRPr="005E6B1E">
        <w:t xml:space="preserve"> </w:t>
      </w:r>
      <w:r>
        <w:t xml:space="preserve">licensed to </w:t>
      </w:r>
      <w:r w:rsidRPr="005E6B1E">
        <w:t xml:space="preserve">the Union from the moment </w:t>
      </w:r>
      <w:r>
        <w:t xml:space="preserve">the </w:t>
      </w:r>
      <w:r w:rsidRPr="004771FD">
        <w:rPr>
          <w:i/>
        </w:rPr>
        <w:t>results</w:t>
      </w:r>
      <w:r>
        <w:t xml:space="preserve"> </w:t>
      </w:r>
      <w:r w:rsidRPr="00946596">
        <w:t>are delivered</w:t>
      </w:r>
      <w:r w:rsidRPr="005E6B1E">
        <w:t xml:space="preserve"> and </w:t>
      </w:r>
      <w:r>
        <w:t>approved</w:t>
      </w:r>
      <w:r w:rsidRPr="005E6B1E">
        <w:t xml:space="preserve"> by the </w:t>
      </w:r>
      <w:r>
        <w:t>contracting authority</w:t>
      </w:r>
      <w:r w:rsidRPr="005E6B1E">
        <w:t xml:space="preserve">. </w:t>
      </w:r>
    </w:p>
    <w:p w14:paraId="36A6F76F" w14:textId="77777777" w:rsidR="00176131" w:rsidRDefault="00176131" w:rsidP="00176131">
      <w:pPr>
        <w:spacing w:before="100" w:beforeAutospacing="1" w:after="100" w:afterAutospacing="1"/>
        <w:jc w:val="both"/>
      </w:pPr>
      <w:r w:rsidRPr="004661E7">
        <w:t xml:space="preserve">The </w:t>
      </w:r>
      <w:r>
        <w:t xml:space="preserve">licensing of </w:t>
      </w:r>
      <w:r w:rsidRPr="004771FD">
        <w:rPr>
          <w:i/>
        </w:rPr>
        <w:t>pre-existing rights</w:t>
      </w:r>
      <w:r w:rsidRPr="004661E7">
        <w:t xml:space="preserve"> </w:t>
      </w:r>
      <w:r>
        <w:t xml:space="preserve">to </w:t>
      </w:r>
      <w:r w:rsidRPr="004661E7">
        <w:t xml:space="preserve">the Union under this </w:t>
      </w:r>
      <w:r>
        <w:t xml:space="preserve">FWC </w:t>
      </w:r>
      <w:r w:rsidRPr="004661E7">
        <w:t>covers all territories worldwide and is valid for the duration of intellectual property rights protection.</w:t>
      </w:r>
    </w:p>
    <w:p w14:paraId="3E6F1D50" w14:textId="77777777" w:rsidR="00176131" w:rsidRDefault="00176131" w:rsidP="00176131">
      <w:pPr>
        <w:spacing w:before="100" w:beforeAutospacing="1" w:after="100" w:afterAutospacing="1"/>
        <w:jc w:val="both"/>
        <w:rPr>
          <w:snapToGrid w:val="0"/>
        </w:rPr>
      </w:pPr>
      <w:r w:rsidRPr="005E6B1E">
        <w:rPr>
          <w:snapToGrid w:val="0"/>
        </w:rPr>
        <w:t xml:space="preserve">The payment of the </w:t>
      </w:r>
      <w:r>
        <w:rPr>
          <w:snapToGrid w:val="0"/>
        </w:rPr>
        <w:t>price</w:t>
      </w:r>
      <w:r w:rsidRPr="005E6B1E">
        <w:rPr>
          <w:snapToGrid w:val="0"/>
        </w:rPr>
        <w:t xml:space="preserve"> </w:t>
      </w:r>
      <w:r>
        <w:rPr>
          <w:snapToGrid w:val="0"/>
        </w:rPr>
        <w:t xml:space="preserve">as set out in the specific contracts </w:t>
      </w:r>
      <w:r w:rsidRPr="005E6B1E">
        <w:rPr>
          <w:snapToGrid w:val="0"/>
        </w:rPr>
        <w:t xml:space="preserve">is deemed to </w:t>
      </w:r>
      <w:r>
        <w:rPr>
          <w:snapToGrid w:val="0"/>
        </w:rPr>
        <w:t xml:space="preserve">also </w:t>
      </w:r>
      <w:r w:rsidRPr="005E6B1E">
        <w:rPr>
          <w:snapToGrid w:val="0"/>
        </w:rPr>
        <w:t xml:space="preserve">include </w:t>
      </w:r>
      <w:r>
        <w:rPr>
          <w:snapToGrid w:val="0"/>
        </w:rPr>
        <w:t xml:space="preserve">any fees payable to the contractor in relation to the licensing of </w:t>
      </w:r>
      <w:r w:rsidRPr="004771FD">
        <w:rPr>
          <w:i/>
          <w:snapToGrid w:val="0"/>
        </w:rPr>
        <w:t xml:space="preserve">pre-existing </w:t>
      </w:r>
      <w:r w:rsidRPr="00A22B09">
        <w:rPr>
          <w:i/>
          <w:snapToGrid w:val="0"/>
        </w:rPr>
        <w:t>rights</w:t>
      </w:r>
      <w:r w:rsidRPr="00A22B09">
        <w:rPr>
          <w:snapToGrid w:val="0"/>
        </w:rPr>
        <w:t xml:space="preserve"> to the Union, including for all forms of exploitation and of use of the </w:t>
      </w:r>
      <w:r w:rsidRPr="00A22B09">
        <w:rPr>
          <w:i/>
          <w:snapToGrid w:val="0"/>
        </w:rPr>
        <w:t>results</w:t>
      </w:r>
      <w:r w:rsidRPr="00A22B09">
        <w:rPr>
          <w:snapToGrid w:val="0"/>
        </w:rPr>
        <w:t>.</w:t>
      </w:r>
    </w:p>
    <w:p w14:paraId="47C4648C" w14:textId="77777777" w:rsidR="00176131" w:rsidRDefault="00176131" w:rsidP="00176131">
      <w:pPr>
        <w:spacing w:before="100" w:beforeAutospacing="1" w:after="100" w:afterAutospacing="1"/>
        <w:jc w:val="both"/>
        <w:rPr>
          <w:snapToGrid w:val="0"/>
          <w:szCs w:val="24"/>
        </w:rPr>
      </w:pPr>
      <w:r>
        <w:rPr>
          <w:snapToGrid w:val="0"/>
        </w:rPr>
        <w:t xml:space="preserve">Where </w:t>
      </w:r>
      <w:r w:rsidRPr="00937BC6">
        <w:rPr>
          <w:i/>
          <w:snapToGrid w:val="0"/>
        </w:rPr>
        <w:t>implementation of the FWC</w:t>
      </w:r>
      <w:r>
        <w:rPr>
          <w:snapToGrid w:val="0"/>
        </w:rPr>
        <w:t xml:space="preserve"> requires that the contractor uses </w:t>
      </w:r>
      <w:r w:rsidRPr="004771FD">
        <w:rPr>
          <w:i/>
          <w:snapToGrid w:val="0"/>
        </w:rPr>
        <w:t>pre-existing materials</w:t>
      </w:r>
      <w:r>
        <w:rPr>
          <w:snapToGrid w:val="0"/>
        </w:rPr>
        <w:t xml:space="preserve"> belonging to the contracting authority, the contracting authority may request that the contractor signs an adequate licence agreement. Such use by the contractor will not entail any transfer of rights to the contractor and is limited to the needs of this FWC.</w:t>
      </w:r>
    </w:p>
    <w:p w14:paraId="54522A92" w14:textId="77777777" w:rsidR="00176131" w:rsidRPr="00DC736E" w:rsidRDefault="00176131" w:rsidP="00176131">
      <w:pPr>
        <w:pStyle w:val="Heading3"/>
        <w:keepLines w:val="0"/>
        <w:numPr>
          <w:ilvl w:val="2"/>
          <w:numId w:val="25"/>
        </w:numPr>
        <w:spacing w:before="100" w:beforeAutospacing="1" w:after="100" w:afterAutospacing="1"/>
      </w:pPr>
      <w:r w:rsidRPr="00DC736E">
        <w:t>Exclusive rights</w:t>
      </w:r>
      <w:r>
        <w:rPr>
          <w:snapToGrid w:val="0"/>
          <w:szCs w:val="24"/>
        </w:rPr>
        <w:t xml:space="preserve"> </w:t>
      </w:r>
    </w:p>
    <w:p w14:paraId="6F380977" w14:textId="77777777" w:rsidR="00176131" w:rsidRPr="00DE0691" w:rsidRDefault="00176131" w:rsidP="00176131">
      <w:pPr>
        <w:spacing w:before="100" w:beforeAutospacing="1" w:after="100" w:afterAutospacing="1"/>
        <w:jc w:val="both"/>
      </w:pPr>
      <w:r w:rsidRPr="00083325">
        <w:rPr>
          <w:szCs w:val="24"/>
        </w:rPr>
        <w:t>The Union acquires the following exclusive right</w:t>
      </w:r>
      <w:r>
        <w:rPr>
          <w:szCs w:val="24"/>
        </w:rPr>
        <w:t xml:space="preserve">s: </w:t>
      </w:r>
    </w:p>
    <w:p w14:paraId="53CFFFAF" w14:textId="77777777" w:rsidR="00176131" w:rsidRPr="00083325" w:rsidRDefault="00176131" w:rsidP="00176131">
      <w:pPr>
        <w:numPr>
          <w:ilvl w:val="0"/>
          <w:numId w:val="24"/>
        </w:numPr>
        <w:spacing w:before="100" w:beforeAutospacing="1" w:after="100" w:afterAutospacing="1"/>
        <w:ind w:left="426" w:hanging="426"/>
        <w:jc w:val="both"/>
      </w:pPr>
      <w:r>
        <w:t xml:space="preserve">reproduction: </w:t>
      </w:r>
      <w:r w:rsidRPr="00083325">
        <w:t xml:space="preserve">the right to authorise or prohibit direct or indirect, temporary or permanent reproduction of the </w:t>
      </w:r>
      <w:r w:rsidRPr="004771FD">
        <w:rPr>
          <w:i/>
        </w:rPr>
        <w:t>results</w:t>
      </w:r>
      <w:r w:rsidRPr="00083325">
        <w:t xml:space="preserve"> by any means (mechanical, digital or other) and in any form, in whole or in part;</w:t>
      </w:r>
      <w:r w:rsidRPr="00083325">
        <w:rPr>
          <w:color w:val="000000"/>
          <w:lang w:eastAsia="en-GB"/>
        </w:rPr>
        <w:t xml:space="preserve"> </w:t>
      </w:r>
    </w:p>
    <w:p w14:paraId="6D90B450" w14:textId="77777777" w:rsidR="00176131" w:rsidRPr="00083325" w:rsidRDefault="00176131" w:rsidP="00176131">
      <w:pPr>
        <w:numPr>
          <w:ilvl w:val="0"/>
          <w:numId w:val="24"/>
        </w:numPr>
        <w:spacing w:before="100" w:beforeAutospacing="1" w:after="100" w:afterAutospacing="1"/>
        <w:ind w:left="426" w:hanging="426"/>
        <w:jc w:val="both"/>
      </w:pPr>
      <w:r>
        <w:lastRenderedPageBreak/>
        <w:t xml:space="preserve">communication to the public: </w:t>
      </w:r>
      <w:r w:rsidRPr="00083325">
        <w:t xml:space="preserve">the exclusive right to authorise or prohibit any display, performance or communication to the public, by wire or wireless means, including the making available to the public of the </w:t>
      </w:r>
      <w:r w:rsidRPr="004771FD">
        <w:rPr>
          <w:i/>
        </w:rPr>
        <w:t>results</w:t>
      </w:r>
      <w:r w:rsidRPr="00083325">
        <w:t xml:space="preserve"> in such a way that members of the public may access them from a place and at a time individually chosen by them; this also include</w:t>
      </w:r>
      <w:r>
        <w:t>s</w:t>
      </w:r>
      <w:r w:rsidRPr="00083325">
        <w:t xml:space="preserve"> the communication </w:t>
      </w:r>
      <w:r>
        <w:t xml:space="preserve">on Internet </w:t>
      </w:r>
      <w:r w:rsidRPr="00083325">
        <w:t>and broadcasting by cable or by satellite;</w:t>
      </w:r>
    </w:p>
    <w:p w14:paraId="636255CD" w14:textId="77777777" w:rsidR="00176131" w:rsidRPr="00083325" w:rsidRDefault="00176131" w:rsidP="00176131">
      <w:pPr>
        <w:numPr>
          <w:ilvl w:val="0"/>
          <w:numId w:val="24"/>
        </w:numPr>
        <w:spacing w:before="100" w:beforeAutospacing="1" w:after="100" w:afterAutospacing="1"/>
        <w:ind w:left="426" w:hanging="426"/>
        <w:jc w:val="both"/>
      </w:pPr>
      <w:r>
        <w:t xml:space="preserve">distribution: </w:t>
      </w:r>
      <w:r w:rsidRPr="00083325">
        <w:t xml:space="preserve">the exclusive right to authorise or prohibit any form of distribution of </w:t>
      </w:r>
      <w:r w:rsidRPr="004771FD">
        <w:rPr>
          <w:i/>
        </w:rPr>
        <w:t>results</w:t>
      </w:r>
      <w:r>
        <w:t xml:space="preserve"> or copies of the </w:t>
      </w:r>
      <w:r w:rsidRPr="004771FD">
        <w:rPr>
          <w:i/>
        </w:rPr>
        <w:t>results</w:t>
      </w:r>
      <w:r w:rsidRPr="00083325">
        <w:t xml:space="preserve"> to the public, by sale or otherwise;</w:t>
      </w:r>
    </w:p>
    <w:p w14:paraId="4E827350" w14:textId="77777777" w:rsidR="00176131" w:rsidRDefault="00176131" w:rsidP="00176131">
      <w:pPr>
        <w:numPr>
          <w:ilvl w:val="0"/>
          <w:numId w:val="24"/>
        </w:numPr>
        <w:spacing w:before="100" w:beforeAutospacing="1" w:after="100" w:afterAutospacing="1"/>
        <w:ind w:left="426" w:hanging="426"/>
        <w:jc w:val="both"/>
      </w:pPr>
      <w:r>
        <w:t xml:space="preserve">rental: </w:t>
      </w:r>
      <w:r w:rsidRPr="00083325">
        <w:t xml:space="preserve">the exclusive right to authorise or prohibit rental or lending of the </w:t>
      </w:r>
      <w:r w:rsidRPr="004771FD">
        <w:rPr>
          <w:i/>
        </w:rPr>
        <w:t>results</w:t>
      </w:r>
      <w:r w:rsidRPr="00083325">
        <w:t xml:space="preserve"> or of copies of</w:t>
      </w:r>
      <w:r>
        <w:t xml:space="preserve"> the </w:t>
      </w:r>
      <w:r w:rsidRPr="004771FD">
        <w:rPr>
          <w:i/>
        </w:rPr>
        <w:t>results</w:t>
      </w:r>
      <w:r w:rsidRPr="00083325">
        <w:t>;</w:t>
      </w:r>
    </w:p>
    <w:p w14:paraId="7D8E95BB" w14:textId="77777777" w:rsidR="00176131" w:rsidRPr="00083325" w:rsidRDefault="00176131" w:rsidP="00176131">
      <w:pPr>
        <w:numPr>
          <w:ilvl w:val="0"/>
          <w:numId w:val="24"/>
        </w:numPr>
        <w:spacing w:before="100" w:beforeAutospacing="1" w:after="100" w:afterAutospacing="1"/>
        <w:ind w:left="426" w:hanging="426"/>
        <w:jc w:val="both"/>
      </w:pPr>
      <w:r>
        <w:t xml:space="preserve">adaptation: </w:t>
      </w:r>
      <w:r w:rsidRPr="00083325">
        <w:t>the exclusive right to authorise or prohibit</w:t>
      </w:r>
      <w:r>
        <w:t xml:space="preserve"> any modification of the </w:t>
      </w:r>
      <w:r w:rsidRPr="004771FD">
        <w:rPr>
          <w:i/>
        </w:rPr>
        <w:t>results</w:t>
      </w:r>
      <w:r>
        <w:t xml:space="preserve">; </w:t>
      </w:r>
    </w:p>
    <w:p w14:paraId="621326AF" w14:textId="77777777" w:rsidR="00176131" w:rsidRPr="00083325" w:rsidRDefault="00176131" w:rsidP="00176131">
      <w:pPr>
        <w:numPr>
          <w:ilvl w:val="0"/>
          <w:numId w:val="24"/>
        </w:numPr>
        <w:spacing w:before="100" w:beforeAutospacing="1" w:after="100" w:afterAutospacing="1"/>
        <w:ind w:left="426" w:hanging="426"/>
        <w:jc w:val="both"/>
        <w:rPr>
          <w:lang w:eastAsia="en-GB"/>
        </w:rPr>
      </w:pPr>
      <w:r>
        <w:t xml:space="preserve">translation: </w:t>
      </w:r>
      <w:r w:rsidRPr="00083325">
        <w:rPr>
          <w:lang w:eastAsia="en-GB"/>
        </w:rPr>
        <w:t xml:space="preserve">the exclusive right to authorise or prohibit any translation, adaptation, arrangement, creation of derivative works based on the </w:t>
      </w:r>
      <w:r w:rsidRPr="004771FD">
        <w:rPr>
          <w:i/>
          <w:lang w:eastAsia="en-GB"/>
        </w:rPr>
        <w:t>results</w:t>
      </w:r>
      <w:r w:rsidRPr="00083325">
        <w:rPr>
          <w:lang w:eastAsia="en-GB"/>
        </w:rPr>
        <w:t xml:space="preserve">, and any other alteration of the </w:t>
      </w:r>
      <w:r w:rsidRPr="004771FD">
        <w:rPr>
          <w:i/>
          <w:lang w:eastAsia="en-GB"/>
        </w:rPr>
        <w:t>results</w:t>
      </w:r>
      <w:r w:rsidRPr="00083325">
        <w:rPr>
          <w:lang w:eastAsia="en-GB"/>
        </w:rPr>
        <w:t>, subject to the respect of moral rights of authors, where applicable;</w:t>
      </w:r>
    </w:p>
    <w:p w14:paraId="13BFFC3E" w14:textId="77777777" w:rsidR="00176131" w:rsidRPr="00083325" w:rsidRDefault="00176131" w:rsidP="00176131">
      <w:pPr>
        <w:numPr>
          <w:ilvl w:val="0"/>
          <w:numId w:val="24"/>
        </w:numPr>
        <w:spacing w:before="100" w:beforeAutospacing="1" w:after="100" w:afterAutospacing="1"/>
        <w:ind w:left="426" w:hanging="426"/>
        <w:jc w:val="both"/>
        <w:rPr>
          <w:lang w:eastAsia="en-GB"/>
        </w:rPr>
      </w:pPr>
      <w:r w:rsidRPr="00083325">
        <w:rPr>
          <w:lang w:eastAsia="en-GB"/>
        </w:rPr>
        <w:t xml:space="preserve">where the </w:t>
      </w:r>
      <w:r w:rsidRPr="004771FD">
        <w:rPr>
          <w:i/>
          <w:lang w:eastAsia="en-GB"/>
        </w:rPr>
        <w:t>results</w:t>
      </w:r>
      <w:r w:rsidRPr="00083325">
        <w:rPr>
          <w:lang w:eastAsia="en-GB"/>
        </w:rPr>
        <w:t xml:space="preserve"> are or include a </w:t>
      </w:r>
      <w:r w:rsidRPr="00BB1F81">
        <w:rPr>
          <w:lang w:eastAsia="en-GB"/>
        </w:rPr>
        <w:t>database</w:t>
      </w:r>
      <w:r w:rsidRPr="00083325">
        <w:rPr>
          <w:lang w:eastAsia="en-GB"/>
        </w:rPr>
        <w:t>: the exclusive right to authorise or prohibit the extraction of all or a substantial part of the contents of the database to another medium by any means or in any form; and the exclusive right to authorise or prohibit the re-utilization of all or a substantial part of the contents of the database by the distribution of copies, by renting, by on-line or other forms of transmission;</w:t>
      </w:r>
    </w:p>
    <w:p w14:paraId="473C82E2" w14:textId="77777777" w:rsidR="00176131" w:rsidRPr="00083325" w:rsidRDefault="00176131" w:rsidP="00176131">
      <w:pPr>
        <w:numPr>
          <w:ilvl w:val="0"/>
          <w:numId w:val="24"/>
        </w:numPr>
        <w:spacing w:before="100" w:beforeAutospacing="1" w:after="100" w:afterAutospacing="1"/>
        <w:ind w:left="426" w:hanging="426"/>
        <w:jc w:val="both"/>
        <w:rPr>
          <w:lang w:eastAsia="en-GB"/>
        </w:rPr>
      </w:pPr>
      <w:r w:rsidRPr="00083325">
        <w:rPr>
          <w:lang w:eastAsia="en-GB"/>
        </w:rPr>
        <w:t xml:space="preserve">where the </w:t>
      </w:r>
      <w:r w:rsidRPr="004771FD">
        <w:rPr>
          <w:i/>
          <w:lang w:eastAsia="en-GB"/>
        </w:rPr>
        <w:t>results</w:t>
      </w:r>
      <w:r w:rsidRPr="00083325">
        <w:rPr>
          <w:lang w:eastAsia="en-GB"/>
        </w:rPr>
        <w:t xml:space="preserve"> are or include a </w:t>
      </w:r>
      <w:r w:rsidRPr="00BB1F81">
        <w:rPr>
          <w:lang w:eastAsia="en-GB"/>
        </w:rPr>
        <w:t>patentable subject-matter</w:t>
      </w:r>
      <w:r w:rsidRPr="00083325">
        <w:rPr>
          <w:lang w:eastAsia="en-GB"/>
        </w:rPr>
        <w:t>: the right to register them as a patent and to further exploit such patent to the fullest extent;</w:t>
      </w:r>
    </w:p>
    <w:p w14:paraId="7775DFF4" w14:textId="77777777" w:rsidR="00176131" w:rsidRPr="00083325" w:rsidRDefault="00176131" w:rsidP="00176131">
      <w:pPr>
        <w:numPr>
          <w:ilvl w:val="0"/>
          <w:numId w:val="24"/>
        </w:numPr>
        <w:spacing w:before="100" w:beforeAutospacing="1" w:after="100" w:afterAutospacing="1"/>
        <w:ind w:left="426" w:hanging="426"/>
        <w:jc w:val="both"/>
        <w:rPr>
          <w:lang w:eastAsia="en-GB"/>
        </w:rPr>
      </w:pPr>
      <w:r w:rsidRPr="00083325">
        <w:rPr>
          <w:lang w:eastAsia="en-GB"/>
        </w:rPr>
        <w:t xml:space="preserve">where the </w:t>
      </w:r>
      <w:r w:rsidRPr="004771FD">
        <w:rPr>
          <w:i/>
          <w:lang w:eastAsia="en-GB"/>
        </w:rPr>
        <w:t>results</w:t>
      </w:r>
      <w:r w:rsidRPr="00083325">
        <w:rPr>
          <w:lang w:eastAsia="en-GB"/>
        </w:rPr>
        <w:t xml:space="preserve"> are or include logos or subject-matter which could be registered as a </w:t>
      </w:r>
      <w:r w:rsidRPr="00BB1F81">
        <w:rPr>
          <w:lang w:eastAsia="en-GB"/>
        </w:rPr>
        <w:t>trademark</w:t>
      </w:r>
      <w:r w:rsidRPr="00083325">
        <w:rPr>
          <w:lang w:eastAsia="en-GB"/>
        </w:rPr>
        <w:t xml:space="preserve">: the right to register such logo or subject-matter as a trademark and to further exploit and use </w:t>
      </w:r>
      <w:r>
        <w:rPr>
          <w:lang w:eastAsia="en-GB"/>
        </w:rPr>
        <w:t>it</w:t>
      </w:r>
      <w:r w:rsidRPr="00083325">
        <w:rPr>
          <w:lang w:eastAsia="en-GB"/>
        </w:rPr>
        <w:t>;</w:t>
      </w:r>
    </w:p>
    <w:p w14:paraId="001D9B44" w14:textId="77777777" w:rsidR="00176131" w:rsidRPr="00083325" w:rsidRDefault="00176131" w:rsidP="00176131">
      <w:pPr>
        <w:numPr>
          <w:ilvl w:val="0"/>
          <w:numId w:val="24"/>
        </w:numPr>
        <w:spacing w:before="100" w:beforeAutospacing="1" w:after="100" w:afterAutospacing="1"/>
        <w:ind w:left="426" w:hanging="426"/>
        <w:jc w:val="both"/>
        <w:rPr>
          <w:lang w:eastAsia="en-GB"/>
        </w:rPr>
      </w:pPr>
      <w:r w:rsidRPr="00083325">
        <w:rPr>
          <w:lang w:eastAsia="en-GB"/>
        </w:rPr>
        <w:t xml:space="preserve">where the </w:t>
      </w:r>
      <w:r w:rsidRPr="004771FD">
        <w:rPr>
          <w:i/>
          <w:lang w:eastAsia="en-GB"/>
        </w:rPr>
        <w:t>results</w:t>
      </w:r>
      <w:r w:rsidRPr="00083325">
        <w:rPr>
          <w:lang w:eastAsia="en-GB"/>
        </w:rPr>
        <w:t xml:space="preserve"> are or include </w:t>
      </w:r>
      <w:r w:rsidRPr="00BB1F81">
        <w:rPr>
          <w:lang w:eastAsia="en-GB"/>
        </w:rPr>
        <w:t>know-how</w:t>
      </w:r>
      <w:r w:rsidRPr="00083325">
        <w:rPr>
          <w:lang w:eastAsia="en-GB"/>
        </w:rPr>
        <w:t xml:space="preserve">: the right to use such know-how as is necessary to make use of the </w:t>
      </w:r>
      <w:r w:rsidRPr="004771FD">
        <w:rPr>
          <w:i/>
          <w:lang w:eastAsia="en-GB"/>
        </w:rPr>
        <w:t>results</w:t>
      </w:r>
      <w:r w:rsidRPr="00083325">
        <w:rPr>
          <w:lang w:eastAsia="en-GB"/>
        </w:rPr>
        <w:t xml:space="preserve"> to the full extent provided for by this FWC, and the right to make it available to contractors or subcontractors acting on behalf of the contracting authority, subject to their signing of adequate confidentiality undertakings where necessary;</w:t>
      </w:r>
    </w:p>
    <w:p w14:paraId="0ADA2A7E" w14:textId="77777777" w:rsidR="00176131" w:rsidRDefault="00176131" w:rsidP="00176131">
      <w:pPr>
        <w:numPr>
          <w:ilvl w:val="0"/>
          <w:numId w:val="24"/>
        </w:numPr>
        <w:spacing w:before="100" w:beforeAutospacing="1" w:after="100" w:afterAutospacing="1"/>
        <w:ind w:left="426" w:hanging="426"/>
        <w:jc w:val="both"/>
      </w:pPr>
      <w:r w:rsidRPr="00083325">
        <w:t xml:space="preserve">where the </w:t>
      </w:r>
      <w:r w:rsidRPr="004771FD">
        <w:rPr>
          <w:i/>
        </w:rPr>
        <w:t>results</w:t>
      </w:r>
      <w:r w:rsidRPr="00083325">
        <w:t xml:space="preserve"> are documents:</w:t>
      </w:r>
    </w:p>
    <w:p w14:paraId="6E9CCC62" w14:textId="77777777" w:rsidR="00176131" w:rsidRDefault="00176131" w:rsidP="00176131">
      <w:pPr>
        <w:numPr>
          <w:ilvl w:val="5"/>
          <w:numId w:val="25"/>
        </w:numPr>
        <w:tabs>
          <w:tab w:val="clear" w:pos="2160"/>
          <w:tab w:val="left" w:pos="993"/>
        </w:tabs>
        <w:spacing w:before="100" w:beforeAutospacing="1" w:after="100" w:afterAutospacing="1"/>
        <w:ind w:left="993" w:hanging="567"/>
        <w:jc w:val="both"/>
        <w:rPr>
          <w:szCs w:val="24"/>
        </w:rPr>
      </w:pPr>
      <w:r w:rsidRPr="00083325">
        <w:rPr>
          <w:szCs w:val="24"/>
        </w:rPr>
        <w:t xml:space="preserve">the right to authorise the reuse of the documents in conformity with the Commission Decision of 12 December 2011 on the </w:t>
      </w:r>
      <w:r w:rsidRPr="00BB1F81">
        <w:rPr>
          <w:szCs w:val="24"/>
        </w:rPr>
        <w:t>reuse of Commission documents</w:t>
      </w:r>
      <w:r w:rsidRPr="00083325">
        <w:rPr>
          <w:szCs w:val="24"/>
        </w:rPr>
        <w:t xml:space="preserve"> (2011/833/EU), to the extent </w:t>
      </w:r>
      <w:r>
        <w:rPr>
          <w:szCs w:val="24"/>
        </w:rPr>
        <w:t>it</w:t>
      </w:r>
      <w:r w:rsidRPr="00083325">
        <w:rPr>
          <w:szCs w:val="24"/>
        </w:rPr>
        <w:t xml:space="preserve"> is applicable and the documents fall within its scope and are not excluded by any of its provisions; for the sake of this provision, "reuse" </w:t>
      </w:r>
      <w:r>
        <w:rPr>
          <w:szCs w:val="24"/>
        </w:rPr>
        <w:t xml:space="preserve">and "document" </w:t>
      </w:r>
      <w:r w:rsidRPr="00083325">
        <w:rPr>
          <w:szCs w:val="24"/>
        </w:rPr>
        <w:t>ha</w:t>
      </w:r>
      <w:r>
        <w:rPr>
          <w:szCs w:val="24"/>
        </w:rPr>
        <w:t>ve</w:t>
      </w:r>
      <w:r w:rsidRPr="00083325">
        <w:rPr>
          <w:szCs w:val="24"/>
        </w:rPr>
        <w:t xml:space="preserve"> the meaning given to </w:t>
      </w:r>
      <w:r>
        <w:rPr>
          <w:szCs w:val="24"/>
        </w:rPr>
        <w:t xml:space="preserve">them </w:t>
      </w:r>
      <w:r w:rsidRPr="00083325">
        <w:rPr>
          <w:szCs w:val="24"/>
        </w:rPr>
        <w:t>by this Decision;</w:t>
      </w:r>
    </w:p>
    <w:p w14:paraId="1059C50E" w14:textId="77777777" w:rsidR="00176131" w:rsidRPr="00083325" w:rsidRDefault="00176131" w:rsidP="00176131">
      <w:pPr>
        <w:numPr>
          <w:ilvl w:val="5"/>
          <w:numId w:val="25"/>
        </w:numPr>
        <w:tabs>
          <w:tab w:val="clear" w:pos="2160"/>
          <w:tab w:val="left" w:pos="993"/>
        </w:tabs>
        <w:spacing w:before="100" w:beforeAutospacing="1" w:after="100" w:afterAutospacing="1"/>
        <w:ind w:left="993" w:hanging="567"/>
        <w:jc w:val="both"/>
        <w:rPr>
          <w:szCs w:val="24"/>
        </w:rPr>
      </w:pPr>
      <w:r>
        <w:rPr>
          <w:snapToGrid w:val="0"/>
          <w:szCs w:val="24"/>
        </w:rPr>
        <w:t xml:space="preserve">the right to store and archive the </w:t>
      </w:r>
      <w:r w:rsidRPr="004771FD">
        <w:rPr>
          <w:i/>
          <w:snapToGrid w:val="0"/>
          <w:szCs w:val="24"/>
        </w:rPr>
        <w:t>results</w:t>
      </w:r>
      <w:r>
        <w:rPr>
          <w:snapToGrid w:val="0"/>
          <w:szCs w:val="24"/>
        </w:rPr>
        <w:t xml:space="preserve"> </w:t>
      </w:r>
      <w:r w:rsidRPr="00170836">
        <w:rPr>
          <w:snapToGrid w:val="0"/>
          <w:szCs w:val="24"/>
        </w:rPr>
        <w:t>in line with the document management rules applicable to the contracting authority</w:t>
      </w:r>
      <w:r>
        <w:rPr>
          <w:snapToGrid w:val="0"/>
          <w:szCs w:val="24"/>
        </w:rPr>
        <w:t xml:space="preserve">, including digitisation or converting the format for preservation or new use purposes; </w:t>
      </w:r>
    </w:p>
    <w:p w14:paraId="5EE95F35" w14:textId="77777777" w:rsidR="00176131" w:rsidRPr="00061B3B" w:rsidRDefault="00176131" w:rsidP="00176131">
      <w:pPr>
        <w:numPr>
          <w:ilvl w:val="0"/>
          <w:numId w:val="24"/>
        </w:numPr>
        <w:spacing w:before="100" w:beforeAutospacing="1" w:after="100" w:afterAutospacing="1"/>
        <w:ind w:left="426" w:hanging="426"/>
        <w:jc w:val="both"/>
      </w:pPr>
      <w:r w:rsidRPr="00083325">
        <w:t xml:space="preserve">where the </w:t>
      </w:r>
      <w:r w:rsidRPr="004771FD">
        <w:rPr>
          <w:i/>
        </w:rPr>
        <w:t>results</w:t>
      </w:r>
      <w:r w:rsidRPr="00083325">
        <w:t xml:space="preserve"> are or incorporate </w:t>
      </w:r>
      <w:r w:rsidRPr="00BB1F81">
        <w:t>software</w:t>
      </w:r>
      <w:r>
        <w:t xml:space="preserve">, including </w:t>
      </w:r>
      <w:r w:rsidRPr="00083325">
        <w:t>source code, object code and, where relevant, documentation, preparatory materials and manuals</w:t>
      </w:r>
      <w:r>
        <w:t>, in addition to the other rights mentioned in this Article</w:t>
      </w:r>
      <w:r w:rsidRPr="00083325">
        <w:t>:</w:t>
      </w:r>
    </w:p>
    <w:p w14:paraId="39F66C24" w14:textId="77777777" w:rsidR="00176131" w:rsidRPr="00DE0691" w:rsidRDefault="00176131" w:rsidP="00176131">
      <w:pPr>
        <w:numPr>
          <w:ilvl w:val="5"/>
          <w:numId w:val="30"/>
        </w:numPr>
        <w:tabs>
          <w:tab w:val="clear" w:pos="2160"/>
          <w:tab w:val="num" w:pos="993"/>
        </w:tabs>
        <w:spacing w:before="100" w:beforeAutospacing="1" w:after="100" w:afterAutospacing="1"/>
        <w:ind w:left="993" w:hanging="567"/>
        <w:jc w:val="both"/>
        <w:rPr>
          <w:szCs w:val="24"/>
        </w:rPr>
      </w:pPr>
      <w:r w:rsidRPr="00DE0691">
        <w:rPr>
          <w:szCs w:val="24"/>
        </w:rPr>
        <w:t xml:space="preserve">end-user rights, for all uses by the Union or by subcontractors </w:t>
      </w:r>
      <w:r>
        <w:rPr>
          <w:szCs w:val="24"/>
        </w:rPr>
        <w:t>which</w:t>
      </w:r>
      <w:r w:rsidRPr="00DE0691">
        <w:rPr>
          <w:szCs w:val="24"/>
        </w:rPr>
        <w:t xml:space="preserve"> </w:t>
      </w:r>
      <w:r w:rsidRPr="008D2462">
        <w:rPr>
          <w:szCs w:val="24"/>
        </w:rPr>
        <w:t>result</w:t>
      </w:r>
      <w:r w:rsidRPr="00DE0691">
        <w:rPr>
          <w:szCs w:val="24"/>
        </w:rPr>
        <w:t xml:space="preserve"> from this FWC and </w:t>
      </w:r>
      <w:r>
        <w:rPr>
          <w:szCs w:val="24"/>
        </w:rPr>
        <w:t xml:space="preserve">from </w:t>
      </w:r>
      <w:r w:rsidRPr="00DE0691">
        <w:rPr>
          <w:szCs w:val="24"/>
        </w:rPr>
        <w:t>the intention of the parties;</w:t>
      </w:r>
    </w:p>
    <w:p w14:paraId="3D9F6C88" w14:textId="77777777" w:rsidR="00176131" w:rsidRPr="00510F20" w:rsidRDefault="00176131" w:rsidP="00176131">
      <w:pPr>
        <w:numPr>
          <w:ilvl w:val="5"/>
          <w:numId w:val="25"/>
        </w:numPr>
        <w:tabs>
          <w:tab w:val="clear" w:pos="2160"/>
          <w:tab w:val="left" w:pos="993"/>
        </w:tabs>
        <w:spacing w:before="100" w:beforeAutospacing="1" w:after="100" w:afterAutospacing="1"/>
        <w:ind w:left="993" w:hanging="567"/>
        <w:jc w:val="both"/>
        <w:rPr>
          <w:szCs w:val="24"/>
        </w:rPr>
      </w:pPr>
      <w:r w:rsidRPr="00510F20">
        <w:rPr>
          <w:szCs w:val="24"/>
        </w:rPr>
        <w:t>the rights to receive both the source code and the object code;</w:t>
      </w:r>
    </w:p>
    <w:p w14:paraId="281373E0" w14:textId="77777777" w:rsidR="00176131" w:rsidRPr="00083325" w:rsidRDefault="00176131" w:rsidP="00176131">
      <w:pPr>
        <w:numPr>
          <w:ilvl w:val="0"/>
          <w:numId w:val="24"/>
        </w:numPr>
        <w:spacing w:before="100" w:beforeAutospacing="1" w:after="100" w:afterAutospacing="1"/>
        <w:ind w:left="426" w:hanging="426"/>
        <w:jc w:val="both"/>
      </w:pPr>
      <w:r w:rsidRPr="00061B3B">
        <w:t xml:space="preserve">the right to </w:t>
      </w:r>
      <w:r w:rsidRPr="00083325">
        <w:t>license</w:t>
      </w:r>
      <w:r>
        <w:t xml:space="preserve"> </w:t>
      </w:r>
      <w:r w:rsidRPr="00BB1F81">
        <w:t>to third parties</w:t>
      </w:r>
      <w:r w:rsidRPr="00083325">
        <w:t xml:space="preserve"> any of the </w:t>
      </w:r>
      <w:r>
        <w:t>exclusive</w:t>
      </w:r>
      <w:r w:rsidRPr="00083325">
        <w:t xml:space="preserve"> rights or of the modes of exploitation set out in this FWC</w:t>
      </w:r>
      <w:r>
        <w:t xml:space="preserve">; however, for </w:t>
      </w:r>
      <w:r w:rsidRPr="00BB7C76">
        <w:rPr>
          <w:i/>
        </w:rPr>
        <w:t>pre-existing materials</w:t>
      </w:r>
      <w:r>
        <w:t xml:space="preserve"> which are only licensed to the Union, the right to sub-license does not apply, except in the two cases foreseen by Article II.13.2.;</w:t>
      </w:r>
      <w:r w:rsidRPr="00083325" w:rsidDel="001E3CED">
        <w:t xml:space="preserve"> </w:t>
      </w:r>
    </w:p>
    <w:p w14:paraId="0D512362" w14:textId="77777777" w:rsidR="00176131" w:rsidRPr="000E5952" w:rsidRDefault="00176131" w:rsidP="00176131">
      <w:pPr>
        <w:numPr>
          <w:ilvl w:val="0"/>
          <w:numId w:val="24"/>
        </w:numPr>
        <w:spacing w:before="100" w:beforeAutospacing="1" w:after="100" w:afterAutospacing="1"/>
        <w:ind w:left="426" w:hanging="426"/>
        <w:jc w:val="both"/>
      </w:pPr>
      <w:r w:rsidRPr="00083325">
        <w:t xml:space="preserve">to the extent that the contractor may invoke </w:t>
      </w:r>
      <w:r w:rsidRPr="00F91619">
        <w:t>moral rights</w:t>
      </w:r>
      <w:r w:rsidRPr="00083325">
        <w:t xml:space="preserve">, the right for the contracting authority, except where otherwise provided in this FWC, to publish the </w:t>
      </w:r>
      <w:r w:rsidRPr="004771FD">
        <w:rPr>
          <w:i/>
        </w:rPr>
        <w:t>results</w:t>
      </w:r>
      <w:r w:rsidRPr="00083325">
        <w:t xml:space="preserve"> with or without mentioning </w:t>
      </w:r>
      <w:r w:rsidRPr="00083325">
        <w:lastRenderedPageBreak/>
        <w:t xml:space="preserve">the </w:t>
      </w:r>
      <w:r w:rsidRPr="00DD2B02">
        <w:rPr>
          <w:i/>
        </w:rPr>
        <w:t>creator</w:t>
      </w:r>
      <w:r w:rsidRPr="00083325">
        <w:t>(s)</w:t>
      </w:r>
      <w:r>
        <w:t>’</w:t>
      </w:r>
      <w:r w:rsidRPr="00083325">
        <w:t xml:space="preserve"> name(s), and the right to decide when and whether the </w:t>
      </w:r>
      <w:r w:rsidRPr="000E5952">
        <w:rPr>
          <w:i/>
        </w:rPr>
        <w:t>results</w:t>
      </w:r>
      <w:r w:rsidRPr="000E5952">
        <w:t xml:space="preserve"> may be disclosed and published.</w:t>
      </w:r>
    </w:p>
    <w:p w14:paraId="7CC71341" w14:textId="77777777" w:rsidR="00176131" w:rsidRDefault="00176131" w:rsidP="00176131">
      <w:pPr>
        <w:spacing w:before="100" w:beforeAutospacing="1" w:after="100" w:afterAutospacing="1"/>
        <w:jc w:val="both"/>
        <w:rPr>
          <w:szCs w:val="24"/>
        </w:rPr>
      </w:pPr>
      <w:r w:rsidRPr="000E5952">
        <w:rPr>
          <w:szCs w:val="24"/>
        </w:rPr>
        <w:t xml:space="preserve">The contractor warrants that the exclusive rights and the modes of exploitation may be exercised by the Union on all parts of the </w:t>
      </w:r>
      <w:r w:rsidRPr="000E5952">
        <w:rPr>
          <w:i/>
          <w:szCs w:val="24"/>
        </w:rPr>
        <w:t>results</w:t>
      </w:r>
      <w:r w:rsidRPr="000E5952">
        <w:rPr>
          <w:szCs w:val="24"/>
        </w:rPr>
        <w:t xml:space="preserve">, be it </w:t>
      </w:r>
      <w:r>
        <w:rPr>
          <w:szCs w:val="24"/>
        </w:rPr>
        <w:t xml:space="preserve">via </w:t>
      </w:r>
      <w:r w:rsidRPr="000E5952">
        <w:rPr>
          <w:szCs w:val="24"/>
        </w:rPr>
        <w:t xml:space="preserve">a transfer of ownership of the rights, on those parts which were specifically created by the contractor, or </w:t>
      </w:r>
      <w:r>
        <w:rPr>
          <w:szCs w:val="24"/>
        </w:rPr>
        <w:t xml:space="preserve">via </w:t>
      </w:r>
      <w:r w:rsidRPr="000E5952">
        <w:rPr>
          <w:szCs w:val="24"/>
        </w:rPr>
        <w:t xml:space="preserve">a licence of the pre-existing rights, on those parts consisting of </w:t>
      </w:r>
      <w:r w:rsidRPr="000E5952">
        <w:rPr>
          <w:i/>
          <w:szCs w:val="24"/>
        </w:rPr>
        <w:t>pre-existing materials</w:t>
      </w:r>
      <w:r w:rsidRPr="000E5952">
        <w:rPr>
          <w:szCs w:val="24"/>
        </w:rPr>
        <w:t>.</w:t>
      </w:r>
    </w:p>
    <w:p w14:paraId="7C3AAEB4" w14:textId="77777777" w:rsidR="00176131" w:rsidRPr="007658AD" w:rsidRDefault="00176131" w:rsidP="00176131">
      <w:pPr>
        <w:spacing w:before="100" w:beforeAutospacing="1" w:after="100" w:afterAutospacing="1"/>
        <w:jc w:val="both"/>
        <w:rPr>
          <w:snapToGrid w:val="0"/>
          <w:szCs w:val="24"/>
        </w:rPr>
      </w:pPr>
      <w:r w:rsidRPr="00FC2B61">
        <w:rPr>
          <w:szCs w:val="24"/>
        </w:rPr>
        <w:t xml:space="preserve">Where </w:t>
      </w:r>
      <w:r w:rsidRPr="004771FD">
        <w:rPr>
          <w:i/>
          <w:szCs w:val="24"/>
        </w:rPr>
        <w:t>pre-existing materials</w:t>
      </w:r>
      <w:r w:rsidRPr="00FC2B61">
        <w:rPr>
          <w:szCs w:val="24"/>
        </w:rPr>
        <w:t xml:space="preserve"> are inserted in the </w:t>
      </w:r>
      <w:r w:rsidRPr="004771FD">
        <w:rPr>
          <w:i/>
          <w:szCs w:val="24"/>
        </w:rPr>
        <w:t>results</w:t>
      </w:r>
      <w:r w:rsidRPr="00FC2B61">
        <w:rPr>
          <w:szCs w:val="24"/>
        </w:rPr>
        <w:t xml:space="preserve">, the contracting authority may accept reasonable restrictions impacting on the above list, provided that </w:t>
      </w:r>
      <w:r>
        <w:rPr>
          <w:szCs w:val="24"/>
        </w:rPr>
        <w:t xml:space="preserve">the </w:t>
      </w:r>
      <w:r w:rsidRPr="00FC2B61">
        <w:rPr>
          <w:szCs w:val="24"/>
        </w:rPr>
        <w:t xml:space="preserve">said materials are easily identifiable and separable from the rest, that they do not correspond to substantial elements of the </w:t>
      </w:r>
      <w:r w:rsidRPr="004771FD">
        <w:rPr>
          <w:i/>
          <w:szCs w:val="24"/>
        </w:rPr>
        <w:t>results</w:t>
      </w:r>
      <w:r w:rsidRPr="00FC2B61">
        <w:rPr>
          <w:szCs w:val="24"/>
        </w:rPr>
        <w:t>, and that, should the need arise, satisfactory replacement solutions exist, at no additional costs to the contracting authority. In such case, the contractor will have to clearly inform the contracting authority before making such choice and the contracting authority ha</w:t>
      </w:r>
      <w:r>
        <w:rPr>
          <w:szCs w:val="24"/>
        </w:rPr>
        <w:t>s</w:t>
      </w:r>
      <w:r w:rsidRPr="00FC2B61">
        <w:rPr>
          <w:szCs w:val="24"/>
        </w:rPr>
        <w:t xml:space="preserve"> the right to refuse it.</w:t>
      </w:r>
    </w:p>
    <w:p w14:paraId="724D2699" w14:textId="77777777" w:rsidR="00176131" w:rsidRDefault="00176131" w:rsidP="00176131">
      <w:pPr>
        <w:pStyle w:val="Heading3"/>
        <w:keepLines w:val="0"/>
        <w:numPr>
          <w:ilvl w:val="2"/>
          <w:numId w:val="25"/>
        </w:numPr>
        <w:spacing w:before="100" w:beforeAutospacing="1" w:after="100" w:afterAutospacing="1"/>
        <w:rPr>
          <w:snapToGrid w:val="0"/>
        </w:rPr>
      </w:pPr>
      <w:r>
        <w:rPr>
          <w:snapToGrid w:val="0"/>
        </w:rPr>
        <w:t>Identification of p</w:t>
      </w:r>
      <w:r w:rsidRPr="00EE7CC7">
        <w:rPr>
          <w:snapToGrid w:val="0"/>
        </w:rPr>
        <w:t>re-existing rights</w:t>
      </w:r>
      <w:r>
        <w:rPr>
          <w:snapToGrid w:val="0"/>
        </w:rPr>
        <w:t xml:space="preserve"> </w:t>
      </w:r>
    </w:p>
    <w:p w14:paraId="14CEBB7D" w14:textId="77777777" w:rsidR="00176131" w:rsidRDefault="00176131" w:rsidP="00176131">
      <w:pPr>
        <w:spacing w:before="100" w:beforeAutospacing="1" w:after="100" w:afterAutospacing="1"/>
        <w:jc w:val="both"/>
        <w:rPr>
          <w:snapToGrid w:val="0"/>
          <w:szCs w:val="24"/>
        </w:rPr>
      </w:pPr>
      <w:r>
        <w:rPr>
          <w:snapToGrid w:val="0"/>
          <w:szCs w:val="24"/>
        </w:rPr>
        <w:t xml:space="preserve">When delivering the </w:t>
      </w:r>
      <w:r w:rsidRPr="004771FD">
        <w:rPr>
          <w:i/>
          <w:snapToGrid w:val="0"/>
          <w:szCs w:val="24"/>
        </w:rPr>
        <w:t>results</w:t>
      </w:r>
      <w:r>
        <w:rPr>
          <w:snapToGrid w:val="0"/>
          <w:szCs w:val="24"/>
        </w:rPr>
        <w:t>, t</w:t>
      </w:r>
      <w:r w:rsidRPr="005E6B1E">
        <w:rPr>
          <w:snapToGrid w:val="0"/>
          <w:szCs w:val="24"/>
        </w:rPr>
        <w:t xml:space="preserve">he </w:t>
      </w:r>
      <w:r>
        <w:rPr>
          <w:snapToGrid w:val="0"/>
          <w:szCs w:val="24"/>
        </w:rPr>
        <w:t>c</w:t>
      </w:r>
      <w:r w:rsidRPr="005E6B1E">
        <w:rPr>
          <w:snapToGrid w:val="0"/>
          <w:szCs w:val="24"/>
        </w:rPr>
        <w:t xml:space="preserve">ontractor </w:t>
      </w:r>
      <w:r>
        <w:rPr>
          <w:snapToGrid w:val="0"/>
          <w:szCs w:val="24"/>
        </w:rPr>
        <w:t>must warrant</w:t>
      </w:r>
      <w:r w:rsidRPr="005E6B1E">
        <w:rPr>
          <w:snapToGrid w:val="0"/>
          <w:szCs w:val="24"/>
        </w:rPr>
        <w:t xml:space="preserve"> that</w:t>
      </w:r>
      <w:r>
        <w:rPr>
          <w:snapToGrid w:val="0"/>
          <w:szCs w:val="24"/>
        </w:rPr>
        <w:t>, for any use that the contracting authority may envisage within the limits set in this FWC,</w:t>
      </w:r>
      <w:r w:rsidRPr="005E6B1E">
        <w:rPr>
          <w:snapToGrid w:val="0"/>
          <w:szCs w:val="24"/>
        </w:rPr>
        <w:t xml:space="preserve"> </w:t>
      </w:r>
      <w:r>
        <w:rPr>
          <w:snapToGrid w:val="0"/>
          <w:szCs w:val="24"/>
        </w:rPr>
        <w:t xml:space="preserve">the newly created parts and the </w:t>
      </w:r>
      <w:r w:rsidRPr="004771FD">
        <w:rPr>
          <w:i/>
          <w:snapToGrid w:val="0"/>
          <w:szCs w:val="24"/>
        </w:rPr>
        <w:t>pre-existing material</w:t>
      </w:r>
      <w:r>
        <w:rPr>
          <w:snapToGrid w:val="0"/>
          <w:szCs w:val="24"/>
        </w:rPr>
        <w:t xml:space="preserve"> incorporated in the </w:t>
      </w:r>
      <w:r w:rsidRPr="004771FD">
        <w:rPr>
          <w:i/>
          <w:snapToGrid w:val="0"/>
          <w:szCs w:val="24"/>
        </w:rPr>
        <w:t>results</w:t>
      </w:r>
      <w:r>
        <w:rPr>
          <w:snapToGrid w:val="0"/>
          <w:szCs w:val="24"/>
        </w:rPr>
        <w:t xml:space="preserve"> </w:t>
      </w:r>
      <w:r w:rsidRPr="005E6B1E">
        <w:rPr>
          <w:snapToGrid w:val="0"/>
          <w:szCs w:val="24"/>
        </w:rPr>
        <w:t xml:space="preserve">are free of claims from </w:t>
      </w:r>
      <w:r w:rsidRPr="00DD2B02">
        <w:rPr>
          <w:i/>
          <w:snapToGrid w:val="0"/>
          <w:szCs w:val="24"/>
        </w:rPr>
        <w:t>creators</w:t>
      </w:r>
      <w:r>
        <w:rPr>
          <w:snapToGrid w:val="0"/>
          <w:szCs w:val="24"/>
        </w:rPr>
        <w:t xml:space="preserve"> or from any </w:t>
      </w:r>
      <w:r w:rsidRPr="005E6B1E">
        <w:rPr>
          <w:snapToGrid w:val="0"/>
          <w:szCs w:val="24"/>
        </w:rPr>
        <w:t>third parties</w:t>
      </w:r>
      <w:r>
        <w:rPr>
          <w:snapToGrid w:val="0"/>
          <w:szCs w:val="24"/>
        </w:rPr>
        <w:t xml:space="preserve"> and all the necessary </w:t>
      </w:r>
      <w:r w:rsidRPr="004771FD">
        <w:rPr>
          <w:i/>
          <w:snapToGrid w:val="0"/>
          <w:szCs w:val="24"/>
        </w:rPr>
        <w:t>pre-existing rights</w:t>
      </w:r>
      <w:r>
        <w:rPr>
          <w:snapToGrid w:val="0"/>
          <w:szCs w:val="24"/>
        </w:rPr>
        <w:t xml:space="preserve"> have been obtained or licensed. </w:t>
      </w:r>
    </w:p>
    <w:p w14:paraId="59FB6048" w14:textId="77777777" w:rsidR="00176131" w:rsidRPr="00316471" w:rsidRDefault="00176131" w:rsidP="00176131">
      <w:pPr>
        <w:spacing w:before="100" w:beforeAutospacing="1" w:after="100" w:afterAutospacing="1"/>
        <w:jc w:val="both"/>
        <w:rPr>
          <w:snapToGrid w:val="0"/>
          <w:szCs w:val="24"/>
        </w:rPr>
      </w:pPr>
      <w:r>
        <w:rPr>
          <w:snapToGrid w:val="0"/>
          <w:szCs w:val="24"/>
        </w:rPr>
        <w:t>To that effect, t</w:t>
      </w:r>
      <w:r w:rsidRPr="005E6B1E">
        <w:rPr>
          <w:snapToGrid w:val="0"/>
          <w:szCs w:val="24"/>
        </w:rPr>
        <w:t xml:space="preserve">he </w:t>
      </w:r>
      <w:r>
        <w:rPr>
          <w:snapToGrid w:val="0"/>
          <w:szCs w:val="24"/>
        </w:rPr>
        <w:t>c</w:t>
      </w:r>
      <w:r w:rsidRPr="005E6B1E">
        <w:rPr>
          <w:snapToGrid w:val="0"/>
          <w:szCs w:val="24"/>
        </w:rPr>
        <w:t xml:space="preserve">ontractor </w:t>
      </w:r>
      <w:r>
        <w:rPr>
          <w:snapToGrid w:val="0"/>
          <w:szCs w:val="24"/>
        </w:rPr>
        <w:t>must</w:t>
      </w:r>
      <w:r w:rsidRPr="005E6B1E">
        <w:rPr>
          <w:snapToGrid w:val="0"/>
          <w:szCs w:val="24"/>
        </w:rPr>
        <w:t xml:space="preserve"> </w:t>
      </w:r>
      <w:r w:rsidRPr="00F955B7">
        <w:rPr>
          <w:szCs w:val="24"/>
        </w:rPr>
        <w:t xml:space="preserve">establish </w:t>
      </w:r>
      <w:r>
        <w:rPr>
          <w:snapToGrid w:val="0"/>
          <w:szCs w:val="24"/>
        </w:rPr>
        <w:t xml:space="preserve">a list of all </w:t>
      </w:r>
      <w:r w:rsidRPr="004771FD">
        <w:rPr>
          <w:i/>
          <w:snapToGrid w:val="0"/>
          <w:szCs w:val="24"/>
        </w:rPr>
        <w:t>pre-existing rights</w:t>
      </w:r>
      <w:r>
        <w:rPr>
          <w:snapToGrid w:val="0"/>
          <w:szCs w:val="24"/>
        </w:rPr>
        <w:t xml:space="preserve"> to the </w:t>
      </w:r>
      <w:r w:rsidRPr="004771FD">
        <w:rPr>
          <w:i/>
          <w:snapToGrid w:val="0"/>
          <w:szCs w:val="24"/>
        </w:rPr>
        <w:t>results</w:t>
      </w:r>
      <w:r>
        <w:rPr>
          <w:snapToGrid w:val="0"/>
          <w:szCs w:val="24"/>
        </w:rPr>
        <w:t xml:space="preserve"> of this FWC or parts thereof, including identification of the rights’ owners. If there are no </w:t>
      </w:r>
      <w:r w:rsidRPr="004771FD">
        <w:rPr>
          <w:i/>
          <w:snapToGrid w:val="0"/>
          <w:szCs w:val="24"/>
        </w:rPr>
        <w:t>pre-existing rights</w:t>
      </w:r>
      <w:r>
        <w:rPr>
          <w:snapToGrid w:val="0"/>
          <w:szCs w:val="24"/>
        </w:rPr>
        <w:t xml:space="preserve"> to the </w:t>
      </w:r>
      <w:r w:rsidRPr="004771FD">
        <w:rPr>
          <w:i/>
          <w:snapToGrid w:val="0"/>
          <w:szCs w:val="24"/>
        </w:rPr>
        <w:t>results</w:t>
      </w:r>
      <w:r>
        <w:rPr>
          <w:snapToGrid w:val="0"/>
          <w:szCs w:val="24"/>
        </w:rPr>
        <w:t>, the contractor must provide a declaration to that effect. The contractor must provide this list or declaration to the contracting authority</w:t>
      </w:r>
      <w:r w:rsidRPr="003F702D">
        <w:rPr>
          <w:szCs w:val="24"/>
        </w:rPr>
        <w:t xml:space="preserve"> </w:t>
      </w:r>
      <w:r w:rsidRPr="003F702D">
        <w:rPr>
          <w:snapToGrid w:val="0"/>
          <w:szCs w:val="24"/>
        </w:rPr>
        <w:t>together with the invoice for payment of the balance at the latest</w:t>
      </w:r>
      <w:r>
        <w:rPr>
          <w:snapToGrid w:val="0"/>
          <w:szCs w:val="24"/>
        </w:rPr>
        <w:t xml:space="preserve">. </w:t>
      </w:r>
    </w:p>
    <w:p w14:paraId="1BA99B00" w14:textId="77777777" w:rsidR="00176131" w:rsidRDefault="00176131" w:rsidP="00176131">
      <w:pPr>
        <w:pStyle w:val="Heading3"/>
        <w:keepLines w:val="0"/>
        <w:numPr>
          <w:ilvl w:val="2"/>
          <w:numId w:val="25"/>
        </w:numPr>
        <w:spacing w:before="100" w:beforeAutospacing="1" w:after="100" w:afterAutospacing="1"/>
        <w:rPr>
          <w:snapToGrid w:val="0"/>
        </w:rPr>
      </w:pPr>
      <w:r>
        <w:rPr>
          <w:snapToGrid w:val="0"/>
        </w:rPr>
        <w:tab/>
        <w:t>Evidence of granting</w:t>
      </w:r>
      <w:r w:rsidRPr="00EE7CC7" w:rsidDel="001C420A">
        <w:rPr>
          <w:snapToGrid w:val="0"/>
        </w:rPr>
        <w:t xml:space="preserve"> </w:t>
      </w:r>
      <w:r>
        <w:rPr>
          <w:snapToGrid w:val="0"/>
        </w:rPr>
        <w:t>of p</w:t>
      </w:r>
      <w:r w:rsidRPr="00EE7CC7">
        <w:rPr>
          <w:snapToGrid w:val="0"/>
        </w:rPr>
        <w:t>re-existing rights</w:t>
      </w:r>
      <w:r>
        <w:rPr>
          <w:snapToGrid w:val="0"/>
        </w:rPr>
        <w:t xml:space="preserve"> </w:t>
      </w:r>
    </w:p>
    <w:p w14:paraId="54AC179B" w14:textId="77777777" w:rsidR="00176131" w:rsidRDefault="00176131" w:rsidP="00176131">
      <w:pPr>
        <w:spacing w:before="100" w:beforeAutospacing="1" w:after="100" w:afterAutospacing="1"/>
        <w:jc w:val="both"/>
        <w:rPr>
          <w:snapToGrid w:val="0"/>
          <w:szCs w:val="24"/>
        </w:rPr>
      </w:pPr>
      <w:r>
        <w:rPr>
          <w:snapToGrid w:val="0"/>
          <w:szCs w:val="24"/>
        </w:rPr>
        <w:t>Upon request by the contracting authority</w:t>
      </w:r>
      <w:r w:rsidRPr="005E6B1E">
        <w:rPr>
          <w:snapToGrid w:val="0"/>
          <w:szCs w:val="24"/>
        </w:rPr>
        <w:t xml:space="preserve">, the </w:t>
      </w:r>
      <w:r>
        <w:rPr>
          <w:snapToGrid w:val="0"/>
          <w:szCs w:val="24"/>
        </w:rPr>
        <w:t>c</w:t>
      </w:r>
      <w:r w:rsidRPr="005E6B1E">
        <w:rPr>
          <w:snapToGrid w:val="0"/>
          <w:szCs w:val="24"/>
        </w:rPr>
        <w:t xml:space="preserve">ontractor </w:t>
      </w:r>
      <w:r>
        <w:rPr>
          <w:snapToGrid w:val="0"/>
          <w:szCs w:val="24"/>
        </w:rPr>
        <w:t xml:space="preserve">must, in addition to the list mentioned under Article II.13.4., </w:t>
      </w:r>
      <w:r w:rsidRPr="005E6B1E">
        <w:rPr>
          <w:snapToGrid w:val="0"/>
          <w:szCs w:val="24"/>
        </w:rPr>
        <w:t xml:space="preserve">provide </w:t>
      </w:r>
      <w:r>
        <w:rPr>
          <w:snapToGrid w:val="0"/>
          <w:szCs w:val="24"/>
        </w:rPr>
        <w:t>evidence that it has the</w:t>
      </w:r>
      <w:r w:rsidRPr="005E6B1E">
        <w:rPr>
          <w:snapToGrid w:val="0"/>
          <w:szCs w:val="24"/>
        </w:rPr>
        <w:t xml:space="preserve"> ownership or </w:t>
      </w:r>
      <w:r>
        <w:rPr>
          <w:snapToGrid w:val="0"/>
          <w:szCs w:val="24"/>
        </w:rPr>
        <w:t xml:space="preserve">the right </w:t>
      </w:r>
      <w:r w:rsidRPr="005E6B1E">
        <w:rPr>
          <w:snapToGrid w:val="0"/>
          <w:szCs w:val="24"/>
        </w:rPr>
        <w:t xml:space="preserve">to use all </w:t>
      </w:r>
      <w:r>
        <w:rPr>
          <w:snapToGrid w:val="0"/>
          <w:szCs w:val="24"/>
        </w:rPr>
        <w:t xml:space="preserve">the listed </w:t>
      </w:r>
      <w:r w:rsidRPr="004771FD">
        <w:rPr>
          <w:i/>
          <w:snapToGrid w:val="0"/>
          <w:szCs w:val="24"/>
        </w:rPr>
        <w:t>pre-existing rights</w:t>
      </w:r>
      <w:r>
        <w:rPr>
          <w:snapToGrid w:val="0"/>
          <w:szCs w:val="24"/>
        </w:rPr>
        <w:t>,</w:t>
      </w:r>
      <w:r w:rsidRPr="005E6B1E">
        <w:rPr>
          <w:snapToGrid w:val="0"/>
          <w:szCs w:val="24"/>
        </w:rPr>
        <w:t xml:space="preserve"> </w:t>
      </w:r>
      <w:r>
        <w:rPr>
          <w:snapToGrid w:val="0"/>
          <w:szCs w:val="24"/>
        </w:rPr>
        <w:t>except for the rights owned or licensed by the Union. The contracting authority may request this evidence even after the end of this FWC.</w:t>
      </w:r>
    </w:p>
    <w:p w14:paraId="69126F85" w14:textId="77777777" w:rsidR="00176131" w:rsidRPr="005E6B1E" w:rsidRDefault="00176131" w:rsidP="00176131">
      <w:pPr>
        <w:spacing w:before="100" w:beforeAutospacing="1" w:after="100" w:afterAutospacing="1"/>
        <w:jc w:val="both"/>
        <w:rPr>
          <w:snapToGrid w:val="0"/>
          <w:szCs w:val="24"/>
        </w:rPr>
      </w:pPr>
      <w:r>
        <w:rPr>
          <w:snapToGrid w:val="0"/>
          <w:szCs w:val="24"/>
        </w:rPr>
        <w:t>This provision also applies to image rights and sound recordings.</w:t>
      </w:r>
    </w:p>
    <w:p w14:paraId="034D35D5" w14:textId="77777777" w:rsidR="00176131" w:rsidRDefault="00176131" w:rsidP="00176131">
      <w:pPr>
        <w:spacing w:before="100" w:beforeAutospacing="1" w:after="100" w:afterAutospacing="1"/>
        <w:jc w:val="both"/>
        <w:rPr>
          <w:snapToGrid w:val="0"/>
          <w:szCs w:val="24"/>
        </w:rPr>
      </w:pPr>
      <w:r>
        <w:rPr>
          <w:snapToGrid w:val="0"/>
          <w:szCs w:val="24"/>
        </w:rPr>
        <w:t>This evidence may refer, for example, to rights to</w:t>
      </w:r>
      <w:r w:rsidRPr="005E6B1E">
        <w:rPr>
          <w:snapToGrid w:val="0"/>
          <w:szCs w:val="24"/>
        </w:rPr>
        <w:t xml:space="preserve">: parts of other documents, images, graphs, </w:t>
      </w:r>
      <w:r>
        <w:rPr>
          <w:snapToGrid w:val="0"/>
          <w:szCs w:val="24"/>
        </w:rPr>
        <w:t xml:space="preserve">sounds, music, </w:t>
      </w:r>
      <w:r w:rsidRPr="005E6B1E">
        <w:rPr>
          <w:snapToGrid w:val="0"/>
          <w:szCs w:val="24"/>
        </w:rPr>
        <w:t>tables, data, software, technical inventions, know-how</w:t>
      </w:r>
      <w:r>
        <w:rPr>
          <w:snapToGrid w:val="0"/>
          <w:szCs w:val="24"/>
        </w:rPr>
        <w:t xml:space="preserve">, </w:t>
      </w:r>
      <w:r w:rsidRPr="005E6B1E">
        <w:rPr>
          <w:snapToGrid w:val="0"/>
          <w:szCs w:val="24"/>
        </w:rPr>
        <w:t xml:space="preserve">IT development tools, routines, subroutines or other programs </w:t>
      </w:r>
      <w:r>
        <w:rPr>
          <w:snapToGrid w:val="0"/>
          <w:szCs w:val="24"/>
        </w:rPr>
        <w:t>(‘</w:t>
      </w:r>
      <w:r w:rsidRPr="005E6B1E">
        <w:rPr>
          <w:snapToGrid w:val="0"/>
          <w:szCs w:val="24"/>
        </w:rPr>
        <w:t>background technology</w:t>
      </w:r>
      <w:r>
        <w:rPr>
          <w:snapToGrid w:val="0"/>
          <w:szCs w:val="24"/>
        </w:rPr>
        <w:t>’</w:t>
      </w:r>
      <w:r w:rsidRPr="005E6B1E">
        <w:rPr>
          <w:snapToGrid w:val="0"/>
          <w:szCs w:val="24"/>
        </w:rPr>
        <w:t>), concepts, designs, installations or pieces of art, data, source or background materials or any other parts of external origin.</w:t>
      </w:r>
    </w:p>
    <w:p w14:paraId="4416F12A" w14:textId="77777777" w:rsidR="00176131" w:rsidRPr="00B91396" w:rsidRDefault="00176131" w:rsidP="00176131">
      <w:pPr>
        <w:spacing w:before="100" w:beforeAutospacing="1" w:after="100" w:afterAutospacing="1"/>
        <w:jc w:val="both"/>
      </w:pPr>
      <w:r w:rsidRPr="00B91396">
        <w:t>Th</w:t>
      </w:r>
      <w:r>
        <w:t>is</w:t>
      </w:r>
      <w:r w:rsidRPr="00B91396">
        <w:t xml:space="preserve"> evidence </w:t>
      </w:r>
      <w:r>
        <w:t>must</w:t>
      </w:r>
      <w:r w:rsidRPr="00B91396">
        <w:t xml:space="preserve"> include, as </w:t>
      </w:r>
      <w:r>
        <w:t>appropriate</w:t>
      </w:r>
      <w:r w:rsidRPr="00B91396">
        <w:t xml:space="preserve">: </w:t>
      </w:r>
    </w:p>
    <w:p w14:paraId="3F2EA85C" w14:textId="77777777" w:rsidR="00176131" w:rsidRPr="00F955B7" w:rsidRDefault="00176131" w:rsidP="00176131">
      <w:pPr>
        <w:numPr>
          <w:ilvl w:val="0"/>
          <w:numId w:val="23"/>
        </w:numPr>
        <w:spacing w:before="100" w:beforeAutospacing="1" w:after="100" w:afterAutospacing="1"/>
      </w:pPr>
      <w:r>
        <w:t>the n</w:t>
      </w:r>
      <w:r w:rsidRPr="00F955B7">
        <w:t xml:space="preserve">ame and version number of </w:t>
      </w:r>
      <w:r>
        <w:t>a</w:t>
      </w:r>
      <w:r w:rsidRPr="00F955B7">
        <w:t xml:space="preserve"> software product</w:t>
      </w:r>
      <w:r>
        <w:t xml:space="preserve">; </w:t>
      </w:r>
    </w:p>
    <w:p w14:paraId="7BFDA291" w14:textId="77777777" w:rsidR="00176131" w:rsidRPr="00F955B7" w:rsidRDefault="00176131" w:rsidP="00176131">
      <w:pPr>
        <w:numPr>
          <w:ilvl w:val="0"/>
          <w:numId w:val="23"/>
        </w:numPr>
        <w:spacing w:before="100" w:beforeAutospacing="1" w:after="100" w:afterAutospacing="1"/>
      </w:pPr>
      <w:r>
        <w:t>the f</w:t>
      </w:r>
      <w:r w:rsidRPr="00F955B7">
        <w:t>ull identi</w:t>
      </w:r>
      <w:r>
        <w:t xml:space="preserve">fication </w:t>
      </w:r>
      <w:r w:rsidRPr="00F955B7">
        <w:t>of</w:t>
      </w:r>
      <w:r w:rsidRPr="00A10B04">
        <w:t xml:space="preserve"> </w:t>
      </w:r>
      <w:r w:rsidRPr="00F955B7">
        <w:t xml:space="preserve">the </w:t>
      </w:r>
      <w:r>
        <w:t>work and its</w:t>
      </w:r>
      <w:r w:rsidRPr="00F955B7">
        <w:t xml:space="preserve"> author, developer, </w:t>
      </w:r>
      <w:r w:rsidRPr="00DD2B02">
        <w:rPr>
          <w:i/>
        </w:rPr>
        <w:t>creator</w:t>
      </w:r>
      <w:r w:rsidRPr="00F955B7">
        <w:t xml:space="preserve">, </w:t>
      </w:r>
      <w:r w:rsidRPr="0046308C">
        <w:t xml:space="preserve">translator, data entry person, graphic designer, publisher, editor, photographer, producer; </w:t>
      </w:r>
    </w:p>
    <w:p w14:paraId="4C528A03" w14:textId="77777777" w:rsidR="00176131" w:rsidRDefault="00176131" w:rsidP="00176131">
      <w:pPr>
        <w:numPr>
          <w:ilvl w:val="0"/>
          <w:numId w:val="23"/>
        </w:numPr>
        <w:spacing w:before="100" w:beforeAutospacing="1" w:after="100" w:afterAutospacing="1"/>
      </w:pPr>
      <w:r>
        <w:t>a c</w:t>
      </w:r>
      <w:r w:rsidRPr="00C10683">
        <w:t xml:space="preserve">opy of </w:t>
      </w:r>
      <w:r>
        <w:t>the licence to use the product or of the a</w:t>
      </w:r>
      <w:r w:rsidRPr="00C10683">
        <w:t xml:space="preserve">greement </w:t>
      </w:r>
      <w:r>
        <w:t>granting the</w:t>
      </w:r>
      <w:r w:rsidRPr="00C10683">
        <w:t xml:space="preserve"> </w:t>
      </w:r>
      <w:r>
        <w:t xml:space="preserve">relevant </w:t>
      </w:r>
      <w:r w:rsidRPr="00C10683">
        <w:t>right</w:t>
      </w:r>
      <w:r>
        <w:t>s</w:t>
      </w:r>
      <w:r w:rsidRPr="00C10683">
        <w:t xml:space="preserve"> to the </w:t>
      </w:r>
      <w:r>
        <w:t>c</w:t>
      </w:r>
      <w:r w:rsidRPr="00C10683">
        <w:t>ontractor</w:t>
      </w:r>
      <w:r>
        <w:t xml:space="preserve"> </w:t>
      </w:r>
      <w:r w:rsidRPr="00C10683">
        <w:t xml:space="preserve">or </w:t>
      </w:r>
      <w:r>
        <w:t xml:space="preserve">a </w:t>
      </w:r>
      <w:r w:rsidRPr="00C10683">
        <w:t xml:space="preserve">reference to </w:t>
      </w:r>
      <w:r>
        <w:t xml:space="preserve">this licence; </w:t>
      </w:r>
    </w:p>
    <w:p w14:paraId="15858051" w14:textId="77777777" w:rsidR="00176131" w:rsidRDefault="00176131" w:rsidP="00176131">
      <w:pPr>
        <w:numPr>
          <w:ilvl w:val="0"/>
          <w:numId w:val="23"/>
        </w:numPr>
        <w:spacing w:before="100" w:beforeAutospacing="1" w:after="100" w:afterAutospacing="1"/>
      </w:pPr>
      <w:r>
        <w:t xml:space="preserve">a copy of the </w:t>
      </w:r>
      <w:r w:rsidRPr="00F955B7">
        <w:t xml:space="preserve">agreement or extract from </w:t>
      </w:r>
      <w:r>
        <w:t xml:space="preserve">the </w:t>
      </w:r>
      <w:r w:rsidRPr="00F955B7">
        <w:t>employment contract</w:t>
      </w:r>
      <w:r>
        <w:t xml:space="preserve"> granting the</w:t>
      </w:r>
      <w:r w:rsidRPr="00C10683">
        <w:t xml:space="preserve"> </w:t>
      </w:r>
      <w:r>
        <w:t xml:space="preserve">relevant </w:t>
      </w:r>
      <w:r w:rsidRPr="00C10683">
        <w:t>right</w:t>
      </w:r>
      <w:r>
        <w:t>s</w:t>
      </w:r>
      <w:r w:rsidRPr="00C10683">
        <w:t xml:space="preserve"> to the </w:t>
      </w:r>
      <w:r>
        <w:t>c</w:t>
      </w:r>
      <w:r w:rsidRPr="00C10683">
        <w:t>ontractor</w:t>
      </w:r>
      <w:r>
        <w:t xml:space="preserve"> where </w:t>
      </w:r>
      <w:r w:rsidRPr="00F955B7">
        <w:t xml:space="preserve">parts </w:t>
      </w:r>
      <w:r>
        <w:t xml:space="preserve">of </w:t>
      </w:r>
      <w:r w:rsidRPr="00F955B7">
        <w:t xml:space="preserve">the </w:t>
      </w:r>
      <w:r w:rsidRPr="004771FD">
        <w:rPr>
          <w:i/>
        </w:rPr>
        <w:t>results</w:t>
      </w:r>
      <w:r w:rsidRPr="00F955B7">
        <w:t xml:space="preserve"> </w:t>
      </w:r>
      <w:r w:rsidRPr="00946596">
        <w:t>were created</w:t>
      </w:r>
      <w:r w:rsidRPr="00F955B7">
        <w:t xml:space="preserve"> by </w:t>
      </w:r>
      <w:r>
        <w:t xml:space="preserve">its </w:t>
      </w:r>
      <w:r w:rsidRPr="00022D36">
        <w:rPr>
          <w:i/>
        </w:rPr>
        <w:t>personnel</w:t>
      </w:r>
      <w:r>
        <w:t xml:space="preserve">; </w:t>
      </w:r>
    </w:p>
    <w:p w14:paraId="3D985421" w14:textId="77777777" w:rsidR="00176131" w:rsidRDefault="00176131" w:rsidP="00176131">
      <w:pPr>
        <w:numPr>
          <w:ilvl w:val="0"/>
          <w:numId w:val="23"/>
        </w:numPr>
        <w:spacing w:before="100" w:beforeAutospacing="1" w:after="100" w:afterAutospacing="1"/>
      </w:pPr>
      <w:r>
        <w:lastRenderedPageBreak/>
        <w:t>t</w:t>
      </w:r>
      <w:r w:rsidRPr="0065797B">
        <w:t>he text of the disclaimer notice if any</w:t>
      </w:r>
      <w:r>
        <w:t>.</w:t>
      </w:r>
    </w:p>
    <w:p w14:paraId="17E05261" w14:textId="77777777" w:rsidR="00176131" w:rsidRDefault="00176131" w:rsidP="00176131">
      <w:pPr>
        <w:spacing w:before="100" w:beforeAutospacing="1" w:after="100" w:afterAutospacing="1"/>
        <w:jc w:val="both"/>
        <w:rPr>
          <w:snapToGrid w:val="0"/>
          <w:szCs w:val="24"/>
        </w:rPr>
      </w:pPr>
      <w:r w:rsidRPr="00457A5E">
        <w:rPr>
          <w:snapToGrid w:val="0"/>
          <w:szCs w:val="24"/>
        </w:rPr>
        <w:t xml:space="preserve">Provision of evidence does not release the contractor from its responsibilities </w:t>
      </w:r>
      <w:r>
        <w:rPr>
          <w:snapToGrid w:val="0"/>
          <w:szCs w:val="24"/>
        </w:rPr>
        <w:t>if</w:t>
      </w:r>
      <w:r w:rsidRPr="00457A5E">
        <w:rPr>
          <w:snapToGrid w:val="0"/>
          <w:szCs w:val="24"/>
        </w:rPr>
        <w:t xml:space="preserve"> it is found that it does not hold the necessary rights, regardless of when and by whom this fact </w:t>
      </w:r>
      <w:r>
        <w:rPr>
          <w:snapToGrid w:val="0"/>
          <w:szCs w:val="24"/>
        </w:rPr>
        <w:t>is</w:t>
      </w:r>
      <w:r w:rsidRPr="00457A5E">
        <w:rPr>
          <w:snapToGrid w:val="0"/>
          <w:szCs w:val="24"/>
        </w:rPr>
        <w:t xml:space="preserve"> revealed.</w:t>
      </w:r>
      <w:r>
        <w:rPr>
          <w:snapToGrid w:val="0"/>
          <w:szCs w:val="24"/>
        </w:rPr>
        <w:t xml:space="preserve"> </w:t>
      </w:r>
    </w:p>
    <w:p w14:paraId="13C5054B" w14:textId="77777777" w:rsidR="00176131" w:rsidRDefault="00176131" w:rsidP="00176131">
      <w:pPr>
        <w:spacing w:before="100" w:beforeAutospacing="1" w:after="100" w:afterAutospacing="1"/>
        <w:jc w:val="both"/>
        <w:rPr>
          <w:szCs w:val="24"/>
        </w:rPr>
      </w:pPr>
      <w:r w:rsidRPr="00C12FA1">
        <w:rPr>
          <w:szCs w:val="24"/>
        </w:rPr>
        <w:t xml:space="preserve">The contractor also warrants that </w:t>
      </w:r>
      <w:r>
        <w:rPr>
          <w:szCs w:val="24"/>
        </w:rPr>
        <w:t>it</w:t>
      </w:r>
      <w:r w:rsidRPr="00C12FA1">
        <w:rPr>
          <w:szCs w:val="24"/>
        </w:rPr>
        <w:t xml:space="preserve"> possesses the relevant rights or powers to execute the transfer and that </w:t>
      </w:r>
      <w:r>
        <w:rPr>
          <w:szCs w:val="24"/>
        </w:rPr>
        <w:t>it</w:t>
      </w:r>
      <w:r w:rsidRPr="00C12FA1">
        <w:rPr>
          <w:szCs w:val="24"/>
        </w:rPr>
        <w:t xml:space="preserve"> has paid or has verified payment of all due fees including fees </w:t>
      </w:r>
      <w:r>
        <w:rPr>
          <w:szCs w:val="24"/>
        </w:rPr>
        <w:t xml:space="preserve">due </w:t>
      </w:r>
      <w:r w:rsidRPr="00C12FA1">
        <w:rPr>
          <w:szCs w:val="24"/>
        </w:rPr>
        <w:t xml:space="preserve">to collecting societies, related to the final </w:t>
      </w:r>
      <w:r w:rsidRPr="004771FD">
        <w:rPr>
          <w:i/>
          <w:szCs w:val="24"/>
        </w:rPr>
        <w:t>results</w:t>
      </w:r>
      <w:r w:rsidRPr="00C12FA1">
        <w:rPr>
          <w:szCs w:val="24"/>
        </w:rPr>
        <w:t>.</w:t>
      </w:r>
    </w:p>
    <w:p w14:paraId="0868CE9D" w14:textId="77777777" w:rsidR="00176131" w:rsidRPr="00F97AD8" w:rsidRDefault="00176131" w:rsidP="00176131">
      <w:pPr>
        <w:pStyle w:val="Heading3"/>
        <w:keepLines w:val="0"/>
        <w:numPr>
          <w:ilvl w:val="2"/>
          <w:numId w:val="25"/>
        </w:numPr>
        <w:spacing w:before="100" w:beforeAutospacing="1" w:after="100" w:afterAutospacing="1"/>
        <w:rPr>
          <w:snapToGrid w:val="0"/>
        </w:rPr>
      </w:pPr>
      <w:r w:rsidRPr="00F97AD8">
        <w:rPr>
          <w:snapToGrid w:val="0"/>
        </w:rPr>
        <w:t>Quotation of works in the result</w:t>
      </w:r>
    </w:p>
    <w:p w14:paraId="37CB11A3" w14:textId="77777777" w:rsidR="00176131" w:rsidRDefault="00176131" w:rsidP="00176131">
      <w:pPr>
        <w:spacing w:before="100" w:beforeAutospacing="1" w:after="100" w:afterAutospacing="1"/>
        <w:jc w:val="both"/>
        <w:rPr>
          <w:snapToGrid w:val="0"/>
          <w:szCs w:val="24"/>
        </w:rPr>
      </w:pPr>
      <w:r>
        <w:rPr>
          <w:snapToGrid w:val="0"/>
          <w:szCs w:val="24"/>
        </w:rPr>
        <w:t xml:space="preserve">In the </w:t>
      </w:r>
      <w:r w:rsidRPr="004771FD">
        <w:rPr>
          <w:i/>
          <w:snapToGrid w:val="0"/>
          <w:szCs w:val="24"/>
        </w:rPr>
        <w:t>result</w:t>
      </w:r>
      <w:r>
        <w:rPr>
          <w:snapToGrid w:val="0"/>
          <w:szCs w:val="24"/>
        </w:rPr>
        <w:t>, t</w:t>
      </w:r>
      <w:r w:rsidRPr="005E6B1E">
        <w:rPr>
          <w:snapToGrid w:val="0"/>
          <w:szCs w:val="24"/>
        </w:rPr>
        <w:t xml:space="preserve">he </w:t>
      </w:r>
      <w:r>
        <w:rPr>
          <w:snapToGrid w:val="0"/>
          <w:szCs w:val="24"/>
        </w:rPr>
        <w:t>c</w:t>
      </w:r>
      <w:r w:rsidRPr="005E6B1E">
        <w:rPr>
          <w:snapToGrid w:val="0"/>
          <w:szCs w:val="24"/>
        </w:rPr>
        <w:t xml:space="preserve">ontractor </w:t>
      </w:r>
      <w:r>
        <w:rPr>
          <w:snapToGrid w:val="0"/>
          <w:szCs w:val="24"/>
        </w:rPr>
        <w:t>must</w:t>
      </w:r>
      <w:r w:rsidRPr="005E6B1E">
        <w:rPr>
          <w:snapToGrid w:val="0"/>
          <w:szCs w:val="24"/>
        </w:rPr>
        <w:t xml:space="preserve"> clearly point out all quotations of existing works. The complete reference should include as appropriate</w:t>
      </w:r>
      <w:r>
        <w:rPr>
          <w:snapToGrid w:val="0"/>
          <w:szCs w:val="24"/>
        </w:rPr>
        <w:t>, the following</w:t>
      </w:r>
      <w:r w:rsidRPr="005E6B1E">
        <w:rPr>
          <w:snapToGrid w:val="0"/>
          <w:szCs w:val="24"/>
        </w:rPr>
        <w:t xml:space="preserve">: name of the author, title of the work, date </w:t>
      </w:r>
      <w:r>
        <w:rPr>
          <w:snapToGrid w:val="0"/>
          <w:szCs w:val="24"/>
        </w:rPr>
        <w:t xml:space="preserve">and place </w:t>
      </w:r>
      <w:r w:rsidRPr="005E6B1E">
        <w:rPr>
          <w:snapToGrid w:val="0"/>
          <w:szCs w:val="24"/>
        </w:rPr>
        <w:t>of publi</w:t>
      </w:r>
      <w:r>
        <w:rPr>
          <w:snapToGrid w:val="0"/>
          <w:szCs w:val="24"/>
        </w:rPr>
        <w:t>cation</w:t>
      </w:r>
      <w:r w:rsidRPr="005E6B1E">
        <w:rPr>
          <w:snapToGrid w:val="0"/>
          <w:szCs w:val="24"/>
        </w:rPr>
        <w:t xml:space="preserve">, date of creation, address of publication on </w:t>
      </w:r>
      <w:r>
        <w:rPr>
          <w:snapToGrid w:val="0"/>
          <w:szCs w:val="24"/>
        </w:rPr>
        <w:t xml:space="preserve">the </w:t>
      </w:r>
      <w:r w:rsidRPr="005E6B1E">
        <w:rPr>
          <w:snapToGrid w:val="0"/>
          <w:szCs w:val="24"/>
        </w:rPr>
        <w:t>internet, number, volume and other information</w:t>
      </w:r>
      <w:r>
        <w:rPr>
          <w:snapToGrid w:val="0"/>
          <w:szCs w:val="24"/>
        </w:rPr>
        <w:t xml:space="preserve"> that allows</w:t>
      </w:r>
      <w:r w:rsidRPr="005E6B1E">
        <w:rPr>
          <w:snapToGrid w:val="0"/>
          <w:szCs w:val="24"/>
        </w:rPr>
        <w:t xml:space="preserve"> the origin</w:t>
      </w:r>
      <w:r>
        <w:rPr>
          <w:snapToGrid w:val="0"/>
          <w:szCs w:val="24"/>
        </w:rPr>
        <w:t xml:space="preserve"> to be easily </w:t>
      </w:r>
      <w:r w:rsidRPr="005E6B1E">
        <w:rPr>
          <w:snapToGrid w:val="0"/>
          <w:szCs w:val="24"/>
        </w:rPr>
        <w:t>identif</w:t>
      </w:r>
      <w:r>
        <w:rPr>
          <w:snapToGrid w:val="0"/>
          <w:szCs w:val="24"/>
        </w:rPr>
        <w:t xml:space="preserve">ied. </w:t>
      </w:r>
    </w:p>
    <w:p w14:paraId="04706153" w14:textId="77777777" w:rsidR="00176131" w:rsidRDefault="00176131" w:rsidP="00176131">
      <w:pPr>
        <w:pStyle w:val="Heading3"/>
        <w:keepLines w:val="0"/>
        <w:numPr>
          <w:ilvl w:val="2"/>
          <w:numId w:val="25"/>
        </w:numPr>
        <w:spacing w:before="100" w:beforeAutospacing="1" w:after="100" w:afterAutospacing="1"/>
        <w:rPr>
          <w:snapToGrid w:val="0"/>
        </w:rPr>
      </w:pPr>
      <w:r>
        <w:rPr>
          <w:snapToGrid w:val="0"/>
        </w:rPr>
        <w:t>Moral rights of creators</w:t>
      </w:r>
    </w:p>
    <w:p w14:paraId="66526F16" w14:textId="77777777" w:rsidR="00176131" w:rsidRDefault="00176131" w:rsidP="00176131">
      <w:pPr>
        <w:spacing w:before="100" w:beforeAutospacing="1" w:after="100" w:afterAutospacing="1"/>
        <w:jc w:val="both"/>
        <w:rPr>
          <w:snapToGrid w:val="0"/>
          <w:szCs w:val="24"/>
        </w:rPr>
      </w:pPr>
      <w:r w:rsidRPr="005E6B1E">
        <w:rPr>
          <w:snapToGrid w:val="0"/>
          <w:szCs w:val="24"/>
        </w:rPr>
        <w:t xml:space="preserve">By delivering the </w:t>
      </w:r>
      <w:r w:rsidRPr="004771FD">
        <w:rPr>
          <w:i/>
          <w:snapToGrid w:val="0"/>
          <w:szCs w:val="24"/>
        </w:rPr>
        <w:t>results</w:t>
      </w:r>
      <w:r>
        <w:rPr>
          <w:snapToGrid w:val="0"/>
          <w:szCs w:val="24"/>
        </w:rPr>
        <w:t>,</w:t>
      </w:r>
      <w:r w:rsidRPr="005E6B1E">
        <w:rPr>
          <w:snapToGrid w:val="0"/>
          <w:szCs w:val="24"/>
        </w:rPr>
        <w:t xml:space="preserve"> the </w:t>
      </w:r>
      <w:r>
        <w:rPr>
          <w:snapToGrid w:val="0"/>
          <w:szCs w:val="24"/>
        </w:rPr>
        <w:t>c</w:t>
      </w:r>
      <w:r w:rsidRPr="005E6B1E">
        <w:rPr>
          <w:snapToGrid w:val="0"/>
          <w:szCs w:val="24"/>
        </w:rPr>
        <w:t xml:space="preserve">ontractor </w:t>
      </w:r>
      <w:r>
        <w:rPr>
          <w:snapToGrid w:val="0"/>
          <w:szCs w:val="24"/>
        </w:rPr>
        <w:t>warrants</w:t>
      </w:r>
      <w:r w:rsidRPr="005E6B1E">
        <w:rPr>
          <w:snapToGrid w:val="0"/>
          <w:szCs w:val="24"/>
        </w:rPr>
        <w:t xml:space="preserve"> that the </w:t>
      </w:r>
      <w:r w:rsidRPr="00DD2B02">
        <w:rPr>
          <w:i/>
          <w:snapToGrid w:val="0"/>
          <w:szCs w:val="24"/>
        </w:rPr>
        <w:t>creators</w:t>
      </w:r>
      <w:r w:rsidRPr="005E6B1E">
        <w:rPr>
          <w:snapToGrid w:val="0"/>
          <w:szCs w:val="24"/>
        </w:rPr>
        <w:t xml:space="preserve"> </w:t>
      </w:r>
      <w:r>
        <w:rPr>
          <w:snapToGrid w:val="0"/>
          <w:szCs w:val="24"/>
        </w:rPr>
        <w:t>will</w:t>
      </w:r>
      <w:r w:rsidRPr="005E6B1E">
        <w:rPr>
          <w:snapToGrid w:val="0"/>
          <w:szCs w:val="24"/>
        </w:rPr>
        <w:t xml:space="preserve"> not </w:t>
      </w:r>
      <w:r>
        <w:rPr>
          <w:snapToGrid w:val="0"/>
          <w:szCs w:val="24"/>
        </w:rPr>
        <w:t>object to the following</w:t>
      </w:r>
      <w:r w:rsidRPr="007623DB">
        <w:rPr>
          <w:snapToGrid w:val="0"/>
          <w:szCs w:val="24"/>
        </w:rPr>
        <w:t xml:space="preserve"> </w:t>
      </w:r>
      <w:r>
        <w:rPr>
          <w:snapToGrid w:val="0"/>
          <w:szCs w:val="24"/>
        </w:rPr>
        <w:t xml:space="preserve">on the basis of their moral rights under copyright: </w:t>
      </w:r>
    </w:p>
    <w:p w14:paraId="037C9934" w14:textId="77777777" w:rsidR="00176131" w:rsidRPr="00061B3B" w:rsidRDefault="00176131" w:rsidP="00176131">
      <w:pPr>
        <w:numPr>
          <w:ilvl w:val="0"/>
          <w:numId w:val="31"/>
        </w:numPr>
        <w:spacing w:before="100" w:beforeAutospacing="1" w:after="100" w:afterAutospacing="1"/>
        <w:jc w:val="both"/>
      </w:pPr>
      <w:r w:rsidRPr="00061B3B">
        <w:t xml:space="preserve">that their names be mentioned or not mentioned when the </w:t>
      </w:r>
      <w:r w:rsidRPr="004771FD">
        <w:rPr>
          <w:i/>
        </w:rPr>
        <w:t>results</w:t>
      </w:r>
      <w:r w:rsidRPr="00061B3B">
        <w:t xml:space="preserve"> are presented to the public; </w:t>
      </w:r>
    </w:p>
    <w:p w14:paraId="5E0E1D2E" w14:textId="77777777" w:rsidR="00176131" w:rsidRPr="00061B3B" w:rsidRDefault="00176131" w:rsidP="00176131">
      <w:pPr>
        <w:numPr>
          <w:ilvl w:val="0"/>
          <w:numId w:val="31"/>
        </w:numPr>
        <w:spacing w:before="100" w:beforeAutospacing="1" w:after="100" w:afterAutospacing="1"/>
        <w:jc w:val="both"/>
      </w:pPr>
      <w:r w:rsidRPr="00061B3B">
        <w:t xml:space="preserve">that the </w:t>
      </w:r>
      <w:r w:rsidRPr="004771FD">
        <w:rPr>
          <w:i/>
        </w:rPr>
        <w:t>results</w:t>
      </w:r>
      <w:r w:rsidRPr="00061B3B">
        <w:t xml:space="preserve"> be divulged or not after they have been delivered in their final version to the contracting authority; </w:t>
      </w:r>
    </w:p>
    <w:p w14:paraId="5E825DE1" w14:textId="77777777" w:rsidR="00176131" w:rsidRPr="00061B3B" w:rsidRDefault="00176131" w:rsidP="00176131">
      <w:pPr>
        <w:numPr>
          <w:ilvl w:val="0"/>
          <w:numId w:val="31"/>
        </w:numPr>
        <w:spacing w:before="100" w:beforeAutospacing="1" w:after="100" w:afterAutospacing="1"/>
        <w:jc w:val="both"/>
      </w:pPr>
      <w:r w:rsidRPr="00061B3B">
        <w:t xml:space="preserve">that the </w:t>
      </w:r>
      <w:r w:rsidRPr="004771FD">
        <w:rPr>
          <w:i/>
        </w:rPr>
        <w:t>results</w:t>
      </w:r>
      <w:r w:rsidRPr="00061B3B">
        <w:t xml:space="preserve"> be adapted, provided that this is done in a manner which is not prejudicial to the </w:t>
      </w:r>
      <w:r w:rsidRPr="00DD2B02">
        <w:rPr>
          <w:i/>
        </w:rPr>
        <w:t>creator</w:t>
      </w:r>
      <w:r>
        <w:t>’</w:t>
      </w:r>
      <w:r w:rsidRPr="00061B3B">
        <w:t xml:space="preserve">s honour or reputation. </w:t>
      </w:r>
    </w:p>
    <w:p w14:paraId="4A58575B" w14:textId="77777777" w:rsidR="00176131" w:rsidRDefault="00176131" w:rsidP="00176131">
      <w:pPr>
        <w:spacing w:before="100" w:beforeAutospacing="1" w:after="100" w:afterAutospacing="1"/>
        <w:jc w:val="both"/>
        <w:rPr>
          <w:bCs/>
          <w:snapToGrid w:val="0"/>
          <w:szCs w:val="24"/>
        </w:rPr>
      </w:pPr>
      <w:r>
        <w:rPr>
          <w:bCs/>
          <w:snapToGrid w:val="0"/>
          <w:szCs w:val="24"/>
        </w:rPr>
        <w:t xml:space="preserve">If moral rights on parts of the </w:t>
      </w:r>
      <w:r w:rsidRPr="004771FD">
        <w:rPr>
          <w:bCs/>
          <w:i/>
          <w:snapToGrid w:val="0"/>
          <w:szCs w:val="24"/>
        </w:rPr>
        <w:t>results</w:t>
      </w:r>
      <w:r>
        <w:rPr>
          <w:bCs/>
          <w:snapToGrid w:val="0"/>
          <w:szCs w:val="24"/>
        </w:rPr>
        <w:t xml:space="preserve"> protected by copyright may exist, the contractor must obtain the consent of </w:t>
      </w:r>
      <w:r w:rsidRPr="00DD2B02">
        <w:rPr>
          <w:bCs/>
          <w:i/>
          <w:snapToGrid w:val="0"/>
          <w:szCs w:val="24"/>
        </w:rPr>
        <w:t>creators</w:t>
      </w:r>
      <w:r>
        <w:rPr>
          <w:bCs/>
          <w:snapToGrid w:val="0"/>
          <w:szCs w:val="24"/>
        </w:rPr>
        <w:t xml:space="preserve"> regarding the granting or waiver of the relevant moral rights in accordance with the applicable legal provisions and be ready to provide documentary evidence upon request. </w:t>
      </w:r>
    </w:p>
    <w:p w14:paraId="3A1C1700" w14:textId="77777777" w:rsidR="00176131" w:rsidRPr="00F97AD8" w:rsidRDefault="00176131" w:rsidP="00176131">
      <w:pPr>
        <w:pStyle w:val="Heading3"/>
        <w:keepLines w:val="0"/>
        <w:numPr>
          <w:ilvl w:val="2"/>
          <w:numId w:val="25"/>
        </w:numPr>
        <w:spacing w:before="100" w:beforeAutospacing="1" w:after="100" w:afterAutospacing="1"/>
        <w:rPr>
          <w:snapToGrid w:val="0"/>
        </w:rPr>
      </w:pPr>
      <w:r w:rsidRPr="00F97AD8">
        <w:rPr>
          <w:snapToGrid w:val="0"/>
        </w:rPr>
        <w:t>Image rights and sound recording</w:t>
      </w:r>
      <w:r>
        <w:rPr>
          <w:snapToGrid w:val="0"/>
        </w:rPr>
        <w:t>s</w:t>
      </w:r>
      <w:r w:rsidRPr="00F97AD8">
        <w:rPr>
          <w:snapToGrid w:val="0"/>
        </w:rPr>
        <w:t xml:space="preserve"> </w:t>
      </w:r>
    </w:p>
    <w:p w14:paraId="62AB25C7" w14:textId="77777777" w:rsidR="00176131" w:rsidRDefault="00176131" w:rsidP="00176131">
      <w:pPr>
        <w:spacing w:before="100" w:beforeAutospacing="1" w:after="100" w:afterAutospacing="1"/>
        <w:jc w:val="both"/>
        <w:rPr>
          <w:szCs w:val="24"/>
        </w:rPr>
      </w:pPr>
      <w:r>
        <w:rPr>
          <w:szCs w:val="24"/>
        </w:rPr>
        <w:t>If</w:t>
      </w:r>
      <w:r w:rsidRPr="005E6B1E">
        <w:rPr>
          <w:szCs w:val="24"/>
        </w:rPr>
        <w:t xml:space="preserve"> natural persons </w:t>
      </w:r>
      <w:r>
        <w:rPr>
          <w:szCs w:val="24"/>
        </w:rPr>
        <w:t>appear</w:t>
      </w:r>
      <w:r w:rsidRPr="005E6B1E">
        <w:rPr>
          <w:szCs w:val="24"/>
        </w:rPr>
        <w:t xml:space="preserve"> in a </w:t>
      </w:r>
      <w:r w:rsidRPr="004771FD">
        <w:rPr>
          <w:i/>
          <w:szCs w:val="24"/>
        </w:rPr>
        <w:t>result</w:t>
      </w:r>
      <w:r>
        <w:rPr>
          <w:szCs w:val="24"/>
        </w:rPr>
        <w:t xml:space="preserve"> or their voice</w:t>
      </w:r>
      <w:r w:rsidRPr="00A962C4">
        <w:rPr>
          <w:szCs w:val="24"/>
        </w:rPr>
        <w:t xml:space="preserve"> </w:t>
      </w:r>
      <w:r>
        <w:rPr>
          <w:szCs w:val="24"/>
        </w:rPr>
        <w:t>or any other private element is recorded</w:t>
      </w:r>
      <w:r w:rsidRPr="00A962C4">
        <w:rPr>
          <w:szCs w:val="24"/>
        </w:rPr>
        <w:t xml:space="preserve"> </w:t>
      </w:r>
      <w:r>
        <w:rPr>
          <w:szCs w:val="24"/>
        </w:rPr>
        <w:t xml:space="preserve">in a </w:t>
      </w:r>
      <w:r w:rsidRPr="005E6B1E">
        <w:rPr>
          <w:szCs w:val="24"/>
        </w:rPr>
        <w:t>recognisable</w:t>
      </w:r>
      <w:r>
        <w:rPr>
          <w:szCs w:val="24"/>
        </w:rPr>
        <w:t xml:space="preserve"> manner, </w:t>
      </w:r>
      <w:r w:rsidRPr="005E6B1E">
        <w:rPr>
          <w:szCs w:val="24"/>
        </w:rPr>
        <w:t xml:space="preserve">the </w:t>
      </w:r>
      <w:r>
        <w:rPr>
          <w:szCs w:val="24"/>
        </w:rPr>
        <w:t>c</w:t>
      </w:r>
      <w:r w:rsidRPr="005E6B1E">
        <w:rPr>
          <w:szCs w:val="24"/>
        </w:rPr>
        <w:t xml:space="preserve">ontractor </w:t>
      </w:r>
      <w:r>
        <w:rPr>
          <w:szCs w:val="24"/>
        </w:rPr>
        <w:t>must obtain</w:t>
      </w:r>
      <w:r w:rsidRPr="005E6B1E">
        <w:rPr>
          <w:szCs w:val="24"/>
        </w:rPr>
        <w:t xml:space="preserve"> a statement </w:t>
      </w:r>
      <w:r>
        <w:rPr>
          <w:szCs w:val="24"/>
        </w:rPr>
        <w:t>by</w:t>
      </w:r>
      <w:r w:rsidRPr="005E6B1E">
        <w:rPr>
          <w:szCs w:val="24"/>
        </w:rPr>
        <w:t xml:space="preserve"> these persons</w:t>
      </w:r>
      <w:r>
        <w:rPr>
          <w:szCs w:val="24"/>
        </w:rPr>
        <w:t xml:space="preserve"> (or,</w:t>
      </w:r>
      <w:r w:rsidRPr="00DA4849">
        <w:rPr>
          <w:szCs w:val="24"/>
        </w:rPr>
        <w:t xml:space="preserve"> </w:t>
      </w:r>
      <w:r>
        <w:rPr>
          <w:szCs w:val="24"/>
        </w:rPr>
        <w:t>in the case of minors, by the persons exercising parental authority) giving their permission</w:t>
      </w:r>
      <w:r w:rsidRPr="005E6B1E">
        <w:rPr>
          <w:szCs w:val="24"/>
        </w:rPr>
        <w:t xml:space="preserve"> for t</w:t>
      </w:r>
      <w:r>
        <w:rPr>
          <w:szCs w:val="24"/>
        </w:rPr>
        <w:t>he described use of their image, voice</w:t>
      </w:r>
      <w:r w:rsidRPr="00213A41">
        <w:rPr>
          <w:szCs w:val="24"/>
        </w:rPr>
        <w:t xml:space="preserve"> </w:t>
      </w:r>
      <w:r>
        <w:rPr>
          <w:szCs w:val="24"/>
        </w:rPr>
        <w:t>or private element and, on request, submit a copy of the permission to the contracting authority</w:t>
      </w:r>
      <w:r w:rsidRPr="005E6B1E">
        <w:rPr>
          <w:szCs w:val="24"/>
        </w:rPr>
        <w:t xml:space="preserve">. </w:t>
      </w:r>
      <w:r w:rsidRPr="00573D60">
        <w:rPr>
          <w:bCs/>
          <w:snapToGrid w:val="0"/>
          <w:szCs w:val="24"/>
        </w:rPr>
        <w:t xml:space="preserve">The contractor </w:t>
      </w:r>
      <w:r>
        <w:rPr>
          <w:bCs/>
          <w:snapToGrid w:val="0"/>
          <w:szCs w:val="24"/>
        </w:rPr>
        <w:t>must</w:t>
      </w:r>
      <w:r w:rsidRPr="00573D60">
        <w:rPr>
          <w:bCs/>
          <w:snapToGrid w:val="0"/>
          <w:szCs w:val="24"/>
        </w:rPr>
        <w:t xml:space="preserve"> </w:t>
      </w:r>
      <w:r>
        <w:rPr>
          <w:bCs/>
          <w:snapToGrid w:val="0"/>
          <w:szCs w:val="24"/>
        </w:rPr>
        <w:t xml:space="preserve">take the necessary measures to obtain such </w:t>
      </w:r>
      <w:r w:rsidRPr="00573D60">
        <w:rPr>
          <w:bCs/>
          <w:snapToGrid w:val="0"/>
          <w:szCs w:val="24"/>
        </w:rPr>
        <w:t xml:space="preserve">consent </w:t>
      </w:r>
      <w:r>
        <w:rPr>
          <w:bCs/>
          <w:snapToGrid w:val="0"/>
          <w:szCs w:val="24"/>
        </w:rPr>
        <w:t>in accordance with the applicable legal provisions</w:t>
      </w:r>
      <w:r w:rsidRPr="00573D60">
        <w:rPr>
          <w:bCs/>
          <w:snapToGrid w:val="0"/>
          <w:szCs w:val="24"/>
        </w:rPr>
        <w:t>.</w:t>
      </w:r>
      <w:r>
        <w:rPr>
          <w:bCs/>
          <w:snapToGrid w:val="0"/>
          <w:szCs w:val="24"/>
        </w:rPr>
        <w:t xml:space="preserve"> </w:t>
      </w:r>
    </w:p>
    <w:p w14:paraId="5AD527C5" w14:textId="77777777" w:rsidR="00176131" w:rsidRPr="00F97AD8" w:rsidRDefault="00176131" w:rsidP="00176131">
      <w:pPr>
        <w:pStyle w:val="Heading3"/>
        <w:keepLines w:val="0"/>
        <w:numPr>
          <w:ilvl w:val="2"/>
          <w:numId w:val="25"/>
        </w:numPr>
        <w:spacing w:before="100" w:beforeAutospacing="1" w:after="100" w:afterAutospacing="1"/>
        <w:rPr>
          <w:snapToGrid w:val="0"/>
        </w:rPr>
      </w:pPr>
      <w:r w:rsidRPr="00F97AD8">
        <w:rPr>
          <w:snapToGrid w:val="0"/>
        </w:rPr>
        <w:t>Copyright notice for pre-existing rights</w:t>
      </w:r>
    </w:p>
    <w:p w14:paraId="3E63A0A9" w14:textId="77777777" w:rsidR="00176131" w:rsidRPr="007F13AD" w:rsidRDefault="00176131" w:rsidP="00176131">
      <w:pPr>
        <w:spacing w:before="100" w:beforeAutospacing="1" w:after="100" w:afterAutospacing="1"/>
        <w:jc w:val="both"/>
        <w:rPr>
          <w:szCs w:val="24"/>
        </w:rPr>
      </w:pPr>
      <w:r w:rsidRPr="008A4C12">
        <w:rPr>
          <w:szCs w:val="24"/>
        </w:rPr>
        <w:t xml:space="preserve">When the contractor retains </w:t>
      </w:r>
      <w:r w:rsidRPr="004771FD">
        <w:rPr>
          <w:i/>
          <w:szCs w:val="24"/>
        </w:rPr>
        <w:t>pre-existing rights</w:t>
      </w:r>
      <w:r w:rsidRPr="007F13AD">
        <w:rPr>
          <w:szCs w:val="24"/>
        </w:rPr>
        <w:t xml:space="preserve"> on parts of the </w:t>
      </w:r>
      <w:r w:rsidRPr="004771FD">
        <w:rPr>
          <w:i/>
          <w:szCs w:val="24"/>
        </w:rPr>
        <w:t>results</w:t>
      </w:r>
      <w:r w:rsidRPr="007F13AD">
        <w:rPr>
          <w:szCs w:val="24"/>
        </w:rPr>
        <w:t xml:space="preserve">, reference must be inserted to that effect when the </w:t>
      </w:r>
      <w:r w:rsidRPr="004771FD">
        <w:rPr>
          <w:i/>
          <w:szCs w:val="24"/>
        </w:rPr>
        <w:t>result</w:t>
      </w:r>
      <w:r w:rsidRPr="007F13AD">
        <w:rPr>
          <w:szCs w:val="24"/>
        </w:rPr>
        <w:t xml:space="preserve"> is used as set out in Article I.10.1</w:t>
      </w:r>
      <w:r>
        <w:rPr>
          <w:szCs w:val="24"/>
        </w:rPr>
        <w:t>,</w:t>
      </w:r>
      <w:r w:rsidRPr="007F13AD">
        <w:rPr>
          <w:szCs w:val="24"/>
        </w:rPr>
        <w:t xml:space="preserve"> with the following disclaimer: </w:t>
      </w:r>
      <w:r>
        <w:rPr>
          <w:szCs w:val="24"/>
        </w:rPr>
        <w:t>‘</w:t>
      </w:r>
      <w:r w:rsidRPr="007C5423">
        <w:rPr>
          <w:szCs w:val="24"/>
        </w:rPr>
        <w:t>©</w:t>
      </w:r>
      <w:r>
        <w:rPr>
          <w:szCs w:val="24"/>
        </w:rPr>
        <w:t xml:space="preserve"> </w:t>
      </w:r>
      <w:r w:rsidRPr="007C5423">
        <w:rPr>
          <w:szCs w:val="24"/>
        </w:rPr>
        <w:t>— year</w:t>
      </w:r>
      <w:r w:rsidRPr="007F13AD">
        <w:rPr>
          <w:szCs w:val="24"/>
        </w:rPr>
        <w:t xml:space="preserve"> </w:t>
      </w:r>
      <w:r w:rsidRPr="007C5423">
        <w:rPr>
          <w:szCs w:val="24"/>
        </w:rPr>
        <w:t xml:space="preserve">— </w:t>
      </w:r>
      <w:r w:rsidRPr="007F13AD">
        <w:rPr>
          <w:szCs w:val="24"/>
        </w:rPr>
        <w:t>European Union. All rights reserved. Certain parts are licensed under conditions to the EU</w:t>
      </w:r>
      <w:r>
        <w:rPr>
          <w:szCs w:val="24"/>
        </w:rPr>
        <w:t>’</w:t>
      </w:r>
      <w:r>
        <w:rPr>
          <w:bCs/>
          <w:snapToGrid w:val="0"/>
          <w:szCs w:val="24"/>
        </w:rPr>
        <w:t>, or with any other equivalent disclaimer as the contracting authority may consider best appropriate, or as the parties may agree on a case-by-case basis</w:t>
      </w:r>
      <w:r w:rsidRPr="007F13AD">
        <w:rPr>
          <w:szCs w:val="24"/>
        </w:rPr>
        <w:t xml:space="preserve">. </w:t>
      </w:r>
      <w:r>
        <w:rPr>
          <w:bCs/>
          <w:snapToGrid w:val="0"/>
          <w:szCs w:val="24"/>
        </w:rPr>
        <w:t>This does not apply where inserting such reference would be impossible, notably for practical reasons.</w:t>
      </w:r>
    </w:p>
    <w:p w14:paraId="0F17430C" w14:textId="77777777" w:rsidR="00176131" w:rsidRPr="00F97AD8" w:rsidRDefault="00176131" w:rsidP="00176131">
      <w:pPr>
        <w:pStyle w:val="Heading3"/>
        <w:keepLines w:val="0"/>
        <w:numPr>
          <w:ilvl w:val="2"/>
          <w:numId w:val="25"/>
        </w:numPr>
        <w:spacing w:before="100" w:beforeAutospacing="1" w:after="100" w:afterAutospacing="1"/>
        <w:rPr>
          <w:snapToGrid w:val="0"/>
        </w:rPr>
      </w:pPr>
      <w:r w:rsidRPr="00F97AD8">
        <w:rPr>
          <w:snapToGrid w:val="0"/>
        </w:rPr>
        <w:lastRenderedPageBreak/>
        <w:t>Visibility of Union funding and disclaimer</w:t>
      </w:r>
    </w:p>
    <w:p w14:paraId="0A73DA10" w14:textId="77777777" w:rsidR="00176131" w:rsidRDefault="00176131" w:rsidP="00176131">
      <w:pPr>
        <w:spacing w:before="100" w:beforeAutospacing="1" w:after="100" w:afterAutospacing="1"/>
        <w:jc w:val="both"/>
        <w:rPr>
          <w:snapToGrid w:val="0"/>
          <w:szCs w:val="24"/>
        </w:rPr>
      </w:pPr>
      <w:r>
        <w:rPr>
          <w:color w:val="000000"/>
        </w:rPr>
        <w:t xml:space="preserve">When making use of the </w:t>
      </w:r>
      <w:r w:rsidRPr="004771FD">
        <w:rPr>
          <w:i/>
          <w:color w:val="000000"/>
        </w:rPr>
        <w:t>results</w:t>
      </w:r>
      <w:r>
        <w:rPr>
          <w:color w:val="000000"/>
        </w:rPr>
        <w:t xml:space="preserve">, </w:t>
      </w:r>
      <w:r w:rsidRPr="00EE7CC7">
        <w:rPr>
          <w:color w:val="000000"/>
        </w:rPr>
        <w:t xml:space="preserve">the </w:t>
      </w:r>
      <w:r>
        <w:rPr>
          <w:color w:val="000000"/>
        </w:rPr>
        <w:t>c</w:t>
      </w:r>
      <w:r w:rsidRPr="00EE7CC7">
        <w:rPr>
          <w:color w:val="000000"/>
        </w:rPr>
        <w:t xml:space="preserve">ontractor </w:t>
      </w:r>
      <w:r>
        <w:rPr>
          <w:color w:val="000000"/>
        </w:rPr>
        <w:t xml:space="preserve">must declare </w:t>
      </w:r>
      <w:r w:rsidRPr="00EE7CC7">
        <w:rPr>
          <w:color w:val="000000"/>
        </w:rPr>
        <w:t>that the</w:t>
      </w:r>
      <w:r>
        <w:rPr>
          <w:color w:val="000000"/>
        </w:rPr>
        <w:t>y</w:t>
      </w:r>
      <w:r w:rsidRPr="00EE7CC7">
        <w:rPr>
          <w:color w:val="000000"/>
        </w:rPr>
        <w:t xml:space="preserve"> </w:t>
      </w:r>
      <w:r>
        <w:rPr>
          <w:color w:val="000000"/>
        </w:rPr>
        <w:t xml:space="preserve">have </w:t>
      </w:r>
      <w:r w:rsidRPr="006E65FC">
        <w:rPr>
          <w:color w:val="000000"/>
        </w:rPr>
        <w:t>been</w:t>
      </w:r>
      <w:r>
        <w:rPr>
          <w:color w:val="000000"/>
        </w:rPr>
        <w:t xml:space="preserve"> </w:t>
      </w:r>
      <w:r w:rsidRPr="00EE7CC7">
        <w:rPr>
          <w:color w:val="000000"/>
        </w:rPr>
        <w:t xml:space="preserve">produced </w:t>
      </w:r>
      <w:r>
        <w:rPr>
          <w:color w:val="000000"/>
        </w:rPr>
        <w:t>under</w:t>
      </w:r>
      <w:r w:rsidRPr="00EE7CC7">
        <w:rPr>
          <w:color w:val="000000"/>
        </w:rPr>
        <w:t xml:space="preserve"> </w:t>
      </w:r>
      <w:r>
        <w:rPr>
          <w:color w:val="000000"/>
        </w:rPr>
        <w:t>a contract</w:t>
      </w:r>
      <w:r w:rsidRPr="00EE7CC7">
        <w:rPr>
          <w:color w:val="000000"/>
        </w:rPr>
        <w:t xml:space="preserve"> </w:t>
      </w:r>
      <w:r>
        <w:rPr>
          <w:color w:val="000000"/>
        </w:rPr>
        <w:t xml:space="preserve">with the Union and </w:t>
      </w:r>
      <w:r w:rsidRPr="00EE7CC7">
        <w:rPr>
          <w:color w:val="000000"/>
        </w:rPr>
        <w:t xml:space="preserve">that the opinions expressed are those of the </w:t>
      </w:r>
      <w:r w:rsidRPr="00F5205C">
        <w:rPr>
          <w:color w:val="000000"/>
        </w:rPr>
        <w:t>contractor only and do not represent the contracting aut</w:t>
      </w:r>
      <w:r>
        <w:rPr>
          <w:color w:val="000000"/>
        </w:rPr>
        <w:t>hority’</w:t>
      </w:r>
      <w:r w:rsidRPr="00F5205C">
        <w:rPr>
          <w:color w:val="000000"/>
        </w:rPr>
        <w:t>s official position.</w:t>
      </w:r>
      <w:r>
        <w:rPr>
          <w:color w:val="000000"/>
        </w:rPr>
        <w:t xml:space="preserve"> The contracting authority may waive this obligation in writing or provide the text of the disclaimer. </w:t>
      </w:r>
    </w:p>
    <w:p w14:paraId="19813BDB" w14:textId="77777777" w:rsidR="00176131" w:rsidRPr="007D129C" w:rsidRDefault="00176131" w:rsidP="00176131">
      <w:pPr>
        <w:pStyle w:val="Heading2"/>
        <w:keepLines w:val="0"/>
        <w:numPr>
          <w:ilvl w:val="1"/>
          <w:numId w:val="25"/>
        </w:numPr>
        <w:spacing w:before="240" w:after="240"/>
        <w:jc w:val="both"/>
      </w:pPr>
      <w:bookmarkStart w:id="107" w:name="_Toc51061710"/>
      <w:bookmarkStart w:id="108" w:name="_Toc96006130"/>
      <w:r w:rsidRPr="007D129C">
        <w:t>Force majeure</w:t>
      </w:r>
      <w:bookmarkEnd w:id="107"/>
      <w:bookmarkEnd w:id="108"/>
    </w:p>
    <w:p w14:paraId="0DE20233" w14:textId="77777777" w:rsidR="00176131" w:rsidRDefault="00176131" w:rsidP="00176131">
      <w:pPr>
        <w:spacing w:before="100" w:beforeAutospacing="1" w:after="100" w:afterAutospacing="1"/>
        <w:ind w:left="851" w:hanging="851"/>
        <w:jc w:val="both"/>
        <w:rPr>
          <w:color w:val="000000"/>
        </w:rPr>
      </w:pPr>
      <w:r w:rsidRPr="007D129C">
        <w:rPr>
          <w:b/>
        </w:rPr>
        <w:t>II.1</w:t>
      </w:r>
      <w:r>
        <w:rPr>
          <w:b/>
        </w:rPr>
        <w:t>4</w:t>
      </w:r>
      <w:r w:rsidRPr="007D129C">
        <w:rPr>
          <w:b/>
        </w:rPr>
        <w:t>.</w:t>
      </w:r>
      <w:r>
        <w:rPr>
          <w:b/>
        </w:rPr>
        <w:t>1</w:t>
      </w:r>
      <w:r w:rsidRPr="007D129C">
        <w:tab/>
      </w:r>
      <w:r>
        <w:t>If a</w:t>
      </w:r>
      <w:r w:rsidRPr="007D129C">
        <w:rPr>
          <w:color w:val="000000"/>
        </w:rPr>
        <w:t xml:space="preserve"> party </w:t>
      </w:r>
      <w:r>
        <w:rPr>
          <w:color w:val="000000"/>
        </w:rPr>
        <w:t>is affected by</w:t>
      </w:r>
      <w:r w:rsidRPr="007D129C">
        <w:rPr>
          <w:color w:val="000000"/>
        </w:rPr>
        <w:t xml:space="preserve"> </w:t>
      </w:r>
      <w:r w:rsidRPr="00DD2B02">
        <w:rPr>
          <w:i/>
          <w:color w:val="000000"/>
        </w:rPr>
        <w:t>force majeure</w:t>
      </w:r>
      <w:r>
        <w:rPr>
          <w:color w:val="000000"/>
        </w:rPr>
        <w:t xml:space="preserve">, it </w:t>
      </w:r>
      <w:r w:rsidRPr="00CA5BE2">
        <w:rPr>
          <w:color w:val="000000"/>
        </w:rPr>
        <w:t>must</w:t>
      </w:r>
      <w:r w:rsidRPr="007D129C">
        <w:rPr>
          <w:color w:val="000000"/>
        </w:rPr>
        <w:t xml:space="preserve"> </w:t>
      </w:r>
      <w:r>
        <w:rPr>
          <w:color w:val="000000"/>
        </w:rPr>
        <w:t xml:space="preserve">immediately </w:t>
      </w:r>
      <w:r w:rsidRPr="00B37BF1">
        <w:rPr>
          <w:i/>
          <w:color w:val="000000"/>
        </w:rPr>
        <w:t>notify</w:t>
      </w:r>
      <w:r w:rsidRPr="007D129C">
        <w:rPr>
          <w:color w:val="000000"/>
        </w:rPr>
        <w:t xml:space="preserve"> the other</w:t>
      </w:r>
      <w:r>
        <w:rPr>
          <w:color w:val="000000"/>
        </w:rPr>
        <w:t xml:space="preserve"> party</w:t>
      </w:r>
      <w:r w:rsidRPr="007D129C">
        <w:rPr>
          <w:color w:val="000000"/>
        </w:rPr>
        <w:t>, stating the nature</w:t>
      </w:r>
      <w:r>
        <w:rPr>
          <w:color w:val="000000"/>
        </w:rPr>
        <w:t xml:space="preserve"> of the circumstances</w:t>
      </w:r>
      <w:r w:rsidRPr="007D129C">
        <w:rPr>
          <w:color w:val="000000"/>
        </w:rPr>
        <w:t xml:space="preserve">, </w:t>
      </w:r>
      <w:r>
        <w:rPr>
          <w:color w:val="000000"/>
        </w:rPr>
        <w:t xml:space="preserve">their </w:t>
      </w:r>
      <w:r w:rsidRPr="007D129C">
        <w:rPr>
          <w:color w:val="000000"/>
        </w:rPr>
        <w:t>likely duration and foreseeable effects.</w:t>
      </w:r>
    </w:p>
    <w:p w14:paraId="327B1680" w14:textId="77777777" w:rsidR="00176131" w:rsidRPr="007D129C" w:rsidRDefault="00176131" w:rsidP="00176131">
      <w:pPr>
        <w:spacing w:before="100" w:beforeAutospacing="1" w:after="100" w:afterAutospacing="1"/>
        <w:ind w:left="851" w:hanging="851"/>
        <w:jc w:val="both"/>
        <w:rPr>
          <w:color w:val="000000"/>
        </w:rPr>
      </w:pPr>
      <w:r w:rsidRPr="007D129C">
        <w:rPr>
          <w:b/>
        </w:rPr>
        <w:t>II.1</w:t>
      </w:r>
      <w:r>
        <w:rPr>
          <w:b/>
        </w:rPr>
        <w:t>4</w:t>
      </w:r>
      <w:r w:rsidRPr="007D129C">
        <w:rPr>
          <w:b/>
        </w:rPr>
        <w:t>.</w:t>
      </w:r>
      <w:r>
        <w:rPr>
          <w:b/>
        </w:rPr>
        <w:t>2</w:t>
      </w:r>
      <w:r w:rsidRPr="007D129C">
        <w:tab/>
      </w:r>
      <w:r>
        <w:rPr>
          <w:color w:val="000000"/>
        </w:rPr>
        <w:t xml:space="preserve">A party is not liable for any delay or failure to perform its obligations under the FWC if that delay or failure is a </w:t>
      </w:r>
      <w:r w:rsidRPr="004771FD">
        <w:rPr>
          <w:i/>
          <w:color w:val="000000"/>
        </w:rPr>
        <w:t>result</w:t>
      </w:r>
      <w:r>
        <w:rPr>
          <w:color w:val="000000"/>
        </w:rPr>
        <w:t xml:space="preserve"> of </w:t>
      </w:r>
      <w:r w:rsidRPr="00DD2B02">
        <w:rPr>
          <w:i/>
          <w:color w:val="000000"/>
        </w:rPr>
        <w:t>force majeure</w:t>
      </w:r>
      <w:r w:rsidRPr="007D129C">
        <w:rPr>
          <w:color w:val="000000"/>
        </w:rPr>
        <w:t xml:space="preserve">. </w:t>
      </w:r>
      <w:r>
        <w:rPr>
          <w:color w:val="000000"/>
        </w:rPr>
        <w:t>If</w:t>
      </w:r>
      <w:r w:rsidRPr="007D129C">
        <w:rPr>
          <w:color w:val="000000"/>
        </w:rPr>
        <w:t xml:space="preserve"> the </w:t>
      </w:r>
      <w:r>
        <w:rPr>
          <w:color w:val="000000"/>
        </w:rPr>
        <w:t>c</w:t>
      </w:r>
      <w:r w:rsidRPr="007D129C">
        <w:rPr>
          <w:color w:val="000000"/>
        </w:rPr>
        <w:t xml:space="preserve">ontractor is unable to </w:t>
      </w:r>
      <w:r>
        <w:rPr>
          <w:color w:val="000000"/>
        </w:rPr>
        <w:t>fulfil its</w:t>
      </w:r>
      <w:r w:rsidRPr="007D129C">
        <w:rPr>
          <w:color w:val="000000"/>
        </w:rPr>
        <w:t xml:space="preserve"> contractual obligations owing to </w:t>
      </w:r>
      <w:r w:rsidRPr="00DD2B02">
        <w:rPr>
          <w:i/>
          <w:color w:val="000000"/>
        </w:rPr>
        <w:t>force majeure</w:t>
      </w:r>
      <w:r w:rsidRPr="007D129C">
        <w:rPr>
          <w:color w:val="000000"/>
        </w:rPr>
        <w:t>,</w:t>
      </w:r>
      <w:r>
        <w:rPr>
          <w:color w:val="000000"/>
        </w:rPr>
        <w:t xml:space="preserve"> it</w:t>
      </w:r>
      <w:r w:rsidRPr="007D129C">
        <w:rPr>
          <w:color w:val="000000"/>
        </w:rPr>
        <w:t xml:space="preserve"> </w:t>
      </w:r>
      <w:r>
        <w:rPr>
          <w:color w:val="000000"/>
        </w:rPr>
        <w:t>has</w:t>
      </w:r>
      <w:r w:rsidRPr="007D129C">
        <w:rPr>
          <w:color w:val="000000"/>
        </w:rPr>
        <w:t xml:space="preserve"> the right to remuneration only for </w:t>
      </w:r>
      <w:r>
        <w:rPr>
          <w:color w:val="000000"/>
        </w:rPr>
        <w:t>the services</w:t>
      </w:r>
      <w:r w:rsidRPr="007D129C">
        <w:rPr>
          <w:color w:val="000000"/>
        </w:rPr>
        <w:t xml:space="preserve"> actually </w:t>
      </w:r>
      <w:r>
        <w:rPr>
          <w:color w:val="000000"/>
        </w:rPr>
        <w:t>provided</w:t>
      </w:r>
      <w:r w:rsidRPr="007D129C">
        <w:rPr>
          <w:color w:val="000000"/>
        </w:rPr>
        <w:t>.</w:t>
      </w:r>
    </w:p>
    <w:p w14:paraId="371AFA47" w14:textId="77777777" w:rsidR="00176131" w:rsidRPr="00351B21" w:rsidRDefault="00176131" w:rsidP="00176131">
      <w:pPr>
        <w:spacing w:before="100" w:beforeAutospacing="1" w:after="100" w:afterAutospacing="1"/>
        <w:ind w:left="851" w:hanging="851"/>
        <w:jc w:val="both"/>
        <w:rPr>
          <w:color w:val="000000"/>
        </w:rPr>
      </w:pPr>
      <w:r w:rsidRPr="007D129C">
        <w:rPr>
          <w:b/>
        </w:rPr>
        <w:t>II.1</w:t>
      </w:r>
      <w:r>
        <w:rPr>
          <w:b/>
        </w:rPr>
        <w:t>4</w:t>
      </w:r>
      <w:r w:rsidRPr="007D129C">
        <w:rPr>
          <w:b/>
        </w:rPr>
        <w:t>.</w:t>
      </w:r>
      <w:r>
        <w:rPr>
          <w:b/>
        </w:rPr>
        <w:t>3</w:t>
      </w:r>
      <w:r w:rsidRPr="007D129C">
        <w:tab/>
      </w:r>
      <w:r w:rsidRPr="007D129C">
        <w:rPr>
          <w:color w:val="000000"/>
        </w:rPr>
        <w:t xml:space="preserve">The parties </w:t>
      </w:r>
      <w:r>
        <w:rPr>
          <w:color w:val="000000"/>
        </w:rPr>
        <w:t xml:space="preserve">must </w:t>
      </w:r>
      <w:r w:rsidRPr="007D129C">
        <w:rPr>
          <w:color w:val="000000"/>
        </w:rPr>
        <w:t xml:space="preserve">take </w:t>
      </w:r>
      <w:r>
        <w:rPr>
          <w:color w:val="000000"/>
        </w:rPr>
        <w:t xml:space="preserve">all necessary </w:t>
      </w:r>
      <w:r w:rsidRPr="007D129C">
        <w:rPr>
          <w:color w:val="000000"/>
        </w:rPr>
        <w:t xml:space="preserve">measures to </w:t>
      </w:r>
      <w:r>
        <w:rPr>
          <w:color w:val="000000"/>
        </w:rPr>
        <w:t>limit any</w:t>
      </w:r>
      <w:r w:rsidRPr="007D129C">
        <w:rPr>
          <w:color w:val="000000"/>
        </w:rPr>
        <w:t xml:space="preserve"> damage </w:t>
      </w:r>
      <w:r>
        <w:rPr>
          <w:color w:val="000000"/>
        </w:rPr>
        <w:t xml:space="preserve">due to </w:t>
      </w:r>
      <w:r w:rsidRPr="00DD2B02">
        <w:rPr>
          <w:i/>
          <w:color w:val="000000"/>
        </w:rPr>
        <w:t>force majeure</w:t>
      </w:r>
      <w:r w:rsidRPr="007D129C">
        <w:rPr>
          <w:color w:val="000000"/>
        </w:rPr>
        <w:t>.</w:t>
      </w:r>
    </w:p>
    <w:p w14:paraId="21003E1A" w14:textId="77777777" w:rsidR="00176131" w:rsidRPr="007D129C" w:rsidRDefault="00176131" w:rsidP="00176131">
      <w:pPr>
        <w:pStyle w:val="Heading2"/>
        <w:keepLines w:val="0"/>
        <w:numPr>
          <w:ilvl w:val="1"/>
          <w:numId w:val="25"/>
        </w:numPr>
        <w:spacing w:before="240" w:after="240"/>
        <w:jc w:val="both"/>
      </w:pPr>
      <w:bookmarkStart w:id="109" w:name="_Toc51061711"/>
      <w:bookmarkStart w:id="110" w:name="_Toc96006131"/>
      <w:r w:rsidRPr="007D129C">
        <w:t>L</w:t>
      </w:r>
      <w:r>
        <w:t>iquidated damages</w:t>
      </w:r>
      <w:bookmarkEnd w:id="109"/>
      <w:bookmarkEnd w:id="110"/>
    </w:p>
    <w:p w14:paraId="215B29CA" w14:textId="77777777" w:rsidR="00176131" w:rsidRPr="00F17921" w:rsidRDefault="00176131" w:rsidP="00176131">
      <w:pPr>
        <w:pStyle w:val="Heading3"/>
        <w:keepLines w:val="0"/>
        <w:numPr>
          <w:ilvl w:val="2"/>
          <w:numId w:val="25"/>
        </w:numPr>
        <w:spacing w:before="100" w:beforeAutospacing="1" w:after="100" w:afterAutospacing="1"/>
        <w:rPr>
          <w:szCs w:val="24"/>
        </w:rPr>
      </w:pPr>
      <w:r>
        <w:t xml:space="preserve"> </w:t>
      </w:r>
      <w:r w:rsidRPr="00F17921">
        <w:t>Delay in deliver</w:t>
      </w:r>
      <w:r>
        <w:t>y</w:t>
      </w:r>
    </w:p>
    <w:p w14:paraId="415EE2A7" w14:textId="77777777" w:rsidR="00176131" w:rsidRPr="001A3275" w:rsidRDefault="00176131" w:rsidP="00176131">
      <w:pPr>
        <w:spacing w:before="100" w:beforeAutospacing="1" w:after="100" w:afterAutospacing="1"/>
        <w:jc w:val="both"/>
        <w:rPr>
          <w:szCs w:val="24"/>
        </w:rPr>
      </w:pPr>
      <w:r w:rsidRPr="001A3275">
        <w:rPr>
          <w:szCs w:val="24"/>
        </w:rPr>
        <w:t xml:space="preserve">If the contractor fails to perform its contractual obligations within the </w:t>
      </w:r>
      <w:r>
        <w:rPr>
          <w:szCs w:val="24"/>
        </w:rPr>
        <w:t xml:space="preserve">applicable </w:t>
      </w:r>
      <w:r w:rsidRPr="007D129C">
        <w:t xml:space="preserve">time limits set </w:t>
      </w:r>
      <w:r>
        <w:t>out in this FWC</w:t>
      </w:r>
      <w:r w:rsidRPr="001A3275">
        <w:rPr>
          <w:szCs w:val="24"/>
        </w:rPr>
        <w:t>,</w:t>
      </w:r>
      <w:r w:rsidRPr="001A3275" w:rsidDel="00D12102">
        <w:rPr>
          <w:szCs w:val="24"/>
        </w:rPr>
        <w:t xml:space="preserve"> </w:t>
      </w:r>
      <w:r w:rsidRPr="001A3275">
        <w:rPr>
          <w:szCs w:val="24"/>
        </w:rPr>
        <w:t xml:space="preserve">the contracting authority may </w:t>
      </w:r>
      <w:r>
        <w:rPr>
          <w:szCs w:val="24"/>
        </w:rPr>
        <w:t xml:space="preserve">claim </w:t>
      </w:r>
      <w:r w:rsidRPr="001A3275">
        <w:rPr>
          <w:szCs w:val="24"/>
        </w:rPr>
        <w:t xml:space="preserve">liquidated damages for each day of delay </w:t>
      </w:r>
      <w:r>
        <w:rPr>
          <w:szCs w:val="24"/>
        </w:rPr>
        <w:t>using</w:t>
      </w:r>
      <w:r w:rsidRPr="001A3275">
        <w:rPr>
          <w:szCs w:val="24"/>
        </w:rPr>
        <w:t xml:space="preserve"> the following formula: </w:t>
      </w:r>
    </w:p>
    <w:p w14:paraId="702A0A50" w14:textId="77777777" w:rsidR="00176131" w:rsidRDefault="00176131" w:rsidP="00176131">
      <w:pPr>
        <w:spacing w:after="100" w:afterAutospacing="1"/>
        <w:ind w:firstLine="11"/>
        <w:jc w:val="both"/>
        <w:rPr>
          <w:szCs w:val="24"/>
          <w:lang w:eastAsia="en-GB"/>
        </w:rPr>
      </w:pPr>
      <w:r w:rsidRPr="00E50831">
        <w:rPr>
          <w:szCs w:val="24"/>
        </w:rPr>
        <w:t>0.3 x</w:t>
      </w:r>
      <w:r w:rsidRPr="00E50831">
        <w:rPr>
          <w:i/>
          <w:szCs w:val="24"/>
        </w:rPr>
        <w:t xml:space="preserve"> </w:t>
      </w:r>
      <w:r w:rsidRPr="00E50831">
        <w:rPr>
          <w:szCs w:val="24"/>
        </w:rPr>
        <w:t>(</w:t>
      </w:r>
      <w:r w:rsidRPr="00E50831">
        <w:rPr>
          <w:i/>
          <w:iCs/>
          <w:szCs w:val="24"/>
          <w:lang w:eastAsia="en-GB"/>
        </w:rPr>
        <w:t>V/d</w:t>
      </w:r>
      <w:r w:rsidRPr="00E50831">
        <w:rPr>
          <w:iCs/>
          <w:szCs w:val="24"/>
          <w:lang w:eastAsia="en-GB"/>
        </w:rPr>
        <w:t>)</w:t>
      </w:r>
      <w:r w:rsidRPr="00E50831">
        <w:rPr>
          <w:szCs w:val="24"/>
          <w:lang w:eastAsia="en-GB"/>
        </w:rPr>
        <w:t xml:space="preserve"> </w:t>
      </w:r>
    </w:p>
    <w:p w14:paraId="17DAA39D" w14:textId="77777777" w:rsidR="00176131" w:rsidRPr="00E50831" w:rsidRDefault="00176131" w:rsidP="00176131">
      <w:pPr>
        <w:spacing w:after="100" w:afterAutospacing="1"/>
        <w:ind w:firstLine="11"/>
        <w:jc w:val="both"/>
        <w:rPr>
          <w:szCs w:val="24"/>
          <w:lang w:eastAsia="en-GB"/>
        </w:rPr>
      </w:pPr>
      <w:r>
        <w:rPr>
          <w:szCs w:val="24"/>
          <w:lang w:eastAsia="en-GB"/>
        </w:rPr>
        <w:t xml:space="preserve">where: </w:t>
      </w:r>
    </w:p>
    <w:p w14:paraId="39C37DF3" w14:textId="77777777" w:rsidR="00176131" w:rsidRPr="007D129C" w:rsidRDefault="00176131" w:rsidP="00176131">
      <w:pPr>
        <w:spacing w:after="100" w:afterAutospacing="1"/>
        <w:ind w:firstLine="11"/>
        <w:jc w:val="both"/>
        <w:rPr>
          <w:szCs w:val="24"/>
          <w:lang w:eastAsia="en-GB"/>
        </w:rPr>
      </w:pPr>
      <w:r w:rsidRPr="007D129C">
        <w:rPr>
          <w:i/>
          <w:iCs/>
          <w:szCs w:val="24"/>
          <w:lang w:eastAsia="en-GB"/>
        </w:rPr>
        <w:t>V</w:t>
      </w:r>
      <w:r w:rsidRPr="007D129C">
        <w:rPr>
          <w:szCs w:val="24"/>
          <w:lang w:eastAsia="en-GB"/>
        </w:rPr>
        <w:t xml:space="preserve"> is the </w:t>
      </w:r>
      <w:r w:rsidRPr="007D129C">
        <w:t>price of the relevant purchase</w:t>
      </w:r>
      <w:r>
        <w:t xml:space="preserve"> or deliverable or </w:t>
      </w:r>
      <w:r w:rsidRPr="004771FD">
        <w:rPr>
          <w:i/>
        </w:rPr>
        <w:t>result</w:t>
      </w:r>
      <w:r w:rsidRPr="007D129C">
        <w:rPr>
          <w:szCs w:val="24"/>
          <w:lang w:eastAsia="en-GB"/>
        </w:rPr>
        <w:t>;</w:t>
      </w:r>
    </w:p>
    <w:p w14:paraId="1BC3AACC" w14:textId="77777777" w:rsidR="00176131" w:rsidRDefault="00176131" w:rsidP="00176131">
      <w:pPr>
        <w:spacing w:after="100" w:afterAutospacing="1"/>
        <w:ind w:firstLine="11"/>
        <w:jc w:val="both"/>
        <w:rPr>
          <w:szCs w:val="24"/>
          <w:lang w:eastAsia="en-GB"/>
        </w:rPr>
      </w:pPr>
      <w:r w:rsidRPr="007D129C">
        <w:rPr>
          <w:i/>
          <w:iCs/>
          <w:szCs w:val="24"/>
          <w:lang w:eastAsia="en-GB"/>
        </w:rPr>
        <w:t>d</w:t>
      </w:r>
      <w:r w:rsidRPr="007D129C">
        <w:rPr>
          <w:szCs w:val="24"/>
          <w:lang w:eastAsia="en-GB"/>
        </w:rPr>
        <w:t xml:space="preserve"> is the duration specified in the relevant specific contract </w:t>
      </w:r>
      <w:r>
        <w:rPr>
          <w:szCs w:val="24"/>
          <w:lang w:eastAsia="en-GB"/>
        </w:rPr>
        <w:t xml:space="preserve">for delivery of the </w:t>
      </w:r>
      <w:r w:rsidRPr="007D129C">
        <w:t>relevant purchase</w:t>
      </w:r>
      <w:r>
        <w:t xml:space="preserve"> or deliverable or </w:t>
      </w:r>
      <w:r w:rsidRPr="004771FD">
        <w:rPr>
          <w:i/>
        </w:rPr>
        <w:t>result</w:t>
      </w:r>
      <w:r w:rsidRPr="00BD4601">
        <w:t xml:space="preserve"> or, failing that, the period between </w:t>
      </w:r>
      <w:r w:rsidRPr="00E52B1F">
        <w:t>the date specified in Article I.4.2 and the date of delivery or performance</w:t>
      </w:r>
      <w:r w:rsidRPr="00BD4601">
        <w:t xml:space="preserve"> specified in the</w:t>
      </w:r>
      <w:r w:rsidRPr="007D129C">
        <w:rPr>
          <w:szCs w:val="24"/>
          <w:lang w:eastAsia="en-GB"/>
        </w:rPr>
        <w:t xml:space="preserve"> relevant specific contract</w:t>
      </w:r>
      <w:r>
        <w:rPr>
          <w:szCs w:val="24"/>
          <w:lang w:eastAsia="en-GB"/>
        </w:rPr>
        <w:t>,</w:t>
      </w:r>
      <w:r w:rsidRPr="007D129C">
        <w:rPr>
          <w:szCs w:val="24"/>
          <w:lang w:eastAsia="en-GB"/>
        </w:rPr>
        <w:t xml:space="preserve"> expressed in days</w:t>
      </w:r>
      <w:r>
        <w:rPr>
          <w:szCs w:val="24"/>
          <w:lang w:eastAsia="en-GB"/>
        </w:rPr>
        <w:t>.</w:t>
      </w:r>
    </w:p>
    <w:p w14:paraId="3C7C0D94" w14:textId="77777777" w:rsidR="00176131" w:rsidRDefault="00176131" w:rsidP="00176131">
      <w:pPr>
        <w:spacing w:after="100" w:afterAutospacing="1"/>
        <w:ind w:firstLine="11"/>
        <w:jc w:val="both"/>
        <w:rPr>
          <w:szCs w:val="24"/>
          <w:lang w:eastAsia="en-GB"/>
        </w:rPr>
      </w:pPr>
      <w:r w:rsidRPr="00FB7902">
        <w:rPr>
          <w:szCs w:val="24"/>
          <w:lang w:eastAsia="en-GB"/>
        </w:rPr>
        <w:t xml:space="preserve">Liquidated damages may be </w:t>
      </w:r>
      <w:r>
        <w:rPr>
          <w:szCs w:val="24"/>
          <w:lang w:eastAsia="en-GB"/>
        </w:rPr>
        <w:t>imposed together</w:t>
      </w:r>
      <w:r w:rsidRPr="00FB7902">
        <w:rPr>
          <w:szCs w:val="24"/>
          <w:lang w:eastAsia="en-GB"/>
        </w:rPr>
        <w:t xml:space="preserve"> with a reduction in price under the conditions </w:t>
      </w:r>
      <w:r>
        <w:rPr>
          <w:szCs w:val="24"/>
          <w:lang w:eastAsia="en-GB"/>
        </w:rPr>
        <w:t>laid down in</w:t>
      </w:r>
      <w:r w:rsidRPr="00FB7902">
        <w:rPr>
          <w:szCs w:val="24"/>
          <w:lang w:eastAsia="en-GB"/>
        </w:rPr>
        <w:t xml:space="preserve"> Article II.16.</w:t>
      </w:r>
    </w:p>
    <w:p w14:paraId="7E21CCD1" w14:textId="77777777" w:rsidR="00176131" w:rsidRPr="00E46630" w:rsidRDefault="00176131" w:rsidP="00176131">
      <w:pPr>
        <w:pStyle w:val="Heading3"/>
        <w:keepLines w:val="0"/>
        <w:numPr>
          <w:ilvl w:val="2"/>
          <w:numId w:val="25"/>
        </w:numPr>
        <w:spacing w:before="100" w:beforeAutospacing="1" w:after="100" w:afterAutospacing="1"/>
      </w:pPr>
      <w:r>
        <w:t>Procedure</w:t>
      </w:r>
    </w:p>
    <w:p w14:paraId="71BB56E6" w14:textId="77777777" w:rsidR="00176131" w:rsidRDefault="00176131" w:rsidP="00176131">
      <w:pPr>
        <w:spacing w:before="100" w:beforeAutospacing="1" w:after="100" w:afterAutospacing="1"/>
        <w:jc w:val="both"/>
        <w:rPr>
          <w:szCs w:val="24"/>
          <w:lang w:eastAsia="en-GB"/>
        </w:rPr>
      </w:pPr>
      <w:r>
        <w:rPr>
          <w:szCs w:val="24"/>
          <w:lang w:eastAsia="en-GB"/>
        </w:rPr>
        <w:t xml:space="preserve">The contracting authority must </w:t>
      </w:r>
      <w:r w:rsidRPr="00B37BF1">
        <w:rPr>
          <w:i/>
          <w:szCs w:val="24"/>
          <w:lang w:eastAsia="en-GB"/>
        </w:rPr>
        <w:t>formally notify</w:t>
      </w:r>
      <w:r>
        <w:rPr>
          <w:szCs w:val="24"/>
          <w:lang w:eastAsia="en-GB"/>
        </w:rPr>
        <w:t xml:space="preserve"> the contractor of</w:t>
      </w:r>
      <w:r w:rsidRPr="00D8339A">
        <w:rPr>
          <w:szCs w:val="24"/>
          <w:lang w:eastAsia="en-GB"/>
        </w:rPr>
        <w:t xml:space="preserve"> </w:t>
      </w:r>
      <w:r>
        <w:rPr>
          <w:szCs w:val="24"/>
          <w:lang w:eastAsia="en-GB"/>
        </w:rPr>
        <w:t xml:space="preserve">its intention to apply liquidated damages and the corresponding calculated amount. </w:t>
      </w:r>
    </w:p>
    <w:p w14:paraId="3B01A1D4" w14:textId="77777777" w:rsidR="00176131" w:rsidRDefault="00176131" w:rsidP="00176131">
      <w:pPr>
        <w:spacing w:before="100" w:beforeAutospacing="1" w:after="100" w:afterAutospacing="1"/>
        <w:jc w:val="both"/>
        <w:rPr>
          <w:szCs w:val="24"/>
          <w:lang w:eastAsia="en-GB"/>
        </w:rPr>
      </w:pPr>
      <w:r>
        <w:rPr>
          <w:szCs w:val="24"/>
          <w:lang w:eastAsia="en-GB"/>
        </w:rPr>
        <w:t xml:space="preserve">The contractor </w:t>
      </w:r>
      <w:r>
        <w:rPr>
          <w:szCs w:val="24"/>
        </w:rPr>
        <w:t>has</w:t>
      </w:r>
      <w:r w:rsidRPr="005F267B">
        <w:rPr>
          <w:szCs w:val="24"/>
        </w:rPr>
        <w:t xml:space="preserve"> 30 days </w:t>
      </w:r>
      <w:r>
        <w:rPr>
          <w:szCs w:val="24"/>
        </w:rPr>
        <w:t>following</w:t>
      </w:r>
      <w:r w:rsidRPr="005F267B">
        <w:rPr>
          <w:szCs w:val="24"/>
        </w:rPr>
        <w:t xml:space="preserve"> the date of receipt to </w:t>
      </w:r>
      <w:r>
        <w:rPr>
          <w:szCs w:val="24"/>
          <w:lang w:eastAsia="en-GB"/>
        </w:rPr>
        <w:t xml:space="preserve">submit observations. Failing that, the decision becomes enforceable the day after the time limit for submitting observations has elapsed. </w:t>
      </w:r>
    </w:p>
    <w:p w14:paraId="48AA07A0" w14:textId="77777777" w:rsidR="00176131" w:rsidRDefault="00176131" w:rsidP="00176131">
      <w:pPr>
        <w:spacing w:before="100" w:beforeAutospacing="1" w:after="100" w:afterAutospacing="1"/>
        <w:jc w:val="both"/>
        <w:rPr>
          <w:szCs w:val="24"/>
          <w:lang w:eastAsia="en-GB"/>
        </w:rPr>
      </w:pPr>
      <w:r>
        <w:rPr>
          <w:szCs w:val="24"/>
          <w:lang w:eastAsia="en-GB"/>
        </w:rPr>
        <w:t>If the contractor submits observations, the contracting authority,</w:t>
      </w:r>
      <w:r w:rsidRPr="004D304D">
        <w:rPr>
          <w:szCs w:val="24"/>
          <w:lang w:eastAsia="en-GB"/>
        </w:rPr>
        <w:t xml:space="preserve"> taking into account the relevant observations</w:t>
      </w:r>
      <w:r>
        <w:rPr>
          <w:szCs w:val="24"/>
          <w:lang w:eastAsia="en-GB"/>
        </w:rPr>
        <w:t xml:space="preserve">, must </w:t>
      </w:r>
      <w:r w:rsidRPr="00B37BF1">
        <w:rPr>
          <w:i/>
          <w:szCs w:val="24"/>
          <w:lang w:eastAsia="en-GB"/>
        </w:rPr>
        <w:t>notify</w:t>
      </w:r>
      <w:r>
        <w:rPr>
          <w:szCs w:val="24"/>
          <w:lang w:eastAsia="en-GB"/>
        </w:rPr>
        <w:t xml:space="preserve"> the contractor: </w:t>
      </w:r>
    </w:p>
    <w:p w14:paraId="3DF35526" w14:textId="77777777" w:rsidR="00176131" w:rsidRDefault="00176131" w:rsidP="00176131">
      <w:pPr>
        <w:spacing w:before="100" w:beforeAutospacing="1" w:after="100" w:afterAutospacing="1"/>
        <w:jc w:val="both"/>
        <w:rPr>
          <w:szCs w:val="24"/>
          <w:lang w:eastAsia="en-GB"/>
        </w:rPr>
      </w:pPr>
      <w:r>
        <w:rPr>
          <w:szCs w:val="24"/>
          <w:lang w:eastAsia="en-GB"/>
        </w:rPr>
        <w:lastRenderedPageBreak/>
        <w:t xml:space="preserve">(a) of the withdrawal of its intention to apply liquidated damages; or </w:t>
      </w:r>
    </w:p>
    <w:p w14:paraId="3B166C58" w14:textId="77777777" w:rsidR="00176131" w:rsidRDefault="00176131" w:rsidP="00176131">
      <w:pPr>
        <w:spacing w:before="100" w:beforeAutospacing="1" w:after="100" w:afterAutospacing="1"/>
        <w:jc w:val="both"/>
        <w:rPr>
          <w:szCs w:val="24"/>
          <w:lang w:eastAsia="en-GB"/>
        </w:rPr>
      </w:pPr>
      <w:r>
        <w:rPr>
          <w:szCs w:val="24"/>
          <w:lang w:eastAsia="en-GB"/>
        </w:rPr>
        <w:t xml:space="preserve">(b) of its final decision to apply liquidated damages and the corresponding amount. </w:t>
      </w:r>
    </w:p>
    <w:p w14:paraId="66474821" w14:textId="77777777" w:rsidR="00176131" w:rsidRPr="00F17921" w:rsidRDefault="00176131" w:rsidP="00176131">
      <w:pPr>
        <w:pStyle w:val="Heading3"/>
        <w:keepLines w:val="0"/>
        <w:numPr>
          <w:ilvl w:val="2"/>
          <w:numId w:val="25"/>
        </w:numPr>
        <w:spacing w:before="100" w:beforeAutospacing="1" w:after="100" w:afterAutospacing="1"/>
      </w:pPr>
      <w:r w:rsidRPr="00F17921">
        <w:t xml:space="preserve">Nature of </w:t>
      </w:r>
      <w:r>
        <w:t>liquidated damages</w:t>
      </w:r>
    </w:p>
    <w:p w14:paraId="57A703DC" w14:textId="77777777" w:rsidR="00176131" w:rsidRDefault="00176131" w:rsidP="00176131">
      <w:pPr>
        <w:spacing w:before="100" w:beforeAutospacing="1" w:after="100" w:afterAutospacing="1"/>
        <w:jc w:val="both"/>
      </w:pPr>
      <w:r w:rsidRPr="007E675C">
        <w:rPr>
          <w:szCs w:val="24"/>
        </w:rPr>
        <w:t>The</w:t>
      </w:r>
      <w:r w:rsidRPr="007D129C">
        <w:t xml:space="preserve"> </w:t>
      </w:r>
      <w:r>
        <w:t xml:space="preserve">parties </w:t>
      </w:r>
      <w:r w:rsidRPr="007D129C">
        <w:t xml:space="preserve">expressly acknowledge and agree that any </w:t>
      </w:r>
      <w:r>
        <w:t>amount</w:t>
      </w:r>
      <w:r w:rsidRPr="007D129C">
        <w:t xml:space="preserve"> payable under this </w:t>
      </w:r>
      <w:r>
        <w:t>Article</w:t>
      </w:r>
      <w:r w:rsidRPr="007D129C">
        <w:t xml:space="preserve"> </w:t>
      </w:r>
      <w:r>
        <w:t>is</w:t>
      </w:r>
      <w:r w:rsidRPr="007D129C">
        <w:t xml:space="preserve"> not</w:t>
      </w:r>
      <w:r>
        <w:t xml:space="preserve"> a</w:t>
      </w:r>
      <w:r w:rsidRPr="007D129C">
        <w:t xml:space="preserve"> penalt</w:t>
      </w:r>
      <w:r>
        <w:t>y</w:t>
      </w:r>
      <w:r w:rsidRPr="007D129C">
        <w:t xml:space="preserve"> and represent</w:t>
      </w:r>
      <w:r>
        <w:t>s</w:t>
      </w:r>
      <w:r w:rsidRPr="007D129C">
        <w:t xml:space="preserve"> a reasonable estimate of fair compensation for the </w:t>
      </w:r>
      <w:r>
        <w:t>damage incurred due to failure to provide the services within the applicable time limits set out in this FWC</w:t>
      </w:r>
      <w:r w:rsidRPr="007D129C">
        <w:t>.</w:t>
      </w:r>
    </w:p>
    <w:p w14:paraId="3D4C0203" w14:textId="77777777" w:rsidR="00176131" w:rsidRPr="00F17921" w:rsidRDefault="00176131" w:rsidP="00176131">
      <w:pPr>
        <w:pStyle w:val="Heading3"/>
        <w:keepLines w:val="0"/>
        <w:numPr>
          <w:ilvl w:val="2"/>
          <w:numId w:val="25"/>
        </w:numPr>
        <w:spacing w:before="100" w:beforeAutospacing="1" w:after="100" w:afterAutospacing="1"/>
      </w:pPr>
      <w:r w:rsidRPr="00F17921">
        <w:t>Claims and liability</w:t>
      </w:r>
    </w:p>
    <w:p w14:paraId="27F606EE" w14:textId="77777777" w:rsidR="00176131" w:rsidRDefault="00176131" w:rsidP="00176131">
      <w:pPr>
        <w:spacing w:before="100" w:beforeAutospacing="1" w:after="100" w:afterAutospacing="1"/>
        <w:jc w:val="both"/>
      </w:pPr>
      <w:r w:rsidRPr="007E675C">
        <w:t>Any claim for liquidated damages does not affect the contractor</w:t>
      </w:r>
      <w:r>
        <w:t>’</w:t>
      </w:r>
      <w:r w:rsidRPr="007E675C">
        <w:t>s actual or potential liability or the contracting authority</w:t>
      </w:r>
      <w:r>
        <w:t>’</w:t>
      </w:r>
      <w:r w:rsidRPr="007E675C">
        <w:t xml:space="preserve">s rights under </w:t>
      </w:r>
      <w:r>
        <w:t>A</w:t>
      </w:r>
      <w:r w:rsidRPr="007E675C">
        <w:t>rticle II.1</w:t>
      </w:r>
      <w:r>
        <w:t>8.</w:t>
      </w:r>
    </w:p>
    <w:p w14:paraId="2474AA23" w14:textId="77777777" w:rsidR="00176131" w:rsidRPr="007D129C" w:rsidRDefault="00176131" w:rsidP="00176131">
      <w:pPr>
        <w:pStyle w:val="Heading2"/>
        <w:keepLines w:val="0"/>
        <w:numPr>
          <w:ilvl w:val="1"/>
          <w:numId w:val="25"/>
        </w:numPr>
        <w:spacing w:before="240" w:after="240"/>
        <w:jc w:val="both"/>
      </w:pPr>
      <w:bookmarkStart w:id="111" w:name="_Toc51061712"/>
      <w:bookmarkStart w:id="112" w:name="_Toc96006132"/>
      <w:r>
        <w:t>Reduction in price</w:t>
      </w:r>
      <w:bookmarkEnd w:id="111"/>
      <w:bookmarkEnd w:id="112"/>
    </w:p>
    <w:p w14:paraId="2AAFB3BE" w14:textId="77777777" w:rsidR="00176131" w:rsidRPr="00F17921" w:rsidRDefault="00176131" w:rsidP="00176131">
      <w:pPr>
        <w:pStyle w:val="Heading3"/>
        <w:keepLines w:val="0"/>
        <w:numPr>
          <w:ilvl w:val="2"/>
          <w:numId w:val="25"/>
        </w:numPr>
        <w:spacing w:before="100" w:beforeAutospacing="1" w:after="100" w:afterAutospacing="1"/>
      </w:pPr>
      <w:r w:rsidRPr="00F17921">
        <w:t>Quality standards</w:t>
      </w:r>
    </w:p>
    <w:p w14:paraId="318F4E40" w14:textId="77777777" w:rsidR="00176131" w:rsidRDefault="00176131" w:rsidP="00176131">
      <w:pPr>
        <w:spacing w:before="100" w:beforeAutospacing="1" w:after="100" w:afterAutospacing="1"/>
        <w:jc w:val="both"/>
      </w:pPr>
      <w:r>
        <w:rPr>
          <w:szCs w:val="24"/>
        </w:rPr>
        <w:t xml:space="preserve">If the contractor fails to provide the service in accordance with the FWC or a specific contract (‘unperformed obligations’) or if it fails to provide the service in accordance with the expected quality levels specified in the tender specifications (‘low quality delivery’), the contracting authority may reduce or recover payments proportionally to the seriousness of the unperformed obligations or low quality delivery. </w:t>
      </w:r>
      <w:r>
        <w:t xml:space="preserve">This includes in particular cases where the contracting authority cannot approve a </w:t>
      </w:r>
      <w:r w:rsidRPr="004771FD">
        <w:rPr>
          <w:i/>
        </w:rPr>
        <w:t>result</w:t>
      </w:r>
      <w:r>
        <w:t xml:space="preserve">, report or deliverable as defined in Article I.6 after the contractor has submitted the required additional information, correction or new version. </w:t>
      </w:r>
    </w:p>
    <w:p w14:paraId="61B9B900" w14:textId="77777777" w:rsidR="00176131" w:rsidRDefault="00176131" w:rsidP="00176131">
      <w:pPr>
        <w:spacing w:after="100" w:afterAutospacing="1"/>
        <w:ind w:firstLine="11"/>
        <w:jc w:val="both"/>
      </w:pPr>
      <w:r w:rsidRPr="00FB7902">
        <w:rPr>
          <w:szCs w:val="24"/>
          <w:lang w:eastAsia="en-GB"/>
        </w:rPr>
        <w:t xml:space="preserve">A reduction in price may be </w:t>
      </w:r>
      <w:r>
        <w:rPr>
          <w:szCs w:val="24"/>
          <w:lang w:eastAsia="en-GB"/>
        </w:rPr>
        <w:t>imposed together</w:t>
      </w:r>
      <w:r w:rsidRPr="00FB7902">
        <w:rPr>
          <w:szCs w:val="24"/>
          <w:lang w:eastAsia="en-GB"/>
        </w:rPr>
        <w:t xml:space="preserve"> with liquidated damages under the conditions of Article II.15.</w:t>
      </w:r>
    </w:p>
    <w:p w14:paraId="2CFB2758" w14:textId="77777777" w:rsidR="00176131" w:rsidRPr="00E46630" w:rsidRDefault="00176131" w:rsidP="00176131">
      <w:pPr>
        <w:pStyle w:val="Heading3"/>
        <w:keepLines w:val="0"/>
        <w:numPr>
          <w:ilvl w:val="2"/>
          <w:numId w:val="25"/>
        </w:numPr>
        <w:spacing w:before="100" w:beforeAutospacing="1" w:after="100" w:afterAutospacing="1"/>
      </w:pPr>
      <w:r>
        <w:t>Procedure</w:t>
      </w:r>
    </w:p>
    <w:p w14:paraId="3A21157D" w14:textId="77777777" w:rsidR="00176131" w:rsidRDefault="00176131" w:rsidP="00176131">
      <w:pPr>
        <w:spacing w:before="100" w:beforeAutospacing="1" w:after="100" w:afterAutospacing="1"/>
        <w:jc w:val="both"/>
        <w:rPr>
          <w:szCs w:val="24"/>
          <w:lang w:eastAsia="en-GB"/>
        </w:rPr>
      </w:pPr>
      <w:r>
        <w:rPr>
          <w:szCs w:val="24"/>
          <w:lang w:eastAsia="en-GB"/>
        </w:rPr>
        <w:t xml:space="preserve">The contracting authority must </w:t>
      </w:r>
      <w:r w:rsidRPr="00B37BF1">
        <w:rPr>
          <w:i/>
          <w:szCs w:val="24"/>
          <w:lang w:eastAsia="en-GB"/>
        </w:rPr>
        <w:t>formally notify</w:t>
      </w:r>
      <w:r w:rsidRPr="00D8339A">
        <w:rPr>
          <w:szCs w:val="24"/>
          <w:lang w:eastAsia="en-GB"/>
        </w:rPr>
        <w:t xml:space="preserve"> </w:t>
      </w:r>
      <w:r>
        <w:rPr>
          <w:szCs w:val="24"/>
          <w:lang w:eastAsia="en-GB"/>
        </w:rPr>
        <w:t xml:space="preserve">the contractor of its intention to reduce payment and the corresponding calculated amount. </w:t>
      </w:r>
    </w:p>
    <w:p w14:paraId="224230EE" w14:textId="77777777" w:rsidR="00176131" w:rsidRDefault="00176131" w:rsidP="00176131">
      <w:pPr>
        <w:spacing w:before="100" w:beforeAutospacing="1" w:after="100" w:afterAutospacing="1"/>
        <w:jc w:val="both"/>
        <w:rPr>
          <w:szCs w:val="24"/>
          <w:lang w:eastAsia="en-GB"/>
        </w:rPr>
      </w:pPr>
      <w:r>
        <w:rPr>
          <w:szCs w:val="24"/>
          <w:lang w:eastAsia="en-GB"/>
        </w:rPr>
        <w:t xml:space="preserve">The contractor </w:t>
      </w:r>
      <w:r>
        <w:rPr>
          <w:szCs w:val="24"/>
        </w:rPr>
        <w:t>has</w:t>
      </w:r>
      <w:r w:rsidRPr="005F267B">
        <w:rPr>
          <w:szCs w:val="24"/>
        </w:rPr>
        <w:t xml:space="preserve"> 30 days </w:t>
      </w:r>
      <w:r>
        <w:rPr>
          <w:szCs w:val="24"/>
        </w:rPr>
        <w:t>following</w:t>
      </w:r>
      <w:r w:rsidRPr="005F267B">
        <w:rPr>
          <w:szCs w:val="24"/>
        </w:rPr>
        <w:t xml:space="preserve"> the date of receipt to </w:t>
      </w:r>
      <w:r>
        <w:rPr>
          <w:szCs w:val="24"/>
          <w:lang w:eastAsia="en-GB"/>
        </w:rPr>
        <w:t xml:space="preserve">submit observations. Failing that, the decision becomes enforceable the day after the time limit for submitting observations has elapsed. </w:t>
      </w:r>
    </w:p>
    <w:p w14:paraId="605BF01A" w14:textId="77777777" w:rsidR="00176131" w:rsidRDefault="00176131" w:rsidP="00176131">
      <w:pPr>
        <w:spacing w:before="100" w:beforeAutospacing="1" w:after="100" w:afterAutospacing="1"/>
        <w:jc w:val="both"/>
        <w:rPr>
          <w:szCs w:val="24"/>
          <w:lang w:eastAsia="en-GB"/>
        </w:rPr>
      </w:pPr>
      <w:r>
        <w:rPr>
          <w:szCs w:val="24"/>
          <w:lang w:eastAsia="en-GB"/>
        </w:rPr>
        <w:t xml:space="preserve">If the contractor submits observations, the contracting authority, </w:t>
      </w:r>
      <w:r w:rsidRPr="002D0D69">
        <w:rPr>
          <w:szCs w:val="24"/>
          <w:lang w:eastAsia="en-GB"/>
        </w:rPr>
        <w:t>taking into account the relevant observations</w:t>
      </w:r>
      <w:r>
        <w:rPr>
          <w:szCs w:val="24"/>
          <w:lang w:eastAsia="en-GB"/>
        </w:rPr>
        <w:t xml:space="preserve">, must </w:t>
      </w:r>
      <w:r w:rsidRPr="00B37BF1">
        <w:rPr>
          <w:i/>
          <w:szCs w:val="24"/>
          <w:lang w:eastAsia="en-GB"/>
        </w:rPr>
        <w:t>notify</w:t>
      </w:r>
      <w:r>
        <w:rPr>
          <w:szCs w:val="24"/>
          <w:lang w:eastAsia="en-GB"/>
        </w:rPr>
        <w:t xml:space="preserve"> the contractor: </w:t>
      </w:r>
    </w:p>
    <w:p w14:paraId="421706E3" w14:textId="77777777" w:rsidR="00176131" w:rsidRDefault="00176131" w:rsidP="00176131">
      <w:pPr>
        <w:spacing w:before="100" w:beforeAutospacing="1" w:after="100" w:afterAutospacing="1"/>
        <w:jc w:val="both"/>
        <w:rPr>
          <w:szCs w:val="24"/>
          <w:lang w:eastAsia="en-GB"/>
        </w:rPr>
      </w:pPr>
      <w:r>
        <w:rPr>
          <w:szCs w:val="24"/>
          <w:lang w:eastAsia="en-GB"/>
        </w:rPr>
        <w:t xml:space="preserve">(a) of the withdrawal of its intention to reduce payment; or </w:t>
      </w:r>
    </w:p>
    <w:p w14:paraId="08700C75" w14:textId="77777777" w:rsidR="00176131" w:rsidRDefault="00176131" w:rsidP="00176131">
      <w:pPr>
        <w:spacing w:before="100" w:beforeAutospacing="1" w:after="100" w:afterAutospacing="1"/>
        <w:jc w:val="both"/>
        <w:rPr>
          <w:szCs w:val="24"/>
        </w:rPr>
      </w:pPr>
      <w:r>
        <w:rPr>
          <w:szCs w:val="24"/>
          <w:lang w:eastAsia="en-GB"/>
        </w:rPr>
        <w:t xml:space="preserve">(b) of its final decision to reduce payment and the corresponding amount,. </w:t>
      </w:r>
    </w:p>
    <w:p w14:paraId="4D9A9DC0" w14:textId="77777777" w:rsidR="00176131" w:rsidRPr="00F17921" w:rsidRDefault="00176131" w:rsidP="00176131">
      <w:pPr>
        <w:pStyle w:val="Heading3"/>
        <w:keepLines w:val="0"/>
        <w:numPr>
          <w:ilvl w:val="2"/>
          <w:numId w:val="25"/>
        </w:numPr>
        <w:spacing w:before="100" w:beforeAutospacing="1" w:after="100" w:afterAutospacing="1"/>
      </w:pPr>
      <w:r w:rsidRPr="00F17921">
        <w:t>Claims and liability</w:t>
      </w:r>
    </w:p>
    <w:p w14:paraId="3FA29FE6" w14:textId="77777777" w:rsidR="00176131" w:rsidRPr="00B232DE" w:rsidRDefault="00176131" w:rsidP="00176131">
      <w:pPr>
        <w:spacing w:before="100" w:beforeAutospacing="1" w:after="100" w:afterAutospacing="1"/>
        <w:jc w:val="both"/>
      </w:pPr>
      <w:r w:rsidRPr="007E675C">
        <w:t xml:space="preserve">Any </w:t>
      </w:r>
      <w:r>
        <w:t>reduction in price does not affect the contractor’</w:t>
      </w:r>
      <w:r w:rsidRPr="007E675C">
        <w:t>s actual or potential liability or the contracting authority</w:t>
      </w:r>
      <w:r>
        <w:t>’</w:t>
      </w:r>
      <w:r w:rsidRPr="007E675C">
        <w:t xml:space="preserve">s rights under </w:t>
      </w:r>
      <w:r>
        <w:t>A</w:t>
      </w:r>
      <w:r w:rsidRPr="007E675C">
        <w:t>rticle II.1</w:t>
      </w:r>
      <w:r>
        <w:t>8.</w:t>
      </w:r>
    </w:p>
    <w:p w14:paraId="5CDD0987" w14:textId="77777777" w:rsidR="00176131" w:rsidRPr="007D129C" w:rsidRDefault="00176131" w:rsidP="00176131">
      <w:pPr>
        <w:pStyle w:val="Heading2"/>
        <w:keepLines w:val="0"/>
        <w:numPr>
          <w:ilvl w:val="1"/>
          <w:numId w:val="25"/>
        </w:numPr>
        <w:spacing w:before="240" w:after="240"/>
        <w:jc w:val="both"/>
      </w:pPr>
      <w:bookmarkStart w:id="113" w:name="_Toc410815925"/>
      <w:bookmarkStart w:id="114" w:name="_Toc410816001"/>
      <w:bookmarkStart w:id="115" w:name="_Toc410827400"/>
      <w:bookmarkStart w:id="116" w:name="_Toc410827568"/>
      <w:bookmarkStart w:id="117" w:name="_Toc410827666"/>
      <w:bookmarkStart w:id="118" w:name="_Toc410827779"/>
      <w:bookmarkStart w:id="119" w:name="_Toc410815926"/>
      <w:bookmarkStart w:id="120" w:name="_Toc410816002"/>
      <w:bookmarkStart w:id="121" w:name="_Toc410827401"/>
      <w:bookmarkStart w:id="122" w:name="_Toc410827569"/>
      <w:bookmarkStart w:id="123" w:name="_Toc410827667"/>
      <w:bookmarkStart w:id="124" w:name="_Toc410827780"/>
      <w:bookmarkStart w:id="125" w:name="_Toc51061713"/>
      <w:bookmarkStart w:id="126" w:name="_Toc96006133"/>
      <w:bookmarkEnd w:id="113"/>
      <w:bookmarkEnd w:id="114"/>
      <w:bookmarkEnd w:id="115"/>
      <w:bookmarkEnd w:id="116"/>
      <w:bookmarkEnd w:id="117"/>
      <w:bookmarkEnd w:id="118"/>
      <w:bookmarkEnd w:id="119"/>
      <w:bookmarkEnd w:id="120"/>
      <w:bookmarkEnd w:id="121"/>
      <w:bookmarkEnd w:id="122"/>
      <w:bookmarkEnd w:id="123"/>
      <w:bookmarkEnd w:id="124"/>
      <w:r w:rsidRPr="007D129C">
        <w:lastRenderedPageBreak/>
        <w:t>S</w:t>
      </w:r>
      <w:r>
        <w:t>uspension of the implementation of the FWC</w:t>
      </w:r>
      <w:bookmarkEnd w:id="125"/>
      <w:bookmarkEnd w:id="126"/>
    </w:p>
    <w:p w14:paraId="26C36B1E" w14:textId="77777777" w:rsidR="00176131" w:rsidRPr="00640594" w:rsidRDefault="00176131" w:rsidP="00176131">
      <w:pPr>
        <w:pStyle w:val="Heading3"/>
        <w:keepLines w:val="0"/>
        <w:numPr>
          <w:ilvl w:val="2"/>
          <w:numId w:val="25"/>
        </w:numPr>
        <w:spacing w:before="100" w:beforeAutospacing="1" w:after="100" w:afterAutospacing="1"/>
      </w:pPr>
      <w:r w:rsidRPr="00640594">
        <w:t>Suspension by the contractor</w:t>
      </w:r>
    </w:p>
    <w:p w14:paraId="31F12708" w14:textId="77777777" w:rsidR="00176131" w:rsidRDefault="00176131" w:rsidP="00176131">
      <w:pPr>
        <w:spacing w:before="100" w:beforeAutospacing="1" w:after="100" w:afterAutospacing="1"/>
        <w:jc w:val="both"/>
        <w:rPr>
          <w:szCs w:val="24"/>
          <w:lang w:eastAsia="en-GB"/>
        </w:rPr>
      </w:pPr>
      <w:r>
        <w:rPr>
          <w:szCs w:val="24"/>
          <w:lang w:eastAsia="en-GB"/>
        </w:rPr>
        <w:t xml:space="preserve">If the contractor is affected by </w:t>
      </w:r>
      <w:r w:rsidRPr="00DD2B02">
        <w:rPr>
          <w:i/>
          <w:color w:val="000000"/>
        </w:rPr>
        <w:t>force majeure</w:t>
      </w:r>
      <w:r>
        <w:rPr>
          <w:szCs w:val="24"/>
          <w:lang w:eastAsia="en-GB"/>
        </w:rPr>
        <w:t>, it may suspend the provision of the services under a specific contract.</w:t>
      </w:r>
    </w:p>
    <w:p w14:paraId="0B731C2D" w14:textId="77777777" w:rsidR="00176131" w:rsidRDefault="00176131" w:rsidP="00176131">
      <w:pPr>
        <w:spacing w:before="100" w:beforeAutospacing="1" w:after="100" w:afterAutospacing="1"/>
        <w:jc w:val="both"/>
        <w:rPr>
          <w:szCs w:val="24"/>
          <w:lang w:eastAsia="en-GB"/>
        </w:rPr>
      </w:pPr>
      <w:r>
        <w:rPr>
          <w:szCs w:val="24"/>
          <w:lang w:eastAsia="en-GB"/>
        </w:rPr>
        <w:t xml:space="preserve">The contractor must immediately </w:t>
      </w:r>
      <w:r w:rsidRPr="00B37BF1">
        <w:rPr>
          <w:i/>
          <w:szCs w:val="24"/>
          <w:lang w:eastAsia="en-GB"/>
        </w:rPr>
        <w:t>notify</w:t>
      </w:r>
      <w:r>
        <w:rPr>
          <w:szCs w:val="24"/>
          <w:lang w:eastAsia="en-GB"/>
        </w:rPr>
        <w:t xml:space="preserve"> the contracting authority of the suspension. The </w:t>
      </w:r>
      <w:r w:rsidRPr="00B37BF1">
        <w:rPr>
          <w:i/>
          <w:szCs w:val="24"/>
          <w:lang w:eastAsia="en-GB"/>
        </w:rPr>
        <w:t>notification</w:t>
      </w:r>
      <w:r>
        <w:rPr>
          <w:szCs w:val="24"/>
          <w:lang w:eastAsia="en-GB"/>
        </w:rPr>
        <w:t xml:space="preserve"> must include a description of the </w:t>
      </w:r>
      <w:r w:rsidRPr="00DD2B02">
        <w:rPr>
          <w:i/>
          <w:color w:val="000000"/>
        </w:rPr>
        <w:t>force majeure</w:t>
      </w:r>
      <w:r>
        <w:rPr>
          <w:szCs w:val="24"/>
          <w:lang w:eastAsia="en-GB"/>
        </w:rPr>
        <w:t xml:space="preserve"> and state when the contractor expects to resume the provision of services.</w:t>
      </w:r>
    </w:p>
    <w:p w14:paraId="5A0C9BA6" w14:textId="77777777" w:rsidR="00176131" w:rsidRPr="0003387A" w:rsidRDefault="00176131" w:rsidP="00176131">
      <w:pPr>
        <w:spacing w:before="100" w:beforeAutospacing="1" w:after="100" w:afterAutospacing="1"/>
        <w:jc w:val="both"/>
        <w:rPr>
          <w:szCs w:val="24"/>
          <w:lang w:eastAsia="en-GB"/>
        </w:rPr>
      </w:pPr>
      <w:r>
        <w:rPr>
          <w:szCs w:val="24"/>
          <w:lang w:eastAsia="en-GB"/>
        </w:rPr>
        <w:t xml:space="preserve">The contractor must </w:t>
      </w:r>
      <w:r w:rsidRPr="00B37BF1">
        <w:rPr>
          <w:i/>
          <w:szCs w:val="24"/>
          <w:lang w:eastAsia="en-GB"/>
        </w:rPr>
        <w:t>notify</w:t>
      </w:r>
      <w:r>
        <w:rPr>
          <w:szCs w:val="24"/>
          <w:lang w:eastAsia="en-GB"/>
        </w:rPr>
        <w:t xml:space="preserve"> the contracting authority as soon as it is able to resume </w:t>
      </w:r>
      <w:r w:rsidRPr="004771FD">
        <w:rPr>
          <w:i/>
          <w:szCs w:val="24"/>
          <w:lang w:eastAsia="en-GB"/>
        </w:rPr>
        <w:t>performance of the specific contract</w:t>
      </w:r>
      <w:r>
        <w:rPr>
          <w:szCs w:val="24"/>
          <w:lang w:eastAsia="en-GB"/>
        </w:rPr>
        <w:t>, unless the contracting authority has already terminated the FWC or the specific contract.</w:t>
      </w:r>
    </w:p>
    <w:p w14:paraId="30BC1D13" w14:textId="77777777" w:rsidR="00176131" w:rsidRDefault="00176131" w:rsidP="00176131">
      <w:pPr>
        <w:pStyle w:val="Heading3"/>
        <w:keepLines w:val="0"/>
        <w:numPr>
          <w:ilvl w:val="2"/>
          <w:numId w:val="25"/>
        </w:numPr>
        <w:spacing w:before="100" w:beforeAutospacing="1" w:after="100" w:afterAutospacing="1"/>
      </w:pPr>
      <w:r>
        <w:t>Suspension by the contracting authority</w:t>
      </w:r>
    </w:p>
    <w:p w14:paraId="3BB43FB7" w14:textId="77777777" w:rsidR="00176131" w:rsidRPr="0003387A" w:rsidRDefault="00176131" w:rsidP="00176131">
      <w:pPr>
        <w:spacing w:before="100" w:beforeAutospacing="1" w:after="100" w:afterAutospacing="1"/>
        <w:jc w:val="both"/>
        <w:rPr>
          <w:szCs w:val="24"/>
          <w:lang w:eastAsia="en-GB"/>
        </w:rPr>
      </w:pPr>
      <w:r w:rsidRPr="0003387A">
        <w:rPr>
          <w:szCs w:val="24"/>
          <w:lang w:eastAsia="en-GB"/>
        </w:rPr>
        <w:t xml:space="preserve">The </w:t>
      </w:r>
      <w:r>
        <w:rPr>
          <w:szCs w:val="24"/>
          <w:lang w:eastAsia="en-GB"/>
        </w:rPr>
        <w:t xml:space="preserve">contracting authority </w:t>
      </w:r>
      <w:r w:rsidRPr="0003387A">
        <w:rPr>
          <w:szCs w:val="24"/>
          <w:lang w:eastAsia="en-GB"/>
        </w:rPr>
        <w:t xml:space="preserve">may suspend the </w:t>
      </w:r>
      <w:r w:rsidRPr="00937BC6">
        <w:rPr>
          <w:i/>
          <w:szCs w:val="24"/>
          <w:lang w:eastAsia="en-GB"/>
        </w:rPr>
        <w:t>implementation of the FWC</w:t>
      </w:r>
      <w:r>
        <w:rPr>
          <w:szCs w:val="24"/>
          <w:lang w:eastAsia="en-GB"/>
        </w:rPr>
        <w:t xml:space="preserve"> </w:t>
      </w:r>
      <w:r w:rsidRPr="0003387A">
        <w:rPr>
          <w:szCs w:val="24"/>
          <w:lang w:eastAsia="en-GB"/>
        </w:rPr>
        <w:t xml:space="preserve">or </w:t>
      </w:r>
      <w:r w:rsidRPr="004771FD">
        <w:rPr>
          <w:i/>
          <w:szCs w:val="24"/>
          <w:lang w:eastAsia="en-GB"/>
        </w:rPr>
        <w:t>performance of a specific contract</w:t>
      </w:r>
      <w:r>
        <w:rPr>
          <w:szCs w:val="24"/>
          <w:lang w:eastAsia="en-GB"/>
        </w:rPr>
        <w:t xml:space="preserve"> or </w:t>
      </w:r>
      <w:r w:rsidRPr="0003387A">
        <w:rPr>
          <w:szCs w:val="24"/>
          <w:lang w:eastAsia="en-GB"/>
        </w:rPr>
        <w:t xml:space="preserve">any part </w:t>
      </w:r>
      <w:r>
        <w:rPr>
          <w:szCs w:val="24"/>
          <w:lang w:eastAsia="en-GB"/>
        </w:rPr>
        <w:t>of it</w:t>
      </w:r>
      <w:r w:rsidRPr="0003387A">
        <w:rPr>
          <w:szCs w:val="24"/>
          <w:lang w:eastAsia="en-GB"/>
        </w:rPr>
        <w:t>:</w:t>
      </w:r>
    </w:p>
    <w:p w14:paraId="0CFD12D8" w14:textId="77777777" w:rsidR="00176131" w:rsidRDefault="00176131" w:rsidP="00176131">
      <w:pPr>
        <w:spacing w:before="100" w:beforeAutospacing="1" w:after="100" w:afterAutospacing="1"/>
        <w:ind w:left="426" w:hanging="426"/>
        <w:jc w:val="both"/>
        <w:rPr>
          <w:szCs w:val="24"/>
          <w:lang w:eastAsia="en-GB"/>
        </w:rPr>
      </w:pPr>
      <w:r w:rsidRPr="001A127D">
        <w:rPr>
          <w:szCs w:val="24"/>
          <w:lang w:eastAsia="en-GB"/>
        </w:rPr>
        <w:t>(a)</w:t>
      </w:r>
      <w:r w:rsidRPr="001A127D">
        <w:rPr>
          <w:szCs w:val="24"/>
          <w:lang w:eastAsia="en-GB"/>
        </w:rPr>
        <w:tab/>
        <w:t>if the procedure for award</w:t>
      </w:r>
      <w:r>
        <w:rPr>
          <w:szCs w:val="24"/>
          <w:lang w:eastAsia="en-GB"/>
        </w:rPr>
        <w:t>ing</w:t>
      </w:r>
      <w:r w:rsidRPr="001A127D">
        <w:rPr>
          <w:szCs w:val="24"/>
          <w:lang w:eastAsia="en-GB"/>
        </w:rPr>
        <w:t xml:space="preserve"> the FWC or a specific contract or the </w:t>
      </w:r>
      <w:r w:rsidRPr="00937BC6">
        <w:rPr>
          <w:i/>
          <w:szCs w:val="24"/>
          <w:lang w:eastAsia="en-GB"/>
        </w:rPr>
        <w:t>implementation of the FWC</w:t>
      </w:r>
      <w:r w:rsidRPr="001A127D">
        <w:rPr>
          <w:szCs w:val="24"/>
          <w:lang w:eastAsia="en-GB"/>
        </w:rPr>
        <w:t xml:space="preserve"> prove</w:t>
      </w:r>
      <w:r>
        <w:rPr>
          <w:szCs w:val="24"/>
          <w:lang w:eastAsia="en-GB"/>
        </w:rPr>
        <w:t>s</w:t>
      </w:r>
      <w:r w:rsidRPr="001A127D">
        <w:rPr>
          <w:szCs w:val="24"/>
          <w:lang w:eastAsia="en-GB"/>
        </w:rPr>
        <w:t xml:space="preserve"> to have been subject to </w:t>
      </w:r>
      <w:r w:rsidRPr="00B37BF1">
        <w:rPr>
          <w:i/>
          <w:szCs w:val="24"/>
          <w:lang w:eastAsia="en-GB"/>
        </w:rPr>
        <w:t>irregularities</w:t>
      </w:r>
      <w:r>
        <w:rPr>
          <w:i/>
          <w:szCs w:val="24"/>
          <w:lang w:eastAsia="en-GB"/>
        </w:rPr>
        <w:t xml:space="preserve">, </w:t>
      </w:r>
      <w:r w:rsidRPr="00B37BF1">
        <w:rPr>
          <w:i/>
          <w:szCs w:val="24"/>
          <w:lang w:eastAsia="en-GB"/>
        </w:rPr>
        <w:t>fraud</w:t>
      </w:r>
      <w:r>
        <w:rPr>
          <w:i/>
          <w:szCs w:val="24"/>
          <w:lang w:eastAsia="en-GB"/>
        </w:rPr>
        <w:t xml:space="preserve"> </w:t>
      </w:r>
      <w:r w:rsidRPr="003F173D">
        <w:rPr>
          <w:i/>
          <w:szCs w:val="24"/>
          <w:lang w:eastAsia="en-GB"/>
        </w:rPr>
        <w:t>or breach of obligations</w:t>
      </w:r>
      <w:r w:rsidRPr="001A127D">
        <w:rPr>
          <w:szCs w:val="24"/>
          <w:lang w:eastAsia="en-GB"/>
        </w:rPr>
        <w:t>;</w:t>
      </w:r>
      <w:r w:rsidRPr="0003387A">
        <w:rPr>
          <w:szCs w:val="24"/>
          <w:lang w:eastAsia="en-GB"/>
        </w:rPr>
        <w:t xml:space="preserve"> </w:t>
      </w:r>
    </w:p>
    <w:p w14:paraId="63C8A742" w14:textId="77777777" w:rsidR="00176131" w:rsidRPr="0003387A" w:rsidRDefault="00176131" w:rsidP="00176131">
      <w:pPr>
        <w:spacing w:before="100" w:beforeAutospacing="1" w:after="100" w:afterAutospacing="1"/>
        <w:ind w:left="426" w:hanging="426"/>
        <w:jc w:val="both"/>
        <w:rPr>
          <w:szCs w:val="24"/>
          <w:lang w:eastAsia="en-GB"/>
        </w:rPr>
      </w:pPr>
      <w:r>
        <w:rPr>
          <w:szCs w:val="24"/>
          <w:lang w:eastAsia="en-GB"/>
        </w:rPr>
        <w:t>(b</w:t>
      </w:r>
      <w:r w:rsidRPr="0003387A">
        <w:rPr>
          <w:szCs w:val="24"/>
          <w:lang w:eastAsia="en-GB"/>
        </w:rPr>
        <w:t>)</w:t>
      </w:r>
      <w:r>
        <w:rPr>
          <w:szCs w:val="24"/>
          <w:lang w:eastAsia="en-GB"/>
        </w:rPr>
        <w:tab/>
      </w:r>
      <w:r w:rsidRPr="0003387A">
        <w:rPr>
          <w:szCs w:val="24"/>
          <w:lang w:eastAsia="en-GB"/>
        </w:rPr>
        <w:t xml:space="preserve">in order to verify whether </w:t>
      </w:r>
      <w:r>
        <w:rPr>
          <w:szCs w:val="24"/>
          <w:lang w:eastAsia="en-GB"/>
        </w:rPr>
        <w:t xml:space="preserve">the </w:t>
      </w:r>
      <w:r w:rsidRPr="0003387A">
        <w:rPr>
          <w:szCs w:val="24"/>
          <w:lang w:eastAsia="en-GB"/>
        </w:rPr>
        <w:t xml:space="preserve">presumed </w:t>
      </w:r>
      <w:r w:rsidRPr="00B37BF1">
        <w:rPr>
          <w:i/>
          <w:szCs w:val="24"/>
          <w:lang w:eastAsia="en-GB"/>
        </w:rPr>
        <w:t>irregularities</w:t>
      </w:r>
      <w:r>
        <w:rPr>
          <w:i/>
          <w:szCs w:val="24"/>
          <w:lang w:eastAsia="en-GB"/>
        </w:rPr>
        <w:t>,</w:t>
      </w:r>
      <w:r w:rsidRPr="001A127D">
        <w:rPr>
          <w:szCs w:val="24"/>
          <w:lang w:eastAsia="en-GB"/>
        </w:rPr>
        <w:t xml:space="preserve"> </w:t>
      </w:r>
      <w:r w:rsidRPr="00B37BF1">
        <w:rPr>
          <w:i/>
          <w:szCs w:val="24"/>
          <w:lang w:eastAsia="en-GB"/>
        </w:rPr>
        <w:t>fraud</w:t>
      </w:r>
      <w:r w:rsidRPr="0003387A">
        <w:rPr>
          <w:szCs w:val="24"/>
          <w:lang w:eastAsia="en-GB"/>
        </w:rPr>
        <w:t xml:space="preserve"> </w:t>
      </w:r>
      <w:r>
        <w:rPr>
          <w:szCs w:val="24"/>
          <w:lang w:eastAsia="en-GB"/>
        </w:rPr>
        <w:t xml:space="preserve">or </w:t>
      </w:r>
      <w:r w:rsidRPr="003F173D">
        <w:rPr>
          <w:i/>
          <w:szCs w:val="24"/>
          <w:lang w:eastAsia="en-GB"/>
        </w:rPr>
        <w:t>breach of obligations</w:t>
      </w:r>
      <w:r>
        <w:rPr>
          <w:szCs w:val="24"/>
          <w:lang w:eastAsia="en-GB"/>
        </w:rPr>
        <w:t xml:space="preserve"> have </w:t>
      </w:r>
      <w:r w:rsidRPr="0003387A">
        <w:rPr>
          <w:szCs w:val="24"/>
          <w:lang w:eastAsia="en-GB"/>
        </w:rPr>
        <w:t xml:space="preserve">actually occurred. </w:t>
      </w:r>
    </w:p>
    <w:p w14:paraId="23C5710F" w14:textId="77777777" w:rsidR="00176131" w:rsidRDefault="00176131" w:rsidP="00176131">
      <w:pPr>
        <w:autoSpaceDE w:val="0"/>
        <w:autoSpaceDN w:val="0"/>
        <w:adjustRightInd w:val="0"/>
        <w:spacing w:before="100" w:beforeAutospacing="1" w:after="100" w:afterAutospacing="1"/>
        <w:jc w:val="both"/>
      </w:pPr>
      <w:r>
        <w:t xml:space="preserve">The contracting authority must </w:t>
      </w:r>
      <w:r w:rsidRPr="00B37BF1">
        <w:rPr>
          <w:i/>
        </w:rPr>
        <w:t>formally notify</w:t>
      </w:r>
      <w:r>
        <w:t xml:space="preserve"> the contractor of the suspension and the reasons for it. Suspension takes effect on the date of </w:t>
      </w:r>
      <w:r w:rsidRPr="00B37BF1">
        <w:rPr>
          <w:i/>
        </w:rPr>
        <w:t>formal notification</w:t>
      </w:r>
      <w:r>
        <w:t xml:space="preserve">, or at a later date if the </w:t>
      </w:r>
      <w:r w:rsidRPr="00B37BF1">
        <w:rPr>
          <w:i/>
        </w:rPr>
        <w:t>formal notification</w:t>
      </w:r>
      <w:r>
        <w:t xml:space="preserve"> so provides. </w:t>
      </w:r>
    </w:p>
    <w:p w14:paraId="688F1D5F" w14:textId="77777777" w:rsidR="00176131" w:rsidRDefault="00176131" w:rsidP="00176131">
      <w:pPr>
        <w:autoSpaceDE w:val="0"/>
        <w:autoSpaceDN w:val="0"/>
        <w:adjustRightInd w:val="0"/>
        <w:spacing w:before="100" w:beforeAutospacing="1" w:after="100" w:afterAutospacing="1"/>
        <w:jc w:val="both"/>
      </w:pPr>
      <w:r>
        <w:t>The contracting authority</w:t>
      </w:r>
      <w:r w:rsidDel="006F7405">
        <w:t xml:space="preserve"> </w:t>
      </w:r>
      <w:r>
        <w:rPr>
          <w:szCs w:val="24"/>
        </w:rPr>
        <w:t>must</w:t>
      </w:r>
      <w:r w:rsidRPr="005E6B1E">
        <w:rPr>
          <w:szCs w:val="24"/>
        </w:rPr>
        <w:t xml:space="preserve"> </w:t>
      </w:r>
      <w:r w:rsidRPr="00B37BF1">
        <w:rPr>
          <w:i/>
        </w:rPr>
        <w:t>notify</w:t>
      </w:r>
      <w:r>
        <w:t xml:space="preserve"> the contractor as soon as the verification is completed</w:t>
      </w:r>
      <w:r w:rsidRPr="005E6B1E">
        <w:t xml:space="preserve"> </w:t>
      </w:r>
      <w:r>
        <w:t>whether:</w:t>
      </w:r>
    </w:p>
    <w:p w14:paraId="5566A5F2" w14:textId="77777777" w:rsidR="00176131" w:rsidRDefault="00176131" w:rsidP="00176131">
      <w:pPr>
        <w:numPr>
          <w:ilvl w:val="0"/>
          <w:numId w:val="15"/>
        </w:numPr>
        <w:spacing w:before="100" w:beforeAutospacing="1" w:after="100" w:afterAutospacing="1"/>
      </w:pPr>
      <w:r>
        <w:t>it is lifting the suspension; or</w:t>
      </w:r>
    </w:p>
    <w:p w14:paraId="5DF905FC" w14:textId="77777777" w:rsidR="00176131" w:rsidRPr="00111C53" w:rsidRDefault="00176131" w:rsidP="00176131">
      <w:pPr>
        <w:numPr>
          <w:ilvl w:val="0"/>
          <w:numId w:val="15"/>
        </w:numPr>
        <w:spacing w:before="100" w:beforeAutospacing="1" w:after="100" w:afterAutospacing="1"/>
      </w:pPr>
      <w:r w:rsidRPr="00111C53">
        <w:t xml:space="preserve">it intends to terminate the FWC or </w:t>
      </w:r>
      <w:r>
        <w:t xml:space="preserve">a </w:t>
      </w:r>
      <w:r w:rsidRPr="00111C53">
        <w:t xml:space="preserve">specific contract under Article II.18.1(f) or </w:t>
      </w:r>
      <w:r w:rsidRPr="00104832">
        <w:t>(j).</w:t>
      </w:r>
    </w:p>
    <w:p w14:paraId="356782EB" w14:textId="77777777" w:rsidR="00176131" w:rsidRDefault="00176131" w:rsidP="00176131">
      <w:pPr>
        <w:autoSpaceDE w:val="0"/>
        <w:autoSpaceDN w:val="0"/>
        <w:adjustRightInd w:val="0"/>
        <w:spacing w:before="100" w:beforeAutospacing="1" w:after="100" w:afterAutospacing="1"/>
        <w:jc w:val="both"/>
      </w:pPr>
      <w:r>
        <w:t>The contractor is not entitled to compensation for suspension of any part of the FWC or a specific contract.</w:t>
      </w:r>
    </w:p>
    <w:p w14:paraId="5F163A33" w14:textId="77777777" w:rsidR="00176131" w:rsidRDefault="00176131" w:rsidP="00176131">
      <w:pPr>
        <w:autoSpaceDE w:val="0"/>
        <w:autoSpaceDN w:val="0"/>
        <w:adjustRightInd w:val="0"/>
        <w:spacing w:before="100" w:beforeAutospacing="1" w:after="100" w:afterAutospacing="1"/>
        <w:jc w:val="both"/>
      </w:pPr>
      <w:r>
        <w:t>The contracting authority may in addition suspend the time allowed for payments in accordance with Article II.21.7.</w:t>
      </w:r>
    </w:p>
    <w:p w14:paraId="72C3A5A5" w14:textId="77777777" w:rsidR="00176131" w:rsidRPr="007D129C" w:rsidRDefault="00176131" w:rsidP="00176131">
      <w:pPr>
        <w:pStyle w:val="Heading2"/>
        <w:keepLines w:val="0"/>
        <w:numPr>
          <w:ilvl w:val="1"/>
          <w:numId w:val="25"/>
        </w:numPr>
        <w:spacing w:before="240" w:after="240"/>
        <w:jc w:val="both"/>
      </w:pPr>
      <w:bookmarkStart w:id="127" w:name="_Toc51061714"/>
      <w:bookmarkStart w:id="128" w:name="_Toc96006134"/>
      <w:r>
        <w:t>Termination of the FWC</w:t>
      </w:r>
      <w:bookmarkEnd w:id="127"/>
      <w:bookmarkEnd w:id="128"/>
    </w:p>
    <w:p w14:paraId="56B69317" w14:textId="77777777" w:rsidR="00176131" w:rsidRDefault="00176131" w:rsidP="00176131">
      <w:pPr>
        <w:pStyle w:val="Heading3"/>
        <w:keepLines w:val="0"/>
        <w:numPr>
          <w:ilvl w:val="2"/>
          <w:numId w:val="25"/>
        </w:numPr>
        <w:spacing w:before="100" w:beforeAutospacing="1" w:after="100" w:afterAutospacing="1"/>
      </w:pPr>
      <w:r>
        <w:t>Grounds for termination by the contracting authority</w:t>
      </w:r>
    </w:p>
    <w:p w14:paraId="3535C5C7" w14:textId="77777777" w:rsidR="00176131" w:rsidRPr="007D129C" w:rsidRDefault="00176131" w:rsidP="00176131">
      <w:pPr>
        <w:autoSpaceDE w:val="0"/>
        <w:autoSpaceDN w:val="0"/>
        <w:adjustRightInd w:val="0"/>
        <w:spacing w:before="100" w:beforeAutospacing="1" w:after="100" w:afterAutospacing="1"/>
        <w:jc w:val="both"/>
      </w:pPr>
      <w:r w:rsidRPr="007D129C">
        <w:t xml:space="preserve">The </w:t>
      </w:r>
      <w:r>
        <w:t>contracting authority</w:t>
      </w:r>
      <w:r w:rsidRPr="007D129C">
        <w:t xml:space="preserve"> may terminate the </w:t>
      </w:r>
      <w:r>
        <w:t>FWC</w:t>
      </w:r>
      <w:r w:rsidRPr="007D129C">
        <w:t xml:space="preserve"> or </w:t>
      </w:r>
      <w:r>
        <w:t xml:space="preserve">any on-going </w:t>
      </w:r>
      <w:r w:rsidRPr="007D129C">
        <w:t>specific contract</w:t>
      </w:r>
      <w:r>
        <w:t xml:space="preserve"> </w:t>
      </w:r>
      <w:r w:rsidRPr="007D129C">
        <w:t>in the following circumstances:</w:t>
      </w:r>
    </w:p>
    <w:p w14:paraId="6AF136C3" w14:textId="77777777" w:rsidR="00176131" w:rsidRDefault="00176131" w:rsidP="00176131">
      <w:pPr>
        <w:numPr>
          <w:ilvl w:val="0"/>
          <w:numId w:val="14"/>
        </w:numPr>
        <w:spacing w:before="100" w:beforeAutospacing="1" w:after="100" w:afterAutospacing="1"/>
        <w:jc w:val="both"/>
      </w:pPr>
      <w:r>
        <w:t>if</w:t>
      </w:r>
      <w:r w:rsidRPr="007D129C">
        <w:t xml:space="preserve"> </w:t>
      </w:r>
      <w:r>
        <w:t>provision</w:t>
      </w:r>
      <w:r w:rsidRPr="007D129C">
        <w:t xml:space="preserve"> of the </w:t>
      </w:r>
      <w:r>
        <w:t>services</w:t>
      </w:r>
      <w:r w:rsidRPr="007D129C">
        <w:t xml:space="preserve"> under a</w:t>
      </w:r>
      <w:r>
        <w:t>n on-going</w:t>
      </w:r>
      <w:r w:rsidRPr="007D129C">
        <w:t xml:space="preserve"> specific contract has not actually </w:t>
      </w:r>
      <w:r>
        <w:t xml:space="preserve">started </w:t>
      </w:r>
      <w:r w:rsidRPr="007D129C">
        <w:t xml:space="preserve">within </w:t>
      </w:r>
      <w:r>
        <w:t>15</w:t>
      </w:r>
      <w:r w:rsidRPr="007D129C">
        <w:t xml:space="preserve"> days of the </w:t>
      </w:r>
      <w:r>
        <w:t xml:space="preserve">scheduled </w:t>
      </w:r>
      <w:r w:rsidRPr="007D129C">
        <w:t xml:space="preserve">date and the </w:t>
      </w:r>
      <w:r>
        <w:t xml:space="preserve">contracting authority considers that the new </w:t>
      </w:r>
      <w:r w:rsidRPr="007D129C">
        <w:t>date</w:t>
      </w:r>
      <w:r>
        <w:t xml:space="preserve"> proposed, if any, is unacceptable, taking into account Article II.11.2;</w:t>
      </w:r>
    </w:p>
    <w:p w14:paraId="42CEBE04" w14:textId="77777777" w:rsidR="00176131" w:rsidRDefault="00176131" w:rsidP="00176131">
      <w:pPr>
        <w:numPr>
          <w:ilvl w:val="0"/>
          <w:numId w:val="14"/>
        </w:numPr>
        <w:spacing w:before="100" w:beforeAutospacing="1" w:after="100" w:afterAutospacing="1"/>
        <w:jc w:val="both"/>
      </w:pPr>
      <w:r>
        <w:lastRenderedPageBreak/>
        <w:t>if</w:t>
      </w:r>
      <w:r w:rsidRPr="007D129C">
        <w:t xml:space="preserve"> the </w:t>
      </w:r>
      <w:r>
        <w:t>c</w:t>
      </w:r>
      <w:r w:rsidRPr="007D129C">
        <w:t xml:space="preserve">ontractor is unable, through </w:t>
      </w:r>
      <w:r>
        <w:t>its</w:t>
      </w:r>
      <w:r w:rsidRPr="007D129C">
        <w:t xml:space="preserve"> own fault, to obtain any permit or licence required for </w:t>
      </w:r>
      <w:r w:rsidRPr="00937BC6">
        <w:rPr>
          <w:i/>
        </w:rPr>
        <w:t>implementation of the FWC</w:t>
      </w:r>
      <w:r>
        <w:t>;</w:t>
      </w:r>
    </w:p>
    <w:p w14:paraId="105C7DF1" w14:textId="77777777" w:rsidR="00176131" w:rsidRDefault="00176131" w:rsidP="00176131">
      <w:pPr>
        <w:numPr>
          <w:ilvl w:val="0"/>
          <w:numId w:val="14"/>
        </w:numPr>
        <w:spacing w:before="100" w:beforeAutospacing="1" w:after="100" w:afterAutospacing="1"/>
        <w:jc w:val="both"/>
      </w:pPr>
      <w:r>
        <w:t xml:space="preserve">if the contractor does not implement the </w:t>
      </w:r>
      <w:r w:rsidRPr="006D51BD">
        <w:rPr>
          <w:szCs w:val="24"/>
          <w:lang w:eastAsia="en-GB"/>
        </w:rPr>
        <w:t xml:space="preserve">FWC or </w:t>
      </w:r>
      <w:r>
        <w:rPr>
          <w:szCs w:val="24"/>
          <w:lang w:eastAsia="en-GB"/>
        </w:rPr>
        <w:t xml:space="preserve">perform the </w:t>
      </w:r>
      <w:r w:rsidRPr="006D51BD">
        <w:rPr>
          <w:szCs w:val="24"/>
          <w:lang w:eastAsia="en-GB"/>
        </w:rPr>
        <w:t xml:space="preserve">specific contract </w:t>
      </w:r>
      <w:r>
        <w:t xml:space="preserve">in accordance with the tender specifications or </w:t>
      </w:r>
      <w:r w:rsidRPr="004771FD">
        <w:rPr>
          <w:i/>
        </w:rPr>
        <w:t>request for service</w:t>
      </w:r>
      <w:r>
        <w:t xml:space="preserve"> or is in breach of another substantial contractual obligation or </w:t>
      </w:r>
      <w:r w:rsidRPr="001A127D">
        <w:t>repeatedly</w:t>
      </w:r>
      <w:r>
        <w:t xml:space="preserve"> refuses to sign specific contracts. Termination of three or more specific contracts in these circumstances also constitutes grounds for termination of the FWC;</w:t>
      </w:r>
    </w:p>
    <w:p w14:paraId="47583BE6" w14:textId="684DEBBC" w:rsidR="00176131" w:rsidRDefault="00176131" w:rsidP="00176131">
      <w:pPr>
        <w:numPr>
          <w:ilvl w:val="0"/>
          <w:numId w:val="14"/>
        </w:numPr>
        <w:spacing w:before="100" w:beforeAutospacing="1" w:after="100" w:afterAutospacing="1"/>
        <w:jc w:val="both"/>
      </w:pPr>
      <w:r>
        <w:t xml:space="preserve">if the contractor </w:t>
      </w:r>
      <w:r>
        <w:rPr>
          <w:color w:val="000000"/>
          <w:szCs w:val="24"/>
        </w:rPr>
        <w:t xml:space="preserve">or any </w:t>
      </w:r>
      <w:r w:rsidRPr="00573D02">
        <w:rPr>
          <w:color w:val="000000"/>
          <w:szCs w:val="24"/>
        </w:rPr>
        <w:t>person that assumes unlimited liability for the debts of th</w:t>
      </w:r>
      <w:r>
        <w:rPr>
          <w:color w:val="000000"/>
          <w:szCs w:val="24"/>
        </w:rPr>
        <w:t>e contractor</w:t>
      </w:r>
      <w:r w:rsidRPr="00573D02">
        <w:rPr>
          <w:color w:val="000000"/>
          <w:szCs w:val="24"/>
        </w:rPr>
        <w:t xml:space="preserve"> </w:t>
      </w:r>
      <w:r>
        <w:t>is in one of the situations provided for in points (a) and (b) of Article 13</w:t>
      </w:r>
      <w:r w:rsidR="00053531">
        <w:t>8</w:t>
      </w:r>
      <w:r>
        <w:t>(</w:t>
      </w:r>
      <w:r w:rsidR="00734218">
        <w:t>1</w:t>
      </w:r>
      <w:r>
        <w:t xml:space="preserve">) of the Financial </w:t>
      </w:r>
      <w:r w:rsidRPr="009B364E">
        <w:rPr>
          <w:bCs/>
          <w:szCs w:val="24"/>
        </w:rPr>
        <w:t>Regulation</w:t>
      </w:r>
      <w:r>
        <w:rPr>
          <w:rStyle w:val="FootnoteReference"/>
          <w:bCs/>
          <w:szCs w:val="24"/>
        </w:rPr>
        <w:footnoteReference w:id="11"/>
      </w:r>
      <w:r>
        <w:rPr>
          <w:bCs/>
          <w:szCs w:val="24"/>
        </w:rPr>
        <w:t>;</w:t>
      </w:r>
    </w:p>
    <w:p w14:paraId="1EFECCFC" w14:textId="0F89D1AB" w:rsidR="00176131" w:rsidRPr="00AF52B3" w:rsidRDefault="00176131" w:rsidP="00176131">
      <w:pPr>
        <w:numPr>
          <w:ilvl w:val="0"/>
          <w:numId w:val="14"/>
        </w:numPr>
        <w:spacing w:before="100" w:beforeAutospacing="1" w:after="100" w:afterAutospacing="1"/>
        <w:jc w:val="both"/>
      </w:pPr>
      <w:r>
        <w:t xml:space="preserve">if the contractor </w:t>
      </w:r>
      <w:r>
        <w:rPr>
          <w:color w:val="000000"/>
          <w:szCs w:val="24"/>
        </w:rPr>
        <w:t xml:space="preserve">or any </w:t>
      </w:r>
      <w:r w:rsidRPr="00B37BF1">
        <w:rPr>
          <w:i/>
          <w:color w:val="000000"/>
          <w:szCs w:val="24"/>
        </w:rPr>
        <w:t>related person</w:t>
      </w:r>
      <w:r>
        <w:rPr>
          <w:color w:val="000000"/>
          <w:szCs w:val="24"/>
        </w:rPr>
        <w:t xml:space="preserve"> is in one of the situations provided for </w:t>
      </w:r>
      <w:r w:rsidRPr="00E21F2C">
        <w:rPr>
          <w:color w:val="000000"/>
          <w:szCs w:val="24"/>
        </w:rPr>
        <w:t xml:space="preserve">in points (c) </w:t>
      </w:r>
      <w:r>
        <w:rPr>
          <w:color w:val="000000"/>
          <w:szCs w:val="24"/>
        </w:rPr>
        <w:t>to</w:t>
      </w:r>
      <w:r w:rsidRPr="00E21F2C">
        <w:rPr>
          <w:color w:val="000000"/>
          <w:szCs w:val="24"/>
        </w:rPr>
        <w:t xml:space="preserve"> (</w:t>
      </w:r>
      <w:r>
        <w:rPr>
          <w:color w:val="000000"/>
          <w:szCs w:val="24"/>
        </w:rPr>
        <w:t>h</w:t>
      </w:r>
      <w:r w:rsidRPr="00E21F2C">
        <w:rPr>
          <w:color w:val="000000"/>
          <w:szCs w:val="24"/>
        </w:rPr>
        <w:t>) of Article 1</w:t>
      </w:r>
      <w:r>
        <w:rPr>
          <w:color w:val="000000"/>
          <w:szCs w:val="24"/>
        </w:rPr>
        <w:t>3</w:t>
      </w:r>
      <w:r w:rsidR="00366F8C">
        <w:rPr>
          <w:color w:val="000000"/>
          <w:szCs w:val="24"/>
        </w:rPr>
        <w:t>8</w:t>
      </w:r>
      <w:r w:rsidRPr="00E21F2C">
        <w:rPr>
          <w:color w:val="000000"/>
          <w:szCs w:val="24"/>
        </w:rPr>
        <w:t>(</w:t>
      </w:r>
      <w:r w:rsidR="004E5BFD">
        <w:rPr>
          <w:color w:val="000000"/>
          <w:szCs w:val="24"/>
        </w:rPr>
        <w:t>1</w:t>
      </w:r>
      <w:r w:rsidRPr="00E21F2C">
        <w:rPr>
          <w:color w:val="000000"/>
          <w:szCs w:val="24"/>
        </w:rPr>
        <w:t xml:space="preserve">) </w:t>
      </w:r>
      <w:r w:rsidRPr="00774A2E">
        <w:rPr>
          <w:color w:val="000000"/>
          <w:szCs w:val="24"/>
        </w:rPr>
        <w:t>or to Article 1</w:t>
      </w:r>
      <w:r>
        <w:rPr>
          <w:color w:val="000000"/>
          <w:szCs w:val="24"/>
        </w:rPr>
        <w:t>3</w:t>
      </w:r>
      <w:r w:rsidR="00366F8C">
        <w:rPr>
          <w:color w:val="000000"/>
          <w:szCs w:val="24"/>
        </w:rPr>
        <w:t>8</w:t>
      </w:r>
      <w:r w:rsidRPr="00774A2E">
        <w:rPr>
          <w:color w:val="000000"/>
          <w:szCs w:val="24"/>
        </w:rPr>
        <w:t>(</w:t>
      </w:r>
      <w:r w:rsidR="00053531">
        <w:rPr>
          <w:color w:val="000000"/>
          <w:szCs w:val="24"/>
        </w:rPr>
        <w:t>3</w:t>
      </w:r>
      <w:r w:rsidRPr="00774A2E">
        <w:rPr>
          <w:color w:val="000000"/>
          <w:szCs w:val="24"/>
        </w:rPr>
        <w:t>)</w:t>
      </w:r>
      <w:r w:rsidRPr="00E21F2C">
        <w:rPr>
          <w:color w:val="000000"/>
          <w:szCs w:val="24"/>
        </w:rPr>
        <w:t xml:space="preserve"> of the Financial</w:t>
      </w:r>
      <w:r w:rsidRPr="006F36D6">
        <w:rPr>
          <w:color w:val="000000"/>
          <w:szCs w:val="24"/>
        </w:rPr>
        <w:t xml:space="preserve"> Regulation</w:t>
      </w:r>
      <w:r>
        <w:rPr>
          <w:color w:val="000000"/>
          <w:szCs w:val="24"/>
        </w:rPr>
        <w:t>;</w:t>
      </w:r>
    </w:p>
    <w:p w14:paraId="300A9EA3" w14:textId="77777777" w:rsidR="00176131" w:rsidRPr="002A6074" w:rsidRDefault="00176131" w:rsidP="00176131">
      <w:pPr>
        <w:numPr>
          <w:ilvl w:val="0"/>
          <w:numId w:val="14"/>
        </w:numPr>
        <w:spacing w:before="100" w:beforeAutospacing="1" w:after="100" w:afterAutospacing="1"/>
        <w:jc w:val="both"/>
      </w:pPr>
      <w:r>
        <w:t>if</w:t>
      </w:r>
      <w:r w:rsidRPr="007D129C">
        <w:t xml:space="preserve"> </w:t>
      </w:r>
      <w:r>
        <w:t xml:space="preserve">the procedure </w:t>
      </w:r>
      <w:r>
        <w:rPr>
          <w:szCs w:val="24"/>
          <w:lang w:eastAsia="en-GB"/>
        </w:rPr>
        <w:t xml:space="preserve">for </w:t>
      </w:r>
      <w:r w:rsidRPr="0003387A">
        <w:rPr>
          <w:szCs w:val="24"/>
          <w:lang w:eastAsia="en-GB"/>
        </w:rPr>
        <w:t>award</w:t>
      </w:r>
      <w:r>
        <w:rPr>
          <w:szCs w:val="24"/>
          <w:lang w:eastAsia="en-GB"/>
        </w:rPr>
        <w:t xml:space="preserve">ing the FWC </w:t>
      </w:r>
      <w:r w:rsidRPr="00032D7C">
        <w:rPr>
          <w:szCs w:val="24"/>
          <w:lang w:eastAsia="en-GB"/>
        </w:rPr>
        <w:t xml:space="preserve">or the </w:t>
      </w:r>
      <w:r w:rsidRPr="00937BC6">
        <w:rPr>
          <w:i/>
          <w:szCs w:val="24"/>
          <w:lang w:eastAsia="en-GB"/>
        </w:rPr>
        <w:t>implementation of the FWC</w:t>
      </w:r>
      <w:r>
        <w:rPr>
          <w:szCs w:val="24"/>
          <w:lang w:eastAsia="en-GB"/>
        </w:rPr>
        <w:t xml:space="preserve"> prove</w:t>
      </w:r>
      <w:r w:rsidRPr="0003387A">
        <w:rPr>
          <w:szCs w:val="24"/>
          <w:lang w:eastAsia="en-GB"/>
        </w:rPr>
        <w:t xml:space="preserve"> to have been subject to </w:t>
      </w:r>
      <w:r w:rsidRPr="00B37BF1">
        <w:rPr>
          <w:i/>
          <w:szCs w:val="24"/>
          <w:lang w:eastAsia="en-GB"/>
        </w:rPr>
        <w:t>irregularities</w:t>
      </w:r>
      <w:r>
        <w:rPr>
          <w:szCs w:val="24"/>
          <w:lang w:eastAsia="en-GB"/>
        </w:rPr>
        <w:t>,</w:t>
      </w:r>
      <w:r w:rsidRPr="001A127D">
        <w:rPr>
          <w:szCs w:val="24"/>
          <w:lang w:eastAsia="en-GB"/>
        </w:rPr>
        <w:t xml:space="preserve"> </w:t>
      </w:r>
      <w:r w:rsidRPr="00B37BF1">
        <w:rPr>
          <w:i/>
          <w:szCs w:val="24"/>
          <w:lang w:eastAsia="en-GB"/>
        </w:rPr>
        <w:t>fraud</w:t>
      </w:r>
      <w:r>
        <w:rPr>
          <w:i/>
          <w:szCs w:val="24"/>
          <w:lang w:eastAsia="en-GB"/>
        </w:rPr>
        <w:t xml:space="preserve"> </w:t>
      </w:r>
      <w:r>
        <w:rPr>
          <w:szCs w:val="24"/>
          <w:lang w:eastAsia="en-GB"/>
        </w:rPr>
        <w:t xml:space="preserve">or </w:t>
      </w:r>
      <w:r w:rsidRPr="002A6074">
        <w:rPr>
          <w:i/>
          <w:szCs w:val="24"/>
          <w:lang w:eastAsia="en-GB"/>
        </w:rPr>
        <w:t>breach of obligations</w:t>
      </w:r>
      <w:r w:rsidRPr="002A6074">
        <w:t>;</w:t>
      </w:r>
    </w:p>
    <w:p w14:paraId="2274AACF" w14:textId="77777777" w:rsidR="00176131" w:rsidRPr="00546D9E" w:rsidRDefault="00176131" w:rsidP="00176131">
      <w:pPr>
        <w:numPr>
          <w:ilvl w:val="0"/>
          <w:numId w:val="14"/>
        </w:numPr>
        <w:spacing w:before="100" w:beforeAutospacing="1" w:after="100" w:afterAutospacing="1"/>
        <w:jc w:val="both"/>
      </w:pPr>
      <w:r>
        <w:t xml:space="preserve">if the contractor does not comply with applicable obligations under environmental, social and labour law established by Union law, national law, collective agreements or by the international environmental, social and labour law provisions listed in </w:t>
      </w:r>
      <w:r>
        <w:rPr>
          <w:sz w:val="23"/>
          <w:szCs w:val="23"/>
        </w:rPr>
        <w:t xml:space="preserve">Annex X to Directive 2014/24/EU; </w:t>
      </w:r>
    </w:p>
    <w:p w14:paraId="70C987A3" w14:textId="77777777" w:rsidR="00176131" w:rsidRDefault="00176131" w:rsidP="00176131">
      <w:pPr>
        <w:numPr>
          <w:ilvl w:val="0"/>
          <w:numId w:val="14"/>
        </w:numPr>
        <w:spacing w:before="100" w:beforeAutospacing="1" w:after="100" w:afterAutospacing="1"/>
        <w:jc w:val="both"/>
      </w:pPr>
      <w:r>
        <w:t xml:space="preserve">if the contractor is in a situation that could constitute a </w:t>
      </w:r>
      <w:r w:rsidRPr="00B37BF1">
        <w:rPr>
          <w:i/>
        </w:rPr>
        <w:t>conflict of interest</w:t>
      </w:r>
      <w:r>
        <w:t xml:space="preserve"> or a </w:t>
      </w:r>
      <w:r w:rsidRPr="00B37BF1">
        <w:rPr>
          <w:i/>
        </w:rPr>
        <w:t>professional conflicting interest</w:t>
      </w:r>
      <w:r>
        <w:t xml:space="preserve"> as referred to in Article II.7; </w:t>
      </w:r>
    </w:p>
    <w:p w14:paraId="7E655A25" w14:textId="26B8B0F2" w:rsidR="00176131" w:rsidRDefault="00176131" w:rsidP="00176131">
      <w:pPr>
        <w:numPr>
          <w:ilvl w:val="0"/>
          <w:numId w:val="14"/>
        </w:numPr>
        <w:spacing w:before="100" w:beforeAutospacing="1" w:after="100" w:afterAutospacing="1"/>
        <w:jc w:val="both"/>
      </w:pPr>
      <w:r>
        <w:t>if</w:t>
      </w:r>
      <w:r w:rsidRPr="007D129C">
        <w:t xml:space="preserve"> a change </w:t>
      </w:r>
      <w:r>
        <w:t>to</w:t>
      </w:r>
      <w:r w:rsidRPr="007D129C">
        <w:t xml:space="preserve"> the </w:t>
      </w:r>
      <w:r>
        <w:t>c</w:t>
      </w:r>
      <w:r w:rsidRPr="007D129C">
        <w:t>ontractor’s legal, financial, technical</w:t>
      </w:r>
      <w:r>
        <w:t>,</w:t>
      </w:r>
      <w:r w:rsidRPr="007D129C">
        <w:t xml:space="preserve"> organisational </w:t>
      </w:r>
      <w:r>
        <w:t xml:space="preserve">or ownership </w:t>
      </w:r>
      <w:r w:rsidRPr="007D129C">
        <w:t xml:space="preserve">situation </w:t>
      </w:r>
      <w:r>
        <w:t xml:space="preserve">is likely to substantially affect the </w:t>
      </w:r>
      <w:r w:rsidRPr="00937BC6">
        <w:rPr>
          <w:i/>
        </w:rPr>
        <w:t>implementation of the FWC</w:t>
      </w:r>
      <w:r>
        <w:t xml:space="preserve"> or substantially modify the conditions under which the FWC was initially awarded or a change regarding the exclusion situations listed in Article 13</w:t>
      </w:r>
      <w:r w:rsidR="008D4DA1">
        <w:t>8</w:t>
      </w:r>
      <w:r>
        <w:t xml:space="preserve"> of Regulation (EU) 20</w:t>
      </w:r>
      <w:r w:rsidR="00053531">
        <w:t>24</w:t>
      </w:r>
      <w:r>
        <w:t>/</w:t>
      </w:r>
      <w:r w:rsidR="00053531">
        <w:t>2509</w:t>
      </w:r>
      <w:r>
        <w:t xml:space="preserve"> that calls into question the </w:t>
      </w:r>
      <w:r w:rsidRPr="00D9512B">
        <w:t>decision to award the contract</w:t>
      </w:r>
      <w:r>
        <w:t>;</w:t>
      </w:r>
    </w:p>
    <w:p w14:paraId="114026DE" w14:textId="77777777" w:rsidR="00176131" w:rsidRPr="007D129C" w:rsidRDefault="00176131" w:rsidP="00176131">
      <w:pPr>
        <w:numPr>
          <w:ilvl w:val="0"/>
          <w:numId w:val="14"/>
        </w:numPr>
        <w:spacing w:before="100" w:beforeAutospacing="1" w:after="100" w:afterAutospacing="1"/>
        <w:jc w:val="both"/>
      </w:pPr>
      <w:r w:rsidRPr="00B51C7B">
        <w:t>i</w:t>
      </w:r>
      <w:r w:rsidRPr="0083568F">
        <w:t xml:space="preserve">n </w:t>
      </w:r>
      <w:r>
        <w:t xml:space="preserve">the event </w:t>
      </w:r>
      <w:r w:rsidRPr="0083568F">
        <w:t xml:space="preserve">of </w:t>
      </w:r>
      <w:r w:rsidRPr="00B37BF1">
        <w:rPr>
          <w:i/>
        </w:rPr>
        <w:t>force majeure</w:t>
      </w:r>
      <w:r w:rsidRPr="006D51BD">
        <w:rPr>
          <w:color w:val="000000"/>
          <w:lang w:eastAsia="en-GB"/>
        </w:rPr>
        <w:t xml:space="preserve">, where either resuming implementation is impossible or the </w:t>
      </w:r>
      <w:r>
        <w:rPr>
          <w:color w:val="000000"/>
          <w:lang w:eastAsia="en-GB"/>
        </w:rPr>
        <w:t>necessary ensuing amendments</w:t>
      </w:r>
      <w:r w:rsidRPr="006D51BD">
        <w:rPr>
          <w:color w:val="000000"/>
          <w:lang w:eastAsia="en-GB"/>
        </w:rPr>
        <w:t xml:space="preserve"> to the </w:t>
      </w:r>
      <w:r w:rsidRPr="006D51BD">
        <w:rPr>
          <w:lang w:eastAsia="en-GB"/>
        </w:rPr>
        <w:t xml:space="preserve">FWC or </w:t>
      </w:r>
      <w:r>
        <w:rPr>
          <w:lang w:eastAsia="en-GB"/>
        </w:rPr>
        <w:t xml:space="preserve">a </w:t>
      </w:r>
      <w:r w:rsidRPr="006D51BD">
        <w:rPr>
          <w:lang w:eastAsia="en-GB"/>
        </w:rPr>
        <w:t xml:space="preserve">specific contract </w:t>
      </w:r>
      <w:r>
        <w:rPr>
          <w:color w:val="000000"/>
          <w:lang w:eastAsia="en-GB"/>
        </w:rPr>
        <w:t>would</w:t>
      </w:r>
      <w:r w:rsidRPr="006D51BD">
        <w:rPr>
          <w:color w:val="000000"/>
          <w:lang w:eastAsia="en-GB"/>
        </w:rPr>
        <w:t xml:space="preserve"> </w:t>
      </w:r>
      <w:r>
        <w:rPr>
          <w:lang w:eastAsia="en-GB"/>
        </w:rPr>
        <w:t>mean that the</w:t>
      </w:r>
      <w:r w:rsidRPr="006D51BD">
        <w:rPr>
          <w:lang w:eastAsia="en-GB"/>
        </w:rPr>
        <w:t xml:space="preserve"> tender specifications </w:t>
      </w:r>
      <w:r>
        <w:rPr>
          <w:lang w:eastAsia="en-GB"/>
        </w:rPr>
        <w:t xml:space="preserve">are </w:t>
      </w:r>
      <w:r w:rsidRPr="006D51BD">
        <w:rPr>
          <w:lang w:eastAsia="en-GB"/>
        </w:rPr>
        <w:t>no longer fulfilled or result in unequal treatment of tenderers or contractors</w:t>
      </w:r>
      <w:r>
        <w:t>;</w:t>
      </w:r>
    </w:p>
    <w:p w14:paraId="651FDC00" w14:textId="77777777" w:rsidR="00176131" w:rsidRDefault="00176131" w:rsidP="00176131">
      <w:pPr>
        <w:numPr>
          <w:ilvl w:val="0"/>
          <w:numId w:val="14"/>
        </w:numPr>
        <w:spacing w:before="100" w:beforeAutospacing="1" w:after="100" w:afterAutospacing="1"/>
        <w:jc w:val="both"/>
      </w:pPr>
      <w:r>
        <w:t xml:space="preserve">if the needs of the contracting authority change and it no longer requires new services under the FWC; in such cases ongoing specific contracts remain unaffected; </w:t>
      </w:r>
    </w:p>
    <w:p w14:paraId="1247E589" w14:textId="77777777" w:rsidR="00176131" w:rsidRDefault="00176131" w:rsidP="00176131">
      <w:pPr>
        <w:numPr>
          <w:ilvl w:val="0"/>
          <w:numId w:val="14"/>
        </w:numPr>
        <w:spacing w:before="100" w:beforeAutospacing="1" w:after="100" w:afterAutospacing="1"/>
        <w:jc w:val="both"/>
      </w:pPr>
      <w:r>
        <w:t>if</w:t>
      </w:r>
      <w:r w:rsidRPr="007D129C">
        <w:t xml:space="preserve"> the termination of the </w:t>
      </w:r>
      <w:r>
        <w:t>FWC</w:t>
      </w:r>
      <w:r w:rsidRPr="007D129C">
        <w:t xml:space="preserve"> with one or more of the contractors</w:t>
      </w:r>
      <w:r>
        <w:t xml:space="preserve"> means that</w:t>
      </w:r>
      <w:r w:rsidRPr="007D129C">
        <w:t xml:space="preserve"> the multiple </w:t>
      </w:r>
      <w:r>
        <w:t>FWC</w:t>
      </w:r>
      <w:r w:rsidRPr="007D129C">
        <w:t xml:space="preserve"> with reopening of competition </w:t>
      </w:r>
      <w:r>
        <w:t>no longer has the</w:t>
      </w:r>
      <w:r w:rsidRPr="007D129C">
        <w:t xml:space="preserve"> minimum required </w:t>
      </w:r>
      <w:r>
        <w:t xml:space="preserve">level of </w:t>
      </w:r>
      <w:r w:rsidRPr="007D129C">
        <w:t>competition</w:t>
      </w:r>
      <w:r>
        <w:t>;</w:t>
      </w:r>
    </w:p>
    <w:p w14:paraId="6B3D8412" w14:textId="77777777" w:rsidR="00176131" w:rsidRDefault="00176131" w:rsidP="00176131">
      <w:pPr>
        <w:numPr>
          <w:ilvl w:val="0"/>
          <w:numId w:val="14"/>
        </w:numPr>
        <w:spacing w:before="100" w:beforeAutospacing="1" w:after="100" w:afterAutospacing="1"/>
        <w:jc w:val="both"/>
      </w:pPr>
      <w:r>
        <w:t>i</w:t>
      </w:r>
      <w:r w:rsidRPr="00AD05E1">
        <w:t xml:space="preserve">f the contractor </w:t>
      </w:r>
      <w:r>
        <w:t xml:space="preserve">is in breach of the data protection obligations resulting from Article II.9.2; </w:t>
      </w:r>
    </w:p>
    <w:p w14:paraId="3200956F" w14:textId="77777777" w:rsidR="00176131" w:rsidRDefault="00176131" w:rsidP="00176131">
      <w:pPr>
        <w:numPr>
          <w:ilvl w:val="0"/>
          <w:numId w:val="14"/>
        </w:numPr>
        <w:spacing w:before="100" w:beforeAutospacing="1" w:after="100" w:afterAutospacing="1"/>
        <w:jc w:val="both"/>
      </w:pPr>
      <w:r>
        <w:t>if the contractor does not comply with the applicable data protection obligations resulting from Regulation (EU) 2016/679.</w:t>
      </w:r>
    </w:p>
    <w:p w14:paraId="5B719691" w14:textId="77777777" w:rsidR="00176131" w:rsidRDefault="00176131" w:rsidP="00176131">
      <w:pPr>
        <w:pStyle w:val="Heading3"/>
        <w:keepLines w:val="0"/>
        <w:numPr>
          <w:ilvl w:val="2"/>
          <w:numId w:val="25"/>
        </w:numPr>
        <w:spacing w:before="100" w:beforeAutospacing="1" w:after="100" w:afterAutospacing="1"/>
      </w:pPr>
      <w:r>
        <w:t>Grounds for termination by the contractor</w:t>
      </w:r>
    </w:p>
    <w:p w14:paraId="2FAA3150" w14:textId="77777777" w:rsidR="00176131" w:rsidRDefault="00176131" w:rsidP="00176131">
      <w:pPr>
        <w:autoSpaceDE w:val="0"/>
        <w:autoSpaceDN w:val="0"/>
        <w:adjustRightInd w:val="0"/>
        <w:spacing w:before="100" w:beforeAutospacing="1" w:after="100" w:afterAutospacing="1"/>
        <w:jc w:val="both"/>
      </w:pPr>
      <w:r w:rsidRPr="007D129C">
        <w:t xml:space="preserve">The </w:t>
      </w:r>
      <w:r>
        <w:t>contractor</w:t>
      </w:r>
      <w:r w:rsidRPr="007D129C">
        <w:t xml:space="preserve"> may terminate the </w:t>
      </w:r>
      <w:r>
        <w:t>FWC</w:t>
      </w:r>
      <w:r w:rsidRPr="007D129C">
        <w:t xml:space="preserve"> or a</w:t>
      </w:r>
      <w:r>
        <w:t>ny on-going</w:t>
      </w:r>
      <w:r w:rsidRPr="007D129C">
        <w:t xml:space="preserve"> specific contract</w:t>
      </w:r>
      <w:r>
        <w:t xml:space="preserve"> if the contracting authority fails to comply with its obligations, in particular the obligation to provide the information needed for the contractor to implement the FWC or to perform a specific contract as provided for in the tender specifications.</w:t>
      </w:r>
    </w:p>
    <w:p w14:paraId="2F328E79" w14:textId="77777777" w:rsidR="00176131" w:rsidRDefault="00176131" w:rsidP="00176131">
      <w:pPr>
        <w:pStyle w:val="Heading3"/>
        <w:keepLines w:val="0"/>
        <w:numPr>
          <w:ilvl w:val="2"/>
          <w:numId w:val="25"/>
        </w:numPr>
        <w:spacing w:before="100" w:beforeAutospacing="1" w:after="100" w:afterAutospacing="1"/>
      </w:pPr>
      <w:r>
        <w:t>Procedure for termination</w:t>
      </w:r>
    </w:p>
    <w:p w14:paraId="41908B94" w14:textId="77777777" w:rsidR="00176131" w:rsidRDefault="00176131" w:rsidP="00176131">
      <w:pPr>
        <w:spacing w:before="100" w:beforeAutospacing="1" w:after="100" w:afterAutospacing="1"/>
        <w:jc w:val="both"/>
        <w:rPr>
          <w:szCs w:val="24"/>
          <w:lang w:eastAsia="en-GB"/>
        </w:rPr>
      </w:pPr>
      <w:r>
        <w:rPr>
          <w:szCs w:val="24"/>
          <w:lang w:eastAsia="en-GB"/>
        </w:rPr>
        <w:t xml:space="preserve">A party must </w:t>
      </w:r>
      <w:r w:rsidRPr="00B37BF1">
        <w:rPr>
          <w:i/>
          <w:szCs w:val="24"/>
          <w:lang w:eastAsia="en-GB"/>
        </w:rPr>
        <w:t>formally notify</w:t>
      </w:r>
      <w:r w:rsidRPr="00D8339A">
        <w:rPr>
          <w:szCs w:val="24"/>
          <w:lang w:eastAsia="en-GB"/>
        </w:rPr>
        <w:t xml:space="preserve"> </w:t>
      </w:r>
      <w:r>
        <w:rPr>
          <w:szCs w:val="24"/>
          <w:lang w:eastAsia="en-GB"/>
        </w:rPr>
        <w:t xml:space="preserve">the other party of its intention to terminate the FWC or a specific contract and the grounds for termination. </w:t>
      </w:r>
    </w:p>
    <w:p w14:paraId="61477B83" w14:textId="77777777" w:rsidR="00176131" w:rsidRDefault="00176131" w:rsidP="00176131">
      <w:pPr>
        <w:spacing w:before="100" w:beforeAutospacing="1" w:after="100" w:afterAutospacing="1"/>
        <w:jc w:val="both"/>
        <w:rPr>
          <w:szCs w:val="24"/>
          <w:lang w:eastAsia="en-GB"/>
        </w:rPr>
      </w:pPr>
      <w:r>
        <w:rPr>
          <w:szCs w:val="24"/>
          <w:lang w:eastAsia="en-GB"/>
        </w:rPr>
        <w:lastRenderedPageBreak/>
        <w:t xml:space="preserve">The other party </w:t>
      </w:r>
      <w:r>
        <w:rPr>
          <w:szCs w:val="24"/>
        </w:rPr>
        <w:t>has</w:t>
      </w:r>
      <w:r w:rsidRPr="005F267B">
        <w:rPr>
          <w:szCs w:val="24"/>
        </w:rPr>
        <w:t xml:space="preserve"> 30 days </w:t>
      </w:r>
      <w:r>
        <w:rPr>
          <w:szCs w:val="24"/>
        </w:rPr>
        <w:t>following</w:t>
      </w:r>
      <w:r w:rsidRPr="005F267B">
        <w:rPr>
          <w:szCs w:val="24"/>
        </w:rPr>
        <w:t xml:space="preserve"> the date of receipt to </w:t>
      </w:r>
      <w:r>
        <w:rPr>
          <w:szCs w:val="24"/>
          <w:lang w:eastAsia="en-GB"/>
        </w:rPr>
        <w:t xml:space="preserve">submit observations, including </w:t>
      </w:r>
      <w:r w:rsidRPr="00C75428">
        <w:rPr>
          <w:szCs w:val="24"/>
          <w:lang w:eastAsia="en-GB"/>
        </w:rPr>
        <w:t xml:space="preserve">the measures </w:t>
      </w:r>
      <w:r>
        <w:rPr>
          <w:szCs w:val="24"/>
          <w:lang w:eastAsia="en-GB"/>
        </w:rPr>
        <w:t xml:space="preserve">it has </w:t>
      </w:r>
      <w:r w:rsidRPr="00C75428">
        <w:rPr>
          <w:szCs w:val="24"/>
          <w:lang w:eastAsia="en-GB"/>
        </w:rPr>
        <w:t xml:space="preserve">taken </w:t>
      </w:r>
      <w:r>
        <w:rPr>
          <w:szCs w:val="24"/>
          <w:lang w:eastAsia="en-GB"/>
        </w:rPr>
        <w:t xml:space="preserve">or will take </w:t>
      </w:r>
      <w:r w:rsidRPr="00C75428">
        <w:rPr>
          <w:szCs w:val="24"/>
          <w:lang w:eastAsia="en-GB"/>
        </w:rPr>
        <w:t>to continue</w:t>
      </w:r>
      <w:r>
        <w:rPr>
          <w:szCs w:val="24"/>
          <w:lang w:eastAsia="en-GB"/>
        </w:rPr>
        <w:t xml:space="preserve"> </w:t>
      </w:r>
      <w:r w:rsidRPr="00C75428">
        <w:rPr>
          <w:szCs w:val="24"/>
          <w:lang w:eastAsia="en-GB"/>
        </w:rPr>
        <w:t>fulfil</w:t>
      </w:r>
      <w:r>
        <w:rPr>
          <w:szCs w:val="24"/>
          <w:lang w:eastAsia="en-GB"/>
        </w:rPr>
        <w:t>ling</w:t>
      </w:r>
      <w:r w:rsidRPr="00C75428">
        <w:rPr>
          <w:szCs w:val="24"/>
          <w:lang w:eastAsia="en-GB"/>
        </w:rPr>
        <w:t xml:space="preserve"> </w:t>
      </w:r>
      <w:r>
        <w:rPr>
          <w:szCs w:val="24"/>
          <w:lang w:eastAsia="en-GB"/>
        </w:rPr>
        <w:t xml:space="preserve">its contractual </w:t>
      </w:r>
      <w:r w:rsidRPr="00C75428">
        <w:rPr>
          <w:szCs w:val="24"/>
          <w:lang w:eastAsia="en-GB"/>
        </w:rPr>
        <w:t>obligations</w:t>
      </w:r>
      <w:r>
        <w:rPr>
          <w:szCs w:val="24"/>
          <w:lang w:eastAsia="en-GB"/>
        </w:rPr>
        <w:t xml:space="preserve">. Failing that, the decision to terminate becomes enforceable the day after the time limit for submitting observations has elapsed. </w:t>
      </w:r>
    </w:p>
    <w:p w14:paraId="0E5A4D20" w14:textId="77777777" w:rsidR="00176131" w:rsidRDefault="00176131" w:rsidP="00176131">
      <w:pPr>
        <w:spacing w:before="100" w:beforeAutospacing="1" w:after="100" w:afterAutospacing="1"/>
        <w:jc w:val="both"/>
        <w:rPr>
          <w:szCs w:val="24"/>
          <w:lang w:eastAsia="en-GB"/>
        </w:rPr>
      </w:pPr>
      <w:r>
        <w:rPr>
          <w:szCs w:val="24"/>
          <w:lang w:eastAsia="en-GB"/>
        </w:rPr>
        <w:t xml:space="preserve">If the other party submits observations, the party intending to terminate must </w:t>
      </w:r>
      <w:r w:rsidRPr="00B37BF1">
        <w:rPr>
          <w:i/>
          <w:szCs w:val="24"/>
          <w:lang w:eastAsia="en-GB"/>
        </w:rPr>
        <w:t>formally notify</w:t>
      </w:r>
      <w:r>
        <w:rPr>
          <w:szCs w:val="24"/>
          <w:lang w:eastAsia="en-GB"/>
        </w:rPr>
        <w:t xml:space="preserve"> it either of the withdrawal of its intention to terminate or of its final decision to terminate. </w:t>
      </w:r>
    </w:p>
    <w:p w14:paraId="394D73C1" w14:textId="77777777" w:rsidR="00176131" w:rsidRDefault="00176131" w:rsidP="00176131">
      <w:pPr>
        <w:spacing w:before="100" w:beforeAutospacing="1" w:after="100" w:afterAutospacing="1"/>
        <w:jc w:val="both"/>
        <w:rPr>
          <w:szCs w:val="24"/>
          <w:lang w:eastAsia="en-GB"/>
        </w:rPr>
      </w:pPr>
      <w:r>
        <w:rPr>
          <w:szCs w:val="24"/>
          <w:lang w:eastAsia="en-GB"/>
        </w:rPr>
        <w:t>In the cases referred to in points (a) to (d), (g) to (i), (k) and (n</w:t>
      </w:r>
      <w:r w:rsidRPr="00F7707A">
        <w:rPr>
          <w:szCs w:val="24"/>
          <w:lang w:eastAsia="en-GB"/>
        </w:rPr>
        <w:t>)</w:t>
      </w:r>
      <w:r>
        <w:rPr>
          <w:szCs w:val="24"/>
          <w:lang w:eastAsia="en-GB"/>
        </w:rPr>
        <w:t xml:space="preserve"> of Article II.18.1 and in Article II.18.2, the date on which the termination takes effect must be specified in the </w:t>
      </w:r>
      <w:r w:rsidRPr="00B37BF1">
        <w:rPr>
          <w:i/>
          <w:szCs w:val="24"/>
          <w:lang w:eastAsia="en-GB"/>
        </w:rPr>
        <w:t>formal notification</w:t>
      </w:r>
      <w:r>
        <w:rPr>
          <w:szCs w:val="24"/>
          <w:lang w:eastAsia="en-GB"/>
        </w:rPr>
        <w:t>.</w:t>
      </w:r>
    </w:p>
    <w:p w14:paraId="6B5E969E" w14:textId="77777777" w:rsidR="00176131" w:rsidRDefault="00176131" w:rsidP="00176131">
      <w:pPr>
        <w:spacing w:before="100" w:beforeAutospacing="1" w:after="100" w:afterAutospacing="1"/>
        <w:jc w:val="both"/>
        <w:rPr>
          <w:szCs w:val="24"/>
          <w:lang w:eastAsia="en-GB"/>
        </w:rPr>
      </w:pPr>
      <w:r>
        <w:rPr>
          <w:szCs w:val="24"/>
          <w:lang w:eastAsia="en-GB"/>
        </w:rPr>
        <w:t xml:space="preserve">In the cases referred to in points (e), (f) and (j) of Article II.18.1, the termination takes effect on the day following the date on which the contractor receives </w:t>
      </w:r>
      <w:r w:rsidRPr="00B37BF1">
        <w:rPr>
          <w:i/>
          <w:szCs w:val="24"/>
          <w:lang w:eastAsia="en-GB"/>
        </w:rPr>
        <w:t>notification</w:t>
      </w:r>
      <w:r>
        <w:rPr>
          <w:szCs w:val="24"/>
          <w:lang w:eastAsia="en-GB"/>
        </w:rPr>
        <w:t xml:space="preserve"> of termination. </w:t>
      </w:r>
    </w:p>
    <w:p w14:paraId="26C50DA2" w14:textId="77777777" w:rsidR="00176131" w:rsidRPr="006D51BD" w:rsidRDefault="00176131" w:rsidP="00176131">
      <w:pPr>
        <w:spacing w:before="100" w:beforeAutospacing="1" w:after="100" w:afterAutospacing="1"/>
        <w:jc w:val="both"/>
      </w:pPr>
      <w:r w:rsidRPr="006D51BD">
        <w:rPr>
          <w:iCs/>
        </w:rPr>
        <w:t xml:space="preserve">In addition, </w:t>
      </w:r>
      <w:r>
        <w:rPr>
          <w:iCs/>
        </w:rPr>
        <w:t>at the</w:t>
      </w:r>
      <w:r w:rsidRPr="006D51BD">
        <w:rPr>
          <w:iCs/>
        </w:rPr>
        <w:t xml:space="preserve"> request </w:t>
      </w:r>
      <w:r>
        <w:rPr>
          <w:iCs/>
        </w:rPr>
        <w:t>of</w:t>
      </w:r>
      <w:r w:rsidRPr="006D51BD">
        <w:rPr>
          <w:iCs/>
        </w:rPr>
        <w:t xml:space="preserve"> the contracting authority and regardless of the ground</w:t>
      </w:r>
      <w:r>
        <w:rPr>
          <w:iCs/>
        </w:rPr>
        <w:t>s</w:t>
      </w:r>
      <w:r w:rsidRPr="006D51BD">
        <w:rPr>
          <w:iCs/>
        </w:rPr>
        <w:t xml:space="preserve"> for termination, the contractor must provide all necessary assistance, including information, documents and files, to allow the contracting authority to complete, continue or </w:t>
      </w:r>
      <w:r>
        <w:rPr>
          <w:iCs/>
        </w:rPr>
        <w:t>transfer</w:t>
      </w:r>
      <w:r w:rsidRPr="006D51BD">
        <w:rPr>
          <w:iCs/>
        </w:rPr>
        <w:t xml:space="preserve"> the services to a new contractor or internally, without interruption or adverse effect on the quality or continuity of the services. The parties may agree to draw</w:t>
      </w:r>
      <w:r>
        <w:rPr>
          <w:iCs/>
        </w:rPr>
        <w:t xml:space="preserve"> up</w:t>
      </w:r>
      <w:r w:rsidRPr="006D51BD">
        <w:rPr>
          <w:iCs/>
        </w:rPr>
        <w:t xml:space="preserve"> a transition plan detailing the contractor’s assistance unless such plan is already detailed in other contractual documents or in the tender specifications. The contractor must provide such assistance at no additional cost, except if it can demonstrate that it requires substantial additional resources or means, in which case it must provide an estimate of the costs involved and the parties will negotiate an arrangement in good faith</w:t>
      </w:r>
      <w:r w:rsidRPr="006D51BD">
        <w:t>.</w:t>
      </w:r>
    </w:p>
    <w:p w14:paraId="70A8B86B" w14:textId="77777777" w:rsidR="00176131" w:rsidRPr="007D129C" w:rsidRDefault="00176131" w:rsidP="00176131">
      <w:pPr>
        <w:pStyle w:val="Heading3"/>
        <w:keepLines w:val="0"/>
        <w:numPr>
          <w:ilvl w:val="2"/>
          <w:numId w:val="25"/>
        </w:numPr>
        <w:spacing w:before="100" w:beforeAutospacing="1" w:after="100" w:afterAutospacing="1"/>
      </w:pPr>
      <w:r>
        <w:t>Effects</w:t>
      </w:r>
      <w:r w:rsidRPr="007D129C">
        <w:t xml:space="preserve"> of termination</w:t>
      </w:r>
    </w:p>
    <w:p w14:paraId="13B7E665" w14:textId="77777777" w:rsidR="00176131" w:rsidRPr="009F5F15" w:rsidRDefault="00176131" w:rsidP="00176131">
      <w:pPr>
        <w:spacing w:before="100" w:beforeAutospacing="1" w:after="100" w:afterAutospacing="1"/>
        <w:jc w:val="both"/>
        <w:rPr>
          <w:b/>
          <w:color w:val="000000"/>
        </w:rPr>
      </w:pPr>
      <w:r>
        <w:rPr>
          <w:color w:val="000000"/>
        </w:rPr>
        <w:t xml:space="preserve">The contractor is liable for damage incurred by the contracting authority as a result of the termination of the FWC or a specific contract, including the additional cost of appointing and contracting another contractor to provide or complete the services, except if the damage is a result of a termination in accordance with Article II.18.1(j), (k) or (l) or  Article II.18.2. The contracting authority may claim compensation for such damage. </w:t>
      </w:r>
    </w:p>
    <w:p w14:paraId="110E7E8C" w14:textId="77777777" w:rsidR="00176131" w:rsidRDefault="00176131" w:rsidP="00176131">
      <w:pPr>
        <w:spacing w:before="100" w:beforeAutospacing="1" w:after="100" w:afterAutospacing="1"/>
        <w:jc w:val="both"/>
        <w:rPr>
          <w:szCs w:val="24"/>
        </w:rPr>
      </w:pPr>
      <w:r>
        <w:rPr>
          <w:szCs w:val="24"/>
        </w:rPr>
        <w:t>T</w:t>
      </w:r>
      <w:r w:rsidRPr="00CA5BE2">
        <w:rPr>
          <w:szCs w:val="24"/>
        </w:rPr>
        <w:t>he contractor</w:t>
      </w:r>
      <w:r w:rsidRPr="007D129C">
        <w:rPr>
          <w:szCs w:val="24"/>
        </w:rPr>
        <w:t xml:space="preserve"> </w:t>
      </w:r>
      <w:r>
        <w:rPr>
          <w:szCs w:val="24"/>
        </w:rPr>
        <w:t xml:space="preserve">is not entitled to compensation for any loss resulting from the termination of the FWC or a specific contract, </w:t>
      </w:r>
      <w:r w:rsidRPr="007D129C">
        <w:rPr>
          <w:szCs w:val="24"/>
        </w:rPr>
        <w:t>including loss of anticipated profits</w:t>
      </w:r>
      <w:r>
        <w:rPr>
          <w:szCs w:val="24"/>
        </w:rPr>
        <w:t xml:space="preserve">, </w:t>
      </w:r>
      <w:r>
        <w:rPr>
          <w:color w:val="000000"/>
        </w:rPr>
        <w:t>unless the loss was caused by the situation specified in Article II.18.2</w:t>
      </w:r>
      <w:r w:rsidRPr="007D129C">
        <w:rPr>
          <w:szCs w:val="24"/>
        </w:rPr>
        <w:t xml:space="preserve">. </w:t>
      </w:r>
    </w:p>
    <w:p w14:paraId="741969C4" w14:textId="77777777" w:rsidR="00176131" w:rsidRDefault="00176131" w:rsidP="00176131">
      <w:pPr>
        <w:spacing w:before="100" w:beforeAutospacing="1" w:after="100" w:afterAutospacing="1"/>
        <w:jc w:val="both"/>
        <w:rPr>
          <w:szCs w:val="24"/>
        </w:rPr>
      </w:pPr>
      <w:r>
        <w:rPr>
          <w:szCs w:val="24"/>
        </w:rPr>
        <w:t>T</w:t>
      </w:r>
      <w:r w:rsidRPr="007D129C">
        <w:rPr>
          <w:szCs w:val="24"/>
        </w:rPr>
        <w:t xml:space="preserve">he </w:t>
      </w:r>
      <w:r>
        <w:rPr>
          <w:szCs w:val="24"/>
        </w:rPr>
        <w:t>c</w:t>
      </w:r>
      <w:r w:rsidRPr="007D129C">
        <w:rPr>
          <w:szCs w:val="24"/>
        </w:rPr>
        <w:t xml:space="preserve">ontractor </w:t>
      </w:r>
      <w:r>
        <w:rPr>
          <w:szCs w:val="24"/>
        </w:rPr>
        <w:t>must</w:t>
      </w:r>
      <w:r w:rsidRPr="007D129C">
        <w:rPr>
          <w:szCs w:val="24"/>
        </w:rPr>
        <w:t xml:space="preserve"> take all</w:t>
      </w:r>
      <w:r>
        <w:rPr>
          <w:szCs w:val="24"/>
        </w:rPr>
        <w:t xml:space="preserve"> </w:t>
      </w:r>
      <w:r w:rsidRPr="007D129C">
        <w:rPr>
          <w:szCs w:val="24"/>
        </w:rPr>
        <w:t xml:space="preserve">appropriate measures to minimise costs, prevent damage and cancel or reduce </w:t>
      </w:r>
      <w:r>
        <w:rPr>
          <w:szCs w:val="24"/>
        </w:rPr>
        <w:t>its</w:t>
      </w:r>
      <w:r w:rsidRPr="007D129C">
        <w:rPr>
          <w:szCs w:val="24"/>
        </w:rPr>
        <w:t xml:space="preserve"> commitments. </w:t>
      </w:r>
    </w:p>
    <w:p w14:paraId="0DFB8B27" w14:textId="77777777" w:rsidR="00176131" w:rsidRDefault="00176131" w:rsidP="00176131">
      <w:pPr>
        <w:spacing w:before="100" w:beforeAutospacing="1" w:after="100" w:afterAutospacing="1"/>
        <w:jc w:val="both"/>
        <w:rPr>
          <w:color w:val="000000"/>
        </w:rPr>
      </w:pPr>
      <w:r>
        <w:rPr>
          <w:szCs w:val="24"/>
        </w:rPr>
        <w:t xml:space="preserve">Within 60 days of the date of termination, the contractor must submit any report, deliverable or </w:t>
      </w:r>
      <w:r w:rsidRPr="004771FD">
        <w:rPr>
          <w:i/>
          <w:szCs w:val="24"/>
        </w:rPr>
        <w:t>result</w:t>
      </w:r>
      <w:r>
        <w:rPr>
          <w:szCs w:val="24"/>
        </w:rPr>
        <w:t xml:space="preserve"> and any invoice required for services that were provided before </w:t>
      </w:r>
      <w:r w:rsidRPr="007D129C">
        <w:rPr>
          <w:szCs w:val="24"/>
        </w:rPr>
        <w:t xml:space="preserve">the date </w:t>
      </w:r>
      <w:r>
        <w:rPr>
          <w:szCs w:val="24"/>
        </w:rPr>
        <w:t>of termination</w:t>
      </w:r>
      <w:r>
        <w:rPr>
          <w:color w:val="000000"/>
        </w:rPr>
        <w:t xml:space="preserve">. </w:t>
      </w:r>
    </w:p>
    <w:p w14:paraId="06160FE4" w14:textId="77777777" w:rsidR="00176131" w:rsidRPr="007D129C" w:rsidRDefault="00176131" w:rsidP="00176131">
      <w:pPr>
        <w:jc w:val="both"/>
        <w:rPr>
          <w:szCs w:val="24"/>
        </w:rPr>
      </w:pPr>
      <w:r>
        <w:rPr>
          <w:lang w:eastAsia="en-US"/>
        </w:rPr>
        <w:t xml:space="preserve">In the case of joint tenders, </w:t>
      </w:r>
      <w:r w:rsidRPr="00990306">
        <w:rPr>
          <w:lang w:eastAsia="en-US"/>
        </w:rPr>
        <w:t xml:space="preserve">the contracting authority may terminate the </w:t>
      </w:r>
      <w:r>
        <w:rPr>
          <w:szCs w:val="24"/>
        </w:rPr>
        <w:t xml:space="preserve">FWC or a specific </w:t>
      </w:r>
      <w:r w:rsidRPr="00990306">
        <w:rPr>
          <w:lang w:eastAsia="en-US"/>
        </w:rPr>
        <w:t xml:space="preserve">contract with </w:t>
      </w:r>
      <w:r>
        <w:rPr>
          <w:lang w:eastAsia="en-US"/>
        </w:rPr>
        <w:t>each</w:t>
      </w:r>
      <w:r w:rsidRPr="00990306">
        <w:rPr>
          <w:lang w:eastAsia="en-US"/>
        </w:rPr>
        <w:t xml:space="preserve"> member </w:t>
      </w:r>
      <w:r>
        <w:rPr>
          <w:lang w:eastAsia="en-US"/>
        </w:rPr>
        <w:t>of the group separately  on the basis of points (d), (e), (g), (m) and (n) of Article II.18.1, under the conditions set out in Article II.11.2.</w:t>
      </w:r>
    </w:p>
    <w:p w14:paraId="176C6490" w14:textId="77777777" w:rsidR="00176131" w:rsidRDefault="00176131" w:rsidP="00176131">
      <w:pPr>
        <w:pStyle w:val="Heading2"/>
        <w:keepLines w:val="0"/>
        <w:numPr>
          <w:ilvl w:val="1"/>
          <w:numId w:val="25"/>
        </w:numPr>
        <w:spacing w:before="240" w:after="240"/>
        <w:jc w:val="both"/>
      </w:pPr>
      <w:bookmarkStart w:id="129" w:name="_Toc51061715"/>
      <w:bookmarkStart w:id="130" w:name="_Toc96006135"/>
      <w:r w:rsidRPr="00615B8F">
        <w:lastRenderedPageBreak/>
        <w:t>I</w:t>
      </w:r>
      <w:r>
        <w:t>nvoices,</w:t>
      </w:r>
      <w:r w:rsidRPr="00615B8F">
        <w:t xml:space="preserve"> </w:t>
      </w:r>
      <w:r>
        <w:t>v</w:t>
      </w:r>
      <w:r w:rsidRPr="00615B8F">
        <w:t xml:space="preserve">alue </w:t>
      </w:r>
      <w:r>
        <w:t>a</w:t>
      </w:r>
      <w:r w:rsidRPr="00615B8F">
        <w:t xml:space="preserve">dded </w:t>
      </w:r>
      <w:r>
        <w:t>t</w:t>
      </w:r>
      <w:r w:rsidRPr="00615B8F">
        <w:t>ax</w:t>
      </w:r>
      <w:r>
        <w:t xml:space="preserve"> and e-invoicing</w:t>
      </w:r>
      <w:bookmarkEnd w:id="129"/>
      <w:bookmarkEnd w:id="130"/>
    </w:p>
    <w:p w14:paraId="345AADC6" w14:textId="77777777" w:rsidR="00176131" w:rsidRPr="00D72BAB" w:rsidRDefault="00176131" w:rsidP="00176131">
      <w:pPr>
        <w:pStyle w:val="Heading3"/>
        <w:keepLines w:val="0"/>
        <w:numPr>
          <w:ilvl w:val="2"/>
          <w:numId w:val="25"/>
        </w:numPr>
        <w:spacing w:before="100" w:beforeAutospacing="1" w:after="100" w:afterAutospacing="1"/>
      </w:pPr>
      <w:r w:rsidRPr="00D72BAB">
        <w:t xml:space="preserve">Invoices and </w:t>
      </w:r>
      <w:r>
        <w:t>v</w:t>
      </w:r>
      <w:r w:rsidRPr="00D72BAB">
        <w:t xml:space="preserve">alue </w:t>
      </w:r>
      <w:r>
        <w:t>a</w:t>
      </w:r>
      <w:r w:rsidRPr="00D72BAB">
        <w:t xml:space="preserve">dded </w:t>
      </w:r>
      <w:r>
        <w:t>t</w:t>
      </w:r>
      <w:r w:rsidRPr="00D72BAB">
        <w:t>ax</w:t>
      </w:r>
    </w:p>
    <w:p w14:paraId="15C94705" w14:textId="77777777" w:rsidR="00176131" w:rsidRDefault="00176131" w:rsidP="00176131">
      <w:pPr>
        <w:spacing w:before="100" w:beforeAutospacing="1" w:after="100" w:afterAutospacing="1"/>
        <w:jc w:val="both"/>
        <w:rPr>
          <w:color w:val="000000"/>
        </w:rPr>
      </w:pPr>
      <w:r>
        <w:rPr>
          <w:color w:val="000000"/>
        </w:rPr>
        <w:t xml:space="preserve">Invoices must contain the contractor’s </w:t>
      </w:r>
      <w:r>
        <w:t xml:space="preserve">(or leader’s in the case of a joint tender) </w:t>
      </w:r>
      <w:r>
        <w:rPr>
          <w:color w:val="000000"/>
        </w:rPr>
        <w:t xml:space="preserve">identification data, the amount, the currency and the date, as well as the FWC reference and reference to the specific contract. </w:t>
      </w:r>
    </w:p>
    <w:p w14:paraId="65B6463C" w14:textId="77777777" w:rsidR="00176131" w:rsidRDefault="00176131" w:rsidP="00176131">
      <w:pPr>
        <w:spacing w:before="100" w:beforeAutospacing="1" w:after="100" w:afterAutospacing="1"/>
        <w:jc w:val="both"/>
      </w:pPr>
      <w:r>
        <w:t>Invoices must indicate the place of taxation of the contractor (or leader in the case of a joint tender) for value added tax (VAT) purposes and must specify separately amounts not including VAT and amounts including VAT.</w:t>
      </w:r>
    </w:p>
    <w:p w14:paraId="1CB14736" w14:textId="77777777" w:rsidR="00176131" w:rsidRDefault="00176131" w:rsidP="00176131">
      <w:pPr>
        <w:spacing w:before="100" w:beforeAutospacing="1" w:after="100" w:afterAutospacing="1"/>
        <w:jc w:val="both"/>
      </w:pPr>
      <w:r>
        <w:t>The contracting authority</w:t>
      </w:r>
      <w:r w:rsidDel="00896FC4">
        <w:t xml:space="preserve"> </w:t>
      </w:r>
      <w:r>
        <w:t>is exempt from all taxes and duties, including VAT, in accordance with Articles 3 and 4 of the Protocol 7 of the Treaty on the Functioning of the European Union on the privileges and immunities of the European Union.</w:t>
      </w:r>
    </w:p>
    <w:p w14:paraId="5805AD2B" w14:textId="77777777" w:rsidR="00176131" w:rsidRDefault="00176131" w:rsidP="00176131">
      <w:pPr>
        <w:spacing w:before="100" w:beforeAutospacing="1" w:after="100" w:afterAutospacing="1"/>
        <w:jc w:val="both"/>
      </w:pPr>
      <w:r>
        <w:t xml:space="preserve">The contractor (or leader in the case of a joint tender) must complete the necessary formalities with the relevant authorities to ensure that the supplies and services required for </w:t>
      </w:r>
      <w:r w:rsidRPr="00937BC6">
        <w:rPr>
          <w:i/>
        </w:rPr>
        <w:t>implementation of the FWC</w:t>
      </w:r>
      <w:r>
        <w:t xml:space="preserve"> are exempt from taxes and duties, including VAT.</w:t>
      </w:r>
    </w:p>
    <w:p w14:paraId="6CD1408E" w14:textId="77777777" w:rsidR="00176131" w:rsidRPr="00957197" w:rsidRDefault="00176131" w:rsidP="00176131">
      <w:pPr>
        <w:pStyle w:val="Heading3"/>
        <w:keepLines w:val="0"/>
        <w:numPr>
          <w:ilvl w:val="2"/>
          <w:numId w:val="25"/>
        </w:numPr>
        <w:spacing w:before="100" w:beforeAutospacing="1" w:after="100" w:afterAutospacing="1"/>
      </w:pPr>
      <w:r>
        <w:t>E</w:t>
      </w:r>
      <w:r w:rsidRPr="00D72BAB">
        <w:t>-invoicing</w:t>
      </w:r>
    </w:p>
    <w:p w14:paraId="32A6840B" w14:textId="77777777" w:rsidR="00176131" w:rsidRDefault="00176131" w:rsidP="00176131">
      <w:pPr>
        <w:spacing w:before="100" w:beforeAutospacing="1" w:after="100" w:afterAutospacing="1"/>
        <w:jc w:val="both"/>
      </w:pPr>
      <w:r>
        <w:t>If provided for in the special conditions, t</w:t>
      </w:r>
      <w:r w:rsidRPr="00ED2607">
        <w:t xml:space="preserve">he contractor (or leader in </w:t>
      </w:r>
      <w:r>
        <w:t xml:space="preserve">the </w:t>
      </w:r>
      <w:r w:rsidRPr="00ED2607">
        <w:t xml:space="preserve">case of </w:t>
      </w:r>
      <w:r>
        <w:t xml:space="preserve">a </w:t>
      </w:r>
      <w:r w:rsidRPr="00ED2607">
        <w:t>joint tender) submit</w:t>
      </w:r>
      <w:r>
        <w:t>s</w:t>
      </w:r>
      <w:r w:rsidRPr="00ED2607">
        <w:t xml:space="preserve"> invoices in electronic format if the conditions regarding electronic signature specified by Directive 2006/112/EC on VAT are fulfilled, i.e. </w:t>
      </w:r>
      <w:r>
        <w:t xml:space="preserve">using a </w:t>
      </w:r>
      <w:r w:rsidRPr="00ED2607">
        <w:t xml:space="preserve">qualified electronic signature or through electronic data interchange. </w:t>
      </w:r>
    </w:p>
    <w:p w14:paraId="39246899" w14:textId="77777777" w:rsidR="00176131" w:rsidRDefault="00176131" w:rsidP="00176131">
      <w:pPr>
        <w:spacing w:before="100" w:beforeAutospacing="1" w:after="100" w:afterAutospacing="1"/>
        <w:jc w:val="both"/>
        <w:rPr>
          <w:b/>
          <w:szCs w:val="24"/>
        </w:rPr>
      </w:pPr>
      <w:r w:rsidRPr="00ED2607">
        <w:t xml:space="preserve">Reception of invoices by standard format (pdf) or </w:t>
      </w:r>
      <w:r>
        <w:t>e</w:t>
      </w:r>
      <w:r w:rsidRPr="00ED2607">
        <w:t>mail is not accepted.</w:t>
      </w:r>
    </w:p>
    <w:p w14:paraId="44CD7DD0" w14:textId="77777777" w:rsidR="00176131" w:rsidRPr="005C2426" w:rsidRDefault="00176131" w:rsidP="00176131">
      <w:pPr>
        <w:pStyle w:val="Heading2"/>
        <w:keepLines w:val="0"/>
        <w:numPr>
          <w:ilvl w:val="1"/>
          <w:numId w:val="25"/>
        </w:numPr>
        <w:spacing w:before="240" w:after="240"/>
        <w:jc w:val="both"/>
      </w:pPr>
      <w:bookmarkStart w:id="131" w:name="_Toc51061716"/>
      <w:bookmarkStart w:id="132" w:name="_Toc96006136"/>
      <w:r w:rsidRPr="009A7203">
        <w:t>Price revision</w:t>
      </w:r>
      <w:bookmarkEnd w:id="131"/>
      <w:bookmarkEnd w:id="132"/>
    </w:p>
    <w:p w14:paraId="1A60724D" w14:textId="77777777" w:rsidR="00176131" w:rsidRDefault="00176131" w:rsidP="00176131">
      <w:pPr>
        <w:spacing w:before="100" w:beforeAutospacing="1" w:after="100" w:afterAutospacing="1"/>
        <w:jc w:val="both"/>
      </w:pPr>
      <w:r>
        <w:t xml:space="preserve">If a price revision index is provided in Article I.5.2, this Article applies to it. </w:t>
      </w:r>
    </w:p>
    <w:p w14:paraId="010DB05E" w14:textId="77777777" w:rsidR="00176131" w:rsidRPr="007D129C" w:rsidRDefault="00176131" w:rsidP="00176131">
      <w:pPr>
        <w:spacing w:before="100" w:beforeAutospacing="1" w:after="100" w:afterAutospacing="1"/>
        <w:jc w:val="both"/>
      </w:pPr>
      <w:r w:rsidRPr="007D129C">
        <w:t xml:space="preserve">Prices </w:t>
      </w:r>
      <w:r>
        <w:t>are</w:t>
      </w:r>
      <w:r w:rsidRPr="007D129C">
        <w:t xml:space="preserve"> fixed and not subject to revision during the first year of the </w:t>
      </w:r>
      <w:r>
        <w:t>FWC</w:t>
      </w:r>
      <w:r w:rsidRPr="007D129C">
        <w:t>.</w:t>
      </w:r>
    </w:p>
    <w:p w14:paraId="0533C910" w14:textId="77777777" w:rsidR="00176131" w:rsidRDefault="00176131" w:rsidP="00176131">
      <w:pPr>
        <w:suppressAutoHyphens/>
        <w:spacing w:before="100" w:beforeAutospacing="1" w:after="100" w:afterAutospacing="1"/>
        <w:jc w:val="both"/>
      </w:pPr>
      <w:r w:rsidRPr="007D129C">
        <w:t xml:space="preserve">At the beginning of the second and every following year of the </w:t>
      </w:r>
      <w:r>
        <w:t>FWC</w:t>
      </w:r>
      <w:r w:rsidRPr="007D129C">
        <w:t xml:space="preserve">, </w:t>
      </w:r>
      <w:r>
        <w:t xml:space="preserve">each price </w:t>
      </w:r>
      <w:r w:rsidRPr="007A2A80">
        <w:t xml:space="preserve">may </w:t>
      </w:r>
      <w:r>
        <w:t xml:space="preserve">be </w:t>
      </w:r>
      <w:r w:rsidRPr="007A2A80">
        <w:t>revise</w:t>
      </w:r>
      <w:r>
        <w:t>d</w:t>
      </w:r>
      <w:r w:rsidRPr="005D2FE4">
        <w:t xml:space="preserve"> upwards or downwards</w:t>
      </w:r>
      <w:r>
        <w:t xml:space="preserve"> at the request of </w:t>
      </w:r>
      <w:r w:rsidRPr="00A62641">
        <w:t xml:space="preserve">one </w:t>
      </w:r>
      <w:r>
        <w:t xml:space="preserve">of </w:t>
      </w:r>
      <w:r w:rsidRPr="00A62641">
        <w:t>the parties</w:t>
      </w:r>
      <w:r>
        <w:t>.</w:t>
      </w:r>
    </w:p>
    <w:p w14:paraId="2EB52629" w14:textId="77777777" w:rsidR="00176131" w:rsidRDefault="00176131" w:rsidP="00176131">
      <w:pPr>
        <w:suppressAutoHyphens/>
        <w:spacing w:before="100" w:beforeAutospacing="1" w:after="100" w:afterAutospacing="1"/>
        <w:jc w:val="both"/>
      </w:pPr>
      <w:r>
        <w:t xml:space="preserve">A party may request a price revision </w:t>
      </w:r>
      <w:r w:rsidRPr="00020D98">
        <w:t xml:space="preserve">in writing no later than three months before the anniversary date </w:t>
      </w:r>
      <w:r>
        <w:t xml:space="preserve">of entry into force of the FWC. The other party must acknowledge the request within 14 days of receipt. </w:t>
      </w:r>
    </w:p>
    <w:p w14:paraId="7685AC78" w14:textId="77777777" w:rsidR="00176131" w:rsidRDefault="00176131" w:rsidP="00176131">
      <w:pPr>
        <w:suppressAutoHyphens/>
        <w:spacing w:before="100" w:beforeAutospacing="1" w:after="100" w:afterAutospacing="1"/>
        <w:jc w:val="both"/>
      </w:pPr>
      <w:r>
        <w:t>At the anniversary date, the contracting authority must communicate the final index for the month in which the request was received, or failing that, the last provisional index available for that month</w:t>
      </w:r>
      <w:r w:rsidRPr="00C71D98">
        <w:t xml:space="preserve">. </w:t>
      </w:r>
      <w:r>
        <w:t xml:space="preserve">The contractor establishes the new price on this basis and communicates it as soon as possible to the contracting authority for verification. </w:t>
      </w:r>
    </w:p>
    <w:p w14:paraId="013673A4" w14:textId="77777777" w:rsidR="00176131" w:rsidRDefault="00176131" w:rsidP="00176131">
      <w:pPr>
        <w:suppressAutoHyphens/>
        <w:spacing w:before="100" w:beforeAutospacing="1" w:after="100" w:afterAutospacing="1"/>
        <w:jc w:val="both"/>
        <w:rPr>
          <w:snapToGrid w:val="0"/>
          <w:lang w:eastAsia="en-US"/>
        </w:rPr>
      </w:pPr>
      <w:r w:rsidRPr="007D129C">
        <w:t xml:space="preserve">The </w:t>
      </w:r>
      <w:r>
        <w:t>contracting authority</w:t>
      </w:r>
      <w:r w:rsidRPr="007D129C">
        <w:t xml:space="preserve"> purchase</w:t>
      </w:r>
      <w:r>
        <w:t>s</w:t>
      </w:r>
      <w:r w:rsidRPr="007D129C">
        <w:rPr>
          <w:snapToGrid w:val="0"/>
          <w:lang w:eastAsia="en-US"/>
        </w:rPr>
        <w:t xml:space="preserve"> on the basis of the prices in force </w:t>
      </w:r>
      <w:r>
        <w:rPr>
          <w:snapToGrid w:val="0"/>
          <w:lang w:eastAsia="en-US"/>
        </w:rPr>
        <w:t>at</w:t>
      </w:r>
      <w:r w:rsidRPr="007D129C">
        <w:rPr>
          <w:snapToGrid w:val="0"/>
          <w:lang w:eastAsia="en-US"/>
        </w:rPr>
        <w:t xml:space="preserve"> the date on which </w:t>
      </w:r>
      <w:r>
        <w:rPr>
          <w:snapToGrid w:val="0"/>
          <w:lang w:eastAsia="en-US"/>
        </w:rPr>
        <w:t>the specific contract enters into force</w:t>
      </w:r>
      <w:r w:rsidRPr="007D129C">
        <w:rPr>
          <w:snapToGrid w:val="0"/>
          <w:lang w:eastAsia="en-US"/>
        </w:rPr>
        <w:t xml:space="preserve">. </w:t>
      </w:r>
    </w:p>
    <w:p w14:paraId="20FF1600" w14:textId="77777777" w:rsidR="00176131" w:rsidRPr="007D129C" w:rsidRDefault="00176131" w:rsidP="00176131">
      <w:pPr>
        <w:suppressAutoHyphens/>
        <w:spacing w:before="100" w:beforeAutospacing="1" w:after="100" w:afterAutospacing="1"/>
        <w:jc w:val="both"/>
      </w:pPr>
      <w:r>
        <w:t>The price r</w:t>
      </w:r>
      <w:r w:rsidRPr="007D129C">
        <w:t xml:space="preserve">evision </w:t>
      </w:r>
      <w:r>
        <w:t>is</w:t>
      </w:r>
      <w:r w:rsidRPr="007D129C">
        <w:t xml:space="preserve"> calculated </w:t>
      </w:r>
      <w:r>
        <w:t>using</w:t>
      </w:r>
      <w:r w:rsidRPr="007D129C">
        <w:t xml:space="preserve"> the following formula:</w:t>
      </w:r>
    </w:p>
    <w:p w14:paraId="74FBB30C" w14:textId="77777777" w:rsidR="00176131" w:rsidRPr="00CB1696" w:rsidRDefault="00176131" w:rsidP="00176131">
      <w:pPr>
        <w:tabs>
          <w:tab w:val="left" w:pos="3544"/>
        </w:tabs>
        <w:ind w:left="1134" w:hanging="1134"/>
      </w:pPr>
      <w:r>
        <w:tab/>
      </w:r>
      <w:r w:rsidRPr="00CB1696">
        <w:t>Ir</w:t>
      </w:r>
    </w:p>
    <w:p w14:paraId="7710CFC6" w14:textId="77777777" w:rsidR="00176131" w:rsidRPr="00CB1696" w:rsidRDefault="00176131" w:rsidP="00176131">
      <w:pPr>
        <w:tabs>
          <w:tab w:val="left" w:pos="3402"/>
        </w:tabs>
        <w:ind w:left="1701" w:hanging="1701"/>
      </w:pPr>
      <w:r w:rsidRPr="00CB1696">
        <w:lastRenderedPageBreak/>
        <w:t>Pr = Po x ( — )</w:t>
      </w:r>
    </w:p>
    <w:p w14:paraId="5AFFE3A0" w14:textId="77777777" w:rsidR="00176131" w:rsidRPr="00CB1696" w:rsidRDefault="00176131" w:rsidP="00176131">
      <w:pPr>
        <w:ind w:left="1134" w:hanging="1134"/>
      </w:pPr>
      <w:r w:rsidRPr="00CB1696">
        <w:tab/>
        <w:t>Io</w:t>
      </w:r>
    </w:p>
    <w:p w14:paraId="25CC6557" w14:textId="77777777" w:rsidR="00176131" w:rsidRPr="00CB1696" w:rsidRDefault="00176131" w:rsidP="00176131">
      <w:pPr>
        <w:tabs>
          <w:tab w:val="left" w:pos="-1440"/>
          <w:tab w:val="left" w:pos="-720"/>
        </w:tabs>
        <w:suppressAutoHyphens/>
        <w:spacing w:after="100" w:afterAutospacing="1"/>
        <w:ind w:left="1418" w:hanging="1418"/>
        <w:jc w:val="both"/>
      </w:pPr>
      <w:r w:rsidRPr="00CB1696">
        <w:t>where:</w:t>
      </w:r>
      <w:r w:rsidRPr="00CB1696">
        <w:tab/>
      </w:r>
      <w:r w:rsidRPr="007D129C">
        <w:t>Pr</w:t>
      </w:r>
      <w:r>
        <w:t xml:space="preserve"> </w:t>
      </w:r>
      <w:r w:rsidRPr="007D129C">
        <w:t>=</w:t>
      </w:r>
      <w:r>
        <w:t xml:space="preserve"> </w:t>
      </w:r>
      <w:r w:rsidRPr="007D129C">
        <w:t>revised price;</w:t>
      </w:r>
    </w:p>
    <w:p w14:paraId="2D5889E2" w14:textId="77777777" w:rsidR="00176131" w:rsidRPr="007D129C" w:rsidRDefault="00176131" w:rsidP="00176131">
      <w:pPr>
        <w:suppressAutoHyphens/>
        <w:spacing w:after="100" w:afterAutospacing="1"/>
        <w:ind w:left="1418" w:hanging="1418"/>
        <w:jc w:val="both"/>
      </w:pPr>
      <w:r>
        <w:tab/>
      </w:r>
      <w:r w:rsidRPr="007D129C">
        <w:t>Po</w:t>
      </w:r>
      <w:r>
        <w:t xml:space="preserve"> </w:t>
      </w:r>
      <w:r w:rsidRPr="007D129C">
        <w:t>=</w:t>
      </w:r>
      <w:r>
        <w:t xml:space="preserve"> </w:t>
      </w:r>
      <w:r w:rsidRPr="007D129C">
        <w:t>price in the tender;</w:t>
      </w:r>
    </w:p>
    <w:p w14:paraId="38AE5D52" w14:textId="77777777" w:rsidR="00176131" w:rsidRPr="007D129C" w:rsidRDefault="00176131" w:rsidP="00176131">
      <w:pPr>
        <w:suppressAutoHyphens/>
        <w:spacing w:after="100" w:afterAutospacing="1"/>
        <w:ind w:left="1418" w:hanging="1418"/>
        <w:jc w:val="both"/>
        <w:rPr>
          <w:strike/>
        </w:rPr>
      </w:pPr>
      <w:r>
        <w:tab/>
        <w:t>Io = index for the month</w:t>
      </w:r>
      <w:r w:rsidRPr="007D129C">
        <w:t xml:space="preserve"> </w:t>
      </w:r>
      <w:r>
        <w:t>in which the FWC enters into force</w:t>
      </w:r>
      <w:r w:rsidRPr="007D129C">
        <w:t>;</w:t>
      </w:r>
    </w:p>
    <w:p w14:paraId="143EF1CD" w14:textId="77777777" w:rsidR="00176131" w:rsidRPr="007D129C" w:rsidRDefault="00176131" w:rsidP="00176131">
      <w:pPr>
        <w:suppressAutoHyphens/>
        <w:spacing w:after="100" w:afterAutospacing="1"/>
        <w:ind w:left="1418" w:hanging="1418"/>
        <w:jc w:val="both"/>
      </w:pPr>
      <w:r>
        <w:tab/>
        <w:t>Ir = index for the month in which</w:t>
      </w:r>
      <w:r w:rsidRPr="007D129C">
        <w:t xml:space="preserve"> the </w:t>
      </w:r>
      <w:r w:rsidRPr="00711094">
        <w:t>request to revise prices</w:t>
      </w:r>
      <w:r>
        <w:t xml:space="preserve"> is received</w:t>
      </w:r>
      <w:r w:rsidRPr="00711094">
        <w:t>.</w:t>
      </w:r>
    </w:p>
    <w:p w14:paraId="4DCF053C" w14:textId="77777777" w:rsidR="00176131" w:rsidRPr="007D129C" w:rsidRDefault="00176131" w:rsidP="00176131">
      <w:pPr>
        <w:pStyle w:val="Heading2"/>
        <w:keepLines w:val="0"/>
        <w:numPr>
          <w:ilvl w:val="1"/>
          <w:numId w:val="25"/>
        </w:numPr>
        <w:spacing w:before="240" w:after="240"/>
        <w:jc w:val="both"/>
      </w:pPr>
      <w:bookmarkStart w:id="133" w:name="_Toc51061717"/>
      <w:bookmarkStart w:id="134" w:name="_Toc96006137"/>
      <w:r>
        <w:t>P</w:t>
      </w:r>
      <w:r w:rsidRPr="007D129C">
        <w:t>ayments</w:t>
      </w:r>
      <w:r>
        <w:t xml:space="preserve"> and guarantees</w:t>
      </w:r>
      <w:bookmarkEnd w:id="133"/>
      <w:bookmarkEnd w:id="134"/>
    </w:p>
    <w:p w14:paraId="1A08BEBE" w14:textId="77777777" w:rsidR="00176131" w:rsidRPr="007D129C" w:rsidRDefault="00176131" w:rsidP="00176131">
      <w:pPr>
        <w:pStyle w:val="Heading3"/>
        <w:keepLines w:val="0"/>
        <w:numPr>
          <w:ilvl w:val="2"/>
          <w:numId w:val="25"/>
        </w:numPr>
        <w:spacing w:before="100" w:beforeAutospacing="1" w:after="100" w:afterAutospacing="1"/>
      </w:pPr>
      <w:r>
        <w:t>Date of payment</w:t>
      </w:r>
    </w:p>
    <w:p w14:paraId="5C8A40BC" w14:textId="77777777" w:rsidR="00176131" w:rsidRDefault="00176131" w:rsidP="00176131">
      <w:pPr>
        <w:spacing w:before="100" w:beforeAutospacing="1" w:after="100" w:afterAutospacing="1"/>
        <w:jc w:val="both"/>
        <w:rPr>
          <w:szCs w:val="24"/>
        </w:rPr>
      </w:pPr>
      <w:r>
        <w:rPr>
          <w:szCs w:val="24"/>
        </w:rPr>
        <w:t>The date of payment is deemed to be the date on which the contracting authority's account is debited.</w:t>
      </w:r>
    </w:p>
    <w:p w14:paraId="3EE2519A" w14:textId="77777777" w:rsidR="00176131" w:rsidRPr="00351B21" w:rsidRDefault="00176131" w:rsidP="00176131">
      <w:pPr>
        <w:pStyle w:val="Heading3"/>
        <w:keepLines w:val="0"/>
        <w:numPr>
          <w:ilvl w:val="2"/>
          <w:numId w:val="25"/>
        </w:numPr>
        <w:spacing w:before="100" w:beforeAutospacing="1" w:after="100" w:afterAutospacing="1"/>
      </w:pPr>
      <w:r w:rsidRPr="00351B21">
        <w:t>Currency</w:t>
      </w:r>
    </w:p>
    <w:p w14:paraId="0B614A9A" w14:textId="77777777" w:rsidR="00176131" w:rsidRDefault="00176131" w:rsidP="00176131">
      <w:pPr>
        <w:spacing w:before="100" w:beforeAutospacing="1" w:after="100" w:afterAutospacing="1"/>
        <w:jc w:val="both"/>
        <w:rPr>
          <w:szCs w:val="24"/>
        </w:rPr>
      </w:pPr>
      <w:r w:rsidRPr="00251CCA">
        <w:rPr>
          <w:szCs w:val="24"/>
        </w:rPr>
        <w:t xml:space="preserve">Payments </w:t>
      </w:r>
      <w:r w:rsidRPr="00CA5BE2">
        <w:rPr>
          <w:szCs w:val="24"/>
        </w:rPr>
        <w:t>are</w:t>
      </w:r>
      <w:r w:rsidRPr="00403568">
        <w:rPr>
          <w:szCs w:val="24"/>
        </w:rPr>
        <w:t xml:space="preserve"> </w:t>
      </w:r>
      <w:r>
        <w:rPr>
          <w:szCs w:val="24"/>
        </w:rPr>
        <w:t>made</w:t>
      </w:r>
      <w:r w:rsidRPr="00251CCA">
        <w:rPr>
          <w:szCs w:val="24"/>
        </w:rPr>
        <w:t xml:space="preserve"> in euros</w:t>
      </w:r>
      <w:r>
        <w:rPr>
          <w:szCs w:val="24"/>
        </w:rPr>
        <w:t>, unless another</w:t>
      </w:r>
      <w:r w:rsidRPr="00251CCA">
        <w:rPr>
          <w:szCs w:val="24"/>
        </w:rPr>
        <w:t xml:space="preserve"> currency </w:t>
      </w:r>
      <w:r>
        <w:rPr>
          <w:szCs w:val="24"/>
        </w:rPr>
        <w:t xml:space="preserve">is </w:t>
      </w:r>
      <w:r w:rsidRPr="00251CCA">
        <w:rPr>
          <w:szCs w:val="24"/>
        </w:rPr>
        <w:t>provided</w:t>
      </w:r>
      <w:r>
        <w:rPr>
          <w:szCs w:val="24"/>
        </w:rPr>
        <w:t xml:space="preserve"> for</w:t>
      </w:r>
      <w:r w:rsidRPr="00251CCA">
        <w:rPr>
          <w:szCs w:val="24"/>
        </w:rPr>
        <w:t xml:space="preserve"> in </w:t>
      </w:r>
      <w:r>
        <w:rPr>
          <w:szCs w:val="24"/>
        </w:rPr>
        <w:t>A</w:t>
      </w:r>
      <w:r w:rsidRPr="00251CCA">
        <w:rPr>
          <w:szCs w:val="24"/>
        </w:rPr>
        <w:t>rticle I.</w:t>
      </w:r>
      <w:r>
        <w:rPr>
          <w:szCs w:val="24"/>
        </w:rPr>
        <w:t>7</w:t>
      </w:r>
      <w:r w:rsidRPr="00251CCA">
        <w:rPr>
          <w:szCs w:val="24"/>
        </w:rPr>
        <w:t xml:space="preserve">. </w:t>
      </w:r>
    </w:p>
    <w:p w14:paraId="2E77BEA1" w14:textId="77777777" w:rsidR="00176131" w:rsidRDefault="00176131" w:rsidP="00176131">
      <w:pPr>
        <w:pStyle w:val="Heading3"/>
        <w:keepLines w:val="0"/>
        <w:numPr>
          <w:ilvl w:val="2"/>
          <w:numId w:val="25"/>
        </w:numPr>
        <w:spacing w:before="100" w:beforeAutospacing="1" w:after="100" w:afterAutospacing="1"/>
      </w:pPr>
      <w:r>
        <w:t>Conversion</w:t>
      </w:r>
    </w:p>
    <w:p w14:paraId="42D8E14F" w14:textId="77777777" w:rsidR="00176131" w:rsidRDefault="00176131" w:rsidP="00176131">
      <w:pPr>
        <w:spacing w:before="100" w:beforeAutospacing="1" w:after="100" w:afterAutospacing="1"/>
        <w:jc w:val="both"/>
        <w:rPr>
          <w:szCs w:val="24"/>
        </w:rPr>
      </w:pPr>
      <w:r w:rsidRPr="00FA06F3">
        <w:rPr>
          <w:szCs w:val="24"/>
        </w:rPr>
        <w:t>The contracting authority make</w:t>
      </w:r>
      <w:r>
        <w:rPr>
          <w:szCs w:val="24"/>
        </w:rPr>
        <w:t>s</w:t>
      </w:r>
      <w:r w:rsidRPr="00FA06F3">
        <w:rPr>
          <w:szCs w:val="24"/>
        </w:rPr>
        <w:t xml:space="preserve"> </w:t>
      </w:r>
      <w:r>
        <w:rPr>
          <w:szCs w:val="24"/>
        </w:rPr>
        <w:t>any</w:t>
      </w:r>
      <w:r w:rsidRPr="00FA06F3">
        <w:rPr>
          <w:szCs w:val="24"/>
        </w:rPr>
        <w:t xml:space="preserve"> conversion between the euro and another currency </w:t>
      </w:r>
      <w:r>
        <w:rPr>
          <w:szCs w:val="24"/>
        </w:rPr>
        <w:t>at</w:t>
      </w:r>
      <w:r w:rsidRPr="00FA06F3">
        <w:rPr>
          <w:szCs w:val="24"/>
        </w:rPr>
        <w:t xml:space="preserve"> the daily euro exchange rate</w:t>
      </w:r>
      <w:r w:rsidRPr="00CF2DE8">
        <w:t xml:space="preserve"> </w:t>
      </w:r>
      <w:r w:rsidRPr="00CF2DE8">
        <w:rPr>
          <w:szCs w:val="24"/>
        </w:rPr>
        <w:t>published in the Official Journal of the European Union</w:t>
      </w:r>
      <w:r w:rsidRPr="00FA06F3">
        <w:rPr>
          <w:szCs w:val="24"/>
        </w:rPr>
        <w:t xml:space="preserve">, or failing that, </w:t>
      </w:r>
      <w:r>
        <w:rPr>
          <w:szCs w:val="24"/>
        </w:rPr>
        <w:t xml:space="preserve">at </w:t>
      </w:r>
      <w:r w:rsidRPr="00FA06F3">
        <w:rPr>
          <w:szCs w:val="24"/>
        </w:rPr>
        <w:t>the monthly accounti</w:t>
      </w:r>
      <w:r w:rsidRPr="00002A6E">
        <w:rPr>
          <w:szCs w:val="24"/>
        </w:rPr>
        <w:t>ng exchange rate</w:t>
      </w:r>
      <w:r>
        <w:rPr>
          <w:szCs w:val="24"/>
        </w:rPr>
        <w:t>, as</w:t>
      </w:r>
      <w:r w:rsidRPr="00002A6E">
        <w:t xml:space="preserve"> </w:t>
      </w:r>
      <w:r w:rsidRPr="00002A6E">
        <w:rPr>
          <w:szCs w:val="24"/>
        </w:rPr>
        <w:t xml:space="preserve">established by the European Commission and published on </w:t>
      </w:r>
      <w:r>
        <w:rPr>
          <w:szCs w:val="24"/>
        </w:rPr>
        <w:t xml:space="preserve">the </w:t>
      </w:r>
      <w:r w:rsidRPr="00002A6E">
        <w:rPr>
          <w:szCs w:val="24"/>
        </w:rPr>
        <w:t>website</w:t>
      </w:r>
      <w:r>
        <w:rPr>
          <w:szCs w:val="24"/>
        </w:rPr>
        <w:t xml:space="preserve"> indicated below,</w:t>
      </w:r>
      <w:r w:rsidRPr="009F03E0">
        <w:rPr>
          <w:szCs w:val="24"/>
        </w:rPr>
        <w:t xml:space="preserve"> </w:t>
      </w:r>
      <w:r w:rsidRPr="00CA5BE2">
        <w:rPr>
          <w:szCs w:val="24"/>
        </w:rPr>
        <w:t xml:space="preserve">applicable on the day when </w:t>
      </w:r>
      <w:r>
        <w:rPr>
          <w:szCs w:val="24"/>
        </w:rPr>
        <w:t xml:space="preserve">it issues the payment order. </w:t>
      </w:r>
    </w:p>
    <w:p w14:paraId="15485DBB" w14:textId="77777777" w:rsidR="00176131" w:rsidRDefault="00176131" w:rsidP="00176131">
      <w:pPr>
        <w:spacing w:before="100" w:beforeAutospacing="1" w:after="100" w:afterAutospacing="1"/>
        <w:jc w:val="both"/>
        <w:rPr>
          <w:szCs w:val="24"/>
        </w:rPr>
      </w:pPr>
      <w:r w:rsidRPr="00351B21">
        <w:rPr>
          <w:szCs w:val="24"/>
        </w:rPr>
        <w:t>The contractor make</w:t>
      </w:r>
      <w:r>
        <w:rPr>
          <w:szCs w:val="24"/>
        </w:rPr>
        <w:t>s</w:t>
      </w:r>
      <w:r w:rsidRPr="00351B21">
        <w:rPr>
          <w:szCs w:val="24"/>
        </w:rPr>
        <w:t xml:space="preserve"> any conversion between the euro and another currency at the monthly accounting </w:t>
      </w:r>
      <w:r w:rsidRPr="00002A6E">
        <w:rPr>
          <w:szCs w:val="24"/>
        </w:rPr>
        <w:t xml:space="preserve">exchange </w:t>
      </w:r>
      <w:r w:rsidRPr="00351B21">
        <w:rPr>
          <w:szCs w:val="24"/>
        </w:rPr>
        <w:t>rate</w:t>
      </w:r>
      <w:r>
        <w:rPr>
          <w:szCs w:val="24"/>
        </w:rPr>
        <w:t>,</w:t>
      </w:r>
      <w:r w:rsidRPr="00351B21">
        <w:rPr>
          <w:szCs w:val="24"/>
        </w:rPr>
        <w:t xml:space="preserve"> established by the Commission and published on </w:t>
      </w:r>
      <w:r>
        <w:rPr>
          <w:szCs w:val="24"/>
        </w:rPr>
        <w:t xml:space="preserve">the </w:t>
      </w:r>
      <w:r w:rsidRPr="00351B21">
        <w:rPr>
          <w:szCs w:val="24"/>
        </w:rPr>
        <w:t>website</w:t>
      </w:r>
      <w:r>
        <w:rPr>
          <w:szCs w:val="24"/>
        </w:rPr>
        <w:t xml:space="preserve"> indicated below,</w:t>
      </w:r>
      <w:r w:rsidRPr="00351B21">
        <w:rPr>
          <w:szCs w:val="24"/>
        </w:rPr>
        <w:t xml:space="preserve"> applicable on the </w:t>
      </w:r>
      <w:r>
        <w:rPr>
          <w:szCs w:val="24"/>
        </w:rPr>
        <w:t>date of the invoice</w:t>
      </w:r>
      <w:r w:rsidRPr="00351B21">
        <w:rPr>
          <w:szCs w:val="24"/>
        </w:rPr>
        <w:t>.</w:t>
      </w:r>
    </w:p>
    <w:p w14:paraId="14409418" w14:textId="77777777" w:rsidR="00176131" w:rsidRPr="00351B21" w:rsidRDefault="00176131" w:rsidP="00176131">
      <w:pPr>
        <w:spacing w:before="100" w:beforeAutospacing="1" w:after="100" w:afterAutospacing="1"/>
        <w:jc w:val="both"/>
        <w:rPr>
          <w:szCs w:val="24"/>
        </w:rPr>
      </w:pPr>
      <w:hyperlink r:id="rId24" w:history="1">
        <w:r w:rsidRPr="006D208D">
          <w:rPr>
            <w:rStyle w:val="Hyperlink"/>
            <w:rFonts w:eastAsiaTheme="majorEastAsia"/>
            <w:szCs w:val="24"/>
          </w:rPr>
          <w:t>http://ec.europa.eu/budget/contracts_grants/info_contracts/inforeuro/inforeuro_en.cfm</w:t>
        </w:r>
      </w:hyperlink>
      <w:r>
        <w:rPr>
          <w:szCs w:val="24"/>
        </w:rPr>
        <w:t xml:space="preserve"> </w:t>
      </w:r>
    </w:p>
    <w:p w14:paraId="0C7E294D" w14:textId="77777777" w:rsidR="00176131" w:rsidRPr="00351B21" w:rsidRDefault="00176131" w:rsidP="00176131">
      <w:pPr>
        <w:pStyle w:val="Heading3"/>
        <w:keepLines w:val="0"/>
        <w:numPr>
          <w:ilvl w:val="2"/>
          <w:numId w:val="25"/>
        </w:numPr>
        <w:spacing w:before="100" w:beforeAutospacing="1" w:after="100" w:afterAutospacing="1"/>
      </w:pPr>
      <w:r w:rsidRPr="00351B21">
        <w:t>Costs of transfer</w:t>
      </w:r>
    </w:p>
    <w:p w14:paraId="5F031483" w14:textId="77777777" w:rsidR="00176131" w:rsidRPr="00251CCA" w:rsidRDefault="00176131" w:rsidP="00176131">
      <w:pPr>
        <w:spacing w:before="100" w:beforeAutospacing="1" w:after="100" w:afterAutospacing="1"/>
        <w:rPr>
          <w:szCs w:val="24"/>
        </w:rPr>
      </w:pPr>
      <w:r>
        <w:rPr>
          <w:szCs w:val="24"/>
        </w:rPr>
        <w:t>The c</w:t>
      </w:r>
      <w:r w:rsidRPr="00251CCA">
        <w:rPr>
          <w:szCs w:val="24"/>
        </w:rPr>
        <w:t xml:space="preserve">osts of the transfer </w:t>
      </w:r>
      <w:r>
        <w:rPr>
          <w:szCs w:val="24"/>
        </w:rPr>
        <w:t xml:space="preserve">are </w:t>
      </w:r>
      <w:r w:rsidRPr="00251CCA">
        <w:rPr>
          <w:szCs w:val="24"/>
        </w:rPr>
        <w:t xml:space="preserve">borne </w:t>
      </w:r>
      <w:r>
        <w:rPr>
          <w:szCs w:val="24"/>
        </w:rPr>
        <w:t>as</w:t>
      </w:r>
      <w:r w:rsidRPr="00251CCA">
        <w:rPr>
          <w:szCs w:val="24"/>
        </w:rPr>
        <w:t xml:space="preserve"> follow</w:t>
      </w:r>
      <w:r>
        <w:rPr>
          <w:szCs w:val="24"/>
        </w:rPr>
        <w:t>s</w:t>
      </w:r>
      <w:r w:rsidRPr="00251CCA">
        <w:rPr>
          <w:szCs w:val="24"/>
        </w:rPr>
        <w:t>:</w:t>
      </w:r>
    </w:p>
    <w:p w14:paraId="1436BF82" w14:textId="77777777" w:rsidR="00176131" w:rsidRDefault="00176131" w:rsidP="00176131">
      <w:pPr>
        <w:numPr>
          <w:ilvl w:val="0"/>
          <w:numId w:val="26"/>
        </w:numPr>
        <w:spacing w:before="100" w:beforeAutospacing="1" w:after="100" w:afterAutospacing="1"/>
      </w:pPr>
      <w:r>
        <w:t>the contracting authority bears the costs of dispatch charged by its bank;</w:t>
      </w:r>
    </w:p>
    <w:p w14:paraId="135D9082" w14:textId="77777777" w:rsidR="00176131" w:rsidRDefault="00176131" w:rsidP="00176131">
      <w:pPr>
        <w:numPr>
          <w:ilvl w:val="0"/>
          <w:numId w:val="26"/>
        </w:numPr>
        <w:spacing w:before="100" w:beforeAutospacing="1" w:after="100" w:afterAutospacing="1"/>
      </w:pPr>
      <w:r>
        <w:t>the contractor bears the costs of receipt charged by its bank;</w:t>
      </w:r>
    </w:p>
    <w:p w14:paraId="077D7A23" w14:textId="77777777" w:rsidR="00176131" w:rsidRDefault="00176131" w:rsidP="00176131">
      <w:pPr>
        <w:numPr>
          <w:ilvl w:val="0"/>
          <w:numId w:val="26"/>
        </w:numPr>
        <w:spacing w:before="100" w:beforeAutospacing="1" w:after="100" w:afterAutospacing="1"/>
      </w:pPr>
      <w:r>
        <w:t>the party causing repetition of the transfer bears the costs for repeated transfer.</w:t>
      </w:r>
    </w:p>
    <w:p w14:paraId="73C338F3" w14:textId="77777777" w:rsidR="00176131" w:rsidRPr="00351B21" w:rsidRDefault="00176131" w:rsidP="00176131">
      <w:pPr>
        <w:pStyle w:val="Heading3"/>
        <w:keepLines w:val="0"/>
        <w:numPr>
          <w:ilvl w:val="2"/>
          <w:numId w:val="25"/>
        </w:numPr>
        <w:spacing w:before="100" w:beforeAutospacing="1" w:after="100" w:afterAutospacing="1"/>
      </w:pPr>
      <w:r w:rsidRPr="007D129C">
        <w:t>Pre-financing</w:t>
      </w:r>
      <w:r>
        <w:t>,</w:t>
      </w:r>
      <w:r w:rsidRPr="007D129C">
        <w:t xml:space="preserve"> </w:t>
      </w:r>
      <w:r>
        <w:t xml:space="preserve">performance and money retention </w:t>
      </w:r>
      <w:r w:rsidRPr="007D129C">
        <w:t>guarantee</w:t>
      </w:r>
      <w:r>
        <w:t>s</w:t>
      </w:r>
    </w:p>
    <w:p w14:paraId="236CB0E0" w14:textId="77777777" w:rsidR="00176131" w:rsidRDefault="00176131" w:rsidP="00176131">
      <w:pPr>
        <w:spacing w:before="100" w:beforeAutospacing="1" w:after="100" w:afterAutospacing="1"/>
        <w:jc w:val="both"/>
      </w:pPr>
      <w:r>
        <w:t>If,</w:t>
      </w:r>
      <w:r w:rsidRPr="007D129C">
        <w:t xml:space="preserve"> </w:t>
      </w:r>
      <w:r>
        <w:t>as provided for in</w:t>
      </w:r>
      <w:r w:rsidRPr="007D129C">
        <w:t xml:space="preserve"> </w:t>
      </w:r>
      <w:r>
        <w:t>A</w:t>
      </w:r>
      <w:r w:rsidRPr="007D129C">
        <w:t>rticle I.</w:t>
      </w:r>
      <w:r>
        <w:t>6</w:t>
      </w:r>
      <w:r w:rsidRPr="007D129C">
        <w:rPr>
          <w:i/>
        </w:rPr>
        <w:t>,</w:t>
      </w:r>
      <w:r w:rsidRPr="007D129C">
        <w:t xml:space="preserve"> </w:t>
      </w:r>
      <w:r>
        <w:t>a financial guarantee is required for the payment of pre-financing, as performance guarantee or as retention money guarantee, it must</w:t>
      </w:r>
      <w:r w:rsidRPr="007D129C">
        <w:t xml:space="preserve"> </w:t>
      </w:r>
      <w:r>
        <w:t xml:space="preserve">fulfil the following conditions: </w:t>
      </w:r>
    </w:p>
    <w:p w14:paraId="1BCA38C0" w14:textId="77777777" w:rsidR="00176131" w:rsidRPr="00316471" w:rsidRDefault="00176131" w:rsidP="00176131">
      <w:pPr>
        <w:numPr>
          <w:ilvl w:val="0"/>
          <w:numId w:val="21"/>
        </w:numPr>
        <w:spacing w:before="100" w:beforeAutospacing="1" w:after="100" w:afterAutospacing="1"/>
        <w:jc w:val="both"/>
      </w:pPr>
      <w:r>
        <w:t>t</w:t>
      </w:r>
      <w:r w:rsidRPr="00316471">
        <w:t xml:space="preserve">he financial guarantee is provided by a bank or a financial institution approved </w:t>
      </w:r>
      <w:r>
        <w:t xml:space="preserve">by the contracting authority </w:t>
      </w:r>
      <w:r w:rsidRPr="00316471">
        <w:t xml:space="preserve">or, at the request of the contractor and </w:t>
      </w:r>
      <w:r>
        <w:t xml:space="preserve">with the agreement of </w:t>
      </w:r>
      <w:r w:rsidRPr="00316471">
        <w:t>the contracting authority, by a third party;</w:t>
      </w:r>
      <w:r>
        <w:t xml:space="preserve"> and</w:t>
      </w:r>
    </w:p>
    <w:p w14:paraId="37EFDA25" w14:textId="77777777" w:rsidR="00176131" w:rsidRPr="00316471" w:rsidRDefault="00176131" w:rsidP="00176131">
      <w:pPr>
        <w:numPr>
          <w:ilvl w:val="0"/>
          <w:numId w:val="21"/>
        </w:numPr>
        <w:spacing w:before="100" w:beforeAutospacing="1" w:after="100" w:afterAutospacing="1"/>
        <w:jc w:val="both"/>
      </w:pPr>
      <w:r>
        <w:t>t</w:t>
      </w:r>
      <w:r w:rsidRPr="00316471">
        <w:t xml:space="preserve">he </w:t>
      </w:r>
      <w:r>
        <w:t xml:space="preserve">guarantee shall have the effect of making the bank or financial institution or the third party provide irrevocable collateral security, or stand as first-call guarantor of the contractor's </w:t>
      </w:r>
      <w:r>
        <w:lastRenderedPageBreak/>
        <w:t xml:space="preserve">obligations without requiring that </w:t>
      </w:r>
      <w:r w:rsidRPr="00316471">
        <w:t xml:space="preserve">the contracting authority </w:t>
      </w:r>
      <w:r>
        <w:t>has</w:t>
      </w:r>
      <w:r w:rsidRPr="00316471">
        <w:t xml:space="preserve"> recourse against the principal debtor </w:t>
      </w:r>
      <w:r w:rsidRPr="005035F0">
        <w:t>(</w:t>
      </w:r>
      <w:r w:rsidRPr="0090660A">
        <w:t>the contractor)</w:t>
      </w:r>
      <w:r>
        <w:t>.</w:t>
      </w:r>
    </w:p>
    <w:p w14:paraId="0790805B" w14:textId="77777777" w:rsidR="00176131" w:rsidRPr="007D129C" w:rsidRDefault="00176131" w:rsidP="00176131">
      <w:pPr>
        <w:spacing w:before="100" w:beforeAutospacing="1" w:after="100" w:afterAutospacing="1"/>
        <w:jc w:val="both"/>
      </w:pPr>
      <w:r w:rsidRPr="007D129C">
        <w:t xml:space="preserve">The </w:t>
      </w:r>
      <w:r>
        <w:t xml:space="preserve">contractor bears the </w:t>
      </w:r>
      <w:r w:rsidRPr="007D129C">
        <w:t>cost of providing such guarant</w:t>
      </w:r>
      <w:r>
        <w:t>ee</w:t>
      </w:r>
      <w:r w:rsidRPr="007D129C">
        <w:t>.</w:t>
      </w:r>
    </w:p>
    <w:p w14:paraId="4D98DE67" w14:textId="77777777" w:rsidR="00176131" w:rsidRDefault="00176131" w:rsidP="00176131">
      <w:pPr>
        <w:spacing w:before="100" w:beforeAutospacing="1" w:after="100" w:afterAutospacing="1"/>
        <w:jc w:val="both"/>
        <w:rPr>
          <w:color w:val="000000"/>
        </w:rPr>
      </w:pPr>
      <w:r>
        <w:rPr>
          <w:color w:val="000000"/>
        </w:rPr>
        <w:t>Pre-financing guarantees must remain</w:t>
      </w:r>
      <w:r w:rsidRPr="005035F0">
        <w:rPr>
          <w:color w:val="000000"/>
        </w:rPr>
        <w:t xml:space="preserve"> in force until the pre-financing is cleared against interim payments or payment of the balance</w:t>
      </w:r>
      <w:r>
        <w:rPr>
          <w:color w:val="000000"/>
        </w:rPr>
        <w:t>.</w:t>
      </w:r>
      <w:r w:rsidRPr="005035F0">
        <w:rPr>
          <w:color w:val="000000"/>
        </w:rPr>
        <w:t xml:space="preserve"> </w:t>
      </w:r>
      <w:r>
        <w:rPr>
          <w:color w:val="000000"/>
        </w:rPr>
        <w:t>Where</w:t>
      </w:r>
      <w:r w:rsidRPr="005035F0">
        <w:rPr>
          <w:color w:val="000000"/>
        </w:rPr>
        <w:t xml:space="preserve"> the </w:t>
      </w:r>
      <w:r>
        <w:rPr>
          <w:color w:val="000000"/>
        </w:rPr>
        <w:t xml:space="preserve">payment of the balance takes </w:t>
      </w:r>
      <w:r w:rsidRPr="005035F0">
        <w:rPr>
          <w:color w:val="000000"/>
        </w:rPr>
        <w:t xml:space="preserve">the form of a debit note, </w:t>
      </w:r>
      <w:r>
        <w:rPr>
          <w:color w:val="000000"/>
        </w:rPr>
        <w:t xml:space="preserve">the pre-financing guarantee must remain in force for </w:t>
      </w:r>
      <w:r w:rsidRPr="005035F0">
        <w:rPr>
          <w:color w:val="000000"/>
        </w:rPr>
        <w:t xml:space="preserve">three months after the debit note is </w:t>
      </w:r>
      <w:r>
        <w:rPr>
          <w:color w:val="000000"/>
        </w:rPr>
        <w:t>sent to the</w:t>
      </w:r>
      <w:r w:rsidRPr="0090660A">
        <w:rPr>
          <w:color w:val="000000"/>
        </w:rPr>
        <w:t xml:space="preserve"> </w:t>
      </w:r>
      <w:r>
        <w:rPr>
          <w:color w:val="000000"/>
        </w:rPr>
        <w:t>contractor</w:t>
      </w:r>
      <w:r w:rsidRPr="0090660A">
        <w:rPr>
          <w:color w:val="000000"/>
        </w:rPr>
        <w:t xml:space="preserve">. The contracting authority </w:t>
      </w:r>
      <w:r>
        <w:rPr>
          <w:color w:val="000000"/>
        </w:rPr>
        <w:t xml:space="preserve">must </w:t>
      </w:r>
      <w:r w:rsidRPr="0090660A">
        <w:rPr>
          <w:color w:val="000000"/>
        </w:rPr>
        <w:t xml:space="preserve">release the guarantee within </w:t>
      </w:r>
      <w:r>
        <w:rPr>
          <w:color w:val="000000"/>
        </w:rPr>
        <w:t>the</w:t>
      </w:r>
      <w:r w:rsidRPr="0090660A">
        <w:rPr>
          <w:color w:val="000000"/>
        </w:rPr>
        <w:t xml:space="preserve"> </w:t>
      </w:r>
      <w:r>
        <w:rPr>
          <w:color w:val="000000"/>
        </w:rPr>
        <w:t xml:space="preserve">following </w:t>
      </w:r>
      <w:r w:rsidRPr="0090660A">
        <w:rPr>
          <w:color w:val="000000"/>
        </w:rPr>
        <w:t>month.</w:t>
      </w:r>
      <w:r>
        <w:rPr>
          <w:color w:val="000000"/>
        </w:rPr>
        <w:t xml:space="preserve"> </w:t>
      </w:r>
    </w:p>
    <w:p w14:paraId="7C98E9DC" w14:textId="77777777" w:rsidR="00176131" w:rsidRDefault="00176131" w:rsidP="00176131">
      <w:pPr>
        <w:spacing w:before="100" w:beforeAutospacing="1" w:after="100" w:afterAutospacing="1"/>
        <w:jc w:val="both"/>
        <w:rPr>
          <w:color w:val="000000"/>
        </w:rPr>
      </w:pPr>
      <w:r>
        <w:rPr>
          <w:color w:val="000000"/>
        </w:rPr>
        <w:t xml:space="preserve">Performance guarantees cover </w:t>
      </w:r>
      <w:r w:rsidRPr="00982338">
        <w:t>compliance with substantial contractual obligations</w:t>
      </w:r>
      <w:r>
        <w:t xml:space="preserve"> until the contracting authority has given its final approval for the service. The performance guarantee must not </w:t>
      </w:r>
      <w:r w:rsidRPr="007728ED">
        <w:t>exceed 10</w:t>
      </w:r>
      <w:r>
        <w:t> </w:t>
      </w:r>
      <w:r w:rsidRPr="007728ED">
        <w:t xml:space="preserve">% of the total price of the specific contract. </w:t>
      </w:r>
      <w:r w:rsidRPr="007728ED">
        <w:rPr>
          <w:color w:val="000000"/>
        </w:rPr>
        <w:t>The contracting authority must release</w:t>
      </w:r>
      <w:r w:rsidRPr="00AA4C50">
        <w:rPr>
          <w:color w:val="000000"/>
        </w:rPr>
        <w:t xml:space="preserve"> the guarantee</w:t>
      </w:r>
      <w:r>
        <w:rPr>
          <w:color w:val="000000"/>
        </w:rPr>
        <w:t xml:space="preserve"> fully after final approval of the service, as provided for in the specific contract. </w:t>
      </w:r>
    </w:p>
    <w:p w14:paraId="115091F7" w14:textId="77777777" w:rsidR="00176131" w:rsidRDefault="00176131" w:rsidP="00176131">
      <w:pPr>
        <w:spacing w:before="100" w:beforeAutospacing="1" w:after="100" w:afterAutospacing="1"/>
        <w:jc w:val="both"/>
        <w:rPr>
          <w:color w:val="000000"/>
        </w:rPr>
      </w:pPr>
      <w:r>
        <w:rPr>
          <w:color w:val="000000"/>
        </w:rPr>
        <w:t>Retention money</w:t>
      </w:r>
      <w:r w:rsidDel="00982338">
        <w:rPr>
          <w:color w:val="000000"/>
        </w:rPr>
        <w:t xml:space="preserve"> </w:t>
      </w:r>
      <w:r>
        <w:rPr>
          <w:color w:val="000000"/>
        </w:rPr>
        <w:t xml:space="preserve">guarantees cover full delivery of the service in </w:t>
      </w:r>
      <w:r w:rsidRPr="007728ED">
        <w:rPr>
          <w:color w:val="000000"/>
        </w:rPr>
        <w:t xml:space="preserve">accordance with the specific contract </w:t>
      </w:r>
      <w:r w:rsidRPr="007728ED">
        <w:t xml:space="preserve">including during the contract liability period </w:t>
      </w:r>
      <w:r>
        <w:t xml:space="preserve">and </w:t>
      </w:r>
      <w:r w:rsidRPr="007728ED">
        <w:rPr>
          <w:color w:val="000000"/>
        </w:rPr>
        <w:t>until its</w:t>
      </w:r>
      <w:r w:rsidRPr="00FD170A">
        <w:rPr>
          <w:color w:val="000000"/>
        </w:rPr>
        <w:t xml:space="preserve"> final </w:t>
      </w:r>
      <w:r>
        <w:rPr>
          <w:color w:val="000000"/>
        </w:rPr>
        <w:t>approval</w:t>
      </w:r>
      <w:r w:rsidRPr="00FD170A">
        <w:rPr>
          <w:color w:val="000000"/>
        </w:rPr>
        <w:t xml:space="preserve"> by the contracting authority. </w:t>
      </w:r>
      <w:r w:rsidRPr="00FD170A">
        <w:t xml:space="preserve">The </w:t>
      </w:r>
      <w:r>
        <w:t>retention money</w:t>
      </w:r>
      <w:r w:rsidRPr="00FD170A">
        <w:t xml:space="preserve"> guarantee </w:t>
      </w:r>
      <w:r>
        <w:t>must</w:t>
      </w:r>
      <w:r w:rsidRPr="00FD170A">
        <w:t xml:space="preserve"> not exceed </w:t>
      </w:r>
      <w:r>
        <w:t xml:space="preserve">10 % of </w:t>
      </w:r>
      <w:r w:rsidRPr="00FD170A">
        <w:t xml:space="preserve">the total price of the specific contract. </w:t>
      </w:r>
      <w:r w:rsidRPr="00AA4C50">
        <w:rPr>
          <w:color w:val="000000"/>
        </w:rPr>
        <w:t xml:space="preserve">The contracting authority </w:t>
      </w:r>
      <w:r>
        <w:rPr>
          <w:color w:val="000000"/>
        </w:rPr>
        <w:t>must</w:t>
      </w:r>
      <w:r w:rsidRPr="00AA4C50">
        <w:rPr>
          <w:color w:val="000000"/>
        </w:rPr>
        <w:t xml:space="preserve"> release the guarantee</w:t>
      </w:r>
      <w:r>
        <w:rPr>
          <w:color w:val="000000"/>
        </w:rPr>
        <w:t xml:space="preserve"> after the expiry of the contract liability period</w:t>
      </w:r>
      <w:r w:rsidRPr="007C6C9E">
        <w:rPr>
          <w:color w:val="000000"/>
        </w:rPr>
        <w:t xml:space="preserve"> </w:t>
      </w:r>
      <w:r>
        <w:rPr>
          <w:color w:val="000000"/>
        </w:rPr>
        <w:t>as provided for in the specific contract.</w:t>
      </w:r>
    </w:p>
    <w:p w14:paraId="5AFC59B7" w14:textId="77777777" w:rsidR="00176131" w:rsidRDefault="00176131" w:rsidP="00176131">
      <w:pPr>
        <w:spacing w:before="100" w:beforeAutospacing="1" w:after="100" w:afterAutospacing="1"/>
        <w:jc w:val="both"/>
      </w:pPr>
      <w:r>
        <w:rPr>
          <w:color w:val="000000"/>
        </w:rPr>
        <w:t xml:space="preserve">The contracting authority must not request a retention money guarantee for a specific contract where it has requested a performance guarantee. </w:t>
      </w:r>
    </w:p>
    <w:p w14:paraId="1E0AA909" w14:textId="77777777" w:rsidR="00176131" w:rsidRPr="007D129C" w:rsidRDefault="00176131" w:rsidP="00176131">
      <w:pPr>
        <w:pStyle w:val="Heading3"/>
        <w:keepLines w:val="0"/>
        <w:numPr>
          <w:ilvl w:val="2"/>
          <w:numId w:val="25"/>
        </w:numPr>
        <w:spacing w:before="100" w:beforeAutospacing="1" w:after="100" w:afterAutospacing="1"/>
      </w:pPr>
      <w:r w:rsidRPr="007D129C">
        <w:t xml:space="preserve">Interim payments and </w:t>
      </w:r>
      <w:r w:rsidRPr="003C247F">
        <w:t>payment of the balance</w:t>
      </w:r>
    </w:p>
    <w:p w14:paraId="1A0372CC" w14:textId="77777777" w:rsidR="00176131" w:rsidRPr="007D11EB" w:rsidRDefault="00176131" w:rsidP="00176131">
      <w:pPr>
        <w:spacing w:before="100" w:beforeAutospacing="1" w:after="100" w:afterAutospacing="1"/>
        <w:jc w:val="both"/>
        <w:rPr>
          <w:szCs w:val="24"/>
        </w:rPr>
      </w:pPr>
      <w:r w:rsidRPr="007D11EB">
        <w:rPr>
          <w:szCs w:val="24"/>
        </w:rPr>
        <w:t xml:space="preserve">The contractor </w:t>
      </w:r>
      <w:r>
        <w:t xml:space="preserve">(or leader in the case of a joint tender) </w:t>
      </w:r>
      <w:r w:rsidRPr="007D11EB">
        <w:rPr>
          <w:szCs w:val="24"/>
        </w:rPr>
        <w:t xml:space="preserve">must send an invoice for interim payment, as provided for in Article I.6 or in the tender specifications or in the specific contract. </w:t>
      </w:r>
    </w:p>
    <w:p w14:paraId="1157BC40" w14:textId="77777777" w:rsidR="00176131" w:rsidRPr="007D11EB" w:rsidRDefault="00176131" w:rsidP="00176131">
      <w:pPr>
        <w:spacing w:before="100" w:beforeAutospacing="1" w:after="100" w:afterAutospacing="1"/>
        <w:jc w:val="both"/>
        <w:rPr>
          <w:szCs w:val="24"/>
        </w:rPr>
      </w:pPr>
      <w:r w:rsidRPr="007D11EB">
        <w:rPr>
          <w:szCs w:val="24"/>
        </w:rPr>
        <w:t xml:space="preserve">The contractor </w:t>
      </w:r>
      <w:r>
        <w:t xml:space="preserve">(or leader in the case of a joint tender) </w:t>
      </w:r>
      <w:r w:rsidRPr="007D11EB">
        <w:rPr>
          <w:szCs w:val="24"/>
        </w:rPr>
        <w:t xml:space="preserve">must </w:t>
      </w:r>
      <w:r>
        <w:rPr>
          <w:szCs w:val="24"/>
        </w:rPr>
        <w:t>send</w:t>
      </w:r>
      <w:r w:rsidRPr="007D11EB">
        <w:rPr>
          <w:szCs w:val="24"/>
        </w:rPr>
        <w:t xml:space="preserve"> an invoice for payment of the balance within 60 days </w:t>
      </w:r>
      <w:r>
        <w:rPr>
          <w:szCs w:val="24"/>
        </w:rPr>
        <w:t>of</w:t>
      </w:r>
      <w:r w:rsidRPr="007D11EB">
        <w:rPr>
          <w:szCs w:val="24"/>
        </w:rPr>
        <w:t xml:space="preserve"> the </w:t>
      </w:r>
      <w:r>
        <w:rPr>
          <w:szCs w:val="24"/>
        </w:rPr>
        <w:t xml:space="preserve">end of the </w:t>
      </w:r>
      <w:r w:rsidRPr="007D11EB">
        <w:rPr>
          <w:szCs w:val="24"/>
        </w:rPr>
        <w:t xml:space="preserve">period </w:t>
      </w:r>
      <w:r>
        <w:rPr>
          <w:szCs w:val="24"/>
        </w:rPr>
        <w:t>of</w:t>
      </w:r>
      <w:r w:rsidRPr="007D11EB">
        <w:rPr>
          <w:szCs w:val="24"/>
        </w:rPr>
        <w:t xml:space="preserve"> provision of </w:t>
      </w:r>
      <w:r>
        <w:rPr>
          <w:szCs w:val="24"/>
        </w:rPr>
        <w:t xml:space="preserve">the </w:t>
      </w:r>
      <w:r w:rsidRPr="007D11EB">
        <w:rPr>
          <w:szCs w:val="24"/>
        </w:rPr>
        <w:t>services, as provided for in Article I.6</w:t>
      </w:r>
      <w:r>
        <w:rPr>
          <w:szCs w:val="24"/>
        </w:rPr>
        <w:t>,</w:t>
      </w:r>
      <w:r w:rsidRPr="007D11EB">
        <w:rPr>
          <w:szCs w:val="24"/>
        </w:rPr>
        <w:t xml:space="preserve"> in the tender specifications or in the specific contract. </w:t>
      </w:r>
    </w:p>
    <w:p w14:paraId="6DDDA94E" w14:textId="77777777" w:rsidR="00176131" w:rsidRDefault="00176131" w:rsidP="00176131">
      <w:pPr>
        <w:spacing w:before="100" w:beforeAutospacing="1" w:after="100" w:afterAutospacing="1"/>
        <w:jc w:val="both"/>
        <w:rPr>
          <w:szCs w:val="24"/>
        </w:rPr>
      </w:pPr>
      <w:r>
        <w:rPr>
          <w:szCs w:val="24"/>
        </w:rPr>
        <w:t>Payment</w:t>
      </w:r>
      <w:r w:rsidRPr="00970348">
        <w:rPr>
          <w:szCs w:val="24"/>
        </w:rPr>
        <w:t xml:space="preserve"> of the </w:t>
      </w:r>
      <w:r w:rsidRPr="00970348">
        <w:rPr>
          <w:bCs/>
          <w:szCs w:val="24"/>
        </w:rPr>
        <w:t xml:space="preserve">invoice and </w:t>
      </w:r>
      <w:r>
        <w:rPr>
          <w:bCs/>
          <w:szCs w:val="24"/>
        </w:rPr>
        <w:t xml:space="preserve">approval of </w:t>
      </w:r>
      <w:r w:rsidRPr="00970348">
        <w:rPr>
          <w:bCs/>
          <w:szCs w:val="24"/>
        </w:rPr>
        <w:t>documents</w:t>
      </w:r>
      <w:r w:rsidRPr="006C646E">
        <w:rPr>
          <w:szCs w:val="24"/>
        </w:rPr>
        <w:t xml:space="preserve"> </w:t>
      </w:r>
      <w:r>
        <w:rPr>
          <w:szCs w:val="24"/>
        </w:rPr>
        <w:t>does</w:t>
      </w:r>
      <w:r w:rsidRPr="006C646E">
        <w:rPr>
          <w:szCs w:val="24"/>
        </w:rPr>
        <w:t xml:space="preserve"> not imply recognition of the regularity</w:t>
      </w:r>
      <w:r>
        <w:rPr>
          <w:szCs w:val="24"/>
        </w:rPr>
        <w:t>,</w:t>
      </w:r>
      <w:r w:rsidRPr="006C646E">
        <w:rPr>
          <w:szCs w:val="24"/>
        </w:rPr>
        <w:t xml:space="preserve"> authenticity, completeness and correctness of the declarations and information </w:t>
      </w:r>
      <w:r>
        <w:rPr>
          <w:szCs w:val="24"/>
        </w:rPr>
        <w:t>they contain</w:t>
      </w:r>
      <w:r w:rsidRPr="006C646E">
        <w:rPr>
          <w:szCs w:val="24"/>
        </w:rPr>
        <w:t>.</w:t>
      </w:r>
      <w:r>
        <w:rPr>
          <w:szCs w:val="24"/>
        </w:rPr>
        <w:t xml:space="preserve"> </w:t>
      </w:r>
    </w:p>
    <w:p w14:paraId="6BB50F2B" w14:textId="77777777" w:rsidR="00176131" w:rsidRDefault="00176131" w:rsidP="00176131">
      <w:pPr>
        <w:spacing w:before="100" w:beforeAutospacing="1" w:after="100" w:afterAutospacing="1"/>
        <w:jc w:val="both"/>
      </w:pPr>
      <w:r>
        <w:rPr>
          <w:szCs w:val="24"/>
        </w:rPr>
        <w:t xml:space="preserve">Payment of the balance may take the form of recovery. </w:t>
      </w:r>
    </w:p>
    <w:p w14:paraId="1C13CBF3" w14:textId="77777777" w:rsidR="00176131" w:rsidRPr="002876F5" w:rsidRDefault="00176131" w:rsidP="00176131">
      <w:pPr>
        <w:pStyle w:val="Heading3"/>
        <w:keepLines w:val="0"/>
        <w:numPr>
          <w:ilvl w:val="2"/>
          <w:numId w:val="25"/>
        </w:numPr>
        <w:spacing w:before="100" w:beforeAutospacing="1" w:after="100" w:afterAutospacing="1"/>
      </w:pPr>
      <w:r w:rsidRPr="002876F5">
        <w:t>Suspension of the time allowed for payment</w:t>
      </w:r>
    </w:p>
    <w:p w14:paraId="3E83EF56" w14:textId="77777777" w:rsidR="00176131" w:rsidRDefault="00176131" w:rsidP="00176131">
      <w:pPr>
        <w:spacing w:before="100" w:beforeAutospacing="1" w:after="100" w:afterAutospacing="1"/>
        <w:jc w:val="both"/>
        <w:rPr>
          <w:szCs w:val="24"/>
        </w:rPr>
      </w:pPr>
      <w:r w:rsidRPr="0074539B">
        <w:rPr>
          <w:szCs w:val="24"/>
        </w:rPr>
        <w:t xml:space="preserve">The </w:t>
      </w:r>
      <w:r>
        <w:rPr>
          <w:szCs w:val="24"/>
        </w:rPr>
        <w:t>contracting authority</w:t>
      </w:r>
      <w:r w:rsidRPr="0074539B">
        <w:rPr>
          <w:szCs w:val="24"/>
        </w:rPr>
        <w:t xml:space="preserve"> may suspend the payment </w:t>
      </w:r>
      <w:r>
        <w:rPr>
          <w:szCs w:val="24"/>
        </w:rPr>
        <w:t xml:space="preserve">periods specified in Article I.6 </w:t>
      </w:r>
      <w:r w:rsidRPr="0074539B">
        <w:rPr>
          <w:szCs w:val="24"/>
        </w:rPr>
        <w:t xml:space="preserve">at any time by </w:t>
      </w:r>
      <w:r w:rsidRPr="00B37BF1">
        <w:rPr>
          <w:i/>
          <w:szCs w:val="24"/>
        </w:rPr>
        <w:t>notifying</w:t>
      </w:r>
      <w:r w:rsidRPr="0074539B">
        <w:rPr>
          <w:szCs w:val="24"/>
        </w:rPr>
        <w:t xml:space="preserve"> the co</w:t>
      </w:r>
      <w:r>
        <w:rPr>
          <w:szCs w:val="24"/>
        </w:rPr>
        <w:t>ntractor</w:t>
      </w:r>
      <w:r w:rsidRPr="0074539B">
        <w:rPr>
          <w:szCs w:val="24"/>
        </w:rPr>
        <w:t xml:space="preserve"> </w:t>
      </w:r>
      <w:r>
        <w:t xml:space="preserve">(or leader in the case of a joint tender) </w:t>
      </w:r>
      <w:r w:rsidRPr="0074539B">
        <w:rPr>
          <w:szCs w:val="24"/>
        </w:rPr>
        <w:t xml:space="preserve">that </w:t>
      </w:r>
      <w:r>
        <w:rPr>
          <w:szCs w:val="24"/>
        </w:rPr>
        <w:t>its</w:t>
      </w:r>
      <w:r w:rsidRPr="0074539B">
        <w:rPr>
          <w:szCs w:val="24"/>
        </w:rPr>
        <w:t xml:space="preserve"> </w:t>
      </w:r>
      <w:r>
        <w:rPr>
          <w:szCs w:val="24"/>
        </w:rPr>
        <w:t>invoice</w:t>
      </w:r>
      <w:r w:rsidRPr="0074539B">
        <w:rPr>
          <w:szCs w:val="24"/>
        </w:rPr>
        <w:t xml:space="preserve"> cannot be </w:t>
      </w:r>
      <w:r>
        <w:rPr>
          <w:szCs w:val="24"/>
        </w:rPr>
        <w:t>processed. The reasons the contracting authority may cite for not being able to process an invoice are:</w:t>
      </w:r>
    </w:p>
    <w:p w14:paraId="668189B6" w14:textId="77777777" w:rsidR="00176131" w:rsidRDefault="00176131" w:rsidP="00176131">
      <w:pPr>
        <w:numPr>
          <w:ilvl w:val="0"/>
          <w:numId w:val="28"/>
        </w:numPr>
        <w:spacing w:before="100" w:beforeAutospacing="1" w:after="100" w:afterAutospacing="1"/>
        <w:jc w:val="both"/>
        <w:rPr>
          <w:szCs w:val="24"/>
        </w:rPr>
      </w:pPr>
      <w:r w:rsidRPr="0074539B">
        <w:rPr>
          <w:szCs w:val="24"/>
        </w:rPr>
        <w:t xml:space="preserve">because it does not comply with the </w:t>
      </w:r>
      <w:r>
        <w:rPr>
          <w:szCs w:val="24"/>
        </w:rPr>
        <w:t xml:space="preserve">FWC; </w:t>
      </w:r>
    </w:p>
    <w:p w14:paraId="128CF24C" w14:textId="77777777" w:rsidR="00176131" w:rsidRDefault="00176131" w:rsidP="00176131">
      <w:pPr>
        <w:numPr>
          <w:ilvl w:val="0"/>
          <w:numId w:val="28"/>
        </w:numPr>
        <w:spacing w:before="100" w:beforeAutospacing="1" w:after="100" w:afterAutospacing="1"/>
        <w:jc w:val="both"/>
        <w:rPr>
          <w:szCs w:val="24"/>
        </w:rPr>
      </w:pPr>
      <w:r w:rsidRPr="0074539B">
        <w:rPr>
          <w:szCs w:val="24"/>
        </w:rPr>
        <w:t xml:space="preserve">because the </w:t>
      </w:r>
      <w:r>
        <w:rPr>
          <w:szCs w:val="24"/>
        </w:rPr>
        <w:t xml:space="preserve">contractor has not produced the </w:t>
      </w:r>
      <w:r w:rsidRPr="0074539B">
        <w:rPr>
          <w:szCs w:val="24"/>
        </w:rPr>
        <w:t xml:space="preserve">appropriate documents </w:t>
      </w:r>
      <w:r>
        <w:rPr>
          <w:szCs w:val="24"/>
        </w:rPr>
        <w:t xml:space="preserve">or deliverables; or </w:t>
      </w:r>
    </w:p>
    <w:p w14:paraId="443805A8" w14:textId="77777777" w:rsidR="00176131" w:rsidRDefault="00176131" w:rsidP="00176131">
      <w:pPr>
        <w:numPr>
          <w:ilvl w:val="0"/>
          <w:numId w:val="28"/>
        </w:numPr>
        <w:spacing w:before="100" w:beforeAutospacing="1" w:after="100" w:afterAutospacing="1"/>
        <w:jc w:val="both"/>
        <w:rPr>
          <w:szCs w:val="24"/>
        </w:rPr>
      </w:pPr>
      <w:r>
        <w:rPr>
          <w:szCs w:val="24"/>
        </w:rPr>
        <w:t xml:space="preserve">because the contracting authority has observations on the </w:t>
      </w:r>
      <w:r>
        <w:t>documents or deliverables</w:t>
      </w:r>
      <w:r w:rsidRPr="005E0FEC">
        <w:t xml:space="preserve"> </w:t>
      </w:r>
      <w:r>
        <w:t>submitted with the invoice</w:t>
      </w:r>
      <w:r w:rsidRPr="0074539B">
        <w:rPr>
          <w:szCs w:val="24"/>
        </w:rPr>
        <w:t>.</w:t>
      </w:r>
      <w:r>
        <w:rPr>
          <w:szCs w:val="24"/>
        </w:rPr>
        <w:t xml:space="preserve"> </w:t>
      </w:r>
    </w:p>
    <w:p w14:paraId="343DD2C7" w14:textId="77777777" w:rsidR="00176131" w:rsidRDefault="00176131" w:rsidP="00176131">
      <w:pPr>
        <w:spacing w:before="100" w:beforeAutospacing="1" w:after="100" w:afterAutospacing="1"/>
        <w:jc w:val="both"/>
        <w:rPr>
          <w:szCs w:val="24"/>
        </w:rPr>
      </w:pPr>
      <w:r w:rsidRPr="0074539B">
        <w:rPr>
          <w:szCs w:val="24"/>
        </w:rPr>
        <w:t xml:space="preserve">The </w:t>
      </w:r>
      <w:r>
        <w:rPr>
          <w:szCs w:val="24"/>
        </w:rPr>
        <w:t>contracting authority</w:t>
      </w:r>
      <w:r w:rsidRPr="0074539B">
        <w:rPr>
          <w:szCs w:val="24"/>
        </w:rPr>
        <w:t xml:space="preserve"> </w:t>
      </w:r>
      <w:r>
        <w:rPr>
          <w:szCs w:val="24"/>
        </w:rPr>
        <w:t>must</w:t>
      </w:r>
      <w:r w:rsidRPr="0074539B">
        <w:rPr>
          <w:szCs w:val="24"/>
        </w:rPr>
        <w:t xml:space="preserve"> </w:t>
      </w:r>
      <w:r w:rsidRPr="00B37BF1">
        <w:rPr>
          <w:i/>
          <w:szCs w:val="24"/>
        </w:rPr>
        <w:t>notify</w:t>
      </w:r>
      <w:r>
        <w:rPr>
          <w:szCs w:val="24"/>
        </w:rPr>
        <w:t xml:space="preserve"> the contractor</w:t>
      </w:r>
      <w:r w:rsidRPr="0074539B">
        <w:rPr>
          <w:szCs w:val="24"/>
        </w:rPr>
        <w:t xml:space="preserve"> </w:t>
      </w:r>
      <w:r>
        <w:t xml:space="preserve">(or leader in the case of joint tender) </w:t>
      </w:r>
      <w:r w:rsidRPr="0074539B">
        <w:rPr>
          <w:szCs w:val="24"/>
        </w:rPr>
        <w:t xml:space="preserve">as soon as possible of any such suspension, </w:t>
      </w:r>
      <w:r>
        <w:rPr>
          <w:szCs w:val="24"/>
        </w:rPr>
        <w:t>giving</w:t>
      </w:r>
      <w:r w:rsidRPr="0074539B">
        <w:rPr>
          <w:szCs w:val="24"/>
        </w:rPr>
        <w:t xml:space="preserve"> the reasons for </w:t>
      </w:r>
      <w:r>
        <w:rPr>
          <w:szCs w:val="24"/>
        </w:rPr>
        <w:t>it</w:t>
      </w:r>
      <w:r w:rsidRPr="0074539B">
        <w:rPr>
          <w:szCs w:val="24"/>
        </w:rPr>
        <w:t>.</w:t>
      </w:r>
      <w:r>
        <w:rPr>
          <w:szCs w:val="24"/>
        </w:rPr>
        <w:t xml:space="preserve"> In cases b) and c) referred above, the </w:t>
      </w:r>
      <w:r>
        <w:rPr>
          <w:szCs w:val="24"/>
        </w:rPr>
        <w:lastRenderedPageBreak/>
        <w:t xml:space="preserve">contracting authority shall notify the contractor (or leader in case of a joint tender) the time limits to submit additional information or corrections or a new version of the documents or deliverables if the contracting authority requires it. </w:t>
      </w:r>
    </w:p>
    <w:p w14:paraId="42CBE07A" w14:textId="77777777" w:rsidR="00176131" w:rsidRDefault="00176131" w:rsidP="00176131">
      <w:pPr>
        <w:spacing w:before="100" w:beforeAutospacing="1" w:after="100" w:afterAutospacing="1"/>
        <w:jc w:val="both"/>
        <w:rPr>
          <w:szCs w:val="24"/>
        </w:rPr>
      </w:pPr>
      <w:r>
        <w:rPr>
          <w:szCs w:val="24"/>
        </w:rPr>
        <w:t>S</w:t>
      </w:r>
      <w:r w:rsidRPr="0074539B">
        <w:rPr>
          <w:szCs w:val="24"/>
        </w:rPr>
        <w:t>uspension take</w:t>
      </w:r>
      <w:r>
        <w:rPr>
          <w:szCs w:val="24"/>
        </w:rPr>
        <w:t>s</w:t>
      </w:r>
      <w:r w:rsidRPr="0074539B">
        <w:rPr>
          <w:szCs w:val="24"/>
        </w:rPr>
        <w:t xml:space="preserve"> effect on the date </w:t>
      </w:r>
      <w:r>
        <w:rPr>
          <w:szCs w:val="24"/>
        </w:rPr>
        <w:t>the</w:t>
      </w:r>
      <w:r w:rsidRPr="0074539B">
        <w:rPr>
          <w:szCs w:val="24"/>
        </w:rPr>
        <w:t xml:space="preserve"> </w:t>
      </w:r>
      <w:r>
        <w:rPr>
          <w:szCs w:val="24"/>
        </w:rPr>
        <w:t xml:space="preserve">contracting authority sends the </w:t>
      </w:r>
      <w:r w:rsidRPr="00B37BF1">
        <w:rPr>
          <w:i/>
          <w:szCs w:val="24"/>
        </w:rPr>
        <w:t>notification</w:t>
      </w:r>
      <w:r w:rsidRPr="0074539B">
        <w:rPr>
          <w:szCs w:val="24"/>
        </w:rPr>
        <w:t xml:space="preserve">. The remaining payment period </w:t>
      </w:r>
      <w:r>
        <w:rPr>
          <w:szCs w:val="24"/>
        </w:rPr>
        <w:t>resumes</w:t>
      </w:r>
      <w:r w:rsidRPr="0074539B">
        <w:rPr>
          <w:szCs w:val="24"/>
        </w:rPr>
        <w:t xml:space="preserve"> from the date on which the requested information or revised documents are received or the necessary further verification, including on-the-spot checks, is carried out. </w:t>
      </w:r>
      <w:r w:rsidRPr="002E2AA9">
        <w:rPr>
          <w:szCs w:val="24"/>
        </w:rPr>
        <w:t>Where the suspension period exceeds two months, the co</w:t>
      </w:r>
      <w:r>
        <w:rPr>
          <w:szCs w:val="24"/>
        </w:rPr>
        <w:t>ntr</w:t>
      </w:r>
      <w:r w:rsidRPr="002E2AA9">
        <w:rPr>
          <w:szCs w:val="24"/>
        </w:rPr>
        <w:t>a</w:t>
      </w:r>
      <w:r>
        <w:rPr>
          <w:szCs w:val="24"/>
        </w:rPr>
        <w:t>c</w:t>
      </w:r>
      <w:r w:rsidRPr="002E2AA9">
        <w:rPr>
          <w:szCs w:val="24"/>
        </w:rPr>
        <w:t>tor</w:t>
      </w:r>
      <w:r>
        <w:rPr>
          <w:szCs w:val="24"/>
        </w:rPr>
        <w:t xml:space="preserve"> </w:t>
      </w:r>
      <w:r>
        <w:t>(or leader in the case of a joint tender)</w:t>
      </w:r>
      <w:r w:rsidRPr="002E2AA9">
        <w:rPr>
          <w:szCs w:val="24"/>
        </w:rPr>
        <w:t xml:space="preserve"> may request the </w:t>
      </w:r>
      <w:r>
        <w:rPr>
          <w:szCs w:val="24"/>
        </w:rPr>
        <w:t>contracting authority</w:t>
      </w:r>
      <w:r w:rsidRPr="0074539B">
        <w:rPr>
          <w:szCs w:val="24"/>
        </w:rPr>
        <w:t xml:space="preserve"> </w:t>
      </w:r>
      <w:r w:rsidRPr="002E2AA9">
        <w:rPr>
          <w:szCs w:val="24"/>
        </w:rPr>
        <w:t xml:space="preserve">to justify </w:t>
      </w:r>
      <w:r>
        <w:rPr>
          <w:szCs w:val="24"/>
        </w:rPr>
        <w:t xml:space="preserve">the continued </w:t>
      </w:r>
      <w:r w:rsidRPr="002E2AA9">
        <w:rPr>
          <w:szCs w:val="24"/>
        </w:rPr>
        <w:t>suspension.</w:t>
      </w:r>
      <w:r>
        <w:rPr>
          <w:szCs w:val="24"/>
        </w:rPr>
        <w:t xml:space="preserve"> </w:t>
      </w:r>
    </w:p>
    <w:p w14:paraId="226F8D67" w14:textId="77777777" w:rsidR="00176131" w:rsidRPr="007C0680" w:rsidRDefault="00176131" w:rsidP="00176131">
      <w:pPr>
        <w:spacing w:before="100" w:beforeAutospacing="1" w:after="100" w:afterAutospacing="1"/>
        <w:jc w:val="both"/>
        <w:rPr>
          <w:bCs/>
          <w:szCs w:val="24"/>
        </w:rPr>
      </w:pPr>
      <w:r w:rsidRPr="002E2AA9">
        <w:rPr>
          <w:szCs w:val="24"/>
        </w:rPr>
        <w:t xml:space="preserve">Where the payment </w:t>
      </w:r>
      <w:r>
        <w:rPr>
          <w:szCs w:val="24"/>
        </w:rPr>
        <w:t>periods</w:t>
      </w:r>
      <w:r w:rsidRPr="002E2AA9">
        <w:rPr>
          <w:szCs w:val="24"/>
        </w:rPr>
        <w:t xml:space="preserve"> ha</w:t>
      </w:r>
      <w:r>
        <w:rPr>
          <w:szCs w:val="24"/>
        </w:rPr>
        <w:t>ve</w:t>
      </w:r>
      <w:r w:rsidRPr="002E2AA9">
        <w:rPr>
          <w:szCs w:val="24"/>
        </w:rPr>
        <w:t xml:space="preserve"> </w:t>
      </w:r>
      <w:r w:rsidRPr="00DD5607">
        <w:rPr>
          <w:szCs w:val="24"/>
        </w:rPr>
        <w:t>been</w:t>
      </w:r>
      <w:r w:rsidRPr="002E2AA9">
        <w:rPr>
          <w:szCs w:val="24"/>
        </w:rPr>
        <w:t xml:space="preserve"> suspended following rejection of a </w:t>
      </w:r>
      <w:r>
        <w:rPr>
          <w:szCs w:val="24"/>
        </w:rPr>
        <w:t>document</w:t>
      </w:r>
      <w:r w:rsidRPr="002E2AA9">
        <w:rPr>
          <w:szCs w:val="24"/>
        </w:rPr>
        <w:t xml:space="preserve"> </w:t>
      </w:r>
      <w:r>
        <w:rPr>
          <w:szCs w:val="24"/>
        </w:rPr>
        <w:t xml:space="preserve">referred to in the first paragraph of this Article </w:t>
      </w:r>
      <w:r w:rsidRPr="002E2AA9">
        <w:rPr>
          <w:szCs w:val="24"/>
        </w:rPr>
        <w:t xml:space="preserve">and the new </w:t>
      </w:r>
      <w:r>
        <w:rPr>
          <w:szCs w:val="24"/>
        </w:rPr>
        <w:t xml:space="preserve">document produced </w:t>
      </w:r>
      <w:r w:rsidRPr="002E2AA9">
        <w:rPr>
          <w:szCs w:val="24"/>
        </w:rPr>
        <w:t xml:space="preserve">is </w:t>
      </w:r>
      <w:r>
        <w:rPr>
          <w:szCs w:val="24"/>
        </w:rPr>
        <w:t xml:space="preserve">also </w:t>
      </w:r>
      <w:r w:rsidRPr="002E2AA9">
        <w:rPr>
          <w:szCs w:val="24"/>
        </w:rPr>
        <w:t xml:space="preserve">rejected, the </w:t>
      </w:r>
      <w:r>
        <w:rPr>
          <w:szCs w:val="24"/>
        </w:rPr>
        <w:t>contracting authority</w:t>
      </w:r>
      <w:r w:rsidRPr="0074539B">
        <w:rPr>
          <w:szCs w:val="24"/>
        </w:rPr>
        <w:t xml:space="preserve"> </w:t>
      </w:r>
      <w:r w:rsidRPr="002E2AA9">
        <w:rPr>
          <w:bCs/>
          <w:szCs w:val="24"/>
        </w:rPr>
        <w:t xml:space="preserve">reserves the right to terminate the </w:t>
      </w:r>
      <w:r>
        <w:rPr>
          <w:bCs/>
          <w:szCs w:val="24"/>
        </w:rPr>
        <w:t xml:space="preserve">specific contract in accordance with </w:t>
      </w:r>
      <w:r w:rsidRPr="004A29BE">
        <w:rPr>
          <w:bCs/>
          <w:szCs w:val="24"/>
        </w:rPr>
        <w:t>Article</w:t>
      </w:r>
      <w:r>
        <w:rPr>
          <w:bCs/>
          <w:szCs w:val="24"/>
        </w:rPr>
        <w:t> </w:t>
      </w:r>
      <w:r w:rsidRPr="004A29BE">
        <w:rPr>
          <w:bCs/>
          <w:szCs w:val="24"/>
        </w:rPr>
        <w:t>II.1</w:t>
      </w:r>
      <w:r>
        <w:rPr>
          <w:bCs/>
          <w:szCs w:val="24"/>
        </w:rPr>
        <w:t>8</w:t>
      </w:r>
      <w:r w:rsidRPr="004A29BE">
        <w:rPr>
          <w:bCs/>
          <w:szCs w:val="24"/>
        </w:rPr>
        <w:t>.1(</w:t>
      </w:r>
      <w:r>
        <w:rPr>
          <w:bCs/>
          <w:szCs w:val="24"/>
        </w:rPr>
        <w:t>c</w:t>
      </w:r>
      <w:r w:rsidRPr="004A29BE">
        <w:rPr>
          <w:bCs/>
          <w:szCs w:val="24"/>
        </w:rPr>
        <w:t>)</w:t>
      </w:r>
      <w:r w:rsidRPr="004A29BE">
        <w:rPr>
          <w:bCs/>
          <w:i/>
          <w:szCs w:val="24"/>
        </w:rPr>
        <w:t>.</w:t>
      </w:r>
    </w:p>
    <w:p w14:paraId="2C905D2B" w14:textId="77777777" w:rsidR="00176131" w:rsidRDefault="00176131" w:rsidP="00176131">
      <w:pPr>
        <w:pStyle w:val="Heading3"/>
        <w:keepLines w:val="0"/>
        <w:numPr>
          <w:ilvl w:val="2"/>
          <w:numId w:val="25"/>
        </w:numPr>
        <w:spacing w:before="100" w:beforeAutospacing="1" w:after="100" w:afterAutospacing="1"/>
      </w:pPr>
      <w:r>
        <w:t>Interest on late payment</w:t>
      </w:r>
    </w:p>
    <w:p w14:paraId="39530FAA" w14:textId="77777777" w:rsidR="00176131" w:rsidRDefault="00176131" w:rsidP="00176131">
      <w:pPr>
        <w:spacing w:before="100" w:beforeAutospacing="1" w:after="100" w:afterAutospacing="1"/>
        <w:jc w:val="both"/>
        <w:rPr>
          <w:color w:val="000000"/>
        </w:rPr>
      </w:pPr>
      <w:r>
        <w:rPr>
          <w:color w:val="000000"/>
          <w:szCs w:val="24"/>
        </w:rPr>
        <w:t xml:space="preserve">On expiry of the payment periods specified in Article I.6, </w:t>
      </w:r>
      <w:r w:rsidRPr="007D129C">
        <w:rPr>
          <w:color w:val="000000"/>
          <w:szCs w:val="24"/>
        </w:rPr>
        <w:t xml:space="preserve">the </w:t>
      </w:r>
      <w:r>
        <w:rPr>
          <w:color w:val="000000"/>
          <w:szCs w:val="24"/>
        </w:rPr>
        <w:t>c</w:t>
      </w:r>
      <w:r w:rsidRPr="007D129C">
        <w:rPr>
          <w:color w:val="000000"/>
          <w:szCs w:val="24"/>
        </w:rPr>
        <w:t xml:space="preserve">ontractor </w:t>
      </w:r>
      <w:r>
        <w:t xml:space="preserve">(or leader in the case of a joint tender) </w:t>
      </w:r>
      <w:r>
        <w:rPr>
          <w:color w:val="000000"/>
          <w:szCs w:val="24"/>
        </w:rPr>
        <w:t xml:space="preserve">is </w:t>
      </w:r>
      <w:r w:rsidRPr="007D129C">
        <w:rPr>
          <w:color w:val="000000"/>
          <w:szCs w:val="24"/>
        </w:rPr>
        <w:t>ent</w:t>
      </w:r>
      <w:r>
        <w:rPr>
          <w:color w:val="000000"/>
          <w:szCs w:val="24"/>
        </w:rPr>
        <w:t xml:space="preserve">itled to interest on late payment </w:t>
      </w:r>
      <w:r w:rsidRPr="007D129C">
        <w:rPr>
          <w:color w:val="000000"/>
        </w:rPr>
        <w:t xml:space="preserve">at the rate applied by the European Central Bank </w:t>
      </w:r>
      <w:r>
        <w:rPr>
          <w:color w:val="000000"/>
        </w:rPr>
        <w:t>for</w:t>
      </w:r>
      <w:r w:rsidRPr="007D129C">
        <w:rPr>
          <w:color w:val="000000"/>
        </w:rPr>
        <w:t xml:space="preserve"> its main refinancing operations </w:t>
      </w:r>
      <w:r>
        <w:rPr>
          <w:color w:val="000000"/>
        </w:rPr>
        <w:t xml:space="preserve">in euros </w:t>
      </w:r>
      <w:r w:rsidRPr="007D129C">
        <w:rPr>
          <w:color w:val="000000"/>
        </w:rPr>
        <w:t>(</w:t>
      </w:r>
      <w:r w:rsidRPr="003724A0">
        <w:rPr>
          <w:color w:val="000000"/>
        </w:rPr>
        <w:t>the reference rate</w:t>
      </w:r>
      <w:r w:rsidRPr="007D129C">
        <w:rPr>
          <w:color w:val="000000"/>
        </w:rPr>
        <w:t>) plus</w:t>
      </w:r>
      <w:r>
        <w:rPr>
          <w:color w:val="000000"/>
        </w:rPr>
        <w:t xml:space="preserve"> eight </w:t>
      </w:r>
      <w:r w:rsidRPr="007D129C">
        <w:rPr>
          <w:color w:val="000000"/>
        </w:rPr>
        <w:t>points</w:t>
      </w:r>
      <w:r>
        <w:rPr>
          <w:color w:val="000000"/>
        </w:rPr>
        <w:t>. T</w:t>
      </w:r>
      <w:r w:rsidRPr="003724A0">
        <w:rPr>
          <w:color w:val="000000"/>
        </w:rPr>
        <w:t>he reference rate</w:t>
      </w:r>
      <w:r>
        <w:rPr>
          <w:color w:val="000000"/>
          <w:szCs w:val="24"/>
        </w:rPr>
        <w:t xml:space="preserve"> is the </w:t>
      </w:r>
      <w:r w:rsidRPr="007D129C">
        <w:rPr>
          <w:color w:val="000000"/>
        </w:rPr>
        <w:t>rate in force</w:t>
      </w:r>
      <w:r>
        <w:rPr>
          <w:color w:val="000000"/>
        </w:rPr>
        <w:t>,</w:t>
      </w:r>
      <w:r w:rsidRPr="007D129C">
        <w:rPr>
          <w:color w:val="000000"/>
        </w:rPr>
        <w:t xml:space="preserve"> </w:t>
      </w:r>
      <w:r>
        <w:rPr>
          <w:color w:val="000000"/>
        </w:rPr>
        <w:t xml:space="preserve">as </w:t>
      </w:r>
      <w:r w:rsidRPr="007D129C">
        <w:rPr>
          <w:color w:val="000000"/>
        </w:rPr>
        <w:t xml:space="preserve">published in the C series of the </w:t>
      </w:r>
      <w:r w:rsidRPr="008A4842">
        <w:rPr>
          <w:i/>
          <w:color w:val="000000"/>
        </w:rPr>
        <w:t>Official Journal of the European Union</w:t>
      </w:r>
      <w:r>
        <w:rPr>
          <w:i/>
          <w:color w:val="000000"/>
        </w:rPr>
        <w:t>,</w:t>
      </w:r>
      <w:r w:rsidRPr="007D129C">
        <w:rPr>
          <w:color w:val="000000"/>
        </w:rPr>
        <w:t xml:space="preserve"> on the first day of the month in which the payment </w:t>
      </w:r>
      <w:r>
        <w:rPr>
          <w:color w:val="000000"/>
        </w:rPr>
        <w:t>period ends</w:t>
      </w:r>
      <w:r w:rsidRPr="007D129C">
        <w:rPr>
          <w:color w:val="000000"/>
        </w:rPr>
        <w:t>.</w:t>
      </w:r>
    </w:p>
    <w:p w14:paraId="428CCCD1" w14:textId="77777777" w:rsidR="00176131" w:rsidRDefault="00176131" w:rsidP="00176131">
      <w:pPr>
        <w:spacing w:before="100" w:beforeAutospacing="1" w:after="100" w:afterAutospacing="1"/>
        <w:jc w:val="both"/>
        <w:rPr>
          <w:color w:val="000000"/>
        </w:rPr>
      </w:pPr>
      <w:r>
        <w:rPr>
          <w:color w:val="000000"/>
        </w:rPr>
        <w:t>S</w:t>
      </w:r>
      <w:r w:rsidRPr="00FB7BB6">
        <w:rPr>
          <w:color w:val="000000"/>
        </w:rPr>
        <w:t xml:space="preserve">uspension of the payment </w:t>
      </w:r>
      <w:r>
        <w:rPr>
          <w:color w:val="000000"/>
        </w:rPr>
        <w:t>period as provided for in</w:t>
      </w:r>
      <w:r w:rsidRPr="00FB7BB6">
        <w:rPr>
          <w:color w:val="000000"/>
        </w:rPr>
        <w:t xml:space="preserve"> </w:t>
      </w:r>
      <w:r>
        <w:rPr>
          <w:color w:val="000000"/>
        </w:rPr>
        <w:t>A</w:t>
      </w:r>
      <w:r w:rsidRPr="009D0461">
        <w:rPr>
          <w:szCs w:val="24"/>
        </w:rPr>
        <w:t>rticle</w:t>
      </w:r>
      <w:r w:rsidRPr="00FB7BB6">
        <w:rPr>
          <w:color w:val="000000"/>
        </w:rPr>
        <w:t xml:space="preserve"> </w:t>
      </w:r>
      <w:r>
        <w:rPr>
          <w:color w:val="000000"/>
        </w:rPr>
        <w:t xml:space="preserve">II.21.7 is not considered as giving rise to late payment. </w:t>
      </w:r>
    </w:p>
    <w:p w14:paraId="2E9A4285" w14:textId="77777777" w:rsidR="00176131" w:rsidRDefault="00176131" w:rsidP="00176131">
      <w:pPr>
        <w:spacing w:before="100" w:beforeAutospacing="1" w:after="100" w:afterAutospacing="1"/>
        <w:jc w:val="both"/>
        <w:rPr>
          <w:szCs w:val="24"/>
        </w:rPr>
      </w:pPr>
      <w:r w:rsidRPr="009D0461">
        <w:rPr>
          <w:szCs w:val="24"/>
        </w:rPr>
        <w:t>Interest on late payment cover</w:t>
      </w:r>
      <w:r>
        <w:rPr>
          <w:szCs w:val="24"/>
        </w:rPr>
        <w:t>s</w:t>
      </w:r>
      <w:r w:rsidRPr="009D0461">
        <w:rPr>
          <w:szCs w:val="24"/>
        </w:rPr>
        <w:t xml:space="preserve"> the period </w:t>
      </w:r>
      <w:r>
        <w:rPr>
          <w:szCs w:val="24"/>
        </w:rPr>
        <w:t xml:space="preserve">running </w:t>
      </w:r>
      <w:r w:rsidRPr="009D0461">
        <w:rPr>
          <w:szCs w:val="24"/>
        </w:rPr>
        <w:t xml:space="preserve">from the </w:t>
      </w:r>
      <w:r>
        <w:rPr>
          <w:szCs w:val="24"/>
        </w:rPr>
        <w:t xml:space="preserve">day following the due date </w:t>
      </w:r>
      <w:r w:rsidRPr="009D0461">
        <w:rPr>
          <w:szCs w:val="24"/>
        </w:rPr>
        <w:t>for payment</w:t>
      </w:r>
      <w:r>
        <w:rPr>
          <w:szCs w:val="24"/>
        </w:rPr>
        <w:t xml:space="preserve"> </w:t>
      </w:r>
      <w:r w:rsidRPr="009D0461">
        <w:rPr>
          <w:szCs w:val="24"/>
        </w:rPr>
        <w:t xml:space="preserve">up to </w:t>
      </w:r>
      <w:r>
        <w:rPr>
          <w:szCs w:val="24"/>
        </w:rPr>
        <w:t xml:space="preserve">and including </w:t>
      </w:r>
      <w:r w:rsidRPr="009D0461">
        <w:rPr>
          <w:szCs w:val="24"/>
        </w:rPr>
        <w:t xml:space="preserve">the date of payment as defined in </w:t>
      </w:r>
      <w:r>
        <w:rPr>
          <w:szCs w:val="24"/>
        </w:rPr>
        <w:t>Article II.21.1</w:t>
      </w:r>
      <w:r w:rsidRPr="009D0461">
        <w:rPr>
          <w:szCs w:val="24"/>
        </w:rPr>
        <w:t>.</w:t>
      </w:r>
    </w:p>
    <w:p w14:paraId="6EF6C4ED" w14:textId="77777777" w:rsidR="00176131" w:rsidRDefault="00176131" w:rsidP="00176131">
      <w:pPr>
        <w:spacing w:before="100" w:beforeAutospacing="1" w:after="100" w:afterAutospacing="1"/>
        <w:jc w:val="both"/>
        <w:rPr>
          <w:color w:val="000000"/>
          <w:szCs w:val="24"/>
        </w:rPr>
      </w:pPr>
      <w:r>
        <w:rPr>
          <w:color w:val="000000"/>
          <w:szCs w:val="24"/>
        </w:rPr>
        <w:t>However</w:t>
      </w:r>
      <w:r w:rsidRPr="0074539B">
        <w:rPr>
          <w:color w:val="000000"/>
          <w:szCs w:val="24"/>
        </w:rPr>
        <w:t>, when the calculated interest is EUR 200</w:t>
      </w:r>
      <w:r>
        <w:rPr>
          <w:color w:val="000000"/>
          <w:szCs w:val="24"/>
        </w:rPr>
        <w:t xml:space="preserve"> or less</w:t>
      </w:r>
      <w:r w:rsidRPr="0074539B">
        <w:rPr>
          <w:color w:val="000000"/>
          <w:szCs w:val="24"/>
        </w:rPr>
        <w:t xml:space="preserve">, it </w:t>
      </w:r>
      <w:r w:rsidRPr="00970348">
        <w:rPr>
          <w:color w:val="000000"/>
          <w:szCs w:val="24"/>
        </w:rPr>
        <w:t xml:space="preserve">must </w:t>
      </w:r>
      <w:r w:rsidRPr="00DD5607">
        <w:rPr>
          <w:color w:val="000000"/>
          <w:szCs w:val="24"/>
        </w:rPr>
        <w:t>be paid</w:t>
      </w:r>
      <w:r w:rsidRPr="0074539B">
        <w:rPr>
          <w:color w:val="000000"/>
          <w:szCs w:val="24"/>
        </w:rPr>
        <w:t xml:space="preserve"> to the co</w:t>
      </w:r>
      <w:r>
        <w:rPr>
          <w:color w:val="000000"/>
          <w:szCs w:val="24"/>
        </w:rPr>
        <w:t>ntrac</w:t>
      </w:r>
      <w:r w:rsidRPr="0074539B">
        <w:rPr>
          <w:color w:val="000000"/>
          <w:szCs w:val="24"/>
        </w:rPr>
        <w:t xml:space="preserve">tor </w:t>
      </w:r>
      <w:r>
        <w:t xml:space="preserve">(or leader in the case of a joint tender) </w:t>
      </w:r>
      <w:r w:rsidRPr="0074539B">
        <w:rPr>
          <w:color w:val="000000"/>
          <w:szCs w:val="24"/>
        </w:rPr>
        <w:t xml:space="preserve">only </w:t>
      </w:r>
      <w:r>
        <w:rPr>
          <w:color w:val="000000"/>
          <w:szCs w:val="24"/>
        </w:rPr>
        <w:t>if it</w:t>
      </w:r>
      <w:r w:rsidRPr="0074539B">
        <w:rPr>
          <w:color w:val="000000"/>
          <w:szCs w:val="24"/>
        </w:rPr>
        <w:t xml:space="preserve"> </w:t>
      </w:r>
      <w:r>
        <w:rPr>
          <w:color w:val="000000"/>
          <w:szCs w:val="24"/>
        </w:rPr>
        <w:t>requests</w:t>
      </w:r>
      <w:r w:rsidRPr="0074539B">
        <w:rPr>
          <w:color w:val="000000"/>
          <w:szCs w:val="24"/>
        </w:rPr>
        <w:t xml:space="preserve"> </w:t>
      </w:r>
      <w:r>
        <w:rPr>
          <w:color w:val="000000"/>
          <w:szCs w:val="24"/>
        </w:rPr>
        <w:t xml:space="preserve">it </w:t>
      </w:r>
      <w:r w:rsidRPr="0074539B">
        <w:rPr>
          <w:color w:val="000000"/>
          <w:szCs w:val="24"/>
        </w:rPr>
        <w:t>within two months of receiving late payment.</w:t>
      </w:r>
    </w:p>
    <w:p w14:paraId="0BEDA56C" w14:textId="77777777" w:rsidR="00176131" w:rsidRPr="007D129C" w:rsidRDefault="00176131" w:rsidP="00176131">
      <w:pPr>
        <w:pStyle w:val="Heading2"/>
        <w:keepLines w:val="0"/>
        <w:numPr>
          <w:ilvl w:val="1"/>
          <w:numId w:val="25"/>
        </w:numPr>
        <w:spacing w:before="240" w:after="240"/>
        <w:jc w:val="both"/>
      </w:pPr>
      <w:bookmarkStart w:id="135" w:name="_Toc51061718"/>
      <w:bookmarkStart w:id="136" w:name="_Toc96006138"/>
      <w:r w:rsidRPr="007D129C">
        <w:t>Reimbursements</w:t>
      </w:r>
      <w:bookmarkEnd w:id="135"/>
      <w:bookmarkEnd w:id="136"/>
    </w:p>
    <w:p w14:paraId="36EFD44F" w14:textId="77777777" w:rsidR="00176131" w:rsidRPr="007D129C" w:rsidRDefault="00176131" w:rsidP="00176131">
      <w:pPr>
        <w:spacing w:before="100" w:beforeAutospacing="1" w:after="100" w:afterAutospacing="1"/>
        <w:ind w:left="851" w:hanging="851"/>
        <w:jc w:val="both"/>
      </w:pPr>
      <w:r w:rsidRPr="007D129C">
        <w:rPr>
          <w:b/>
        </w:rPr>
        <w:t>II.</w:t>
      </w:r>
      <w:r>
        <w:rPr>
          <w:b/>
        </w:rPr>
        <w:t>22</w:t>
      </w:r>
      <w:r w:rsidRPr="007D129C">
        <w:rPr>
          <w:b/>
        </w:rPr>
        <w:t>.1</w:t>
      </w:r>
      <w:r w:rsidRPr="007D129C">
        <w:tab/>
      </w:r>
      <w:r>
        <w:t>If</w:t>
      </w:r>
      <w:r w:rsidRPr="007D129C">
        <w:t xml:space="preserve"> provided </w:t>
      </w:r>
      <w:r>
        <w:t>for in</w:t>
      </w:r>
      <w:r w:rsidRPr="007D129C">
        <w:t xml:space="preserve"> the </w:t>
      </w:r>
      <w:r>
        <w:t>s</w:t>
      </w:r>
      <w:r w:rsidRPr="007D129C">
        <w:t xml:space="preserve">pecial </w:t>
      </w:r>
      <w:r>
        <w:t>c</w:t>
      </w:r>
      <w:r w:rsidRPr="007D129C">
        <w:t xml:space="preserve">onditions or </w:t>
      </w:r>
      <w:r>
        <w:t>in</w:t>
      </w:r>
      <w:r w:rsidRPr="007D129C">
        <w:t xml:space="preserve"> </w:t>
      </w:r>
      <w:r>
        <w:t>the tender specifications</w:t>
      </w:r>
      <w:r w:rsidRPr="007D129C">
        <w:t xml:space="preserve">, the </w:t>
      </w:r>
      <w:r>
        <w:t>contracting authority must</w:t>
      </w:r>
      <w:r w:rsidRPr="007D129C">
        <w:t xml:space="preserve"> reimburse expenses directly connected with </w:t>
      </w:r>
      <w:r>
        <w:t xml:space="preserve">the provision </w:t>
      </w:r>
      <w:r w:rsidRPr="007D129C">
        <w:t xml:space="preserve">of the </w:t>
      </w:r>
      <w:r>
        <w:t>services</w:t>
      </w:r>
      <w:r w:rsidRPr="007D129C">
        <w:t xml:space="preserve"> </w:t>
      </w:r>
      <w:r>
        <w:t>either when the contractor provides it with</w:t>
      </w:r>
      <w:r w:rsidRPr="00DB4143">
        <w:t xml:space="preserve"> </w:t>
      </w:r>
      <w:r w:rsidRPr="007D129C">
        <w:t xml:space="preserve">supporting documents </w:t>
      </w:r>
      <w:r>
        <w:t>or on the basis of flat rates</w:t>
      </w:r>
      <w:r w:rsidRPr="007D129C">
        <w:t>.</w:t>
      </w:r>
    </w:p>
    <w:p w14:paraId="29B0BDC2" w14:textId="77777777" w:rsidR="00176131" w:rsidRPr="007D129C" w:rsidRDefault="00176131" w:rsidP="00176131">
      <w:pPr>
        <w:spacing w:before="100" w:beforeAutospacing="1" w:after="100" w:afterAutospacing="1"/>
        <w:ind w:left="851" w:hanging="851"/>
        <w:jc w:val="both"/>
      </w:pPr>
      <w:r w:rsidRPr="007D129C">
        <w:rPr>
          <w:b/>
        </w:rPr>
        <w:t>II.</w:t>
      </w:r>
      <w:r>
        <w:rPr>
          <w:b/>
        </w:rPr>
        <w:t>22</w:t>
      </w:r>
      <w:r w:rsidRPr="007D129C">
        <w:rPr>
          <w:b/>
        </w:rPr>
        <w:t>.2</w:t>
      </w:r>
      <w:r w:rsidRPr="007D129C">
        <w:tab/>
      </w:r>
      <w:r>
        <w:t>The contracting authority reimburses t</w:t>
      </w:r>
      <w:r w:rsidRPr="007D129C">
        <w:t>ravel and subsistence expenses on the basis of the shortest itinerary</w:t>
      </w:r>
      <w:r>
        <w:t xml:space="preserve"> and the minimum number of nights necessary for overnight stay at the destination</w:t>
      </w:r>
      <w:r w:rsidRPr="007D129C">
        <w:t>.</w:t>
      </w:r>
    </w:p>
    <w:p w14:paraId="7C6C73E5" w14:textId="77777777" w:rsidR="00176131" w:rsidRPr="007D129C" w:rsidRDefault="00176131" w:rsidP="00176131">
      <w:pPr>
        <w:spacing w:before="100" w:beforeAutospacing="1" w:after="100" w:afterAutospacing="1"/>
        <w:ind w:left="851" w:hanging="851"/>
        <w:jc w:val="both"/>
      </w:pPr>
      <w:r w:rsidRPr="007D129C">
        <w:rPr>
          <w:b/>
        </w:rPr>
        <w:t>II.</w:t>
      </w:r>
      <w:r>
        <w:rPr>
          <w:b/>
        </w:rPr>
        <w:t>22</w:t>
      </w:r>
      <w:r w:rsidRPr="007D129C">
        <w:rPr>
          <w:b/>
        </w:rPr>
        <w:t>.3</w:t>
      </w:r>
      <w:r w:rsidRPr="007D129C">
        <w:tab/>
      </w:r>
      <w:r>
        <w:t>The contracting authority reimburses t</w:t>
      </w:r>
      <w:r w:rsidRPr="007D129C">
        <w:t>ravel expenses as follows:</w:t>
      </w:r>
    </w:p>
    <w:p w14:paraId="67A70FC6" w14:textId="77777777" w:rsidR="00176131" w:rsidRPr="007D129C" w:rsidRDefault="00176131" w:rsidP="00176131">
      <w:pPr>
        <w:spacing w:before="100" w:beforeAutospacing="1" w:after="100" w:afterAutospacing="1"/>
        <w:ind w:left="1276" w:hanging="425"/>
        <w:jc w:val="both"/>
      </w:pPr>
      <w:r>
        <w:t>(</w:t>
      </w:r>
      <w:r w:rsidRPr="007D129C">
        <w:t>a)</w:t>
      </w:r>
      <w:r w:rsidRPr="007D129C">
        <w:tab/>
        <w:t>travel by air</w:t>
      </w:r>
      <w:r>
        <w:t>:</w:t>
      </w:r>
      <w:r w:rsidRPr="007D129C">
        <w:t xml:space="preserve"> up to the maximum cost of an economy class ticket at the time of the reservation;</w:t>
      </w:r>
    </w:p>
    <w:p w14:paraId="0F151B3D" w14:textId="77777777" w:rsidR="00176131" w:rsidRPr="007D129C" w:rsidRDefault="00176131" w:rsidP="00176131">
      <w:pPr>
        <w:spacing w:before="100" w:beforeAutospacing="1" w:after="100" w:afterAutospacing="1"/>
        <w:ind w:left="1276" w:hanging="425"/>
        <w:jc w:val="both"/>
      </w:pPr>
      <w:r>
        <w:t>(</w:t>
      </w:r>
      <w:r w:rsidRPr="007D129C">
        <w:t>b)</w:t>
      </w:r>
      <w:r w:rsidRPr="007D129C">
        <w:tab/>
        <w:t>travel by boat or rail</w:t>
      </w:r>
      <w:r>
        <w:t>:</w:t>
      </w:r>
      <w:r w:rsidRPr="007D129C">
        <w:t xml:space="preserve"> up to the maximum cost of a first class ticket;</w:t>
      </w:r>
    </w:p>
    <w:p w14:paraId="37C2B3C0" w14:textId="77777777" w:rsidR="00176131" w:rsidRPr="007D129C" w:rsidRDefault="00176131" w:rsidP="00176131">
      <w:pPr>
        <w:spacing w:before="100" w:beforeAutospacing="1" w:after="100" w:afterAutospacing="1"/>
        <w:ind w:left="1276" w:hanging="425"/>
        <w:jc w:val="both"/>
      </w:pPr>
      <w:r>
        <w:t>(</w:t>
      </w:r>
      <w:r w:rsidRPr="007D129C">
        <w:t>c)</w:t>
      </w:r>
      <w:r w:rsidRPr="007D129C">
        <w:tab/>
        <w:t>travel by car</w:t>
      </w:r>
      <w:r>
        <w:t>:</w:t>
      </w:r>
      <w:r w:rsidRPr="007D129C">
        <w:t xml:space="preserve"> at the rate of one first class rail ticket for the same journey and on the same day;</w:t>
      </w:r>
    </w:p>
    <w:p w14:paraId="43769641" w14:textId="77777777" w:rsidR="00176131" w:rsidRPr="007D129C" w:rsidRDefault="00176131" w:rsidP="00176131">
      <w:pPr>
        <w:spacing w:before="100" w:beforeAutospacing="1" w:after="100" w:afterAutospacing="1"/>
        <w:jc w:val="both"/>
      </w:pPr>
      <w:r>
        <w:lastRenderedPageBreak/>
        <w:t xml:space="preserve">In addition, the contracting authority reimburses </w:t>
      </w:r>
      <w:r w:rsidRPr="007D129C">
        <w:t xml:space="preserve">travel outside Union territory </w:t>
      </w:r>
      <w:r>
        <w:t xml:space="preserve">if it </w:t>
      </w:r>
      <w:r w:rsidRPr="007D129C">
        <w:t xml:space="preserve">has given its prior written </w:t>
      </w:r>
      <w:r>
        <w:t>approval for the expenses</w:t>
      </w:r>
      <w:r w:rsidRPr="007D129C">
        <w:t>.</w:t>
      </w:r>
    </w:p>
    <w:p w14:paraId="376F1CB9" w14:textId="77777777" w:rsidR="00176131" w:rsidRPr="007D129C" w:rsidRDefault="00176131" w:rsidP="00176131">
      <w:pPr>
        <w:spacing w:before="100" w:beforeAutospacing="1" w:after="100" w:afterAutospacing="1"/>
        <w:ind w:left="851" w:hanging="851"/>
        <w:jc w:val="both"/>
      </w:pPr>
      <w:r w:rsidRPr="007D129C">
        <w:rPr>
          <w:b/>
        </w:rPr>
        <w:t>II.</w:t>
      </w:r>
      <w:r>
        <w:rPr>
          <w:b/>
        </w:rPr>
        <w:t>22</w:t>
      </w:r>
      <w:r w:rsidRPr="007D129C">
        <w:rPr>
          <w:b/>
        </w:rPr>
        <w:t>.4</w:t>
      </w:r>
      <w:r w:rsidRPr="007D129C">
        <w:tab/>
      </w:r>
      <w:r>
        <w:t>The contracting authority reimburses s</w:t>
      </w:r>
      <w:r w:rsidRPr="007D129C">
        <w:t xml:space="preserve">ubsistence expenses on the basis of a daily </w:t>
      </w:r>
      <w:r>
        <w:t xml:space="preserve">subsistence </w:t>
      </w:r>
      <w:r w:rsidRPr="007D129C">
        <w:t>allowance as follows:</w:t>
      </w:r>
    </w:p>
    <w:p w14:paraId="3CADA845" w14:textId="77777777" w:rsidR="00176131" w:rsidRPr="007D129C" w:rsidRDefault="00176131" w:rsidP="00176131">
      <w:pPr>
        <w:spacing w:before="100" w:beforeAutospacing="1" w:after="100" w:afterAutospacing="1"/>
        <w:ind w:left="1276" w:hanging="425"/>
        <w:jc w:val="both"/>
      </w:pPr>
      <w:r>
        <w:t>(</w:t>
      </w:r>
      <w:r w:rsidRPr="007D129C">
        <w:t>a)</w:t>
      </w:r>
      <w:r w:rsidRPr="007D129C">
        <w:tab/>
        <w:t>for journeys of less than 200</w:t>
      </w:r>
      <w:r>
        <w:t> </w:t>
      </w:r>
      <w:r w:rsidRPr="007D129C">
        <w:t xml:space="preserve">km </w:t>
      </w:r>
      <w:r>
        <w:t xml:space="preserve">for a </w:t>
      </w:r>
      <w:r w:rsidRPr="007D129C">
        <w:t>return trip</w:t>
      </w:r>
      <w:r>
        <w:t>,</w:t>
      </w:r>
      <w:r w:rsidRPr="007D129C">
        <w:t xml:space="preserve"> no subsistence allowance </w:t>
      </w:r>
      <w:r>
        <w:t>is</w:t>
      </w:r>
      <w:r w:rsidRPr="007D129C">
        <w:t xml:space="preserve"> payable;</w:t>
      </w:r>
    </w:p>
    <w:p w14:paraId="6D1D2858" w14:textId="77777777" w:rsidR="00176131" w:rsidRPr="007D129C" w:rsidRDefault="00176131" w:rsidP="00176131">
      <w:pPr>
        <w:spacing w:before="100" w:beforeAutospacing="1" w:after="100" w:afterAutospacing="1"/>
        <w:ind w:left="1276" w:hanging="425"/>
        <w:jc w:val="both"/>
      </w:pPr>
      <w:r>
        <w:t>(</w:t>
      </w:r>
      <w:r w:rsidRPr="007D129C">
        <w:t>b)</w:t>
      </w:r>
      <w:r w:rsidRPr="007D129C">
        <w:tab/>
      </w:r>
      <w:r>
        <w:t xml:space="preserve">the </w:t>
      </w:r>
      <w:r w:rsidRPr="007D129C">
        <w:t xml:space="preserve">daily subsistence allowance </w:t>
      </w:r>
      <w:r>
        <w:t>is</w:t>
      </w:r>
      <w:r w:rsidRPr="007D129C">
        <w:t xml:space="preserve"> payable only on receipt of supporting document</w:t>
      </w:r>
      <w:r>
        <w:t>s</w:t>
      </w:r>
      <w:r w:rsidRPr="007D129C">
        <w:t xml:space="preserve"> proving that the person concerned was present at the destination;</w:t>
      </w:r>
    </w:p>
    <w:p w14:paraId="12A1AA8A" w14:textId="77777777" w:rsidR="00176131" w:rsidRPr="007D129C" w:rsidRDefault="00176131" w:rsidP="00176131">
      <w:pPr>
        <w:spacing w:before="100" w:beforeAutospacing="1" w:after="100" w:afterAutospacing="1"/>
        <w:ind w:left="1276" w:hanging="425"/>
        <w:jc w:val="both"/>
      </w:pPr>
      <w:r>
        <w:t>(</w:t>
      </w:r>
      <w:r w:rsidRPr="007D129C">
        <w:t>c)</w:t>
      </w:r>
      <w:r w:rsidRPr="007D129C">
        <w:tab/>
      </w:r>
      <w:r>
        <w:t xml:space="preserve">the </w:t>
      </w:r>
      <w:r w:rsidRPr="007D129C">
        <w:t>daily subsistence allowance take</w:t>
      </w:r>
      <w:r>
        <w:t>s</w:t>
      </w:r>
      <w:r w:rsidRPr="007D129C">
        <w:t xml:space="preserve"> the form of a flat</w:t>
      </w:r>
      <w:r w:rsidRPr="007D129C">
        <w:noBreakHyphen/>
        <w:t>rate payment to cover all subsistence expenses, including meals, local transport</w:t>
      </w:r>
      <w:r>
        <w:t xml:space="preserve"> including transport to and from the airport or station</w:t>
      </w:r>
      <w:r w:rsidRPr="007D129C">
        <w:t>, insurance and sundries;</w:t>
      </w:r>
    </w:p>
    <w:p w14:paraId="5F181944" w14:textId="77777777" w:rsidR="00176131" w:rsidRDefault="00176131" w:rsidP="00176131">
      <w:pPr>
        <w:spacing w:before="100" w:beforeAutospacing="1" w:after="100" w:afterAutospacing="1"/>
        <w:ind w:left="1276" w:hanging="425"/>
        <w:jc w:val="both"/>
      </w:pPr>
      <w:r>
        <w:t>(</w:t>
      </w:r>
      <w:r w:rsidRPr="007D129C">
        <w:t>d)</w:t>
      </w:r>
      <w:r w:rsidRPr="007D129C">
        <w:tab/>
      </w:r>
      <w:r>
        <w:t xml:space="preserve">the </w:t>
      </w:r>
      <w:r w:rsidRPr="007D129C">
        <w:t xml:space="preserve">daily subsistence allowance </w:t>
      </w:r>
      <w:r>
        <w:t>is</w:t>
      </w:r>
      <w:r w:rsidRPr="007D129C">
        <w:t xml:space="preserve"> reimbursed at the </w:t>
      </w:r>
      <w:r>
        <w:t xml:space="preserve">flat </w:t>
      </w:r>
      <w:r w:rsidRPr="007D129C">
        <w:t>rate</w:t>
      </w:r>
      <w:r>
        <w:t>s</w:t>
      </w:r>
      <w:r w:rsidRPr="007D129C">
        <w:t xml:space="preserve"> specified in </w:t>
      </w:r>
      <w:r>
        <w:t xml:space="preserve">Article I.5.3; </w:t>
      </w:r>
    </w:p>
    <w:p w14:paraId="3A8E3B31" w14:textId="77777777" w:rsidR="00176131" w:rsidRPr="007D129C" w:rsidRDefault="00176131" w:rsidP="00176131">
      <w:pPr>
        <w:spacing w:before="100" w:beforeAutospacing="1" w:after="100" w:afterAutospacing="1"/>
        <w:ind w:left="1276" w:hanging="425"/>
        <w:jc w:val="both"/>
      </w:pPr>
      <w:r>
        <w:t>(e)</w:t>
      </w:r>
      <w:r>
        <w:tab/>
        <w:t xml:space="preserve">accommodation is reimbursed on receipt of supporting documents proving the necessary overnight stay at the destination, up to the </w:t>
      </w:r>
      <w:r w:rsidRPr="007D129C">
        <w:t>flat</w:t>
      </w:r>
      <w:r w:rsidRPr="007D129C">
        <w:noBreakHyphen/>
        <w:t>rate</w:t>
      </w:r>
      <w:r>
        <w:t xml:space="preserve"> ceilings specified in Article I.5.3. </w:t>
      </w:r>
    </w:p>
    <w:p w14:paraId="7D819971" w14:textId="77777777" w:rsidR="00176131" w:rsidRPr="007D129C" w:rsidRDefault="00176131" w:rsidP="00176131">
      <w:pPr>
        <w:spacing w:before="100" w:beforeAutospacing="1" w:after="100" w:afterAutospacing="1"/>
        <w:ind w:left="851" w:hanging="851"/>
        <w:jc w:val="both"/>
      </w:pPr>
      <w:r w:rsidRPr="007D129C">
        <w:rPr>
          <w:b/>
        </w:rPr>
        <w:t>II.</w:t>
      </w:r>
      <w:r>
        <w:rPr>
          <w:b/>
        </w:rPr>
        <w:t>22</w:t>
      </w:r>
      <w:r w:rsidRPr="007D129C">
        <w:rPr>
          <w:b/>
        </w:rPr>
        <w:t>.5</w:t>
      </w:r>
      <w:r w:rsidRPr="007D129C">
        <w:tab/>
        <w:t xml:space="preserve">The </w:t>
      </w:r>
      <w:r>
        <w:t xml:space="preserve">contracting authority reimburses the </w:t>
      </w:r>
      <w:r w:rsidRPr="007D129C">
        <w:t xml:space="preserve">cost of shipment of equipment or unaccompanied luggage </w:t>
      </w:r>
      <w:r>
        <w:t xml:space="preserve">if it </w:t>
      </w:r>
      <w:r w:rsidRPr="007D129C">
        <w:t>has given</w:t>
      </w:r>
      <w:r>
        <w:t xml:space="preserve"> its</w:t>
      </w:r>
      <w:r w:rsidRPr="007D129C">
        <w:t xml:space="preserve"> prior written </w:t>
      </w:r>
      <w:r>
        <w:t>approval for the expense</w:t>
      </w:r>
      <w:r w:rsidRPr="007D129C">
        <w:t>.</w:t>
      </w:r>
    </w:p>
    <w:p w14:paraId="6FE891AA" w14:textId="77777777" w:rsidR="00176131" w:rsidRDefault="00176131" w:rsidP="00176131">
      <w:pPr>
        <w:pStyle w:val="Heading2"/>
        <w:keepLines w:val="0"/>
        <w:numPr>
          <w:ilvl w:val="1"/>
          <w:numId w:val="25"/>
        </w:numPr>
        <w:spacing w:before="240" w:after="240"/>
        <w:jc w:val="both"/>
      </w:pPr>
      <w:bookmarkStart w:id="137" w:name="_Toc51061719"/>
      <w:bookmarkStart w:id="138" w:name="_Toc96006139"/>
      <w:r w:rsidRPr="00AB2408">
        <w:t>Recovery</w:t>
      </w:r>
      <w:bookmarkEnd w:id="137"/>
      <w:bookmarkEnd w:id="138"/>
    </w:p>
    <w:p w14:paraId="48290C49" w14:textId="77777777" w:rsidR="00176131" w:rsidRDefault="00176131" w:rsidP="00176131">
      <w:pPr>
        <w:spacing w:before="100" w:beforeAutospacing="1" w:after="100" w:afterAutospacing="1"/>
        <w:ind w:left="851" w:hanging="851"/>
        <w:jc w:val="both"/>
        <w:rPr>
          <w:lang w:eastAsia="en-US"/>
        </w:rPr>
      </w:pPr>
      <w:r w:rsidRPr="000056E4">
        <w:rPr>
          <w:b/>
        </w:rPr>
        <w:t>II.23.1</w:t>
      </w:r>
      <w:r w:rsidRPr="007D129C">
        <w:tab/>
      </w:r>
      <w:r w:rsidRPr="00AB2408">
        <w:rPr>
          <w:color w:val="000000"/>
        </w:rPr>
        <w:t xml:space="preserve">If an amount is to be recovered under the terms of the FWC, the contractor must repay the contracting authority the amount in question. </w:t>
      </w:r>
    </w:p>
    <w:p w14:paraId="69C92B27" w14:textId="77777777" w:rsidR="00176131" w:rsidRDefault="00176131" w:rsidP="00176131">
      <w:pPr>
        <w:pStyle w:val="Heading3"/>
        <w:keepLines w:val="0"/>
        <w:numPr>
          <w:ilvl w:val="2"/>
          <w:numId w:val="29"/>
        </w:numPr>
        <w:spacing w:before="100" w:beforeAutospacing="1" w:after="100" w:afterAutospacing="1"/>
      </w:pPr>
      <w:r>
        <w:t>Recovery procedure</w:t>
      </w:r>
    </w:p>
    <w:p w14:paraId="658960D1" w14:textId="77777777" w:rsidR="00176131" w:rsidRDefault="00176131" w:rsidP="00176131">
      <w:pPr>
        <w:spacing w:before="100" w:beforeAutospacing="1" w:after="100" w:afterAutospacing="1"/>
        <w:jc w:val="both"/>
        <w:rPr>
          <w:color w:val="000000"/>
        </w:rPr>
      </w:pPr>
      <w:r w:rsidRPr="000F01FF">
        <w:rPr>
          <w:color w:val="000000"/>
        </w:rPr>
        <w:t>Before</w:t>
      </w:r>
      <w:r>
        <w:rPr>
          <w:b/>
          <w:color w:val="000000"/>
        </w:rPr>
        <w:t xml:space="preserve"> </w:t>
      </w:r>
      <w:r>
        <w:rPr>
          <w:color w:val="000000"/>
        </w:rPr>
        <w:t xml:space="preserve">recovery, the contracting authority must </w:t>
      </w:r>
      <w:r w:rsidRPr="00B37BF1">
        <w:rPr>
          <w:i/>
          <w:color w:val="000000"/>
        </w:rPr>
        <w:t>formally notify</w:t>
      </w:r>
      <w:r>
        <w:rPr>
          <w:color w:val="000000"/>
        </w:rPr>
        <w:t xml:space="preserve"> the contractor of its intention to recover the amount it claims, specifying the amount due and the reasons for recovery and inviting the contractor to make any observations within 30 days of receipt.</w:t>
      </w:r>
    </w:p>
    <w:p w14:paraId="6254101C" w14:textId="77777777" w:rsidR="00176131" w:rsidRPr="007D129C" w:rsidRDefault="00176131" w:rsidP="00176131">
      <w:pPr>
        <w:spacing w:before="100" w:beforeAutospacing="1" w:after="100" w:afterAutospacing="1"/>
        <w:jc w:val="both"/>
        <w:rPr>
          <w:color w:val="000000"/>
        </w:rPr>
      </w:pPr>
      <w:r>
        <w:rPr>
          <w:color w:val="000000"/>
        </w:rPr>
        <w:t>If no observations have been submitted or if, despite the observations submitted, the contracting authority decides to pursue the recovery procedure,</w:t>
      </w:r>
      <w:r w:rsidRPr="00827307">
        <w:rPr>
          <w:color w:val="000000"/>
        </w:rPr>
        <w:t xml:space="preserve"> </w:t>
      </w:r>
      <w:r>
        <w:rPr>
          <w:color w:val="000000"/>
        </w:rPr>
        <w:t xml:space="preserve">it must confirm recovery by </w:t>
      </w:r>
      <w:r w:rsidRPr="00B37BF1">
        <w:rPr>
          <w:i/>
          <w:color w:val="000000"/>
        </w:rPr>
        <w:t>formally notifying</w:t>
      </w:r>
      <w:r>
        <w:rPr>
          <w:color w:val="000000"/>
        </w:rPr>
        <w:t xml:space="preserve"> a debit note to </w:t>
      </w:r>
      <w:r w:rsidRPr="00827307">
        <w:rPr>
          <w:color w:val="000000"/>
        </w:rPr>
        <w:t>the contractor</w:t>
      </w:r>
      <w:r>
        <w:rPr>
          <w:color w:val="000000"/>
        </w:rPr>
        <w:t>, specifying the date of payment. The contractor</w:t>
      </w:r>
      <w:r w:rsidRPr="00827307">
        <w:rPr>
          <w:color w:val="000000"/>
        </w:rPr>
        <w:t xml:space="preserve"> must pay </w:t>
      </w:r>
      <w:r>
        <w:rPr>
          <w:color w:val="000000"/>
        </w:rPr>
        <w:t xml:space="preserve">in </w:t>
      </w:r>
      <w:r w:rsidRPr="00827307">
        <w:rPr>
          <w:color w:val="000000"/>
        </w:rPr>
        <w:t>accord</w:t>
      </w:r>
      <w:r>
        <w:rPr>
          <w:color w:val="000000"/>
        </w:rPr>
        <w:t>ance</w:t>
      </w:r>
      <w:r w:rsidRPr="00827307">
        <w:rPr>
          <w:color w:val="000000"/>
        </w:rPr>
        <w:t xml:space="preserve"> </w:t>
      </w:r>
      <w:r>
        <w:rPr>
          <w:color w:val="000000"/>
        </w:rPr>
        <w:t>with</w:t>
      </w:r>
      <w:r w:rsidRPr="00827307">
        <w:rPr>
          <w:color w:val="000000"/>
        </w:rPr>
        <w:t xml:space="preserve"> the </w:t>
      </w:r>
      <w:r>
        <w:rPr>
          <w:color w:val="000000"/>
        </w:rPr>
        <w:t>provisions</w:t>
      </w:r>
      <w:r w:rsidRPr="00827307">
        <w:rPr>
          <w:color w:val="000000"/>
        </w:rPr>
        <w:t xml:space="preserve"> specified in the debit note.</w:t>
      </w:r>
    </w:p>
    <w:p w14:paraId="4DFAE860" w14:textId="77777777" w:rsidR="00176131" w:rsidRDefault="00176131" w:rsidP="00176131">
      <w:pPr>
        <w:spacing w:before="100" w:beforeAutospacing="1" w:after="100" w:afterAutospacing="1"/>
        <w:jc w:val="both"/>
        <w:rPr>
          <w:color w:val="000000"/>
        </w:rPr>
      </w:pPr>
      <w:r w:rsidRPr="00DF2CEF">
        <w:rPr>
          <w:color w:val="000000"/>
        </w:rPr>
        <w:t xml:space="preserve">If </w:t>
      </w:r>
      <w:r>
        <w:rPr>
          <w:color w:val="000000"/>
        </w:rPr>
        <w:t>the contractor does not pay</w:t>
      </w:r>
      <w:r w:rsidRPr="00DF2CEF">
        <w:rPr>
          <w:color w:val="000000"/>
        </w:rPr>
        <w:t xml:space="preserve"> by the due date, t</w:t>
      </w:r>
      <w:r w:rsidRPr="007D129C">
        <w:rPr>
          <w:color w:val="000000"/>
        </w:rPr>
        <w:t xml:space="preserve">he </w:t>
      </w:r>
      <w:r>
        <w:rPr>
          <w:color w:val="000000"/>
        </w:rPr>
        <w:t xml:space="preserve">contracting authority </w:t>
      </w:r>
      <w:r w:rsidRPr="007D129C">
        <w:rPr>
          <w:color w:val="000000"/>
        </w:rPr>
        <w:t xml:space="preserve">may, after informing the </w:t>
      </w:r>
      <w:r>
        <w:rPr>
          <w:color w:val="000000"/>
        </w:rPr>
        <w:t>c</w:t>
      </w:r>
      <w:r w:rsidRPr="007D129C">
        <w:rPr>
          <w:color w:val="000000"/>
        </w:rPr>
        <w:t>ontractor</w:t>
      </w:r>
      <w:r>
        <w:rPr>
          <w:color w:val="000000"/>
        </w:rPr>
        <w:t xml:space="preserve"> in writing</w:t>
      </w:r>
      <w:r w:rsidRPr="007D129C">
        <w:rPr>
          <w:color w:val="000000"/>
        </w:rPr>
        <w:t xml:space="preserve">, recover </w:t>
      </w:r>
      <w:r>
        <w:rPr>
          <w:color w:val="000000"/>
        </w:rPr>
        <w:t xml:space="preserve">the </w:t>
      </w:r>
      <w:r w:rsidRPr="007D129C">
        <w:rPr>
          <w:color w:val="000000"/>
        </w:rPr>
        <w:t>amounts due</w:t>
      </w:r>
      <w:r>
        <w:rPr>
          <w:color w:val="000000"/>
        </w:rPr>
        <w:t>:</w:t>
      </w:r>
    </w:p>
    <w:p w14:paraId="2DB17B6D" w14:textId="77777777" w:rsidR="00176131" w:rsidRDefault="00176131" w:rsidP="00176131">
      <w:pPr>
        <w:numPr>
          <w:ilvl w:val="0"/>
          <w:numId w:val="18"/>
        </w:numPr>
        <w:spacing w:before="100" w:beforeAutospacing="1" w:after="100" w:afterAutospacing="1"/>
      </w:pPr>
      <w:r w:rsidRPr="007D129C">
        <w:t>by offsetting</w:t>
      </w:r>
      <w:r>
        <w:t xml:space="preserve"> them against any amounts owed to the contractor by </w:t>
      </w:r>
      <w:r w:rsidRPr="007D129C">
        <w:t xml:space="preserve">the Union or </w:t>
      </w:r>
      <w:r>
        <w:t xml:space="preserve">by </w:t>
      </w:r>
      <w:r w:rsidRPr="007D129C">
        <w:t>the European Atomic Energy Community</w:t>
      </w:r>
      <w:r>
        <w:t xml:space="preserve"> or by an executive agency when it implements the Union budget;</w:t>
      </w:r>
      <w:r w:rsidRPr="007D129C">
        <w:t xml:space="preserve"> </w:t>
      </w:r>
    </w:p>
    <w:p w14:paraId="0CD8C231" w14:textId="77777777" w:rsidR="00176131" w:rsidRDefault="00176131" w:rsidP="00176131">
      <w:pPr>
        <w:numPr>
          <w:ilvl w:val="0"/>
          <w:numId w:val="18"/>
        </w:numPr>
        <w:spacing w:before="100" w:beforeAutospacing="1" w:after="100" w:afterAutospacing="1"/>
      </w:pPr>
      <w:r>
        <w:t xml:space="preserve">by calling in a financial </w:t>
      </w:r>
      <w:r w:rsidRPr="007D129C">
        <w:t>guarantee</w:t>
      </w:r>
      <w:r>
        <w:t xml:space="preserve"> if the contractor has submitted one to the contracting authority; </w:t>
      </w:r>
    </w:p>
    <w:p w14:paraId="729E911D" w14:textId="77777777" w:rsidR="00176131" w:rsidRPr="007020E7" w:rsidRDefault="00176131" w:rsidP="00176131">
      <w:pPr>
        <w:numPr>
          <w:ilvl w:val="0"/>
          <w:numId w:val="18"/>
        </w:numPr>
        <w:spacing w:before="100" w:beforeAutospacing="1" w:after="100" w:afterAutospacing="1"/>
      </w:pPr>
      <w:r w:rsidRPr="007020E7">
        <w:t xml:space="preserve">by taking legal action. </w:t>
      </w:r>
    </w:p>
    <w:p w14:paraId="4831F208" w14:textId="77777777" w:rsidR="00176131" w:rsidRPr="008A4B74" w:rsidRDefault="00176131" w:rsidP="00176131">
      <w:pPr>
        <w:pStyle w:val="Heading3"/>
        <w:keepLines w:val="0"/>
        <w:numPr>
          <w:ilvl w:val="2"/>
          <w:numId w:val="25"/>
        </w:numPr>
        <w:spacing w:before="100" w:beforeAutospacing="1" w:after="100" w:afterAutospacing="1"/>
        <w:rPr>
          <w:lang w:eastAsia="en-US"/>
        </w:rPr>
      </w:pPr>
      <w:r w:rsidRPr="008A4B74">
        <w:rPr>
          <w:lang w:eastAsia="en-US"/>
        </w:rPr>
        <w:lastRenderedPageBreak/>
        <w:t>Interest on late payment</w:t>
      </w:r>
    </w:p>
    <w:p w14:paraId="3F1EF758" w14:textId="77777777" w:rsidR="00176131" w:rsidRDefault="00176131" w:rsidP="00176131">
      <w:pPr>
        <w:spacing w:before="100" w:beforeAutospacing="1" w:after="100" w:afterAutospacing="1"/>
        <w:jc w:val="both"/>
        <w:rPr>
          <w:color w:val="000000"/>
        </w:rPr>
      </w:pPr>
      <w:r w:rsidRPr="007D129C">
        <w:rPr>
          <w:color w:val="000000"/>
        </w:rPr>
        <w:t>I</w:t>
      </w:r>
      <w:r>
        <w:rPr>
          <w:color w:val="000000"/>
        </w:rPr>
        <w:t>f</w:t>
      </w:r>
      <w:r w:rsidRPr="007D129C">
        <w:rPr>
          <w:color w:val="000000"/>
        </w:rPr>
        <w:t xml:space="preserve"> </w:t>
      </w:r>
      <w:r>
        <w:rPr>
          <w:color w:val="000000"/>
        </w:rPr>
        <w:t xml:space="preserve">the contractor does not honour </w:t>
      </w:r>
      <w:r w:rsidRPr="007D129C">
        <w:rPr>
          <w:color w:val="000000"/>
        </w:rPr>
        <w:t xml:space="preserve">the </w:t>
      </w:r>
      <w:r>
        <w:rPr>
          <w:color w:val="000000"/>
        </w:rPr>
        <w:t xml:space="preserve">obligation to pay the amount due </w:t>
      </w:r>
      <w:r w:rsidRPr="007D129C">
        <w:rPr>
          <w:color w:val="000000"/>
        </w:rPr>
        <w:t xml:space="preserve">by the </w:t>
      </w:r>
      <w:r>
        <w:rPr>
          <w:color w:val="000000"/>
        </w:rPr>
        <w:t>date set by the contracting authority in the debit note</w:t>
      </w:r>
      <w:r w:rsidRPr="007D129C">
        <w:rPr>
          <w:color w:val="000000"/>
        </w:rPr>
        <w:t>,</w:t>
      </w:r>
      <w:r>
        <w:rPr>
          <w:color w:val="000000"/>
        </w:rPr>
        <w:t xml:space="preserve"> the </w:t>
      </w:r>
      <w:r w:rsidRPr="007D129C">
        <w:rPr>
          <w:color w:val="000000"/>
        </w:rPr>
        <w:t xml:space="preserve">amount </w:t>
      </w:r>
      <w:r>
        <w:rPr>
          <w:color w:val="000000"/>
        </w:rPr>
        <w:t xml:space="preserve">due </w:t>
      </w:r>
      <w:r w:rsidRPr="007D129C">
        <w:rPr>
          <w:color w:val="000000"/>
        </w:rPr>
        <w:t>bear</w:t>
      </w:r>
      <w:r>
        <w:rPr>
          <w:color w:val="000000"/>
        </w:rPr>
        <w:t>s</w:t>
      </w:r>
      <w:r w:rsidRPr="007D129C">
        <w:rPr>
          <w:color w:val="000000"/>
        </w:rPr>
        <w:t xml:space="preserve"> interest at the rate indicated in </w:t>
      </w:r>
      <w:r>
        <w:rPr>
          <w:color w:val="000000"/>
        </w:rPr>
        <w:t>A</w:t>
      </w:r>
      <w:r w:rsidRPr="007D129C">
        <w:rPr>
          <w:color w:val="000000"/>
        </w:rPr>
        <w:t>rticle II.</w:t>
      </w:r>
      <w:r>
        <w:rPr>
          <w:color w:val="000000"/>
        </w:rPr>
        <w:t>21</w:t>
      </w:r>
      <w:r w:rsidRPr="007D129C">
        <w:rPr>
          <w:color w:val="000000"/>
        </w:rPr>
        <w:t>.</w:t>
      </w:r>
      <w:r>
        <w:rPr>
          <w:color w:val="000000"/>
        </w:rPr>
        <w:t>8</w:t>
      </w:r>
      <w:r w:rsidRPr="007D129C">
        <w:rPr>
          <w:color w:val="000000"/>
        </w:rPr>
        <w:t xml:space="preserve">. Interest </w:t>
      </w:r>
      <w:r>
        <w:rPr>
          <w:color w:val="000000"/>
        </w:rPr>
        <w:t>on late payments will</w:t>
      </w:r>
      <w:r w:rsidRPr="007D129C">
        <w:rPr>
          <w:color w:val="000000"/>
        </w:rPr>
        <w:t xml:space="preserve"> </w:t>
      </w:r>
      <w:r>
        <w:rPr>
          <w:color w:val="000000"/>
        </w:rPr>
        <w:t xml:space="preserve">cover the period starting on the day after the due date for payment and ending on the date when the contracting authority receives the full amount owed. </w:t>
      </w:r>
    </w:p>
    <w:p w14:paraId="2203CE07" w14:textId="77777777" w:rsidR="00176131" w:rsidRPr="007D129C" w:rsidRDefault="00176131" w:rsidP="00176131">
      <w:pPr>
        <w:spacing w:before="100" w:beforeAutospacing="1" w:after="100" w:afterAutospacing="1"/>
        <w:jc w:val="both"/>
        <w:rPr>
          <w:color w:val="000000"/>
        </w:rPr>
      </w:pPr>
      <w:r w:rsidRPr="00B3016F">
        <w:rPr>
          <w:szCs w:val="24"/>
        </w:rPr>
        <w:t xml:space="preserve">Any partial payment </w:t>
      </w:r>
      <w:r>
        <w:rPr>
          <w:szCs w:val="24"/>
        </w:rPr>
        <w:t>is</w:t>
      </w:r>
      <w:r w:rsidRPr="00B3016F">
        <w:rPr>
          <w:szCs w:val="24"/>
        </w:rPr>
        <w:t xml:space="preserve"> first </w:t>
      </w:r>
      <w:r>
        <w:rPr>
          <w:szCs w:val="24"/>
        </w:rPr>
        <w:t>entered</w:t>
      </w:r>
      <w:r w:rsidRPr="00B3016F">
        <w:rPr>
          <w:szCs w:val="24"/>
        </w:rPr>
        <w:t xml:space="preserve"> against charges and interest on late payment and then against the principal</w:t>
      </w:r>
      <w:r>
        <w:rPr>
          <w:szCs w:val="24"/>
        </w:rPr>
        <w:t xml:space="preserve"> amount</w:t>
      </w:r>
      <w:r w:rsidRPr="00B3016F">
        <w:rPr>
          <w:szCs w:val="24"/>
        </w:rPr>
        <w:t>.</w:t>
      </w:r>
    </w:p>
    <w:p w14:paraId="07039AF8" w14:textId="77777777" w:rsidR="00176131" w:rsidRDefault="00176131" w:rsidP="00176131">
      <w:pPr>
        <w:pStyle w:val="Heading3"/>
        <w:keepLines w:val="0"/>
        <w:numPr>
          <w:ilvl w:val="2"/>
          <w:numId w:val="25"/>
        </w:numPr>
        <w:spacing w:before="100" w:beforeAutospacing="1" w:after="100" w:afterAutospacing="1"/>
      </w:pPr>
      <w:r w:rsidRPr="009A7203">
        <w:t xml:space="preserve">Recovery rules in </w:t>
      </w:r>
      <w:r>
        <w:t xml:space="preserve">the </w:t>
      </w:r>
      <w:r w:rsidRPr="009A7203">
        <w:t>case of joint tender</w:t>
      </w:r>
    </w:p>
    <w:p w14:paraId="305CC6F4" w14:textId="77777777" w:rsidR="00176131" w:rsidRDefault="00176131" w:rsidP="00176131">
      <w:pPr>
        <w:spacing w:before="100" w:beforeAutospacing="1" w:after="100" w:afterAutospacing="1"/>
        <w:jc w:val="both"/>
        <w:rPr>
          <w:color w:val="000000"/>
        </w:rPr>
      </w:pPr>
      <w:r w:rsidRPr="00F27677">
        <w:rPr>
          <w:color w:val="000000"/>
        </w:rPr>
        <w:t xml:space="preserve">If the contract is signed </w:t>
      </w:r>
      <w:r>
        <w:rPr>
          <w:color w:val="000000"/>
        </w:rPr>
        <w:t>by</w:t>
      </w:r>
      <w:r w:rsidRPr="00F27677">
        <w:rPr>
          <w:color w:val="000000"/>
        </w:rPr>
        <w:t xml:space="preserve"> a group</w:t>
      </w:r>
      <w:r>
        <w:rPr>
          <w:color w:val="000000"/>
        </w:rPr>
        <w:t xml:space="preserve"> (joint tender)</w:t>
      </w:r>
      <w:r w:rsidRPr="00F27677">
        <w:rPr>
          <w:color w:val="000000"/>
        </w:rPr>
        <w:t>, th</w:t>
      </w:r>
      <w:r>
        <w:rPr>
          <w:color w:val="000000"/>
        </w:rPr>
        <w:t>e</w:t>
      </w:r>
      <w:r w:rsidRPr="00F27677">
        <w:rPr>
          <w:color w:val="000000"/>
        </w:rPr>
        <w:t xml:space="preserve"> group is jointly and severally liable under the conditions set</w:t>
      </w:r>
      <w:r>
        <w:rPr>
          <w:color w:val="000000"/>
        </w:rPr>
        <w:t xml:space="preserve"> out</w:t>
      </w:r>
      <w:r w:rsidRPr="00F27677">
        <w:rPr>
          <w:color w:val="000000"/>
        </w:rPr>
        <w:t xml:space="preserve"> in Article II.6 (liability). The contracting authority </w:t>
      </w:r>
      <w:r>
        <w:rPr>
          <w:color w:val="000000"/>
        </w:rPr>
        <w:t xml:space="preserve">shall send the debit note first </w:t>
      </w:r>
      <w:r w:rsidRPr="00F27677">
        <w:rPr>
          <w:color w:val="000000"/>
        </w:rPr>
        <w:t>to the leader of the group.</w:t>
      </w:r>
      <w:r>
        <w:rPr>
          <w:color w:val="000000"/>
        </w:rPr>
        <w:t xml:space="preserve"> </w:t>
      </w:r>
    </w:p>
    <w:p w14:paraId="72495495" w14:textId="77777777" w:rsidR="00176131" w:rsidRDefault="00176131" w:rsidP="00176131">
      <w:pPr>
        <w:spacing w:before="100" w:beforeAutospacing="1" w:after="100" w:afterAutospacing="1" w:line="276" w:lineRule="auto"/>
        <w:jc w:val="both"/>
        <w:rPr>
          <w:color w:val="000000"/>
        </w:rPr>
      </w:pPr>
      <w:r>
        <w:rPr>
          <w:color w:val="000000"/>
        </w:rPr>
        <w:t>If the leader does not pay by the due date the whole amount, and if the amount due cannot be offset or can only be offset partially in accordance with Article II.23.2 (a), then the contracting authority may claim the amount still due to</w:t>
      </w:r>
      <w:r w:rsidRPr="002669B5">
        <w:rPr>
          <w:color w:val="000000"/>
        </w:rPr>
        <w:t xml:space="preserve"> </w:t>
      </w:r>
      <w:r>
        <w:rPr>
          <w:color w:val="000000"/>
        </w:rPr>
        <w:t xml:space="preserve">any other member or members of the group by respectively </w:t>
      </w:r>
      <w:r w:rsidRPr="00B37BF1">
        <w:rPr>
          <w:i/>
          <w:color w:val="000000"/>
        </w:rPr>
        <w:t>notifying</w:t>
      </w:r>
      <w:r>
        <w:rPr>
          <w:color w:val="000000"/>
        </w:rPr>
        <w:t xml:space="preserve"> them with a debit note in conformity with the provisions laid down in Article II.23.2. </w:t>
      </w:r>
    </w:p>
    <w:p w14:paraId="023EBF16" w14:textId="77777777" w:rsidR="00176131" w:rsidRPr="007D129C" w:rsidRDefault="00176131" w:rsidP="00176131">
      <w:pPr>
        <w:pStyle w:val="Heading2"/>
        <w:keepLines w:val="0"/>
        <w:numPr>
          <w:ilvl w:val="1"/>
          <w:numId w:val="25"/>
        </w:numPr>
        <w:spacing w:before="240" w:after="240"/>
        <w:jc w:val="both"/>
      </w:pPr>
      <w:bookmarkStart w:id="139" w:name="_Toc51061720"/>
      <w:bookmarkStart w:id="140" w:name="_Toc96006140"/>
      <w:r w:rsidRPr="007D129C">
        <w:t>C</w:t>
      </w:r>
      <w:r>
        <w:t>hecks and audits</w:t>
      </w:r>
      <w:bookmarkEnd w:id="139"/>
      <w:bookmarkEnd w:id="140"/>
    </w:p>
    <w:p w14:paraId="3C355249" w14:textId="77777777" w:rsidR="00176131" w:rsidRDefault="00176131" w:rsidP="00176131">
      <w:pPr>
        <w:spacing w:before="100" w:beforeAutospacing="1" w:after="100" w:afterAutospacing="1"/>
        <w:ind w:left="851" w:hanging="851"/>
        <w:jc w:val="both"/>
      </w:pPr>
      <w:r>
        <w:rPr>
          <w:b/>
        </w:rPr>
        <w:t>II.24.1</w:t>
      </w:r>
      <w:r>
        <w:tab/>
        <w:t xml:space="preserve">The contracting authority and the European Anti-Fraud Office may check or require an audit on the </w:t>
      </w:r>
      <w:r w:rsidRPr="00937BC6">
        <w:rPr>
          <w:i/>
        </w:rPr>
        <w:t>implementation of the FWC</w:t>
      </w:r>
      <w:r>
        <w:t xml:space="preserve">. This may be carried out either by OLAF’s own staff or by any outside body authorised to do so on its behalf. </w:t>
      </w:r>
    </w:p>
    <w:p w14:paraId="64A28333" w14:textId="77777777" w:rsidR="00176131" w:rsidRDefault="00176131" w:rsidP="00176131">
      <w:pPr>
        <w:spacing w:after="120"/>
        <w:ind w:left="851"/>
        <w:jc w:val="both"/>
      </w:pPr>
      <w:r w:rsidRPr="00C6670C">
        <w:t>Such</w:t>
      </w:r>
      <w:r>
        <w:t xml:space="preserve"> checks and</w:t>
      </w:r>
      <w:r w:rsidRPr="00C6670C">
        <w:t xml:space="preserve"> audits may be initiated</w:t>
      </w:r>
      <w:r w:rsidRPr="009558D1">
        <w:t xml:space="preserve"> at any moment during the provision of the services and up to five years </w:t>
      </w:r>
      <w:r>
        <w:t xml:space="preserve">starting </w:t>
      </w:r>
      <w:r w:rsidRPr="0074539B">
        <w:rPr>
          <w:szCs w:val="24"/>
        </w:rPr>
        <w:t xml:space="preserve">from </w:t>
      </w:r>
      <w:r w:rsidRPr="009558D1">
        <w:t>the payment of the balance of the last specific contract issued under this FWC</w:t>
      </w:r>
      <w:r w:rsidRPr="00C6670C">
        <w:t xml:space="preserve"> </w:t>
      </w:r>
    </w:p>
    <w:p w14:paraId="499033B6" w14:textId="77777777" w:rsidR="00176131" w:rsidRDefault="00176131" w:rsidP="00176131">
      <w:pPr>
        <w:spacing w:before="100" w:beforeAutospacing="1" w:after="100" w:afterAutospacing="1"/>
        <w:ind w:left="851"/>
        <w:jc w:val="both"/>
        <w:rPr>
          <w:szCs w:val="24"/>
        </w:rPr>
      </w:pPr>
      <w:r w:rsidRPr="0096478C">
        <w:rPr>
          <w:szCs w:val="24"/>
        </w:rPr>
        <w:t xml:space="preserve">The audit procedure </w:t>
      </w:r>
      <w:r>
        <w:rPr>
          <w:szCs w:val="24"/>
        </w:rPr>
        <w:t>is</w:t>
      </w:r>
      <w:r w:rsidRPr="0096478C">
        <w:rPr>
          <w:szCs w:val="24"/>
        </w:rPr>
        <w:t xml:space="preserve"> initiated on the date of receipt of the relevant letter sent by the </w:t>
      </w:r>
      <w:r>
        <w:rPr>
          <w:szCs w:val="24"/>
        </w:rPr>
        <w:t>contracting authority</w:t>
      </w:r>
      <w:r w:rsidRPr="0096478C">
        <w:rPr>
          <w:szCs w:val="24"/>
        </w:rPr>
        <w:t xml:space="preserve">. Audits </w:t>
      </w:r>
      <w:r>
        <w:rPr>
          <w:szCs w:val="24"/>
        </w:rPr>
        <w:t xml:space="preserve">are </w:t>
      </w:r>
      <w:r w:rsidRPr="0096478C">
        <w:rPr>
          <w:szCs w:val="24"/>
        </w:rPr>
        <w:t>carried out on a confidential basis.</w:t>
      </w:r>
    </w:p>
    <w:p w14:paraId="3C1CB472" w14:textId="77777777" w:rsidR="00176131" w:rsidRDefault="00176131" w:rsidP="00176131">
      <w:pPr>
        <w:spacing w:before="100" w:beforeAutospacing="1" w:after="100" w:afterAutospacing="1"/>
        <w:ind w:left="851" w:hanging="851"/>
        <w:jc w:val="both"/>
        <w:rPr>
          <w:szCs w:val="24"/>
        </w:rPr>
      </w:pPr>
      <w:r w:rsidRPr="00891DB2">
        <w:rPr>
          <w:b/>
          <w:szCs w:val="24"/>
        </w:rPr>
        <w:t>II.</w:t>
      </w:r>
      <w:r>
        <w:rPr>
          <w:b/>
          <w:szCs w:val="24"/>
        </w:rPr>
        <w:t>24</w:t>
      </w:r>
      <w:r w:rsidRPr="00891DB2">
        <w:rPr>
          <w:b/>
          <w:szCs w:val="24"/>
        </w:rPr>
        <w:t>.2</w:t>
      </w:r>
      <w:r>
        <w:rPr>
          <w:szCs w:val="24"/>
        </w:rPr>
        <w:tab/>
      </w:r>
      <w:r w:rsidRPr="0074539B">
        <w:rPr>
          <w:szCs w:val="24"/>
        </w:rPr>
        <w:t xml:space="preserve">The </w:t>
      </w:r>
      <w:r>
        <w:rPr>
          <w:szCs w:val="24"/>
        </w:rPr>
        <w:t>contractor</w:t>
      </w:r>
      <w:r w:rsidRPr="0074539B">
        <w:rPr>
          <w:szCs w:val="24"/>
        </w:rPr>
        <w:t xml:space="preserve"> </w:t>
      </w:r>
      <w:r>
        <w:rPr>
          <w:szCs w:val="24"/>
        </w:rPr>
        <w:t xml:space="preserve">must </w:t>
      </w:r>
      <w:r w:rsidRPr="0074539B">
        <w:rPr>
          <w:szCs w:val="24"/>
        </w:rPr>
        <w:t>keep all original documents stored on any appropriate medium</w:t>
      </w:r>
      <w:r>
        <w:rPr>
          <w:szCs w:val="24"/>
        </w:rPr>
        <w:t xml:space="preserve">, </w:t>
      </w:r>
      <w:r w:rsidRPr="0072174F">
        <w:rPr>
          <w:szCs w:val="24"/>
        </w:rPr>
        <w:t>including digitised originals</w:t>
      </w:r>
      <w:r>
        <w:rPr>
          <w:szCs w:val="24"/>
        </w:rPr>
        <w:t xml:space="preserve"> if authorised under national law,</w:t>
      </w:r>
      <w:r w:rsidRPr="0074539B">
        <w:rPr>
          <w:szCs w:val="24"/>
        </w:rPr>
        <w:t xml:space="preserve"> for a period of </w:t>
      </w:r>
      <w:r>
        <w:rPr>
          <w:szCs w:val="24"/>
        </w:rPr>
        <w:t xml:space="preserve">five </w:t>
      </w:r>
      <w:r w:rsidRPr="0074539B">
        <w:rPr>
          <w:szCs w:val="24"/>
        </w:rPr>
        <w:t xml:space="preserve">years </w:t>
      </w:r>
      <w:r>
        <w:t xml:space="preserve">starting </w:t>
      </w:r>
      <w:r w:rsidRPr="0074539B">
        <w:rPr>
          <w:szCs w:val="24"/>
        </w:rPr>
        <w:t xml:space="preserve">from </w:t>
      </w:r>
      <w:r w:rsidRPr="009558D1">
        <w:rPr>
          <w:szCs w:val="24"/>
        </w:rPr>
        <w:t>the payment of the balance of the last specific contract issued under this FWC</w:t>
      </w:r>
      <w:r>
        <w:rPr>
          <w:szCs w:val="24"/>
        </w:rPr>
        <w:t>.</w:t>
      </w:r>
      <w:r w:rsidRPr="009558D1" w:rsidDel="009558D1">
        <w:rPr>
          <w:szCs w:val="24"/>
        </w:rPr>
        <w:t xml:space="preserve"> </w:t>
      </w:r>
    </w:p>
    <w:p w14:paraId="34433F66" w14:textId="77777777" w:rsidR="00176131" w:rsidRPr="005F267B" w:rsidRDefault="00176131" w:rsidP="00176131">
      <w:pPr>
        <w:spacing w:before="100" w:beforeAutospacing="1" w:after="100" w:afterAutospacing="1"/>
        <w:ind w:left="851" w:hanging="851"/>
        <w:jc w:val="both"/>
        <w:rPr>
          <w:szCs w:val="24"/>
        </w:rPr>
      </w:pPr>
      <w:r w:rsidRPr="00891DB2">
        <w:rPr>
          <w:b/>
          <w:szCs w:val="24"/>
        </w:rPr>
        <w:t>II.</w:t>
      </w:r>
      <w:r>
        <w:rPr>
          <w:b/>
          <w:szCs w:val="24"/>
        </w:rPr>
        <w:t>24</w:t>
      </w:r>
      <w:r w:rsidRPr="00891DB2">
        <w:rPr>
          <w:b/>
          <w:szCs w:val="24"/>
        </w:rPr>
        <w:t>.3</w:t>
      </w:r>
      <w:r>
        <w:rPr>
          <w:szCs w:val="24"/>
        </w:rPr>
        <w:tab/>
      </w:r>
      <w:r w:rsidRPr="005F267B">
        <w:rPr>
          <w:szCs w:val="24"/>
        </w:rPr>
        <w:t xml:space="preserve">The </w:t>
      </w:r>
      <w:r>
        <w:rPr>
          <w:szCs w:val="24"/>
        </w:rPr>
        <w:t>contractor</w:t>
      </w:r>
      <w:r w:rsidRPr="005F267B">
        <w:rPr>
          <w:szCs w:val="24"/>
        </w:rPr>
        <w:t xml:space="preserve"> </w:t>
      </w:r>
      <w:r>
        <w:rPr>
          <w:szCs w:val="24"/>
        </w:rPr>
        <w:t>must grant</w:t>
      </w:r>
      <w:r w:rsidRPr="005F267B">
        <w:rPr>
          <w:szCs w:val="24"/>
        </w:rPr>
        <w:t xml:space="preserve"> </w:t>
      </w:r>
      <w:r>
        <w:rPr>
          <w:szCs w:val="24"/>
        </w:rPr>
        <w:t xml:space="preserve">the contracting authority’s </w:t>
      </w:r>
      <w:r w:rsidRPr="005F267B">
        <w:rPr>
          <w:szCs w:val="24"/>
        </w:rPr>
        <w:t xml:space="preserve">staff and outside </w:t>
      </w:r>
      <w:r w:rsidRPr="00022D36">
        <w:rPr>
          <w:szCs w:val="24"/>
        </w:rPr>
        <w:t>personnel</w:t>
      </w:r>
      <w:r w:rsidRPr="005F267B">
        <w:rPr>
          <w:szCs w:val="24"/>
        </w:rPr>
        <w:t xml:space="preserve"> authorised by the </w:t>
      </w:r>
      <w:r>
        <w:rPr>
          <w:szCs w:val="24"/>
        </w:rPr>
        <w:t xml:space="preserve">contracting authority </w:t>
      </w:r>
      <w:r w:rsidRPr="005F267B">
        <w:rPr>
          <w:szCs w:val="24"/>
        </w:rPr>
        <w:t xml:space="preserve">the appropriate right of access to sites and premises where the </w:t>
      </w:r>
      <w:r>
        <w:rPr>
          <w:szCs w:val="24"/>
        </w:rPr>
        <w:t xml:space="preserve">FWC </w:t>
      </w:r>
      <w:r w:rsidRPr="005F267B">
        <w:rPr>
          <w:szCs w:val="24"/>
        </w:rPr>
        <w:t xml:space="preserve">is </w:t>
      </w:r>
      <w:r>
        <w:rPr>
          <w:szCs w:val="24"/>
        </w:rPr>
        <w:t xml:space="preserve">implemented </w:t>
      </w:r>
      <w:r w:rsidRPr="005F267B">
        <w:rPr>
          <w:szCs w:val="24"/>
        </w:rPr>
        <w:t xml:space="preserve">and to all the information, including information in electronic format, needed </w:t>
      </w:r>
      <w:r>
        <w:rPr>
          <w:szCs w:val="24"/>
        </w:rPr>
        <w:t>to conduct such checks and audits. The contractor</w:t>
      </w:r>
      <w:r w:rsidRPr="005F267B">
        <w:rPr>
          <w:szCs w:val="24"/>
        </w:rPr>
        <w:t xml:space="preserve"> </w:t>
      </w:r>
      <w:r>
        <w:rPr>
          <w:szCs w:val="24"/>
        </w:rPr>
        <w:t xml:space="preserve">must </w:t>
      </w:r>
      <w:r w:rsidRPr="005F267B">
        <w:rPr>
          <w:szCs w:val="24"/>
        </w:rPr>
        <w:t xml:space="preserve">ensure that the information is readily available at the moment of the </w:t>
      </w:r>
      <w:r>
        <w:rPr>
          <w:szCs w:val="24"/>
        </w:rPr>
        <w:t xml:space="preserve">check or </w:t>
      </w:r>
      <w:r w:rsidRPr="005F267B">
        <w:rPr>
          <w:szCs w:val="24"/>
        </w:rPr>
        <w:t xml:space="preserve">audit and, if so requested, that information </w:t>
      </w:r>
      <w:r>
        <w:rPr>
          <w:szCs w:val="24"/>
        </w:rPr>
        <w:t>is</w:t>
      </w:r>
      <w:r w:rsidRPr="005F267B">
        <w:rPr>
          <w:szCs w:val="24"/>
        </w:rPr>
        <w:t xml:space="preserve"> handed over in an appropriate form</w:t>
      </w:r>
      <w:r>
        <w:rPr>
          <w:szCs w:val="24"/>
        </w:rPr>
        <w:t>at</w:t>
      </w:r>
      <w:r w:rsidRPr="005F267B">
        <w:rPr>
          <w:szCs w:val="24"/>
        </w:rPr>
        <w:t xml:space="preserve">. </w:t>
      </w:r>
    </w:p>
    <w:p w14:paraId="12E3F88F" w14:textId="77777777" w:rsidR="00176131" w:rsidRPr="005F267B" w:rsidRDefault="00176131" w:rsidP="00176131">
      <w:pPr>
        <w:autoSpaceDE w:val="0"/>
        <w:autoSpaceDN w:val="0"/>
        <w:adjustRightInd w:val="0"/>
        <w:spacing w:before="100" w:beforeAutospacing="1" w:after="100" w:afterAutospacing="1"/>
        <w:ind w:left="851" w:hanging="851"/>
        <w:jc w:val="both"/>
        <w:rPr>
          <w:szCs w:val="24"/>
        </w:rPr>
      </w:pPr>
      <w:r w:rsidRPr="00891DB2">
        <w:rPr>
          <w:b/>
          <w:szCs w:val="24"/>
        </w:rPr>
        <w:t>II.</w:t>
      </w:r>
      <w:r>
        <w:rPr>
          <w:b/>
          <w:szCs w:val="24"/>
        </w:rPr>
        <w:t>24</w:t>
      </w:r>
      <w:r w:rsidRPr="00891DB2">
        <w:rPr>
          <w:b/>
          <w:szCs w:val="24"/>
        </w:rPr>
        <w:t>.4</w:t>
      </w:r>
      <w:r>
        <w:rPr>
          <w:szCs w:val="24"/>
        </w:rPr>
        <w:tab/>
      </w:r>
      <w:r w:rsidRPr="005F267B">
        <w:rPr>
          <w:szCs w:val="24"/>
        </w:rPr>
        <w:t xml:space="preserve">On the basis of the findings made during the audit, a provisional report </w:t>
      </w:r>
      <w:r>
        <w:rPr>
          <w:szCs w:val="24"/>
        </w:rPr>
        <w:t>is</w:t>
      </w:r>
      <w:r w:rsidRPr="005F267B">
        <w:rPr>
          <w:szCs w:val="24"/>
        </w:rPr>
        <w:t xml:space="preserve"> drawn up. </w:t>
      </w:r>
      <w:r>
        <w:rPr>
          <w:szCs w:val="24"/>
        </w:rPr>
        <w:t>The contracting authority or its authorised representative must send it</w:t>
      </w:r>
      <w:r w:rsidRPr="005F267B">
        <w:rPr>
          <w:szCs w:val="24"/>
        </w:rPr>
        <w:t xml:space="preserve"> to the </w:t>
      </w:r>
      <w:r>
        <w:rPr>
          <w:iCs/>
          <w:szCs w:val="24"/>
        </w:rPr>
        <w:t>contractor</w:t>
      </w:r>
      <w:r w:rsidRPr="005F267B">
        <w:rPr>
          <w:szCs w:val="24"/>
        </w:rPr>
        <w:t xml:space="preserve">, </w:t>
      </w:r>
      <w:r>
        <w:rPr>
          <w:szCs w:val="24"/>
        </w:rPr>
        <w:t>who</w:t>
      </w:r>
      <w:r w:rsidRPr="005F267B">
        <w:rPr>
          <w:szCs w:val="24"/>
        </w:rPr>
        <w:t xml:space="preserve"> </w:t>
      </w:r>
      <w:r>
        <w:rPr>
          <w:szCs w:val="24"/>
        </w:rPr>
        <w:t>has</w:t>
      </w:r>
      <w:r w:rsidRPr="005F267B">
        <w:rPr>
          <w:szCs w:val="24"/>
        </w:rPr>
        <w:t xml:space="preserve"> 30 days </w:t>
      </w:r>
      <w:r>
        <w:rPr>
          <w:szCs w:val="24"/>
        </w:rPr>
        <w:t>following</w:t>
      </w:r>
      <w:r w:rsidRPr="005F267B">
        <w:rPr>
          <w:szCs w:val="24"/>
        </w:rPr>
        <w:t xml:space="preserve"> the date of receipt to submit observations. </w:t>
      </w:r>
      <w:r>
        <w:rPr>
          <w:szCs w:val="24"/>
        </w:rPr>
        <w:t>The contractor must receive t</w:t>
      </w:r>
      <w:r w:rsidRPr="005F267B">
        <w:rPr>
          <w:szCs w:val="24"/>
        </w:rPr>
        <w:t xml:space="preserve">he final report within 60 days </w:t>
      </w:r>
      <w:r>
        <w:rPr>
          <w:szCs w:val="24"/>
        </w:rPr>
        <w:t>following the</w:t>
      </w:r>
      <w:r w:rsidRPr="005F267B">
        <w:rPr>
          <w:szCs w:val="24"/>
        </w:rPr>
        <w:t xml:space="preserve"> expiry of </w:t>
      </w:r>
      <w:r>
        <w:rPr>
          <w:szCs w:val="24"/>
        </w:rPr>
        <w:t>the</w:t>
      </w:r>
      <w:r w:rsidRPr="005F267B">
        <w:rPr>
          <w:szCs w:val="24"/>
        </w:rPr>
        <w:t xml:space="preserve"> deadline</w:t>
      </w:r>
      <w:r>
        <w:rPr>
          <w:szCs w:val="24"/>
        </w:rPr>
        <w:t xml:space="preserve"> to submit observations</w:t>
      </w:r>
      <w:r w:rsidRPr="005F267B">
        <w:rPr>
          <w:szCs w:val="24"/>
        </w:rPr>
        <w:t>.</w:t>
      </w:r>
    </w:p>
    <w:p w14:paraId="4EC34AE2" w14:textId="77777777" w:rsidR="00176131" w:rsidRPr="0074539B" w:rsidRDefault="00176131" w:rsidP="00176131">
      <w:pPr>
        <w:autoSpaceDE w:val="0"/>
        <w:autoSpaceDN w:val="0"/>
        <w:adjustRightInd w:val="0"/>
        <w:spacing w:before="100" w:beforeAutospacing="1" w:after="100" w:afterAutospacing="1"/>
        <w:ind w:left="851"/>
        <w:jc w:val="both"/>
        <w:rPr>
          <w:szCs w:val="24"/>
        </w:rPr>
      </w:pPr>
      <w:r w:rsidRPr="005F267B">
        <w:rPr>
          <w:szCs w:val="24"/>
        </w:rPr>
        <w:lastRenderedPageBreak/>
        <w:t xml:space="preserve">On the basis of the final audit findings, the </w:t>
      </w:r>
      <w:r>
        <w:rPr>
          <w:szCs w:val="24"/>
        </w:rPr>
        <w:t>contracting authority may</w:t>
      </w:r>
      <w:r w:rsidRPr="005F267B">
        <w:rPr>
          <w:szCs w:val="24"/>
        </w:rPr>
        <w:t xml:space="preserve"> </w:t>
      </w:r>
      <w:r>
        <w:rPr>
          <w:szCs w:val="24"/>
        </w:rPr>
        <w:t xml:space="preserve">recover </w:t>
      </w:r>
      <w:r w:rsidRPr="005F267B">
        <w:rPr>
          <w:szCs w:val="24"/>
        </w:rPr>
        <w:t xml:space="preserve">all or part of the payments made </w:t>
      </w:r>
      <w:r>
        <w:rPr>
          <w:szCs w:val="24"/>
        </w:rPr>
        <w:t xml:space="preserve">in accordance with Article II.23 and may take any other </w:t>
      </w:r>
      <w:r w:rsidRPr="005F267B">
        <w:rPr>
          <w:szCs w:val="24"/>
        </w:rPr>
        <w:t>measures which it considers necessary.</w:t>
      </w:r>
    </w:p>
    <w:p w14:paraId="351C9E23" w14:textId="77777777" w:rsidR="00176131" w:rsidRDefault="00176131" w:rsidP="00176131">
      <w:pPr>
        <w:spacing w:before="100" w:beforeAutospacing="1" w:after="100" w:afterAutospacing="1"/>
        <w:ind w:left="851" w:hanging="851"/>
        <w:jc w:val="both"/>
        <w:rPr>
          <w:szCs w:val="24"/>
        </w:rPr>
      </w:pPr>
      <w:r w:rsidRPr="00891DB2">
        <w:rPr>
          <w:b/>
          <w:szCs w:val="24"/>
        </w:rPr>
        <w:t>II.</w:t>
      </w:r>
      <w:r>
        <w:rPr>
          <w:b/>
          <w:szCs w:val="24"/>
        </w:rPr>
        <w:t>24</w:t>
      </w:r>
      <w:r w:rsidRPr="00891DB2">
        <w:rPr>
          <w:b/>
          <w:szCs w:val="24"/>
        </w:rPr>
        <w:t>.5</w:t>
      </w:r>
      <w:r w:rsidRPr="00891DB2">
        <w:rPr>
          <w:b/>
          <w:szCs w:val="24"/>
        </w:rPr>
        <w:tab/>
      </w:r>
      <w:r>
        <w:rPr>
          <w:szCs w:val="24"/>
        </w:rPr>
        <w:t>In accordance with</w:t>
      </w:r>
      <w:r w:rsidRPr="008C5E4C">
        <w:rPr>
          <w:szCs w:val="24"/>
        </w:rPr>
        <w:t xml:space="preserve"> Council Regulation (Euratom, EC) No 2185/96 of 11</w:t>
      </w:r>
      <w:r>
        <w:rPr>
          <w:szCs w:val="24"/>
        </w:rPr>
        <w:t> November </w:t>
      </w:r>
      <w:r w:rsidRPr="008C5E4C">
        <w:rPr>
          <w:szCs w:val="24"/>
        </w:rPr>
        <w:t>1996 concerning on-the-spot checks and inspection carried out by the Commission in order to p</w:t>
      </w:r>
      <w:r>
        <w:rPr>
          <w:szCs w:val="24"/>
        </w:rPr>
        <w:t>rotect the European Communities’</w:t>
      </w:r>
      <w:r w:rsidRPr="008C5E4C">
        <w:rPr>
          <w:szCs w:val="24"/>
        </w:rPr>
        <w:t xml:space="preserve"> financial interests against </w:t>
      </w:r>
      <w:r w:rsidRPr="00B37BF1">
        <w:rPr>
          <w:i/>
          <w:szCs w:val="24"/>
        </w:rPr>
        <w:t>fraud</w:t>
      </w:r>
      <w:r w:rsidRPr="008C5E4C">
        <w:rPr>
          <w:szCs w:val="24"/>
        </w:rPr>
        <w:t xml:space="preserve"> and other </w:t>
      </w:r>
      <w:r w:rsidRPr="00B37BF1">
        <w:rPr>
          <w:i/>
          <w:szCs w:val="24"/>
        </w:rPr>
        <w:t>irregularities</w:t>
      </w:r>
      <w:r w:rsidRPr="008C5E4C">
        <w:rPr>
          <w:szCs w:val="24"/>
        </w:rPr>
        <w:t xml:space="preserve"> and Regulation</w:t>
      </w:r>
      <w:r>
        <w:rPr>
          <w:szCs w:val="24"/>
        </w:rPr>
        <w:t xml:space="preserve"> (EU, Euratom)</w:t>
      </w:r>
      <w:r w:rsidRPr="008C5E4C">
        <w:rPr>
          <w:szCs w:val="24"/>
        </w:rPr>
        <w:t xml:space="preserve"> No 883/2013 of the European Parliament and of the Council of 11</w:t>
      </w:r>
      <w:r>
        <w:rPr>
          <w:szCs w:val="24"/>
        </w:rPr>
        <w:t> </w:t>
      </w:r>
      <w:r w:rsidRPr="008C5E4C">
        <w:rPr>
          <w:szCs w:val="24"/>
        </w:rPr>
        <w:t>September</w:t>
      </w:r>
      <w:r>
        <w:rPr>
          <w:szCs w:val="24"/>
        </w:rPr>
        <w:t> </w:t>
      </w:r>
      <w:r w:rsidRPr="008C5E4C">
        <w:rPr>
          <w:szCs w:val="24"/>
        </w:rPr>
        <w:t>2013 concerning investigations conducted by the European Anti-Fraud Office, the European Anti-Fraud Office</w:t>
      </w:r>
      <w:r w:rsidRPr="008C5E4C" w:rsidDel="00031966">
        <w:rPr>
          <w:szCs w:val="24"/>
        </w:rPr>
        <w:t xml:space="preserve"> </w:t>
      </w:r>
      <w:r w:rsidRPr="008C5E4C">
        <w:rPr>
          <w:szCs w:val="24"/>
        </w:rPr>
        <w:t xml:space="preserve">may carry out investigations, including on the spot checks and inspections, to establish whether there has </w:t>
      </w:r>
      <w:r w:rsidRPr="00E00CC1">
        <w:rPr>
          <w:szCs w:val="24"/>
        </w:rPr>
        <w:t>been</w:t>
      </w:r>
      <w:r w:rsidRPr="008C5E4C">
        <w:rPr>
          <w:szCs w:val="24"/>
        </w:rPr>
        <w:t xml:space="preserve"> </w:t>
      </w:r>
      <w:r w:rsidRPr="00B37BF1">
        <w:rPr>
          <w:i/>
          <w:szCs w:val="24"/>
        </w:rPr>
        <w:t>fraud</w:t>
      </w:r>
      <w:r w:rsidRPr="008C5E4C">
        <w:rPr>
          <w:szCs w:val="24"/>
        </w:rPr>
        <w:t xml:space="preserve">, corruption or any other illegal activity under the </w:t>
      </w:r>
      <w:r>
        <w:rPr>
          <w:szCs w:val="24"/>
        </w:rPr>
        <w:t>c</w:t>
      </w:r>
      <w:r w:rsidRPr="008C5E4C">
        <w:rPr>
          <w:szCs w:val="24"/>
        </w:rPr>
        <w:t xml:space="preserve">ontract affecting the financial interests of the </w:t>
      </w:r>
      <w:r w:rsidRPr="0074539B">
        <w:rPr>
          <w:szCs w:val="24"/>
        </w:rPr>
        <w:t>Union</w:t>
      </w:r>
      <w:r>
        <w:rPr>
          <w:szCs w:val="24"/>
        </w:rPr>
        <w:t xml:space="preserve">. </w:t>
      </w:r>
      <w:r w:rsidRPr="008C5E4C">
        <w:rPr>
          <w:szCs w:val="24"/>
        </w:rPr>
        <w:t>Findings arising from an investigation may lead to criminal prosecution under national law.</w:t>
      </w:r>
      <w:r>
        <w:rPr>
          <w:szCs w:val="24"/>
        </w:rPr>
        <w:t xml:space="preserve"> </w:t>
      </w:r>
    </w:p>
    <w:p w14:paraId="25EB7CFB" w14:textId="77777777" w:rsidR="00176131" w:rsidRPr="009843B7" w:rsidRDefault="00176131" w:rsidP="00176131">
      <w:pPr>
        <w:spacing w:before="100" w:beforeAutospacing="1" w:after="100" w:afterAutospacing="1"/>
        <w:ind w:left="851" w:hanging="851"/>
        <w:jc w:val="both"/>
        <w:rPr>
          <w:szCs w:val="24"/>
        </w:rPr>
      </w:pPr>
      <w:r>
        <w:rPr>
          <w:szCs w:val="24"/>
        </w:rPr>
        <w:tab/>
        <w:t xml:space="preserve">The investigations may be carried out at any moment during the provision of the services </w:t>
      </w:r>
      <w:r w:rsidRPr="00494F0C">
        <w:rPr>
          <w:szCs w:val="24"/>
        </w:rPr>
        <w:t xml:space="preserve">and </w:t>
      </w:r>
      <w:r>
        <w:rPr>
          <w:szCs w:val="24"/>
        </w:rPr>
        <w:t>up to</w:t>
      </w:r>
      <w:r w:rsidRPr="00494F0C">
        <w:rPr>
          <w:szCs w:val="24"/>
        </w:rPr>
        <w:t xml:space="preserve"> five years </w:t>
      </w:r>
      <w:r>
        <w:t xml:space="preserve">starting </w:t>
      </w:r>
      <w:r w:rsidRPr="0074539B">
        <w:rPr>
          <w:szCs w:val="24"/>
        </w:rPr>
        <w:t xml:space="preserve">from </w:t>
      </w:r>
      <w:r w:rsidRPr="00494F0C">
        <w:rPr>
          <w:szCs w:val="24"/>
        </w:rPr>
        <w:t>the payment of the balance of the last specific contract issued under this FWC</w:t>
      </w:r>
      <w:r>
        <w:rPr>
          <w:szCs w:val="24"/>
        </w:rPr>
        <w:t>.</w:t>
      </w:r>
    </w:p>
    <w:p w14:paraId="562681F9" w14:textId="77777777" w:rsidR="00176131" w:rsidRDefault="00176131" w:rsidP="00176131">
      <w:pPr>
        <w:spacing w:before="100" w:beforeAutospacing="1" w:after="100" w:afterAutospacing="1"/>
        <w:ind w:left="851" w:hanging="851"/>
        <w:jc w:val="both"/>
        <w:rPr>
          <w:szCs w:val="24"/>
        </w:rPr>
      </w:pPr>
      <w:r w:rsidRPr="00891DB2">
        <w:rPr>
          <w:b/>
          <w:szCs w:val="24"/>
        </w:rPr>
        <w:t>II.</w:t>
      </w:r>
      <w:r>
        <w:rPr>
          <w:b/>
          <w:szCs w:val="24"/>
        </w:rPr>
        <w:t>24</w:t>
      </w:r>
      <w:r w:rsidRPr="00891DB2">
        <w:rPr>
          <w:b/>
          <w:szCs w:val="24"/>
        </w:rPr>
        <w:t>.</w:t>
      </w:r>
      <w:r>
        <w:rPr>
          <w:b/>
          <w:szCs w:val="24"/>
        </w:rPr>
        <w:t>6</w:t>
      </w:r>
      <w:r w:rsidRPr="00891DB2">
        <w:rPr>
          <w:b/>
          <w:szCs w:val="24"/>
        </w:rPr>
        <w:tab/>
      </w:r>
      <w:r w:rsidRPr="0074539B">
        <w:rPr>
          <w:szCs w:val="24"/>
        </w:rPr>
        <w:t xml:space="preserve">The Court of Auditors </w:t>
      </w:r>
      <w:r>
        <w:rPr>
          <w:szCs w:val="24"/>
        </w:rPr>
        <w:t xml:space="preserve">and the </w:t>
      </w:r>
      <w:r w:rsidRPr="00C2365A">
        <w:t xml:space="preserve">European Public Prosecutor’s Office established by </w:t>
      </w:r>
      <w:r w:rsidRPr="00345713">
        <w:t xml:space="preserve"> </w:t>
      </w:r>
      <w:r w:rsidRPr="00C2365A">
        <w:t>Council Regulation (EU) 2017/1939</w:t>
      </w:r>
      <w:r>
        <w:rPr>
          <w:rStyle w:val="FootnoteReference"/>
        </w:rPr>
        <w:footnoteReference w:id="12"/>
      </w:r>
      <w:r w:rsidRPr="00C2365A">
        <w:t xml:space="preserve"> (‘the EPPO’)</w:t>
      </w:r>
      <w:r>
        <w:t xml:space="preserve"> </w:t>
      </w:r>
      <w:r>
        <w:rPr>
          <w:szCs w:val="24"/>
        </w:rPr>
        <w:t>have</w:t>
      </w:r>
      <w:r w:rsidRPr="0074539B">
        <w:rPr>
          <w:szCs w:val="24"/>
        </w:rPr>
        <w:t xml:space="preserve"> the same rights as the </w:t>
      </w:r>
      <w:r>
        <w:rPr>
          <w:szCs w:val="24"/>
        </w:rPr>
        <w:t>contracting authority</w:t>
      </w:r>
      <w:r w:rsidRPr="0074539B">
        <w:rPr>
          <w:szCs w:val="24"/>
        </w:rPr>
        <w:t xml:space="preserve">, </w:t>
      </w:r>
      <w:r>
        <w:rPr>
          <w:szCs w:val="24"/>
        </w:rPr>
        <w:t>particularly</w:t>
      </w:r>
      <w:r w:rsidRPr="0074539B">
        <w:rPr>
          <w:szCs w:val="24"/>
        </w:rPr>
        <w:t xml:space="preserve"> right of access, for the purpose of checks</w:t>
      </w:r>
      <w:r>
        <w:rPr>
          <w:szCs w:val="24"/>
        </w:rPr>
        <w:t>,</w:t>
      </w:r>
      <w:r w:rsidRPr="0074539B">
        <w:rPr>
          <w:szCs w:val="24"/>
        </w:rPr>
        <w:t xml:space="preserve"> audits</w:t>
      </w:r>
      <w:r>
        <w:rPr>
          <w:szCs w:val="24"/>
        </w:rPr>
        <w:t xml:space="preserve"> and investigations</w:t>
      </w:r>
      <w:r w:rsidRPr="0074539B">
        <w:rPr>
          <w:szCs w:val="24"/>
        </w:rPr>
        <w:t>.</w:t>
      </w:r>
      <w:r w:rsidRPr="009A7203">
        <w:rPr>
          <w:szCs w:val="24"/>
        </w:rPr>
        <w:t xml:space="preserve"> </w:t>
      </w:r>
    </w:p>
    <w:p w14:paraId="1E5510AA" w14:textId="77777777" w:rsidR="00176131" w:rsidRDefault="00176131" w:rsidP="00176131">
      <w:pPr>
        <w:spacing w:before="100" w:beforeAutospacing="1" w:after="100" w:afterAutospacing="1"/>
        <w:ind w:left="851" w:hanging="851"/>
        <w:jc w:val="both"/>
        <w:rPr>
          <w:szCs w:val="24"/>
        </w:rPr>
      </w:pPr>
    </w:p>
    <w:p w14:paraId="406D101E" w14:textId="77777777" w:rsidR="00176131" w:rsidRDefault="00176131" w:rsidP="00176131">
      <w:pPr>
        <w:spacing w:before="100" w:beforeAutospacing="1" w:after="100" w:afterAutospacing="1"/>
        <w:ind w:left="851" w:hanging="851"/>
        <w:jc w:val="both"/>
        <w:rPr>
          <w:szCs w:val="24"/>
        </w:rPr>
        <w:sectPr w:rsidR="00176131" w:rsidSect="002A5EB8">
          <w:pgSz w:w="11906" w:h="16838"/>
          <w:pgMar w:top="1418" w:right="1418" w:bottom="1418" w:left="1418" w:header="567" w:footer="567" w:gutter="0"/>
          <w:cols w:space="720"/>
          <w:docGrid w:linePitch="326"/>
        </w:sectPr>
      </w:pPr>
    </w:p>
    <w:p w14:paraId="331017E1" w14:textId="77777777" w:rsidR="00176131" w:rsidRPr="0068716E" w:rsidRDefault="00176131" w:rsidP="00176131">
      <w:pPr>
        <w:jc w:val="center"/>
        <w:rPr>
          <w:b/>
          <w:sz w:val="28"/>
        </w:rPr>
      </w:pPr>
      <w:bookmarkStart w:id="141" w:name="_Toc410827410"/>
      <w:bookmarkStart w:id="142" w:name="_Toc410827411"/>
      <w:bookmarkEnd w:id="141"/>
      <w:bookmarkEnd w:id="142"/>
      <w:r>
        <w:rPr>
          <w:b/>
          <w:sz w:val="28"/>
        </w:rPr>
        <w:lastRenderedPageBreak/>
        <w:t>ANNEXES</w:t>
      </w:r>
    </w:p>
    <w:p w14:paraId="0B70E96F" w14:textId="77777777" w:rsidR="00176131" w:rsidRPr="004B689D" w:rsidRDefault="00176131" w:rsidP="00176131">
      <w:pPr>
        <w:spacing w:before="100" w:beforeAutospacing="1" w:after="100" w:afterAutospacing="1"/>
        <w:ind w:left="1560" w:hanging="1560"/>
        <w:jc w:val="both"/>
      </w:pPr>
      <w:r w:rsidRPr="004B689D">
        <w:rPr>
          <w:b/>
        </w:rPr>
        <w:t>Annex I –</w:t>
      </w:r>
      <w:r w:rsidRPr="004B689D">
        <w:rPr>
          <w:b/>
        </w:rPr>
        <w:tab/>
      </w:r>
      <w:r w:rsidRPr="004B689D">
        <w:t>Tender specifications (</w:t>
      </w:r>
      <w:r>
        <w:t>original archived at the Agency</w:t>
      </w:r>
      <w:r w:rsidRPr="004B689D">
        <w:t>)</w:t>
      </w:r>
    </w:p>
    <w:p w14:paraId="05B800DF" w14:textId="77777777" w:rsidR="00176131" w:rsidRDefault="00176131" w:rsidP="00176131">
      <w:pPr>
        <w:spacing w:before="100" w:beforeAutospacing="1" w:after="100" w:afterAutospacing="1"/>
        <w:ind w:left="1560" w:hanging="1560"/>
        <w:jc w:val="both"/>
      </w:pPr>
      <w:r w:rsidRPr="007D129C">
        <w:rPr>
          <w:b/>
        </w:rPr>
        <w:t>Annex II</w:t>
      </w:r>
      <w:r w:rsidRPr="007D129C">
        <w:t xml:space="preserve"> –</w:t>
      </w:r>
      <w:r w:rsidRPr="007D129C">
        <w:tab/>
        <w:t>Contractor</w:t>
      </w:r>
      <w:r>
        <w:t>’</w:t>
      </w:r>
      <w:r w:rsidRPr="007D129C">
        <w:t>s tender</w:t>
      </w:r>
      <w:r>
        <w:t xml:space="preserve"> </w:t>
      </w:r>
      <w:r w:rsidRPr="004B689D">
        <w:t>(</w:t>
      </w:r>
      <w:r>
        <w:t>original archived at the Agency</w:t>
      </w:r>
      <w:r w:rsidRPr="004B689D">
        <w:t>)</w:t>
      </w:r>
    </w:p>
    <w:p w14:paraId="7F0631AA" w14:textId="77777777" w:rsidR="00176131" w:rsidRDefault="00176131" w:rsidP="00176131">
      <w:pPr>
        <w:spacing w:before="100" w:beforeAutospacing="1" w:after="100" w:afterAutospacing="1"/>
        <w:ind w:left="1560" w:hanging="1560"/>
        <w:jc w:val="both"/>
      </w:pPr>
      <w:r w:rsidRPr="00EB3322">
        <w:rPr>
          <w:b/>
        </w:rPr>
        <w:t>Annex III –</w:t>
      </w:r>
      <w:r w:rsidRPr="00EB3322">
        <w:rPr>
          <w:b/>
        </w:rPr>
        <w:tab/>
      </w:r>
      <w:r w:rsidRPr="00EB3322">
        <w:t>Model for order forms and model for specific contracts</w:t>
      </w:r>
    </w:p>
    <w:p w14:paraId="2BAC51FA" w14:textId="77777777" w:rsidR="00176131" w:rsidRPr="00EB3322" w:rsidRDefault="00176131" w:rsidP="00176131">
      <w:pPr>
        <w:spacing w:before="100" w:beforeAutospacing="1" w:after="100" w:afterAutospacing="1"/>
        <w:ind w:left="1560" w:hanging="1560"/>
        <w:jc w:val="both"/>
      </w:pPr>
      <w:r w:rsidRPr="00EB3322">
        <w:rPr>
          <w:b/>
        </w:rPr>
        <w:t xml:space="preserve">Annex IV – </w:t>
      </w:r>
      <w:r w:rsidRPr="00EB3322">
        <w:rPr>
          <w:b/>
        </w:rPr>
        <w:tab/>
      </w:r>
      <w:r w:rsidRPr="00EB3322">
        <w:t xml:space="preserve">Legal Entity and Financial </w:t>
      </w:r>
      <w:r>
        <w:t>Identification</w:t>
      </w:r>
    </w:p>
    <w:p w14:paraId="0CD1AA2E" w14:textId="77777777" w:rsidR="00176131" w:rsidRDefault="00176131" w:rsidP="00176131">
      <w:pPr>
        <w:spacing w:before="100" w:beforeAutospacing="1" w:after="100" w:afterAutospacing="1"/>
        <w:ind w:left="851" w:hanging="851"/>
        <w:jc w:val="both"/>
        <w:rPr>
          <w:szCs w:val="24"/>
        </w:rPr>
      </w:pPr>
    </w:p>
    <w:p w14:paraId="627A6FB0" w14:textId="77777777" w:rsidR="00176131" w:rsidRDefault="00176131" w:rsidP="00176131">
      <w:pPr>
        <w:spacing w:after="200" w:line="276" w:lineRule="auto"/>
        <w:rPr>
          <w:szCs w:val="24"/>
        </w:rPr>
      </w:pPr>
      <w:r>
        <w:rPr>
          <w:szCs w:val="24"/>
        </w:rPr>
        <w:br w:type="page"/>
      </w:r>
    </w:p>
    <w:p w14:paraId="0E1BAFFF" w14:textId="77777777" w:rsidR="00176131" w:rsidRPr="004B689D" w:rsidRDefault="00176131" w:rsidP="00176131">
      <w:pPr>
        <w:spacing w:before="100" w:beforeAutospacing="1" w:after="100" w:afterAutospacing="1"/>
        <w:ind w:left="1560" w:hanging="1560"/>
        <w:jc w:val="both"/>
      </w:pPr>
      <w:r w:rsidRPr="004B689D">
        <w:rPr>
          <w:b/>
        </w:rPr>
        <w:lastRenderedPageBreak/>
        <w:t>Annex I –</w:t>
      </w:r>
      <w:r w:rsidRPr="004B689D">
        <w:rPr>
          <w:b/>
        </w:rPr>
        <w:tab/>
      </w:r>
      <w:r w:rsidRPr="004B689D">
        <w:t>Tender specifications (</w:t>
      </w:r>
      <w:r>
        <w:t>original archived at the Agency</w:t>
      </w:r>
      <w:r w:rsidRPr="004B689D">
        <w:t>)</w:t>
      </w:r>
    </w:p>
    <w:p w14:paraId="573B832E" w14:textId="77777777" w:rsidR="00176131" w:rsidRDefault="00176131" w:rsidP="00176131">
      <w:pPr>
        <w:spacing w:before="100" w:beforeAutospacing="1" w:after="100" w:afterAutospacing="1"/>
        <w:ind w:left="851" w:hanging="851"/>
        <w:jc w:val="both"/>
        <w:rPr>
          <w:szCs w:val="24"/>
        </w:rPr>
      </w:pPr>
    </w:p>
    <w:p w14:paraId="212468BC" w14:textId="77777777" w:rsidR="00176131" w:rsidRDefault="00176131" w:rsidP="00176131">
      <w:pPr>
        <w:spacing w:before="100" w:beforeAutospacing="1" w:after="100" w:afterAutospacing="1"/>
        <w:ind w:left="851" w:hanging="851"/>
        <w:jc w:val="both"/>
        <w:rPr>
          <w:szCs w:val="24"/>
        </w:rPr>
      </w:pPr>
    </w:p>
    <w:p w14:paraId="0CD2B2CA" w14:textId="77777777" w:rsidR="00176131" w:rsidRDefault="00176131" w:rsidP="00176131">
      <w:pPr>
        <w:spacing w:before="100" w:beforeAutospacing="1" w:after="100" w:afterAutospacing="1"/>
        <w:ind w:left="851" w:hanging="851"/>
        <w:jc w:val="both"/>
        <w:rPr>
          <w:szCs w:val="24"/>
        </w:rPr>
      </w:pPr>
    </w:p>
    <w:p w14:paraId="0A21B598" w14:textId="77777777" w:rsidR="00176131" w:rsidRDefault="00176131" w:rsidP="00176131">
      <w:pPr>
        <w:spacing w:after="200" w:line="276" w:lineRule="auto"/>
        <w:rPr>
          <w:szCs w:val="24"/>
        </w:rPr>
      </w:pPr>
      <w:r>
        <w:rPr>
          <w:szCs w:val="24"/>
        </w:rPr>
        <w:br w:type="page"/>
      </w:r>
    </w:p>
    <w:p w14:paraId="4A404343" w14:textId="77777777" w:rsidR="00176131" w:rsidRDefault="00176131" w:rsidP="00176131">
      <w:pPr>
        <w:spacing w:before="100" w:beforeAutospacing="1" w:after="100" w:afterAutospacing="1"/>
        <w:ind w:left="1560" w:hanging="1560"/>
        <w:jc w:val="both"/>
      </w:pPr>
      <w:r w:rsidRPr="007D129C">
        <w:rPr>
          <w:b/>
        </w:rPr>
        <w:lastRenderedPageBreak/>
        <w:t>Annex II</w:t>
      </w:r>
      <w:r w:rsidRPr="007D129C">
        <w:t xml:space="preserve"> –</w:t>
      </w:r>
      <w:r w:rsidRPr="007D129C">
        <w:tab/>
        <w:t>Contractor</w:t>
      </w:r>
      <w:r>
        <w:t>’</w:t>
      </w:r>
      <w:r w:rsidRPr="007D129C">
        <w:t>s tender</w:t>
      </w:r>
      <w:r>
        <w:t xml:space="preserve"> </w:t>
      </w:r>
      <w:r w:rsidRPr="004B689D">
        <w:t>(</w:t>
      </w:r>
      <w:r>
        <w:t>original archived at the Agency</w:t>
      </w:r>
      <w:r w:rsidRPr="004B689D">
        <w:t>)</w:t>
      </w:r>
    </w:p>
    <w:p w14:paraId="1E614047" w14:textId="77777777" w:rsidR="00176131" w:rsidRDefault="00176131" w:rsidP="00176131">
      <w:pPr>
        <w:spacing w:before="100" w:beforeAutospacing="1" w:after="100" w:afterAutospacing="1"/>
        <w:ind w:left="851" w:hanging="851"/>
        <w:jc w:val="both"/>
        <w:rPr>
          <w:szCs w:val="24"/>
        </w:rPr>
      </w:pPr>
    </w:p>
    <w:p w14:paraId="13EB9C97" w14:textId="77777777" w:rsidR="00176131" w:rsidRDefault="00176131" w:rsidP="00176131">
      <w:pPr>
        <w:spacing w:before="100" w:beforeAutospacing="1" w:after="100" w:afterAutospacing="1"/>
        <w:ind w:left="851" w:hanging="851"/>
        <w:jc w:val="both"/>
        <w:rPr>
          <w:szCs w:val="24"/>
        </w:rPr>
      </w:pPr>
    </w:p>
    <w:p w14:paraId="50E31A8E" w14:textId="77777777" w:rsidR="00176131" w:rsidRDefault="00176131" w:rsidP="00176131">
      <w:pPr>
        <w:spacing w:before="100" w:beforeAutospacing="1" w:after="100" w:afterAutospacing="1"/>
        <w:ind w:left="851" w:hanging="851"/>
        <w:jc w:val="both"/>
        <w:rPr>
          <w:szCs w:val="24"/>
        </w:rPr>
        <w:sectPr w:rsidR="00176131" w:rsidSect="002A5EB8">
          <w:pgSz w:w="11906" w:h="16838"/>
          <w:pgMar w:top="1247" w:right="1418" w:bottom="1418" w:left="1418" w:header="567" w:footer="567" w:gutter="0"/>
          <w:cols w:space="720"/>
          <w:docGrid w:linePitch="326"/>
        </w:sectPr>
      </w:pPr>
    </w:p>
    <w:p w14:paraId="337EA14A" w14:textId="77777777" w:rsidR="00176131" w:rsidRDefault="00176131" w:rsidP="00176131">
      <w:pPr>
        <w:spacing w:before="100" w:beforeAutospacing="1" w:after="100" w:afterAutospacing="1"/>
        <w:ind w:left="1560" w:hanging="1560"/>
        <w:jc w:val="both"/>
      </w:pPr>
      <w:r w:rsidRPr="00EB3322">
        <w:rPr>
          <w:b/>
        </w:rPr>
        <w:lastRenderedPageBreak/>
        <w:t>Annex III –</w:t>
      </w:r>
      <w:r w:rsidRPr="00EB3322">
        <w:rPr>
          <w:b/>
        </w:rPr>
        <w:tab/>
      </w:r>
      <w:r w:rsidRPr="00EB3322">
        <w:t>Model for order forms and model for specific contracts</w:t>
      </w:r>
    </w:p>
    <w:p w14:paraId="1BFE5659" w14:textId="77777777" w:rsidR="00176131" w:rsidRDefault="00176131" w:rsidP="00176131">
      <w:pPr>
        <w:pStyle w:val="Title"/>
      </w:pPr>
      <w:r>
        <w:t>SPECIFIC CONTRACT</w:t>
      </w:r>
    </w:p>
    <w:p w14:paraId="07434C3B" w14:textId="77777777" w:rsidR="00176131" w:rsidRPr="00E22483" w:rsidRDefault="00176131" w:rsidP="00176131">
      <w:pPr>
        <w:spacing w:before="100" w:beforeAutospacing="1" w:after="100" w:afterAutospacing="1"/>
        <w:jc w:val="center"/>
        <w:rPr>
          <w:b/>
        </w:rPr>
      </w:pPr>
      <w:r w:rsidRPr="00E22483">
        <w:rPr>
          <w:b/>
        </w:rPr>
        <w:t>No [</w:t>
      </w:r>
      <w:r w:rsidRPr="009C7927">
        <w:rPr>
          <w:b/>
          <w:i/>
          <w:highlight w:val="lightGray"/>
        </w:rPr>
        <w:t>complete</w:t>
      </w:r>
      <w:r w:rsidRPr="00E22483">
        <w:rPr>
          <w:b/>
        </w:rPr>
        <w:t>]</w:t>
      </w:r>
    </w:p>
    <w:p w14:paraId="3BD03A3E" w14:textId="67520847" w:rsidR="00176131" w:rsidRPr="00E22483" w:rsidRDefault="00176131" w:rsidP="00176131">
      <w:pPr>
        <w:spacing w:before="100" w:beforeAutospacing="1" w:after="100" w:afterAutospacing="1"/>
        <w:jc w:val="center"/>
        <w:rPr>
          <w:b/>
        </w:rPr>
      </w:pPr>
      <w:r w:rsidRPr="00E22483">
        <w:rPr>
          <w:b/>
        </w:rPr>
        <w:t xml:space="preserve">implementing framework contract No </w:t>
      </w:r>
      <w:r>
        <w:rPr>
          <w:b/>
        </w:rPr>
        <w:t>ERA 20</w:t>
      </w:r>
      <w:r w:rsidR="00B846D4">
        <w:rPr>
          <w:b/>
        </w:rPr>
        <w:t>2</w:t>
      </w:r>
      <w:r w:rsidR="000A0127">
        <w:rPr>
          <w:b/>
        </w:rPr>
        <w:t>6</w:t>
      </w:r>
      <w:r>
        <w:rPr>
          <w:b/>
        </w:rPr>
        <w:t xml:space="preserve"> </w:t>
      </w:r>
      <w:r w:rsidR="00857AB4">
        <w:rPr>
          <w:b/>
        </w:rPr>
        <w:t>0</w:t>
      </w:r>
      <w:r w:rsidR="000A0127">
        <w:rPr>
          <w:b/>
        </w:rPr>
        <w:t>2</w:t>
      </w:r>
      <w:r>
        <w:rPr>
          <w:b/>
        </w:rPr>
        <w:t xml:space="preserve"> FWC-</w:t>
      </w:r>
      <w:r w:rsidRPr="00E22483">
        <w:rPr>
          <w:b/>
          <w:szCs w:val="24"/>
        </w:rPr>
        <w:t>[</w:t>
      </w:r>
      <w:r w:rsidRPr="009C7927">
        <w:rPr>
          <w:b/>
          <w:i/>
          <w:szCs w:val="24"/>
          <w:highlight w:val="lightGray"/>
        </w:rPr>
        <w:t>complete</w:t>
      </w:r>
      <w:r w:rsidRPr="00E22483">
        <w:rPr>
          <w:b/>
          <w:szCs w:val="24"/>
        </w:rPr>
        <w:t>]</w:t>
      </w:r>
    </w:p>
    <w:p w14:paraId="3E5728F3" w14:textId="77777777" w:rsidR="00176131" w:rsidRPr="007D129C" w:rsidRDefault="00176131" w:rsidP="00176131">
      <w:pPr>
        <w:tabs>
          <w:tab w:val="left" w:pos="8400"/>
        </w:tabs>
        <w:suppressAutoHyphens/>
        <w:spacing w:before="100" w:beforeAutospacing="1" w:after="100" w:afterAutospacing="1"/>
        <w:jc w:val="both"/>
      </w:pPr>
    </w:p>
    <w:p w14:paraId="30CAD69C" w14:textId="339C5AF1" w:rsidR="00176131" w:rsidRPr="007D129C" w:rsidRDefault="00176131" w:rsidP="00176131">
      <w:pPr>
        <w:tabs>
          <w:tab w:val="left" w:pos="10977"/>
        </w:tabs>
        <w:spacing w:before="100" w:beforeAutospacing="1" w:after="100" w:afterAutospacing="1"/>
        <w:jc w:val="both"/>
      </w:pPr>
      <w:r>
        <w:t xml:space="preserve">1. </w:t>
      </w:r>
      <w:r w:rsidRPr="007D129C">
        <w:t xml:space="preserve">The </w:t>
      </w:r>
      <w:r>
        <w:t>European Union Agency for Railways</w:t>
      </w:r>
      <w:r w:rsidRPr="007D129C">
        <w:t xml:space="preserve"> (</w:t>
      </w:r>
      <w:r>
        <w:t>‘</w:t>
      </w:r>
      <w:r w:rsidRPr="007D129C">
        <w:t xml:space="preserve">the </w:t>
      </w:r>
      <w:r>
        <w:t>Agency’</w:t>
      </w:r>
      <w:r w:rsidRPr="007D129C">
        <w:t>), represented for the purposes of sign</w:t>
      </w:r>
      <w:r>
        <w:t xml:space="preserve">ing </w:t>
      </w:r>
      <w:r w:rsidRPr="007D129C">
        <w:t xml:space="preserve">this </w:t>
      </w:r>
      <w:r>
        <w:t xml:space="preserve">specific </w:t>
      </w:r>
      <w:r w:rsidRPr="007D129C">
        <w:t>contract by</w:t>
      </w:r>
      <w:r>
        <w:t xml:space="preserve"> xxx, Head of the xxx Unit</w:t>
      </w:r>
      <w:r w:rsidRPr="007D129C">
        <w:t>,</w:t>
      </w:r>
    </w:p>
    <w:p w14:paraId="7097DA76" w14:textId="77777777" w:rsidR="00176131" w:rsidRPr="007D129C" w:rsidRDefault="00176131" w:rsidP="00176131">
      <w:pPr>
        <w:tabs>
          <w:tab w:val="left" w:pos="510"/>
          <w:tab w:val="left" w:pos="10977"/>
        </w:tabs>
        <w:spacing w:before="100" w:beforeAutospacing="1" w:after="100" w:afterAutospacing="1"/>
        <w:jc w:val="both"/>
      </w:pPr>
      <w:r w:rsidRPr="007D129C">
        <w:t>and</w:t>
      </w:r>
    </w:p>
    <w:p w14:paraId="0CA4DF20" w14:textId="77777777" w:rsidR="00176131" w:rsidRPr="007D129C" w:rsidRDefault="00176131" w:rsidP="00176131">
      <w:pPr>
        <w:tabs>
          <w:tab w:val="left" w:pos="567"/>
          <w:tab w:val="left" w:pos="1020"/>
          <w:tab w:val="left" w:pos="10977"/>
        </w:tabs>
        <w:spacing w:before="100" w:beforeAutospacing="1" w:after="100" w:afterAutospacing="1"/>
        <w:rPr>
          <w:b/>
        </w:rPr>
      </w:pPr>
      <w:r>
        <w:t xml:space="preserve">2. </w:t>
      </w:r>
      <w:r w:rsidRPr="007D129C">
        <w:t>[</w:t>
      </w:r>
      <w:r w:rsidRPr="009C7927">
        <w:rPr>
          <w:i/>
          <w:highlight w:val="lightGray"/>
        </w:rPr>
        <w:t>Full official name</w:t>
      </w:r>
      <w:r w:rsidRPr="007D129C">
        <w:t>]</w:t>
      </w:r>
    </w:p>
    <w:p w14:paraId="2C1084A6" w14:textId="77777777" w:rsidR="00176131" w:rsidRPr="007D129C" w:rsidRDefault="00176131" w:rsidP="00176131">
      <w:pPr>
        <w:tabs>
          <w:tab w:val="left" w:pos="567"/>
          <w:tab w:val="left" w:pos="1020"/>
          <w:tab w:val="left" w:pos="10977"/>
        </w:tabs>
        <w:spacing w:before="100" w:beforeAutospacing="1" w:after="100" w:afterAutospacing="1"/>
        <w:rPr>
          <w:i/>
        </w:rPr>
      </w:pPr>
      <w:r w:rsidRPr="007D129C">
        <w:t>[</w:t>
      </w:r>
      <w:r w:rsidRPr="009C7927">
        <w:rPr>
          <w:i/>
          <w:highlight w:val="lightGray"/>
        </w:rPr>
        <w:t>Official legal form</w:t>
      </w:r>
      <w:r w:rsidRPr="007D129C">
        <w:t>]</w:t>
      </w:r>
    </w:p>
    <w:p w14:paraId="10BDACB9" w14:textId="77777777" w:rsidR="00176131" w:rsidRPr="007D129C" w:rsidRDefault="00176131" w:rsidP="00176131">
      <w:pPr>
        <w:tabs>
          <w:tab w:val="left" w:pos="567"/>
          <w:tab w:val="left" w:pos="1020"/>
          <w:tab w:val="left" w:pos="10977"/>
        </w:tabs>
        <w:spacing w:before="100" w:beforeAutospacing="1" w:after="100" w:afterAutospacing="1"/>
        <w:rPr>
          <w:b/>
        </w:rPr>
      </w:pPr>
      <w:r w:rsidRPr="007D129C">
        <w:rPr>
          <w:b/>
        </w:rPr>
        <w:t>[</w:t>
      </w:r>
      <w:r w:rsidRPr="009C7927">
        <w:rPr>
          <w:i/>
          <w:highlight w:val="lightGray"/>
        </w:rPr>
        <w:t>Statutory registration number or ID or passport number</w:t>
      </w:r>
      <w:r w:rsidRPr="007D129C">
        <w:rPr>
          <w:b/>
        </w:rPr>
        <w:t>]</w:t>
      </w:r>
    </w:p>
    <w:p w14:paraId="5797F592" w14:textId="77777777" w:rsidR="00176131" w:rsidRPr="007D129C" w:rsidRDefault="00176131" w:rsidP="00176131">
      <w:pPr>
        <w:tabs>
          <w:tab w:val="left" w:pos="567"/>
          <w:tab w:val="left" w:pos="1020"/>
          <w:tab w:val="left" w:pos="10977"/>
        </w:tabs>
        <w:spacing w:before="100" w:beforeAutospacing="1" w:after="100" w:afterAutospacing="1"/>
        <w:rPr>
          <w:b/>
        </w:rPr>
      </w:pPr>
      <w:r w:rsidRPr="007D129C">
        <w:t>[</w:t>
      </w:r>
      <w:r w:rsidRPr="009C7927">
        <w:rPr>
          <w:i/>
          <w:highlight w:val="lightGray"/>
        </w:rPr>
        <w:t>Full official address</w:t>
      </w:r>
      <w:r w:rsidRPr="007D129C">
        <w:t>]</w:t>
      </w:r>
    </w:p>
    <w:p w14:paraId="7BB4BD00" w14:textId="77777777" w:rsidR="00176131" w:rsidRDefault="00176131" w:rsidP="00176131">
      <w:pPr>
        <w:tabs>
          <w:tab w:val="left" w:pos="567"/>
          <w:tab w:val="left" w:pos="1020"/>
          <w:tab w:val="left" w:pos="10977"/>
        </w:tabs>
        <w:spacing w:before="100" w:beforeAutospacing="1" w:after="100" w:afterAutospacing="1"/>
      </w:pPr>
      <w:r w:rsidRPr="007D129C">
        <w:t>[</w:t>
      </w:r>
      <w:r w:rsidRPr="009C7927">
        <w:rPr>
          <w:i/>
          <w:highlight w:val="lightGray"/>
        </w:rPr>
        <w:t>VAT registration number</w:t>
      </w:r>
      <w:r w:rsidRPr="007D129C">
        <w:t>]</w:t>
      </w:r>
    </w:p>
    <w:p w14:paraId="5FC39678" w14:textId="77777777" w:rsidR="00176131" w:rsidRDefault="00176131" w:rsidP="00176131">
      <w:pPr>
        <w:spacing w:after="100" w:afterAutospacing="1"/>
      </w:pPr>
      <w:r>
        <w:t>[</w:t>
      </w:r>
      <w:r w:rsidRPr="009C7927">
        <w:rPr>
          <w:highlight w:val="lightGray"/>
        </w:rPr>
        <w:t>appointed as leader of the group by the members of the group that submitted the joint tender</w:t>
      </w:r>
      <w:r>
        <w:t>]</w:t>
      </w:r>
    </w:p>
    <w:p w14:paraId="6D7061F7" w14:textId="77777777" w:rsidR="00176131" w:rsidRPr="007D129C" w:rsidRDefault="00176131" w:rsidP="00176131">
      <w:pPr>
        <w:tabs>
          <w:tab w:val="left" w:pos="510"/>
          <w:tab w:val="left" w:pos="10977"/>
        </w:tabs>
        <w:spacing w:before="100" w:beforeAutospacing="1" w:after="100" w:afterAutospacing="1"/>
        <w:jc w:val="both"/>
      </w:pPr>
      <w:r w:rsidRPr="007D129C">
        <w:t xml:space="preserve"> (</w:t>
      </w:r>
      <w:r>
        <w:t>[</w:t>
      </w:r>
      <w:r w:rsidRPr="009C7927">
        <w:rPr>
          <w:highlight w:val="lightGray"/>
        </w:rPr>
        <w:t>collectively</w:t>
      </w:r>
      <w:r>
        <w:t xml:space="preserve">] </w:t>
      </w:r>
      <w:r w:rsidRPr="007D129C">
        <w:t xml:space="preserve">"the </w:t>
      </w:r>
      <w:r>
        <w:t>c</w:t>
      </w:r>
      <w:r w:rsidRPr="007D129C">
        <w:t>ontractor"), represented for the purposes of sign</w:t>
      </w:r>
      <w:r>
        <w:t xml:space="preserve">ing </w:t>
      </w:r>
      <w:r w:rsidRPr="007D129C">
        <w:t xml:space="preserve">this </w:t>
      </w:r>
      <w:r>
        <w:t xml:space="preserve">specific </w:t>
      </w:r>
      <w:r w:rsidRPr="007D129C">
        <w:t>contract by</w:t>
      </w:r>
      <w:r w:rsidRPr="007D129C">
        <w:rPr>
          <w:i/>
        </w:rPr>
        <w:t xml:space="preserve"> </w:t>
      </w:r>
      <w:r w:rsidRPr="007D129C">
        <w:t>[</w:t>
      </w:r>
      <w:r w:rsidRPr="009C7927">
        <w:rPr>
          <w:i/>
          <w:highlight w:val="lightGray"/>
        </w:rPr>
        <w:t>forename, surname and function of legal representative</w:t>
      </w:r>
      <w:r w:rsidRPr="007D129C">
        <w:t>,]</w:t>
      </w:r>
    </w:p>
    <w:p w14:paraId="0B6B41E9" w14:textId="77777777" w:rsidR="00176131" w:rsidRPr="007D129C" w:rsidRDefault="00176131" w:rsidP="00176131">
      <w:pPr>
        <w:tabs>
          <w:tab w:val="left" w:pos="510"/>
          <w:tab w:val="left" w:pos="10977"/>
        </w:tabs>
        <w:spacing w:before="100" w:beforeAutospacing="1" w:after="100" w:afterAutospacing="1"/>
        <w:jc w:val="both"/>
      </w:pPr>
    </w:p>
    <w:p w14:paraId="2CCC40D1" w14:textId="77777777" w:rsidR="00176131" w:rsidRDefault="00176131" w:rsidP="00176131">
      <w:pPr>
        <w:tabs>
          <w:tab w:val="left" w:pos="510"/>
          <w:tab w:val="left" w:pos="10977"/>
        </w:tabs>
        <w:spacing w:before="100" w:beforeAutospacing="1" w:after="100" w:afterAutospacing="1"/>
        <w:jc w:val="both"/>
        <w:sectPr w:rsidR="00176131" w:rsidSect="002A5EB8">
          <w:pgSz w:w="11906" w:h="16838"/>
          <w:pgMar w:top="1247" w:right="1418" w:bottom="1418" w:left="1418" w:header="567" w:footer="567" w:gutter="0"/>
          <w:cols w:space="720"/>
          <w:docGrid w:linePitch="326"/>
        </w:sectPr>
      </w:pPr>
    </w:p>
    <w:p w14:paraId="32DF5C1B" w14:textId="77777777" w:rsidR="00176131" w:rsidRPr="00796133" w:rsidRDefault="00176131" w:rsidP="00176131">
      <w:pPr>
        <w:tabs>
          <w:tab w:val="left" w:pos="510"/>
          <w:tab w:val="left" w:pos="1020"/>
          <w:tab w:val="left" w:pos="10977"/>
        </w:tabs>
        <w:spacing w:before="100" w:beforeAutospacing="1" w:after="100" w:afterAutospacing="1"/>
        <w:jc w:val="center"/>
        <w:rPr>
          <w:sz w:val="28"/>
        </w:rPr>
      </w:pPr>
      <w:r w:rsidRPr="00796133">
        <w:rPr>
          <w:sz w:val="28"/>
        </w:rPr>
        <w:lastRenderedPageBreak/>
        <w:t>HAVE AGREED</w:t>
      </w:r>
    </w:p>
    <w:p w14:paraId="3DDD4AE8" w14:textId="77777777" w:rsidR="00176131" w:rsidRPr="00712D1F" w:rsidRDefault="00176131" w:rsidP="00176131">
      <w:pPr>
        <w:pStyle w:val="Heading5"/>
        <w:spacing w:after="120"/>
      </w:pPr>
      <w:r w:rsidRPr="00712D1F">
        <w:t>Article 1</w:t>
      </w:r>
      <w:r w:rsidRPr="007D129C">
        <w:t xml:space="preserve"> </w:t>
      </w:r>
      <w:r w:rsidRPr="00712D1F">
        <w:t>Subject</w:t>
      </w:r>
      <w:r>
        <w:t xml:space="preserve"> matter</w:t>
      </w:r>
    </w:p>
    <w:p w14:paraId="6D8F6A9D" w14:textId="63330205" w:rsidR="00176131" w:rsidRPr="007D129C" w:rsidRDefault="00176131" w:rsidP="00176131">
      <w:pPr>
        <w:tabs>
          <w:tab w:val="left" w:pos="-480"/>
        </w:tabs>
        <w:suppressAutoHyphens/>
        <w:spacing w:before="100" w:beforeAutospacing="1" w:after="100" w:afterAutospacing="1"/>
        <w:ind w:left="720" w:hanging="720"/>
        <w:jc w:val="both"/>
      </w:pPr>
      <w:r w:rsidRPr="007D129C">
        <w:rPr>
          <w:b/>
        </w:rPr>
        <w:t>1.1</w:t>
      </w:r>
      <w:r w:rsidRPr="007D129C">
        <w:tab/>
      </w:r>
      <w:r w:rsidRPr="007D129C">
        <w:rPr>
          <w:color w:val="000000"/>
        </w:rPr>
        <w:t xml:space="preserve">This specific contract implements </w:t>
      </w:r>
      <w:r>
        <w:rPr>
          <w:color w:val="000000"/>
        </w:rPr>
        <w:t>f</w:t>
      </w:r>
      <w:r w:rsidRPr="007D129C">
        <w:rPr>
          <w:color w:val="000000"/>
        </w:rPr>
        <w:t xml:space="preserve">ramework </w:t>
      </w:r>
      <w:r>
        <w:rPr>
          <w:color w:val="000000"/>
        </w:rPr>
        <w:t>c</w:t>
      </w:r>
      <w:r w:rsidRPr="007D129C">
        <w:rPr>
          <w:color w:val="000000"/>
        </w:rPr>
        <w:t>ontract</w:t>
      </w:r>
      <w:r w:rsidRPr="007D129C">
        <w:t xml:space="preserve"> </w:t>
      </w:r>
      <w:r>
        <w:t xml:space="preserve">(FWC) </w:t>
      </w:r>
      <w:r w:rsidRPr="007D129C">
        <w:t xml:space="preserve">No </w:t>
      </w:r>
      <w:r>
        <w:t>ERA 20</w:t>
      </w:r>
      <w:r w:rsidR="00B846D4">
        <w:t>2</w:t>
      </w:r>
      <w:r w:rsidR="00857AB4">
        <w:t>2 03</w:t>
      </w:r>
      <w:r>
        <w:t xml:space="preserve"> FWC</w:t>
      </w:r>
      <w:r w:rsidRPr="007D129C">
        <w:t>[</w:t>
      </w:r>
      <w:r w:rsidRPr="009C7927">
        <w:rPr>
          <w:i/>
          <w:highlight w:val="lightGray"/>
        </w:rPr>
        <w:t>complete</w:t>
      </w:r>
      <w:r w:rsidRPr="007D129C">
        <w:t>]</w:t>
      </w:r>
      <w:r>
        <w:t xml:space="preserve">, </w:t>
      </w:r>
      <w:r w:rsidRPr="007D129C">
        <w:t xml:space="preserve">signed by the </w:t>
      </w:r>
      <w:r>
        <w:t>parties</w:t>
      </w:r>
      <w:r w:rsidRPr="007D129C">
        <w:t xml:space="preserve"> on [</w:t>
      </w:r>
      <w:r w:rsidRPr="009C7927">
        <w:rPr>
          <w:i/>
          <w:highlight w:val="lightGray"/>
        </w:rPr>
        <w:t>complete date</w:t>
      </w:r>
      <w:r w:rsidRPr="007D129C">
        <w:t>]</w:t>
      </w:r>
      <w:r w:rsidRPr="007D129C">
        <w:rPr>
          <w:i/>
        </w:rPr>
        <w:t>.</w:t>
      </w:r>
    </w:p>
    <w:p w14:paraId="31F9FC0D" w14:textId="77777777" w:rsidR="00176131" w:rsidRPr="007D129C" w:rsidRDefault="00176131" w:rsidP="00176131">
      <w:pPr>
        <w:tabs>
          <w:tab w:val="left" w:pos="-480"/>
        </w:tabs>
        <w:suppressAutoHyphens/>
        <w:spacing w:before="100" w:beforeAutospacing="1" w:after="100" w:afterAutospacing="1"/>
        <w:ind w:left="709" w:hanging="709"/>
        <w:jc w:val="both"/>
      </w:pPr>
      <w:r w:rsidRPr="007D129C">
        <w:rPr>
          <w:b/>
        </w:rPr>
        <w:t>1.</w:t>
      </w:r>
      <w:r>
        <w:rPr>
          <w:b/>
        </w:rPr>
        <w:t>2</w:t>
      </w:r>
      <w:r w:rsidRPr="007D129C">
        <w:tab/>
      </w:r>
      <w:r>
        <w:t>In accordance with</w:t>
      </w:r>
      <w:r w:rsidRPr="007D129C">
        <w:t xml:space="preserve"> the </w:t>
      </w:r>
      <w:r>
        <w:t>provisions</w:t>
      </w:r>
      <w:r w:rsidRPr="007D129C">
        <w:t xml:space="preserve"> set out in the </w:t>
      </w:r>
      <w:r>
        <w:t>FWC</w:t>
      </w:r>
      <w:r w:rsidRPr="007D129C">
        <w:t xml:space="preserve"> and in this specific contract and </w:t>
      </w:r>
      <w:r>
        <w:t>[</w:t>
      </w:r>
      <w:r w:rsidRPr="009C7927">
        <w:rPr>
          <w:highlight w:val="lightGray"/>
        </w:rPr>
        <w:t>its</w:t>
      </w:r>
      <w:r>
        <w:t>][</w:t>
      </w:r>
      <w:r w:rsidRPr="009C7927">
        <w:rPr>
          <w:highlight w:val="lightGray"/>
        </w:rPr>
        <w:t>their</w:t>
      </w:r>
      <w:r>
        <w:t>]</w:t>
      </w:r>
      <w:r w:rsidRPr="007D129C">
        <w:t xml:space="preserve"> annex[</w:t>
      </w:r>
      <w:r w:rsidRPr="009C7927">
        <w:rPr>
          <w:highlight w:val="lightGray"/>
        </w:rPr>
        <w:t>es</w:t>
      </w:r>
      <w:r w:rsidRPr="007D129C">
        <w:t xml:space="preserve">], which form an integral part </w:t>
      </w:r>
      <w:r>
        <w:t>of it</w:t>
      </w:r>
      <w:r w:rsidRPr="007D129C">
        <w:t xml:space="preserve">, </w:t>
      </w:r>
      <w:r>
        <w:t xml:space="preserve">the contractor must provide </w:t>
      </w:r>
      <w:r w:rsidRPr="007D129C">
        <w:t xml:space="preserve">the </w:t>
      </w:r>
      <w:r>
        <w:t>[</w:t>
      </w:r>
      <w:r w:rsidRPr="009C7927">
        <w:rPr>
          <w:highlight w:val="lightGray"/>
        </w:rPr>
        <w:t>following services</w:t>
      </w:r>
      <w:r>
        <w:t>:] [</w:t>
      </w:r>
      <w:r w:rsidRPr="009C7927">
        <w:rPr>
          <w:highlight w:val="lightGray"/>
        </w:rPr>
        <w:t xml:space="preserve">services specified in Annex </w:t>
      </w:r>
      <w:r w:rsidRPr="007D129C">
        <w:t>[</w:t>
      </w:r>
      <w:r w:rsidRPr="009C7927">
        <w:rPr>
          <w:i/>
          <w:highlight w:val="lightGray"/>
        </w:rPr>
        <w:t>complete</w:t>
      </w:r>
      <w:r w:rsidRPr="007D129C">
        <w:t>]</w:t>
      </w:r>
      <w:r w:rsidRPr="007D129C">
        <w:rPr>
          <w:i/>
        </w:rPr>
        <w:t>.</w:t>
      </w:r>
      <w:r w:rsidRPr="007D129C">
        <w:t>]</w:t>
      </w:r>
    </w:p>
    <w:p w14:paraId="5E4751AB" w14:textId="77777777" w:rsidR="00176131" w:rsidRPr="00712D1F" w:rsidRDefault="00176131" w:rsidP="00176131">
      <w:pPr>
        <w:pStyle w:val="Heading5"/>
        <w:spacing w:after="120"/>
      </w:pPr>
      <w:r w:rsidRPr="00712D1F">
        <w:t>Article</w:t>
      </w:r>
      <w:r>
        <w:t xml:space="preserve"> </w:t>
      </w:r>
      <w:r w:rsidRPr="00712D1F">
        <w:t>2</w:t>
      </w:r>
      <w:r w:rsidRPr="007D129C">
        <w:t xml:space="preserve"> </w:t>
      </w:r>
      <w:r>
        <w:t>Entry into force and duration</w:t>
      </w:r>
    </w:p>
    <w:p w14:paraId="7114E9E1" w14:textId="77777777" w:rsidR="00176131" w:rsidRPr="007D129C" w:rsidRDefault="00176131" w:rsidP="00176131">
      <w:pPr>
        <w:spacing w:before="100" w:beforeAutospacing="1" w:after="100" w:afterAutospacing="1"/>
        <w:ind w:left="709" w:hanging="709"/>
        <w:jc w:val="both"/>
        <w:rPr>
          <w:color w:val="000000"/>
        </w:rPr>
      </w:pPr>
      <w:r w:rsidRPr="007D129C">
        <w:rPr>
          <w:b/>
          <w:color w:val="000000"/>
        </w:rPr>
        <w:t>2.1</w:t>
      </w:r>
      <w:r w:rsidRPr="007D129C">
        <w:rPr>
          <w:color w:val="000000"/>
        </w:rPr>
        <w:tab/>
        <w:t xml:space="preserve">This specific contract </w:t>
      </w:r>
      <w:r>
        <w:rPr>
          <w:color w:val="000000"/>
        </w:rPr>
        <w:t>enters</w:t>
      </w:r>
      <w:r w:rsidRPr="007D129C">
        <w:rPr>
          <w:color w:val="000000"/>
        </w:rPr>
        <w:t xml:space="preserve"> into force [</w:t>
      </w:r>
      <w:r w:rsidRPr="009C7927">
        <w:rPr>
          <w:color w:val="000000"/>
          <w:highlight w:val="lightGray"/>
        </w:rPr>
        <w:t>on the date on which the last party signs it</w:t>
      </w:r>
      <w:r w:rsidRPr="007D129C">
        <w:rPr>
          <w:color w:val="000000"/>
        </w:rPr>
        <w:t>] [</w:t>
      </w:r>
      <w:r w:rsidRPr="009C7927">
        <w:rPr>
          <w:color w:val="000000"/>
          <w:highlight w:val="lightGray"/>
        </w:rPr>
        <w:t>on</w:t>
      </w:r>
      <w:r w:rsidRPr="009C7927">
        <w:rPr>
          <w:i/>
          <w:color w:val="000000"/>
          <w:highlight w:val="lightGray"/>
        </w:rPr>
        <w:t xml:space="preserve"> </w:t>
      </w:r>
      <w:r w:rsidRPr="007D129C">
        <w:rPr>
          <w:color w:val="000000"/>
        </w:rPr>
        <w:t>[</w:t>
      </w:r>
      <w:r w:rsidRPr="009C7927">
        <w:rPr>
          <w:i/>
          <w:color w:val="000000"/>
          <w:highlight w:val="lightGray"/>
        </w:rPr>
        <w:t>insert date</w:t>
      </w:r>
      <w:r w:rsidRPr="007D129C">
        <w:rPr>
          <w:color w:val="000000"/>
        </w:rPr>
        <w:t>]</w:t>
      </w:r>
      <w:r w:rsidRPr="007D129C">
        <w:rPr>
          <w:rStyle w:val="FootnoteReference"/>
          <w:color w:val="000000"/>
        </w:rPr>
        <w:t xml:space="preserve"> </w:t>
      </w:r>
      <w:r w:rsidRPr="009C7927">
        <w:rPr>
          <w:color w:val="000000"/>
          <w:highlight w:val="lightGray"/>
        </w:rPr>
        <w:t>if both parties have already signed it</w:t>
      </w:r>
      <w:r w:rsidRPr="007D129C">
        <w:rPr>
          <w:color w:val="000000"/>
        </w:rPr>
        <w:t>].</w:t>
      </w:r>
    </w:p>
    <w:p w14:paraId="4A5D57FF" w14:textId="77777777" w:rsidR="00176131" w:rsidRDefault="00176131" w:rsidP="00176131">
      <w:pPr>
        <w:spacing w:before="100" w:beforeAutospacing="1" w:after="100" w:afterAutospacing="1"/>
        <w:ind w:left="709" w:hanging="709"/>
        <w:jc w:val="both"/>
        <w:rPr>
          <w:color w:val="000000"/>
        </w:rPr>
      </w:pPr>
      <w:r w:rsidRPr="007D129C">
        <w:rPr>
          <w:b/>
          <w:color w:val="000000"/>
        </w:rPr>
        <w:t>2.2</w:t>
      </w:r>
      <w:r w:rsidRPr="007D129C">
        <w:rPr>
          <w:b/>
          <w:color w:val="000000"/>
        </w:rPr>
        <w:tab/>
      </w:r>
      <w:r>
        <w:rPr>
          <w:color w:val="000000"/>
        </w:rPr>
        <w:t xml:space="preserve">The provision </w:t>
      </w:r>
      <w:r w:rsidRPr="007D129C">
        <w:rPr>
          <w:color w:val="000000"/>
        </w:rPr>
        <w:t xml:space="preserve">of the </w:t>
      </w:r>
      <w:r>
        <w:rPr>
          <w:color w:val="000000"/>
        </w:rPr>
        <w:t>services</w:t>
      </w:r>
      <w:r w:rsidRPr="007D129C">
        <w:rPr>
          <w:color w:val="000000"/>
        </w:rPr>
        <w:t xml:space="preserve"> </w:t>
      </w:r>
      <w:r>
        <w:rPr>
          <w:color w:val="000000"/>
        </w:rPr>
        <w:t>starts</w:t>
      </w:r>
      <w:r w:rsidRPr="007D129C">
        <w:rPr>
          <w:color w:val="000000"/>
        </w:rPr>
        <w:t xml:space="preserve"> from [</w:t>
      </w:r>
      <w:r w:rsidRPr="009C7927">
        <w:rPr>
          <w:color w:val="000000"/>
          <w:highlight w:val="lightGray"/>
        </w:rPr>
        <w:t>the date of entry into force of this specific contract</w:t>
      </w:r>
      <w:r w:rsidRPr="007D129C">
        <w:rPr>
          <w:color w:val="000000"/>
        </w:rPr>
        <w:t>] [</w:t>
      </w:r>
      <w:r w:rsidRPr="009C7927">
        <w:rPr>
          <w:i/>
          <w:color w:val="000000"/>
          <w:highlight w:val="lightGray"/>
        </w:rPr>
        <w:t>insert date</w:t>
      </w:r>
      <w:r w:rsidRPr="007D129C">
        <w:rPr>
          <w:color w:val="000000"/>
        </w:rPr>
        <w:t xml:space="preserve">]. </w:t>
      </w:r>
    </w:p>
    <w:p w14:paraId="7A05A3D4" w14:textId="77777777" w:rsidR="00176131" w:rsidRDefault="00176131" w:rsidP="00176131">
      <w:pPr>
        <w:spacing w:before="100" w:beforeAutospacing="1" w:after="100" w:afterAutospacing="1"/>
        <w:ind w:left="709" w:hanging="709"/>
        <w:jc w:val="both"/>
        <w:rPr>
          <w:color w:val="000000"/>
        </w:rPr>
      </w:pPr>
      <w:r w:rsidRPr="007D129C">
        <w:rPr>
          <w:b/>
          <w:color w:val="000000"/>
        </w:rPr>
        <w:t>2.</w:t>
      </w:r>
      <w:r>
        <w:rPr>
          <w:b/>
          <w:color w:val="000000"/>
        </w:rPr>
        <w:t>3</w:t>
      </w:r>
      <w:r w:rsidRPr="007D129C">
        <w:rPr>
          <w:b/>
          <w:color w:val="000000"/>
        </w:rPr>
        <w:tab/>
      </w:r>
      <w:r w:rsidRPr="007D129C">
        <w:rPr>
          <w:color w:val="000000"/>
        </w:rPr>
        <w:t xml:space="preserve">The </w:t>
      </w:r>
      <w:r>
        <w:rPr>
          <w:color w:val="000000"/>
        </w:rPr>
        <w:t>provision</w:t>
      </w:r>
      <w:r w:rsidRPr="007D129C">
        <w:rPr>
          <w:color w:val="000000"/>
        </w:rPr>
        <w:t xml:space="preserve"> of the </w:t>
      </w:r>
      <w:r>
        <w:rPr>
          <w:color w:val="000000"/>
        </w:rPr>
        <w:t>services</w:t>
      </w:r>
      <w:r w:rsidRPr="007D129C">
        <w:rPr>
          <w:color w:val="000000"/>
        </w:rPr>
        <w:t xml:space="preserve"> </w:t>
      </w:r>
      <w:r>
        <w:rPr>
          <w:color w:val="000000"/>
        </w:rPr>
        <w:t xml:space="preserve">must </w:t>
      </w:r>
      <w:r w:rsidRPr="007D129C">
        <w:rPr>
          <w:color w:val="000000"/>
        </w:rPr>
        <w:t>not exceed [</w:t>
      </w:r>
      <w:r w:rsidRPr="009C7927">
        <w:rPr>
          <w:i/>
          <w:color w:val="000000"/>
          <w:highlight w:val="lightGray"/>
        </w:rPr>
        <w:t>complete</w:t>
      </w:r>
      <w:r w:rsidRPr="007D129C">
        <w:rPr>
          <w:color w:val="000000"/>
        </w:rPr>
        <w:t xml:space="preserve">] </w:t>
      </w:r>
      <w:r w:rsidRPr="007D129C">
        <w:rPr>
          <w:b/>
          <w:color w:val="000000"/>
        </w:rPr>
        <w:t>[</w:t>
      </w:r>
      <w:r w:rsidRPr="009C7927">
        <w:rPr>
          <w:highlight w:val="lightGray"/>
        </w:rPr>
        <w:t>days</w:t>
      </w:r>
      <w:r>
        <w:t>] [</w:t>
      </w:r>
      <w:r w:rsidRPr="009C7927">
        <w:rPr>
          <w:highlight w:val="lightGray"/>
        </w:rPr>
        <w:t>months</w:t>
      </w:r>
      <w:r w:rsidRPr="007D129C">
        <w:rPr>
          <w:b/>
          <w:color w:val="000000"/>
        </w:rPr>
        <w:t>]</w:t>
      </w:r>
      <w:r w:rsidRPr="007D129C">
        <w:rPr>
          <w:color w:val="000000"/>
        </w:rPr>
        <w:t>. T</w:t>
      </w:r>
      <w:r>
        <w:rPr>
          <w:color w:val="000000"/>
        </w:rPr>
        <w:t>he parties may extend the duration</w:t>
      </w:r>
      <w:r w:rsidRPr="007D129C">
        <w:rPr>
          <w:color w:val="000000"/>
        </w:rPr>
        <w:t xml:space="preserve"> </w:t>
      </w:r>
      <w:r>
        <w:rPr>
          <w:color w:val="000000"/>
        </w:rPr>
        <w:t xml:space="preserve">by </w:t>
      </w:r>
      <w:r w:rsidRPr="007D129C">
        <w:rPr>
          <w:color w:val="000000"/>
        </w:rPr>
        <w:t xml:space="preserve">written agreement before </w:t>
      </w:r>
      <w:r>
        <w:rPr>
          <w:color w:val="000000"/>
        </w:rPr>
        <w:t xml:space="preserve">it </w:t>
      </w:r>
      <w:r w:rsidRPr="007D129C">
        <w:rPr>
          <w:color w:val="000000"/>
        </w:rPr>
        <w:t>elapses</w:t>
      </w:r>
      <w:r>
        <w:rPr>
          <w:color w:val="000000"/>
        </w:rPr>
        <w:t xml:space="preserve"> and before expiry of the FWC. </w:t>
      </w:r>
    </w:p>
    <w:p w14:paraId="456B062F" w14:textId="77777777" w:rsidR="00176131" w:rsidRPr="00712D1F" w:rsidRDefault="00176131" w:rsidP="00176131">
      <w:pPr>
        <w:pStyle w:val="Heading5"/>
        <w:spacing w:after="120"/>
      </w:pPr>
      <w:r w:rsidRPr="00712D1F">
        <w:t>Article</w:t>
      </w:r>
      <w:r>
        <w:t xml:space="preserve"> </w:t>
      </w:r>
      <w:r w:rsidRPr="00712D1F">
        <w:t>3</w:t>
      </w:r>
      <w:r w:rsidRPr="007D129C">
        <w:t xml:space="preserve"> </w:t>
      </w:r>
      <w:r w:rsidRPr="00712D1F">
        <w:t>Price</w:t>
      </w:r>
    </w:p>
    <w:p w14:paraId="35D910D1" w14:textId="77777777" w:rsidR="00176131" w:rsidRDefault="00176131" w:rsidP="00176131">
      <w:pPr>
        <w:spacing w:before="100" w:beforeAutospacing="1" w:after="100" w:afterAutospacing="1"/>
        <w:ind w:left="709" w:hanging="709"/>
        <w:jc w:val="both"/>
        <w:rPr>
          <w:szCs w:val="24"/>
        </w:rPr>
      </w:pPr>
      <w:r w:rsidRPr="007D129C">
        <w:rPr>
          <w:b/>
        </w:rPr>
        <w:t>3.1</w:t>
      </w:r>
      <w:r w:rsidRPr="007D129C">
        <w:tab/>
      </w:r>
      <w:r>
        <w:rPr>
          <w:szCs w:val="24"/>
        </w:rPr>
        <w:t xml:space="preserve">The price payable under this specific contract excluding reimbursement of expenses is EUR </w:t>
      </w:r>
      <w:r w:rsidRPr="001A37D1">
        <w:rPr>
          <w:szCs w:val="24"/>
        </w:rPr>
        <w:t>[</w:t>
      </w:r>
      <w:r w:rsidRPr="00DB5BDC">
        <w:rPr>
          <w:i/>
          <w:szCs w:val="24"/>
          <w:highlight w:val="lightGray"/>
        </w:rPr>
        <w:t>amount in figures and in words</w:t>
      </w:r>
      <w:r w:rsidRPr="0025275A">
        <w:rPr>
          <w:szCs w:val="24"/>
        </w:rPr>
        <w:t>]</w:t>
      </w:r>
      <w:r>
        <w:rPr>
          <w:szCs w:val="24"/>
        </w:rPr>
        <w:t>.</w:t>
      </w:r>
    </w:p>
    <w:p w14:paraId="6366F04D" w14:textId="77777777" w:rsidR="00176131" w:rsidRPr="007D129C" w:rsidRDefault="00176131" w:rsidP="00176131">
      <w:pPr>
        <w:spacing w:before="100" w:beforeAutospacing="1" w:after="100" w:afterAutospacing="1"/>
        <w:ind w:left="709"/>
        <w:jc w:val="both"/>
      </w:pPr>
      <w:r>
        <w:t>[</w:t>
      </w:r>
      <w:r w:rsidRPr="001522B2">
        <w:rPr>
          <w:highlight w:val="lightGray"/>
        </w:rPr>
        <w:t xml:space="preserve">The maximum </w:t>
      </w:r>
      <w:r>
        <w:rPr>
          <w:highlight w:val="lightGray"/>
        </w:rPr>
        <w:t>amount</w:t>
      </w:r>
      <w:r w:rsidRPr="001522B2">
        <w:rPr>
          <w:highlight w:val="lightGray"/>
        </w:rPr>
        <w:t xml:space="preserve"> </w:t>
      </w:r>
      <w:r w:rsidRPr="000B44B6">
        <w:rPr>
          <w:szCs w:val="24"/>
          <w:highlight w:val="lightGray"/>
        </w:rPr>
        <w:t xml:space="preserve">covering </w:t>
      </w:r>
      <w:r w:rsidRPr="001A5F50">
        <w:rPr>
          <w:highlight w:val="lightGray"/>
        </w:rPr>
        <w:t xml:space="preserve">all services to be provided </w:t>
      </w:r>
      <w:r w:rsidRPr="001522B2">
        <w:rPr>
          <w:highlight w:val="lightGray"/>
        </w:rPr>
        <w:t>under this specific contract</w:t>
      </w:r>
      <w:r>
        <w:rPr>
          <w:highlight w:val="lightGray"/>
        </w:rPr>
        <w:t xml:space="preserve"> including</w:t>
      </w:r>
      <w:r w:rsidRPr="001A5F50">
        <w:rPr>
          <w:highlight w:val="lightGray"/>
        </w:rPr>
        <w:t xml:space="preserve"> reimbursement of expenses</w:t>
      </w:r>
      <w:r w:rsidRPr="003D4175">
        <w:rPr>
          <w:highlight w:val="lightGray"/>
        </w:rPr>
        <w:t xml:space="preserve"> </w:t>
      </w:r>
      <w:r>
        <w:rPr>
          <w:highlight w:val="lightGray"/>
        </w:rPr>
        <w:t>and</w:t>
      </w:r>
      <w:r w:rsidRPr="001522B2">
        <w:rPr>
          <w:highlight w:val="lightGray"/>
        </w:rPr>
        <w:t xml:space="preserve"> </w:t>
      </w:r>
      <w:r w:rsidRPr="00B874B5">
        <w:rPr>
          <w:szCs w:val="24"/>
          <w:highlight w:val="lightGray"/>
        </w:rPr>
        <w:t>excluding price revision</w:t>
      </w:r>
      <w:r w:rsidRPr="001A5F50">
        <w:rPr>
          <w:highlight w:val="lightGray"/>
        </w:rPr>
        <w:t xml:space="preserve"> </w:t>
      </w:r>
      <w:r w:rsidRPr="001522B2">
        <w:rPr>
          <w:highlight w:val="lightGray"/>
        </w:rPr>
        <w:t>is EUR</w:t>
      </w:r>
      <w:r w:rsidRPr="007D129C">
        <w:t xml:space="preserve"> [</w:t>
      </w:r>
      <w:r w:rsidRPr="009C7927">
        <w:rPr>
          <w:i/>
          <w:highlight w:val="lightGray"/>
        </w:rPr>
        <w:t>amount in figures and in words</w:t>
      </w:r>
      <w:r w:rsidRPr="007D129C">
        <w:t>]</w:t>
      </w:r>
      <w:r>
        <w:t>.]</w:t>
      </w:r>
    </w:p>
    <w:p w14:paraId="7F1D93A9" w14:textId="77777777" w:rsidR="00176131" w:rsidRPr="007D129C" w:rsidRDefault="00176131" w:rsidP="00176131">
      <w:pPr>
        <w:spacing w:before="100" w:beforeAutospacing="1" w:after="100" w:afterAutospacing="1"/>
        <w:ind w:left="709" w:hanging="709"/>
        <w:jc w:val="both"/>
      </w:pPr>
      <w:r w:rsidRPr="007D129C">
        <w:rPr>
          <w:b/>
        </w:rPr>
        <w:t>3.2</w:t>
      </w:r>
      <w:r w:rsidRPr="007D129C">
        <w:tab/>
        <w:t>[</w:t>
      </w:r>
      <w:r w:rsidRPr="009C7927">
        <w:rPr>
          <w:highlight w:val="lightGray"/>
        </w:rPr>
        <w:t>Reimbursement of expenses is not applicable to this specific contract</w:t>
      </w:r>
      <w:r w:rsidRPr="007D129C">
        <w:t>.] [</w:t>
      </w:r>
      <w:r w:rsidRPr="009C7927">
        <w:rPr>
          <w:highlight w:val="lightGray"/>
        </w:rPr>
        <w:t xml:space="preserve">Within the </w:t>
      </w:r>
      <w:r>
        <w:rPr>
          <w:highlight w:val="lightGray"/>
        </w:rPr>
        <w:t>maximum amount</w:t>
      </w:r>
      <w:r w:rsidRPr="009C7927">
        <w:rPr>
          <w:highlight w:val="lightGray"/>
        </w:rPr>
        <w:t>, up to EUR</w:t>
      </w:r>
      <w:r w:rsidRPr="007D129C">
        <w:t xml:space="preserve"> [</w:t>
      </w:r>
      <w:r w:rsidRPr="009C7927">
        <w:rPr>
          <w:i/>
          <w:highlight w:val="lightGray"/>
        </w:rPr>
        <w:t>amount in figures and in words</w:t>
      </w:r>
      <w:r w:rsidRPr="007D129C">
        <w:t xml:space="preserve">] </w:t>
      </w:r>
      <w:r w:rsidRPr="009C7927">
        <w:rPr>
          <w:highlight w:val="lightGray"/>
        </w:rPr>
        <w:t>is earmarked for expenses, which must be reimbursed in accordance with the FWC</w:t>
      </w:r>
      <w:r w:rsidRPr="007D129C">
        <w:t>].</w:t>
      </w:r>
    </w:p>
    <w:p w14:paraId="2CB6A47F" w14:textId="77777777" w:rsidR="00176131" w:rsidRPr="007D129C" w:rsidRDefault="00176131" w:rsidP="00176131">
      <w:pPr>
        <w:spacing w:before="100" w:beforeAutospacing="1" w:after="100" w:afterAutospacing="1"/>
        <w:ind w:left="284"/>
        <w:jc w:val="center"/>
      </w:pPr>
      <w:r w:rsidRPr="007D129C">
        <w:t>***</w:t>
      </w:r>
    </w:p>
    <w:p w14:paraId="75D15767" w14:textId="77777777" w:rsidR="00176131" w:rsidRPr="009C7927" w:rsidRDefault="00176131" w:rsidP="00176131">
      <w:pPr>
        <w:spacing w:before="100" w:beforeAutospacing="1" w:after="100" w:afterAutospacing="1"/>
        <w:jc w:val="both"/>
        <w:rPr>
          <w:color w:val="0070C0"/>
        </w:rPr>
      </w:pPr>
      <w:r w:rsidRPr="009C7927">
        <w:rPr>
          <w:color w:val="0070C0"/>
        </w:rPr>
        <w:t>[</w:t>
      </w:r>
      <w:r w:rsidRPr="009C7927">
        <w:rPr>
          <w:i/>
          <w:color w:val="0070C0"/>
        </w:rPr>
        <w:t>Option: for contractors for which VAT is due in Belgium]</w:t>
      </w:r>
    </w:p>
    <w:p w14:paraId="7B12FE41" w14:textId="77777777" w:rsidR="00176131" w:rsidRDefault="00176131" w:rsidP="00176131">
      <w:pPr>
        <w:spacing w:after="120"/>
        <w:jc w:val="both"/>
      </w:pPr>
      <w:r w:rsidRPr="00B95548">
        <w:t>[</w:t>
      </w:r>
      <w:r>
        <w:rPr>
          <w:highlight w:val="lightGray"/>
        </w:rPr>
        <w:t>I</w:t>
      </w:r>
      <w:r w:rsidRPr="009C7927">
        <w:rPr>
          <w:highlight w:val="lightGray"/>
        </w:rPr>
        <w:t xml:space="preserve">n Belgium, </w:t>
      </w:r>
      <w:r>
        <w:rPr>
          <w:highlight w:val="lightGray"/>
        </w:rPr>
        <w:t xml:space="preserve">use </w:t>
      </w:r>
      <w:r w:rsidRPr="009C7927">
        <w:rPr>
          <w:highlight w:val="lightGray"/>
        </w:rPr>
        <w:t>of this contract constitute</w:t>
      </w:r>
      <w:r>
        <w:rPr>
          <w:highlight w:val="lightGray"/>
        </w:rPr>
        <w:t>s</w:t>
      </w:r>
      <w:r w:rsidRPr="009C7927">
        <w:rPr>
          <w:highlight w:val="lightGray"/>
        </w:rPr>
        <w:t xml:space="preserve"> a request for VAT exemption No 450, Article 42, paragraph 3.3 of the VAT code (circular 2/1978), provided the invoice</w:t>
      </w:r>
      <w:r>
        <w:rPr>
          <w:highlight w:val="lightGray"/>
        </w:rPr>
        <w:t xml:space="preserve"> includes the statement: ‘</w:t>
      </w:r>
      <w:r w:rsidRPr="009C7927">
        <w:rPr>
          <w:highlight w:val="lightGray"/>
        </w:rPr>
        <w:t xml:space="preserve">Exonération de la </w:t>
      </w:r>
      <w:r w:rsidRPr="009C7927">
        <w:rPr>
          <w:highlight w:val="lightGray"/>
        </w:rPr>
        <w:lastRenderedPageBreak/>
        <w:t>TVA, Article 42, paragraphe 3.3 du code de la TVA (circulaire 2/1978)</w:t>
      </w:r>
      <w:r>
        <w:rPr>
          <w:highlight w:val="lightGray"/>
        </w:rPr>
        <w:t>’</w:t>
      </w:r>
      <w:r w:rsidRPr="009C7927">
        <w:rPr>
          <w:highlight w:val="lightGray"/>
        </w:rPr>
        <w:t xml:space="preserve"> or an equivalent statement in the Dutch or German language</w:t>
      </w:r>
      <w:r w:rsidRPr="00B95548">
        <w:t>.]</w:t>
      </w:r>
    </w:p>
    <w:p w14:paraId="22B0FCED" w14:textId="77777777" w:rsidR="00176131" w:rsidRPr="009C7927" w:rsidRDefault="00176131" w:rsidP="00176131">
      <w:pPr>
        <w:spacing w:before="100" w:beforeAutospacing="1" w:after="100" w:afterAutospacing="1"/>
        <w:jc w:val="both"/>
        <w:rPr>
          <w:color w:val="0070C0"/>
        </w:rPr>
      </w:pPr>
      <w:r w:rsidRPr="009C7927">
        <w:rPr>
          <w:color w:val="0070C0"/>
        </w:rPr>
        <w:t>[</w:t>
      </w:r>
      <w:r w:rsidRPr="009C7927">
        <w:rPr>
          <w:i/>
          <w:color w:val="0070C0"/>
        </w:rPr>
        <w:t>Option: for contractors for which VAT is due in Luxembourg]</w:t>
      </w:r>
    </w:p>
    <w:p w14:paraId="7AE3C691" w14:textId="77777777" w:rsidR="00176131" w:rsidRDefault="00176131" w:rsidP="00176131">
      <w:pPr>
        <w:spacing w:after="120"/>
        <w:jc w:val="both"/>
      </w:pPr>
      <w:r>
        <w:t>[</w:t>
      </w:r>
      <w:r>
        <w:rPr>
          <w:highlight w:val="lightGray"/>
        </w:rPr>
        <w:t>I</w:t>
      </w:r>
      <w:r w:rsidRPr="009C7927">
        <w:rPr>
          <w:highlight w:val="lightGray"/>
        </w:rPr>
        <w:t>n Luxembourg, the contractor must include the following statement in the invoices: "Commande destinée à l</w:t>
      </w:r>
      <w:r>
        <w:rPr>
          <w:highlight w:val="lightGray"/>
        </w:rPr>
        <w:t>’</w:t>
      </w:r>
      <w:r w:rsidRPr="009C7927">
        <w:rPr>
          <w:highlight w:val="lightGray"/>
        </w:rPr>
        <w:t>usage officiel de l</w:t>
      </w:r>
      <w:r>
        <w:rPr>
          <w:highlight w:val="lightGray"/>
        </w:rPr>
        <w:t>’</w:t>
      </w:r>
      <w:r w:rsidRPr="009C7927">
        <w:rPr>
          <w:highlight w:val="lightGray"/>
        </w:rPr>
        <w:t xml:space="preserve">Union européenne. </w:t>
      </w:r>
      <w:r w:rsidRPr="009C7927">
        <w:rPr>
          <w:highlight w:val="lightGray"/>
          <w:lang w:val="fr-BE"/>
        </w:rPr>
        <w:t xml:space="preserve">Exonération de la TVA Article 43 § 1 k 2ème tiret </w:t>
      </w:r>
      <w:r>
        <w:rPr>
          <w:highlight w:val="lightGray"/>
          <w:lang w:val="fr-BE"/>
        </w:rPr>
        <w:t>de la loi modifiée du 12.02.79.</w:t>
      </w:r>
      <w:r w:rsidRPr="009C7927">
        <w:rPr>
          <w:highlight w:val="lightGray"/>
          <w:lang w:val="fr-BE"/>
        </w:rPr>
        <w:t xml:space="preserve"> </w:t>
      </w:r>
      <w:r w:rsidRPr="009930B3">
        <w:rPr>
          <w:highlight w:val="lightGray"/>
        </w:rPr>
        <w:t>‘</w:t>
      </w:r>
      <w:r w:rsidRPr="009C7927">
        <w:rPr>
          <w:highlight w:val="lightGray"/>
        </w:rPr>
        <w:t xml:space="preserve">In </w:t>
      </w:r>
      <w:r>
        <w:rPr>
          <w:highlight w:val="lightGray"/>
        </w:rPr>
        <w:t xml:space="preserve">the </w:t>
      </w:r>
      <w:r w:rsidRPr="009C7927">
        <w:rPr>
          <w:highlight w:val="lightGray"/>
        </w:rPr>
        <w:t>case of intra-Community purchases, the statement to be included in the invoices is: "For the official use of the European Union. VAT Exemption / European Union/ Article 151 of Council Directive 2006/112/EC.</w:t>
      </w:r>
      <w:r>
        <w:rPr>
          <w:highlight w:val="lightGray"/>
        </w:rPr>
        <w:t>’</w:t>
      </w:r>
      <w:r>
        <w:t>]</w:t>
      </w:r>
    </w:p>
    <w:p w14:paraId="0F45AAE8" w14:textId="77777777" w:rsidR="00176131" w:rsidRDefault="00176131" w:rsidP="00176131">
      <w:pPr>
        <w:pStyle w:val="Heading5"/>
        <w:spacing w:after="120"/>
      </w:pPr>
      <w:r>
        <w:t>Article 4 communication details</w:t>
      </w:r>
    </w:p>
    <w:p w14:paraId="7EBA2E11" w14:textId="77777777" w:rsidR="00176131" w:rsidRDefault="00176131" w:rsidP="00176131">
      <w:pPr>
        <w:spacing w:before="100" w:beforeAutospacing="1" w:after="100" w:afterAutospacing="1"/>
      </w:pPr>
      <w:r>
        <w:t>For the purpose of this specific contract, c</w:t>
      </w:r>
      <w:r w:rsidRPr="002B2A26">
        <w:t>ommunications must be sent to the following addresses:</w:t>
      </w:r>
    </w:p>
    <w:p w14:paraId="47862D53" w14:textId="77777777" w:rsidR="00176131" w:rsidRPr="002B2A26" w:rsidRDefault="00176131" w:rsidP="00176131">
      <w:pPr>
        <w:spacing w:before="100" w:beforeAutospacing="1" w:after="100" w:afterAutospacing="1"/>
        <w:ind w:left="567"/>
        <w:rPr>
          <w:u w:val="single"/>
        </w:rPr>
      </w:pPr>
      <w:r w:rsidRPr="002B2A26">
        <w:rPr>
          <w:u w:val="single"/>
        </w:rPr>
        <w:t>Contracting authority:</w:t>
      </w:r>
    </w:p>
    <w:p w14:paraId="01859968" w14:textId="77777777" w:rsidR="00176131" w:rsidRPr="002B2A26" w:rsidRDefault="00176131" w:rsidP="00176131">
      <w:pPr>
        <w:spacing w:before="100" w:beforeAutospacing="1" w:after="100" w:afterAutospacing="1"/>
        <w:ind w:left="567"/>
      </w:pPr>
      <w:r>
        <w:t>European Union Agency for Railways</w:t>
      </w:r>
    </w:p>
    <w:p w14:paraId="7D5ACC7F" w14:textId="1D535655" w:rsidR="00176131" w:rsidRPr="00D17EA6" w:rsidRDefault="00176131" w:rsidP="00176131">
      <w:pPr>
        <w:spacing w:before="100" w:beforeAutospacing="1" w:after="100" w:afterAutospacing="1"/>
        <w:ind w:left="567"/>
        <w:rPr>
          <w:lang w:val="fr-BE"/>
        </w:rPr>
      </w:pPr>
      <w:r w:rsidRPr="00D17EA6">
        <w:rPr>
          <w:lang w:val="fr-BE"/>
        </w:rPr>
        <w:t>xxx Unit</w:t>
      </w:r>
    </w:p>
    <w:p w14:paraId="1F641A4D" w14:textId="77777777" w:rsidR="00176131" w:rsidRPr="00D17EA6" w:rsidRDefault="00176131" w:rsidP="00176131">
      <w:pPr>
        <w:spacing w:before="100" w:beforeAutospacing="1" w:after="100" w:afterAutospacing="1"/>
        <w:ind w:left="567"/>
        <w:rPr>
          <w:lang w:val="fr-BE"/>
        </w:rPr>
      </w:pPr>
      <w:r w:rsidRPr="00D17EA6">
        <w:rPr>
          <w:lang w:val="fr-BE"/>
        </w:rPr>
        <w:t xml:space="preserve">Rue Marc Lefrancq 120, F-59300 Valenciennes </w:t>
      </w:r>
    </w:p>
    <w:p w14:paraId="5E51CC38" w14:textId="77777777" w:rsidR="00176131" w:rsidRPr="002714EE" w:rsidRDefault="00176131" w:rsidP="00176131">
      <w:pPr>
        <w:spacing w:before="100" w:beforeAutospacing="1" w:after="100" w:afterAutospacing="1"/>
        <w:ind w:left="567"/>
      </w:pPr>
      <w:r w:rsidRPr="002714EE">
        <w:t>E-mail: [</w:t>
      </w:r>
      <w:r w:rsidRPr="002714EE">
        <w:rPr>
          <w:i/>
          <w:highlight w:val="lightGray"/>
        </w:rPr>
        <w:t>insert functional mailbox</w:t>
      </w:r>
      <w:r w:rsidRPr="002714EE">
        <w:t>]</w:t>
      </w:r>
    </w:p>
    <w:p w14:paraId="03146ECB" w14:textId="77777777" w:rsidR="00176131" w:rsidRPr="00800D03" w:rsidRDefault="00176131" w:rsidP="00176131">
      <w:pPr>
        <w:spacing w:after="100" w:afterAutospacing="1"/>
        <w:ind w:left="567"/>
        <w:jc w:val="both"/>
        <w:rPr>
          <w:u w:val="single"/>
        </w:rPr>
      </w:pPr>
      <w:r w:rsidRPr="007D129C">
        <w:rPr>
          <w:u w:val="single"/>
        </w:rPr>
        <w:t>Contractor</w:t>
      </w:r>
      <w:r>
        <w:rPr>
          <w:u w:val="single"/>
        </w:rPr>
        <w:t xml:space="preserve"> </w:t>
      </w:r>
      <w:r>
        <w:t>(or leader in the case of a joint tender)</w:t>
      </w:r>
      <w:r w:rsidRPr="00800D03">
        <w:rPr>
          <w:u w:val="single"/>
        </w:rPr>
        <w:t>:</w:t>
      </w:r>
    </w:p>
    <w:p w14:paraId="41EB0B2F" w14:textId="77777777" w:rsidR="00176131" w:rsidRPr="007D129C" w:rsidRDefault="00176131" w:rsidP="00176131">
      <w:pPr>
        <w:spacing w:after="100" w:afterAutospacing="1"/>
        <w:ind w:left="567"/>
        <w:jc w:val="both"/>
      </w:pPr>
      <w:r w:rsidRPr="007D129C">
        <w:t>[</w:t>
      </w:r>
      <w:r w:rsidRPr="005115EC">
        <w:rPr>
          <w:i/>
          <w:highlight w:val="lightGray"/>
        </w:rPr>
        <w:t>Full name</w:t>
      </w:r>
      <w:r w:rsidRPr="007D129C">
        <w:t>]</w:t>
      </w:r>
    </w:p>
    <w:p w14:paraId="7118CEB5" w14:textId="77777777" w:rsidR="00176131" w:rsidRPr="007D129C" w:rsidRDefault="00176131" w:rsidP="00176131">
      <w:pPr>
        <w:spacing w:after="100" w:afterAutospacing="1"/>
        <w:ind w:left="567"/>
        <w:jc w:val="both"/>
      </w:pPr>
      <w:r w:rsidRPr="00800D03">
        <w:t>[</w:t>
      </w:r>
      <w:r w:rsidRPr="005115EC">
        <w:rPr>
          <w:i/>
          <w:highlight w:val="lightGray"/>
        </w:rPr>
        <w:t>Function</w:t>
      </w:r>
      <w:r w:rsidRPr="00800D03">
        <w:t>]</w:t>
      </w:r>
    </w:p>
    <w:p w14:paraId="5FBEF548" w14:textId="77777777" w:rsidR="00176131" w:rsidRPr="007D129C" w:rsidRDefault="00176131" w:rsidP="00176131">
      <w:pPr>
        <w:spacing w:after="100" w:afterAutospacing="1"/>
        <w:ind w:left="567"/>
        <w:jc w:val="both"/>
      </w:pPr>
      <w:r w:rsidRPr="00800D03">
        <w:t>[</w:t>
      </w:r>
      <w:r w:rsidRPr="005115EC">
        <w:rPr>
          <w:i/>
          <w:highlight w:val="lightGray"/>
        </w:rPr>
        <w:t>Company name</w:t>
      </w:r>
      <w:r w:rsidRPr="00800D03">
        <w:t>]</w:t>
      </w:r>
    </w:p>
    <w:p w14:paraId="3BD4AAFD" w14:textId="77777777" w:rsidR="00176131" w:rsidRPr="00800D03" w:rsidRDefault="00176131" w:rsidP="00176131">
      <w:pPr>
        <w:spacing w:after="100" w:afterAutospacing="1"/>
        <w:ind w:left="567"/>
        <w:jc w:val="both"/>
      </w:pPr>
      <w:r w:rsidRPr="00800D03">
        <w:t>[</w:t>
      </w:r>
      <w:r w:rsidRPr="005115EC">
        <w:rPr>
          <w:i/>
          <w:highlight w:val="lightGray"/>
        </w:rPr>
        <w:t>Full official address</w:t>
      </w:r>
      <w:r w:rsidRPr="00800D03">
        <w:t>]</w:t>
      </w:r>
    </w:p>
    <w:p w14:paraId="68B091F6" w14:textId="77777777" w:rsidR="00176131" w:rsidRDefault="00176131" w:rsidP="00176131">
      <w:pPr>
        <w:spacing w:after="100" w:afterAutospacing="1"/>
        <w:ind w:left="567"/>
        <w:jc w:val="both"/>
      </w:pPr>
      <w:r w:rsidRPr="00030245">
        <w:t>E</w:t>
      </w:r>
      <w:r>
        <w:t>-</w:t>
      </w:r>
      <w:r w:rsidRPr="00030245">
        <w:t>mail</w:t>
      </w:r>
      <w:r w:rsidRPr="00800D03">
        <w:t xml:space="preserve">: </w:t>
      </w:r>
      <w:r w:rsidRPr="007D129C">
        <w:t>[</w:t>
      </w:r>
      <w:r w:rsidRPr="005115EC">
        <w:rPr>
          <w:i/>
          <w:highlight w:val="lightGray"/>
        </w:rPr>
        <w:t>complete</w:t>
      </w:r>
      <w:r w:rsidRPr="007D129C">
        <w:t>]</w:t>
      </w:r>
    </w:p>
    <w:p w14:paraId="58DC7357" w14:textId="77777777" w:rsidR="00176131" w:rsidRDefault="00176131" w:rsidP="00176131">
      <w:pPr>
        <w:pStyle w:val="Heading5"/>
        <w:spacing w:after="120"/>
      </w:pPr>
      <w:r w:rsidRPr="002714EE">
        <w:t xml:space="preserve">Article 5 </w:t>
      </w:r>
      <w:r w:rsidRPr="00B73337">
        <w:t>Performance guarantee</w:t>
      </w:r>
    </w:p>
    <w:p w14:paraId="1C41BCCE" w14:textId="77777777" w:rsidR="00176131" w:rsidRDefault="00176131" w:rsidP="00176131">
      <w:pPr>
        <w:tabs>
          <w:tab w:val="left" w:pos="-480"/>
        </w:tabs>
        <w:suppressAutoHyphens/>
        <w:spacing w:before="100" w:beforeAutospacing="1" w:after="100" w:afterAutospacing="1"/>
        <w:ind w:left="709" w:hanging="709"/>
        <w:jc w:val="both"/>
      </w:pPr>
      <w:r w:rsidRPr="001F04AE">
        <w:t>Performance guarantee is not applicable to this specific contract.</w:t>
      </w:r>
    </w:p>
    <w:p w14:paraId="20F4E967" w14:textId="77777777" w:rsidR="00176131" w:rsidRDefault="00176131" w:rsidP="00176131">
      <w:pPr>
        <w:pStyle w:val="Heading5"/>
        <w:spacing w:after="120"/>
      </w:pPr>
      <w:r w:rsidRPr="00041A67">
        <w:t xml:space="preserve">Article 6 </w:t>
      </w:r>
      <w:r>
        <w:t>Retention money</w:t>
      </w:r>
      <w:r w:rsidRPr="00B73337">
        <w:t xml:space="preserve"> guarantee</w:t>
      </w:r>
    </w:p>
    <w:p w14:paraId="6EAAE197" w14:textId="77777777" w:rsidR="00176131" w:rsidRDefault="00176131" w:rsidP="00176131">
      <w:pPr>
        <w:tabs>
          <w:tab w:val="left" w:pos="-480"/>
        </w:tabs>
        <w:suppressAutoHyphens/>
        <w:spacing w:before="100" w:beforeAutospacing="1" w:after="100" w:afterAutospacing="1"/>
        <w:ind w:left="709" w:hanging="709"/>
        <w:jc w:val="both"/>
      </w:pPr>
      <w:r w:rsidRPr="001F04AE">
        <w:t>Retention money guarantee is not applicable to this specific contract.</w:t>
      </w:r>
    </w:p>
    <w:p w14:paraId="2C9D6182" w14:textId="77777777" w:rsidR="00176131" w:rsidRPr="002714EE" w:rsidRDefault="00176131" w:rsidP="00176131">
      <w:pPr>
        <w:spacing w:before="100" w:beforeAutospacing="1" w:after="100" w:afterAutospacing="1"/>
        <w:rPr>
          <w:b/>
          <w:u w:val="single"/>
        </w:rPr>
      </w:pPr>
      <w:r w:rsidRPr="002714EE">
        <w:rPr>
          <w:b/>
          <w:u w:val="single"/>
        </w:rPr>
        <w:t>Annexes</w:t>
      </w:r>
    </w:p>
    <w:p w14:paraId="2CB27140" w14:textId="77777777" w:rsidR="00176131" w:rsidRPr="004771FD" w:rsidRDefault="00176131" w:rsidP="00176131">
      <w:pPr>
        <w:tabs>
          <w:tab w:val="left" w:pos="-480"/>
        </w:tabs>
        <w:suppressAutoHyphens/>
        <w:spacing w:before="100" w:beforeAutospacing="1" w:after="100" w:afterAutospacing="1"/>
        <w:ind w:left="3119" w:hanging="3119"/>
        <w:jc w:val="both"/>
        <w:rPr>
          <w:i/>
        </w:rPr>
      </w:pPr>
      <w:r w:rsidRPr="004771FD">
        <w:rPr>
          <w:i/>
        </w:rPr>
        <w:t>Request for service</w:t>
      </w:r>
    </w:p>
    <w:p w14:paraId="54AF607E" w14:textId="77777777" w:rsidR="00176131" w:rsidRPr="007D129C" w:rsidRDefault="00176131" w:rsidP="00176131">
      <w:pPr>
        <w:tabs>
          <w:tab w:val="left" w:pos="-480"/>
        </w:tabs>
        <w:suppressAutoHyphens/>
        <w:spacing w:before="100" w:beforeAutospacing="1" w:after="100" w:afterAutospacing="1"/>
        <w:ind w:left="3119" w:hanging="3119"/>
        <w:jc w:val="both"/>
      </w:pPr>
      <w:r w:rsidRPr="007D129C">
        <w:t xml:space="preserve">Contractor’s </w:t>
      </w:r>
      <w:r>
        <w:t>s</w:t>
      </w:r>
      <w:r w:rsidRPr="007D129C">
        <w:t xml:space="preserve">pecific </w:t>
      </w:r>
      <w:r>
        <w:t>t</w:t>
      </w:r>
      <w:r w:rsidRPr="007D129C">
        <w:t>ender of [</w:t>
      </w:r>
      <w:r w:rsidRPr="00F27677">
        <w:rPr>
          <w:i/>
          <w:highlight w:val="lightGray"/>
        </w:rPr>
        <w:t>insert date</w:t>
      </w:r>
      <w:r w:rsidRPr="007D129C">
        <w:t>]</w:t>
      </w:r>
    </w:p>
    <w:p w14:paraId="67159D1C" w14:textId="77777777" w:rsidR="00176131" w:rsidRPr="007D11EB" w:rsidRDefault="00176131" w:rsidP="00176131">
      <w:pPr>
        <w:spacing w:before="100" w:beforeAutospacing="1" w:after="100" w:afterAutospacing="1"/>
        <w:rPr>
          <w:b/>
          <w:u w:val="single"/>
        </w:rPr>
      </w:pPr>
      <w:r w:rsidRPr="007D11EB">
        <w:rPr>
          <w:b/>
          <w:u w:val="single"/>
        </w:rPr>
        <w:lastRenderedPageBreak/>
        <w:t>Signatures</w:t>
      </w:r>
    </w:p>
    <w:tbl>
      <w:tblPr>
        <w:tblW w:w="0" w:type="auto"/>
        <w:tblLayout w:type="fixed"/>
        <w:tblLook w:val="0000" w:firstRow="0" w:lastRow="0" w:firstColumn="0" w:lastColumn="0" w:noHBand="0" w:noVBand="0"/>
      </w:tblPr>
      <w:tblGrid>
        <w:gridCol w:w="4644"/>
        <w:gridCol w:w="4253"/>
      </w:tblGrid>
      <w:tr w:rsidR="00176131" w:rsidRPr="007D129C" w14:paraId="64308238" w14:textId="77777777" w:rsidTr="002A5EB8">
        <w:tc>
          <w:tcPr>
            <w:tcW w:w="4644" w:type="dxa"/>
          </w:tcPr>
          <w:p w14:paraId="4339251F" w14:textId="77777777" w:rsidR="00176131" w:rsidRPr="007D129C" w:rsidRDefault="00176131" w:rsidP="002A5EB8">
            <w:pPr>
              <w:tabs>
                <w:tab w:val="left" w:pos="0"/>
                <w:tab w:val="left" w:pos="510"/>
                <w:tab w:val="left" w:pos="10977"/>
              </w:tabs>
              <w:spacing w:before="100" w:beforeAutospacing="1" w:after="100" w:afterAutospacing="1"/>
              <w:jc w:val="both"/>
            </w:pPr>
            <w:r w:rsidRPr="007D129C">
              <w:t xml:space="preserve">For the </w:t>
            </w:r>
            <w:r>
              <w:t>c</w:t>
            </w:r>
            <w:r w:rsidRPr="007D129C">
              <w:t>ontractor,</w:t>
            </w:r>
          </w:p>
          <w:p w14:paraId="0251E9F6" w14:textId="77777777" w:rsidR="00176131" w:rsidRPr="007D129C" w:rsidRDefault="00176131" w:rsidP="002A5EB8">
            <w:pPr>
              <w:tabs>
                <w:tab w:val="left" w:pos="-142"/>
                <w:tab w:val="left" w:pos="0"/>
                <w:tab w:val="left" w:pos="10977"/>
              </w:tabs>
              <w:spacing w:before="100" w:beforeAutospacing="1" w:after="100" w:afterAutospacing="1"/>
              <w:jc w:val="both"/>
            </w:pPr>
            <w:r w:rsidRPr="007D129C">
              <w:t>[</w:t>
            </w:r>
            <w:r w:rsidRPr="009C7927">
              <w:rPr>
                <w:i/>
                <w:highlight w:val="lightGray"/>
              </w:rPr>
              <w:t>Company name</w:t>
            </w:r>
            <w:r w:rsidRPr="009C7927">
              <w:rPr>
                <w:highlight w:val="lightGray"/>
              </w:rPr>
              <w:t>/</w:t>
            </w:r>
            <w:r w:rsidRPr="009C7927">
              <w:rPr>
                <w:i/>
                <w:highlight w:val="lightGray"/>
              </w:rPr>
              <w:t>forename/surname/function</w:t>
            </w:r>
            <w:r w:rsidRPr="007D129C">
              <w:t>]</w:t>
            </w:r>
            <w:r>
              <w:br/>
            </w:r>
          </w:p>
          <w:p w14:paraId="1B8931B9" w14:textId="77777777" w:rsidR="00176131" w:rsidRPr="007D129C" w:rsidRDefault="00176131" w:rsidP="002A5EB8">
            <w:pPr>
              <w:tabs>
                <w:tab w:val="left" w:pos="0"/>
                <w:tab w:val="left" w:pos="510"/>
                <w:tab w:val="left" w:pos="10977"/>
              </w:tabs>
              <w:spacing w:before="100" w:beforeAutospacing="1" w:after="100" w:afterAutospacing="1"/>
              <w:jc w:val="both"/>
            </w:pPr>
          </w:p>
          <w:p w14:paraId="79455841" w14:textId="77777777" w:rsidR="00176131" w:rsidRPr="007D129C" w:rsidRDefault="00176131" w:rsidP="002A5EB8">
            <w:pPr>
              <w:tabs>
                <w:tab w:val="left" w:pos="0"/>
                <w:tab w:val="left" w:pos="510"/>
                <w:tab w:val="left" w:pos="10977"/>
              </w:tabs>
              <w:spacing w:before="100" w:beforeAutospacing="1" w:after="100" w:afterAutospacing="1"/>
              <w:jc w:val="both"/>
            </w:pPr>
            <w:r w:rsidRPr="007D129C">
              <w:t xml:space="preserve">signature: </w:t>
            </w:r>
          </w:p>
        </w:tc>
        <w:tc>
          <w:tcPr>
            <w:tcW w:w="4253" w:type="dxa"/>
          </w:tcPr>
          <w:p w14:paraId="7457A27B" w14:textId="77777777" w:rsidR="00176131" w:rsidRPr="007D129C" w:rsidRDefault="00176131" w:rsidP="002A5EB8">
            <w:pPr>
              <w:tabs>
                <w:tab w:val="left" w:pos="0"/>
                <w:tab w:val="left" w:pos="119"/>
                <w:tab w:val="left" w:pos="10977"/>
              </w:tabs>
              <w:spacing w:before="100" w:beforeAutospacing="1" w:after="100" w:afterAutospacing="1"/>
              <w:jc w:val="both"/>
            </w:pPr>
            <w:r w:rsidRPr="007D129C">
              <w:t xml:space="preserve">For the </w:t>
            </w:r>
            <w:r>
              <w:t>Agency</w:t>
            </w:r>
            <w:r w:rsidRPr="007D129C">
              <w:t>,</w:t>
            </w:r>
          </w:p>
          <w:p w14:paraId="61014609" w14:textId="47046485" w:rsidR="00176131" w:rsidRPr="007D129C" w:rsidRDefault="00176131" w:rsidP="002A5EB8">
            <w:pPr>
              <w:tabs>
                <w:tab w:val="left" w:pos="0"/>
                <w:tab w:val="left" w:pos="510"/>
                <w:tab w:val="left" w:pos="10977"/>
              </w:tabs>
              <w:spacing w:before="100" w:beforeAutospacing="1" w:after="100" w:afterAutospacing="1"/>
              <w:jc w:val="both"/>
              <w:rPr>
                <w:b/>
              </w:rPr>
            </w:pPr>
            <w:r>
              <w:t>xxx, Head of xxx Unit</w:t>
            </w:r>
          </w:p>
          <w:p w14:paraId="08E8C321" w14:textId="77777777" w:rsidR="00176131" w:rsidRPr="007D129C" w:rsidRDefault="00176131" w:rsidP="002A5EB8">
            <w:pPr>
              <w:tabs>
                <w:tab w:val="left" w:pos="0"/>
                <w:tab w:val="left" w:pos="510"/>
                <w:tab w:val="left" w:pos="10977"/>
              </w:tabs>
              <w:spacing w:before="100" w:beforeAutospacing="1" w:after="100" w:afterAutospacing="1"/>
              <w:jc w:val="both"/>
              <w:rPr>
                <w:i/>
              </w:rPr>
            </w:pPr>
          </w:p>
          <w:p w14:paraId="64928621" w14:textId="77777777" w:rsidR="00176131" w:rsidRPr="007D129C" w:rsidRDefault="00176131" w:rsidP="002A5EB8">
            <w:pPr>
              <w:tabs>
                <w:tab w:val="left" w:pos="0"/>
                <w:tab w:val="left" w:pos="510"/>
                <w:tab w:val="left" w:pos="10977"/>
              </w:tabs>
              <w:spacing w:before="100" w:beforeAutospacing="1" w:after="100" w:afterAutospacing="1"/>
              <w:jc w:val="both"/>
            </w:pPr>
            <w:r w:rsidRPr="007D129C">
              <w:t>signature:</w:t>
            </w:r>
          </w:p>
        </w:tc>
      </w:tr>
      <w:tr w:rsidR="00176131" w:rsidRPr="007D129C" w14:paraId="756C5373" w14:textId="77777777" w:rsidTr="002A5EB8">
        <w:tc>
          <w:tcPr>
            <w:tcW w:w="4644" w:type="dxa"/>
          </w:tcPr>
          <w:p w14:paraId="34007D34" w14:textId="77777777" w:rsidR="00176131" w:rsidRPr="007D129C" w:rsidRDefault="00176131" w:rsidP="002A5EB8">
            <w:pPr>
              <w:tabs>
                <w:tab w:val="left" w:pos="0"/>
                <w:tab w:val="left" w:pos="510"/>
                <w:tab w:val="left" w:pos="10977"/>
              </w:tabs>
              <w:spacing w:before="100" w:beforeAutospacing="1" w:after="100" w:afterAutospacing="1"/>
              <w:jc w:val="both"/>
            </w:pPr>
            <w:r>
              <w:t>Done at …………………………, on</w:t>
            </w:r>
          </w:p>
        </w:tc>
        <w:tc>
          <w:tcPr>
            <w:tcW w:w="4253" w:type="dxa"/>
          </w:tcPr>
          <w:p w14:paraId="11D00C16" w14:textId="77777777" w:rsidR="00176131" w:rsidRPr="007D129C" w:rsidRDefault="00176131" w:rsidP="002A5EB8">
            <w:pPr>
              <w:tabs>
                <w:tab w:val="left" w:pos="0"/>
                <w:tab w:val="left" w:pos="510"/>
                <w:tab w:val="left" w:pos="10977"/>
              </w:tabs>
              <w:spacing w:before="100" w:beforeAutospacing="1" w:after="100" w:afterAutospacing="1"/>
              <w:jc w:val="both"/>
            </w:pPr>
            <w:r w:rsidRPr="007D129C">
              <w:t>Done at</w:t>
            </w:r>
            <w:r>
              <w:t xml:space="preserve"> Valenciennes, on </w:t>
            </w:r>
          </w:p>
        </w:tc>
      </w:tr>
    </w:tbl>
    <w:p w14:paraId="57CA4A1A" w14:textId="77777777" w:rsidR="00176131" w:rsidRDefault="00176131" w:rsidP="00176131">
      <w:pPr>
        <w:tabs>
          <w:tab w:val="left" w:pos="-480"/>
        </w:tabs>
        <w:suppressAutoHyphens/>
        <w:spacing w:before="100" w:beforeAutospacing="1" w:after="100" w:afterAutospacing="1"/>
        <w:ind w:left="3119" w:hanging="3119"/>
        <w:jc w:val="both"/>
      </w:pPr>
      <w:r w:rsidRPr="007D129C">
        <w:t>In duplicate in English.</w:t>
      </w:r>
    </w:p>
    <w:p w14:paraId="0689B3DF" w14:textId="77777777" w:rsidR="00176131" w:rsidRDefault="00176131" w:rsidP="00176131">
      <w:pPr>
        <w:tabs>
          <w:tab w:val="left" w:pos="0"/>
          <w:tab w:val="left" w:pos="510"/>
          <w:tab w:val="left" w:pos="10977"/>
        </w:tabs>
        <w:spacing w:before="100" w:beforeAutospacing="1" w:after="100" w:afterAutospacing="1"/>
        <w:jc w:val="both"/>
        <w:outlineLvl w:val="0"/>
      </w:pPr>
    </w:p>
    <w:p w14:paraId="6BC61F1E" w14:textId="77777777" w:rsidR="00176131" w:rsidRDefault="00176131" w:rsidP="00176131">
      <w:pPr>
        <w:tabs>
          <w:tab w:val="left" w:pos="0"/>
          <w:tab w:val="left" w:pos="510"/>
          <w:tab w:val="left" w:pos="10977"/>
        </w:tabs>
        <w:spacing w:before="100" w:beforeAutospacing="1" w:after="100" w:afterAutospacing="1"/>
        <w:jc w:val="both"/>
        <w:outlineLvl w:val="0"/>
        <w:sectPr w:rsidR="00176131" w:rsidSect="002A5EB8">
          <w:pgSz w:w="11906" w:h="16838"/>
          <w:pgMar w:top="1247" w:right="1418" w:bottom="1418" w:left="1418" w:header="567" w:footer="567" w:gutter="0"/>
          <w:cols w:space="720"/>
          <w:titlePg/>
          <w:docGrid w:linePitch="326"/>
        </w:sectPr>
      </w:pPr>
    </w:p>
    <w:tbl>
      <w:tblPr>
        <w:tblW w:w="9835" w:type="dxa"/>
        <w:tblInd w:w="108" w:type="dxa"/>
        <w:tblLook w:val="04A0" w:firstRow="1" w:lastRow="0" w:firstColumn="1" w:lastColumn="0" w:noHBand="0" w:noVBand="1"/>
      </w:tblPr>
      <w:tblGrid>
        <w:gridCol w:w="1371"/>
        <w:gridCol w:w="1136"/>
        <w:gridCol w:w="283"/>
        <w:gridCol w:w="2886"/>
        <w:gridCol w:w="1080"/>
        <w:gridCol w:w="1176"/>
        <w:gridCol w:w="1171"/>
        <w:gridCol w:w="732"/>
      </w:tblGrid>
      <w:tr w:rsidR="00176131" w:rsidRPr="00013C84" w14:paraId="6808DDAD" w14:textId="77777777" w:rsidTr="002A5EB8">
        <w:trPr>
          <w:trHeight w:val="420"/>
        </w:trPr>
        <w:tc>
          <w:tcPr>
            <w:tcW w:w="2507" w:type="dxa"/>
            <w:gridSpan w:val="2"/>
            <w:vMerge w:val="restart"/>
            <w:tcBorders>
              <w:top w:val="single" w:sz="4" w:space="0" w:color="auto"/>
              <w:left w:val="single" w:sz="4" w:space="0" w:color="auto"/>
              <w:bottom w:val="single" w:sz="4" w:space="0" w:color="auto"/>
              <w:right w:val="nil"/>
            </w:tcBorders>
            <w:noWrap/>
            <w:vAlign w:val="bottom"/>
            <w:hideMark/>
          </w:tcPr>
          <w:p w14:paraId="2AA4A914" w14:textId="710911CB" w:rsidR="00176131" w:rsidRPr="00013C84" w:rsidRDefault="00E94DCB" w:rsidP="002A5EB8">
            <w:pPr>
              <w:jc w:val="center"/>
              <w:rPr>
                <w:rFonts w:ascii="Arial" w:hAnsi="Arial" w:cs="Arial"/>
                <w:b/>
                <w:bCs/>
                <w:szCs w:val="22"/>
                <w:lang w:eastAsia="en-GB"/>
              </w:rPr>
            </w:pPr>
            <w:r w:rsidRPr="005374E0">
              <w:rPr>
                <w:noProof/>
                <w:color w:val="0C4DA2"/>
                <w:sz w:val="18"/>
                <w:lang w:eastAsia="en-GB"/>
              </w:rPr>
              <w:lastRenderedPageBreak/>
              <w:drawing>
                <wp:inline distT="0" distB="0" distL="0" distR="0" wp14:anchorId="03FC8A1E" wp14:editId="0A4B4DA2">
                  <wp:extent cx="1425575" cy="1079500"/>
                  <wp:effectExtent l="0" t="0" r="3175" b="0"/>
                  <wp:docPr id="2"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ERA-rgb-300dpi_copy.png"/>
                          <pic:cNvPicPr/>
                        </pic:nvPicPr>
                        <pic:blipFill>
                          <a:blip r:embed="rId25" cstate="print">
                            <a:extLst>
                              <a:ext uri="{28A0092B-C50C-407E-A947-70E740481C1C}">
                                <a14:useLocalDpi xmlns:a14="http://schemas.microsoft.com/office/drawing/2010/main" val="0"/>
                              </a:ext>
                            </a:extLst>
                          </a:blip>
                          <a:stretch>
                            <a:fillRect/>
                          </a:stretch>
                        </pic:blipFill>
                        <pic:spPr>
                          <a:xfrm>
                            <a:off x="0" y="0"/>
                            <a:ext cx="1425575" cy="1079500"/>
                          </a:xfrm>
                          <a:prstGeom prst="rect">
                            <a:avLst/>
                          </a:prstGeom>
                          <a:extLst>
                            <a:ext uri="{FAA26D3D-D897-4be2-8F04-BA451C77F1D7}">
                              <ma14:placeholderFlag xmlns:a14="http://schemas.microsoft.com/office/drawing/2010/main" xmlns:ma14="http://schemas.microsoft.com/office/mac/drawingml/2011/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a:ext>
                          </a:extLst>
                        </pic:spPr>
                      </pic:pic>
                    </a:graphicData>
                  </a:graphic>
                </wp:inline>
              </w:drawing>
            </w:r>
          </w:p>
        </w:tc>
        <w:tc>
          <w:tcPr>
            <w:tcW w:w="7328" w:type="dxa"/>
            <w:gridSpan w:val="6"/>
            <w:tcBorders>
              <w:top w:val="single" w:sz="4" w:space="0" w:color="auto"/>
              <w:left w:val="single" w:sz="4" w:space="0" w:color="auto"/>
              <w:bottom w:val="nil"/>
              <w:right w:val="single" w:sz="4" w:space="0" w:color="000000"/>
            </w:tcBorders>
            <w:noWrap/>
            <w:vAlign w:val="bottom"/>
            <w:hideMark/>
          </w:tcPr>
          <w:p w14:paraId="09F71C64" w14:textId="77777777" w:rsidR="00176131" w:rsidRPr="00FE532F" w:rsidRDefault="00176131" w:rsidP="002A5EB8">
            <w:pPr>
              <w:jc w:val="center"/>
              <w:rPr>
                <w:rFonts w:ascii="Calibri" w:hAnsi="Calibri" w:cs="Calibri"/>
                <w:b/>
                <w:bCs/>
                <w:sz w:val="28"/>
                <w:szCs w:val="28"/>
                <w:lang w:eastAsia="en-GB"/>
              </w:rPr>
            </w:pPr>
            <w:r w:rsidRPr="00FE532F">
              <w:rPr>
                <w:rFonts w:ascii="Calibri" w:hAnsi="Calibri" w:cs="Calibri"/>
                <w:b/>
                <w:bCs/>
                <w:sz w:val="28"/>
                <w:szCs w:val="28"/>
                <w:lang w:eastAsia="en-GB"/>
              </w:rPr>
              <w:t>FRAMEWORK CONTRACT</w:t>
            </w:r>
          </w:p>
        </w:tc>
      </w:tr>
      <w:tr w:rsidR="00176131" w:rsidRPr="00013C84" w14:paraId="6F504BB1" w14:textId="77777777" w:rsidTr="002A5EB8">
        <w:trPr>
          <w:trHeight w:val="420"/>
        </w:trPr>
        <w:tc>
          <w:tcPr>
            <w:tcW w:w="2507" w:type="dxa"/>
            <w:gridSpan w:val="2"/>
            <w:vMerge/>
            <w:tcBorders>
              <w:top w:val="single" w:sz="4" w:space="0" w:color="auto"/>
              <w:left w:val="single" w:sz="4" w:space="0" w:color="auto"/>
              <w:bottom w:val="single" w:sz="4" w:space="0" w:color="auto"/>
              <w:right w:val="single" w:sz="4" w:space="0" w:color="auto"/>
            </w:tcBorders>
            <w:noWrap/>
            <w:vAlign w:val="bottom"/>
            <w:hideMark/>
          </w:tcPr>
          <w:p w14:paraId="372D1C47" w14:textId="77777777" w:rsidR="00176131" w:rsidRPr="00013C84" w:rsidRDefault="00176131" w:rsidP="002A5EB8">
            <w:pPr>
              <w:jc w:val="center"/>
              <w:rPr>
                <w:rFonts w:ascii="Arial" w:hAnsi="Arial" w:cs="Arial"/>
                <w:b/>
                <w:bCs/>
                <w:szCs w:val="22"/>
                <w:lang w:eastAsia="en-GB"/>
              </w:rPr>
            </w:pPr>
          </w:p>
        </w:tc>
        <w:tc>
          <w:tcPr>
            <w:tcW w:w="7328" w:type="dxa"/>
            <w:gridSpan w:val="6"/>
            <w:tcBorders>
              <w:top w:val="nil"/>
              <w:left w:val="single" w:sz="4" w:space="0" w:color="auto"/>
              <w:bottom w:val="nil"/>
              <w:right w:val="single" w:sz="4" w:space="0" w:color="000000"/>
            </w:tcBorders>
            <w:noWrap/>
            <w:vAlign w:val="bottom"/>
            <w:hideMark/>
          </w:tcPr>
          <w:p w14:paraId="58A28EE2" w14:textId="755A7E49" w:rsidR="00176131" w:rsidRPr="00FE532F" w:rsidRDefault="00FE532F" w:rsidP="00FE532F">
            <w:pPr>
              <w:jc w:val="center"/>
              <w:rPr>
                <w:rFonts w:ascii="Calibri" w:hAnsi="Calibri" w:cs="Calibri"/>
                <w:b/>
                <w:bCs/>
                <w:sz w:val="28"/>
                <w:szCs w:val="28"/>
                <w:lang w:eastAsia="en-GB"/>
              </w:rPr>
            </w:pPr>
            <w:r w:rsidRPr="00FE532F">
              <w:rPr>
                <w:rFonts w:ascii="Calibri" w:hAnsi="Calibri" w:cs="Calibri"/>
                <w:b/>
                <w:bCs/>
                <w:sz w:val="28"/>
                <w:szCs w:val="28"/>
                <w:lang w:eastAsia="en-GB"/>
              </w:rPr>
              <w:t>ORDER FORM</w:t>
            </w:r>
          </w:p>
        </w:tc>
      </w:tr>
      <w:tr w:rsidR="00176131" w:rsidRPr="00FE532F" w14:paraId="74FB4360" w14:textId="77777777" w:rsidTr="002A5EB8">
        <w:trPr>
          <w:gridAfter w:val="6"/>
          <w:wAfter w:w="7328" w:type="dxa"/>
          <w:trHeight w:val="255"/>
        </w:trPr>
        <w:tc>
          <w:tcPr>
            <w:tcW w:w="2507" w:type="dxa"/>
            <w:gridSpan w:val="2"/>
            <w:tcBorders>
              <w:top w:val="nil"/>
              <w:left w:val="single" w:sz="4" w:space="0" w:color="auto"/>
              <w:bottom w:val="nil"/>
              <w:right w:val="nil"/>
            </w:tcBorders>
            <w:shd w:val="clear" w:color="000000" w:fill="FFFFFF"/>
            <w:noWrap/>
            <w:vAlign w:val="bottom"/>
            <w:hideMark/>
          </w:tcPr>
          <w:p w14:paraId="7674AC19" w14:textId="2F49E3B2" w:rsidR="00176131" w:rsidRPr="00013C84" w:rsidRDefault="00176131" w:rsidP="00FE532F">
            <w:pPr>
              <w:rPr>
                <w:rFonts w:ascii="Arial" w:hAnsi="Arial" w:cs="Arial"/>
                <w:b/>
                <w:bCs/>
                <w:sz w:val="18"/>
                <w:szCs w:val="18"/>
                <w:lang w:eastAsia="en-GB"/>
              </w:rPr>
            </w:pPr>
          </w:p>
        </w:tc>
      </w:tr>
      <w:tr w:rsidR="00176131" w:rsidRPr="00013C84" w14:paraId="6D3C58CB" w14:textId="77777777" w:rsidTr="00FE532F">
        <w:trPr>
          <w:trHeight w:val="315"/>
        </w:trPr>
        <w:tc>
          <w:tcPr>
            <w:tcW w:w="1371" w:type="dxa"/>
            <w:tcBorders>
              <w:top w:val="nil"/>
              <w:left w:val="single" w:sz="4" w:space="0" w:color="auto"/>
              <w:bottom w:val="nil"/>
              <w:right w:val="nil"/>
            </w:tcBorders>
            <w:shd w:val="clear" w:color="000000" w:fill="FFFFFF"/>
            <w:noWrap/>
            <w:vAlign w:val="bottom"/>
            <w:hideMark/>
          </w:tcPr>
          <w:p w14:paraId="6654A34C" w14:textId="7809A909" w:rsidR="00176131" w:rsidRPr="00013C84" w:rsidRDefault="00857AB4" w:rsidP="002A5EB8">
            <w:pPr>
              <w:rPr>
                <w:rFonts w:ascii="Arial" w:hAnsi="Arial" w:cs="Arial"/>
                <w:sz w:val="18"/>
                <w:szCs w:val="18"/>
                <w:lang w:eastAsia="en-GB"/>
              </w:rPr>
            </w:pPr>
            <w:r>
              <w:rPr>
                <w:rFonts w:ascii="Arial" w:hAnsi="Arial" w:cs="Arial"/>
                <w:sz w:val="18"/>
                <w:szCs w:val="18"/>
                <w:lang w:eastAsia="en-GB"/>
              </w:rPr>
              <w:t>U</w:t>
            </w:r>
            <w:r w:rsidR="00176131" w:rsidRPr="00013C84">
              <w:rPr>
                <w:rFonts w:ascii="Arial" w:hAnsi="Arial" w:cs="Arial"/>
                <w:sz w:val="18"/>
                <w:szCs w:val="18"/>
                <w:lang w:eastAsia="en-GB"/>
              </w:rPr>
              <w:t xml:space="preserve">nit: </w:t>
            </w:r>
          </w:p>
        </w:tc>
        <w:tc>
          <w:tcPr>
            <w:tcW w:w="1136" w:type="dxa"/>
            <w:tcBorders>
              <w:top w:val="nil"/>
              <w:left w:val="nil"/>
              <w:bottom w:val="nil"/>
              <w:right w:val="nil"/>
            </w:tcBorders>
            <w:shd w:val="clear" w:color="000000" w:fill="FFFFFF"/>
            <w:noWrap/>
            <w:hideMark/>
          </w:tcPr>
          <w:p w14:paraId="58098A54" w14:textId="77777777" w:rsidR="00176131" w:rsidRPr="00013C84" w:rsidRDefault="00176131" w:rsidP="002A5EB8">
            <w:pPr>
              <w:rPr>
                <w:rFonts w:ascii="Arial" w:hAnsi="Arial" w:cs="Arial"/>
                <w:sz w:val="18"/>
                <w:szCs w:val="18"/>
                <w:lang w:eastAsia="en-GB"/>
              </w:rPr>
            </w:pPr>
            <w:r w:rsidRPr="00013C84">
              <w:rPr>
                <w:rFonts w:ascii="Arial" w:hAnsi="Arial" w:cs="Arial"/>
                <w:sz w:val="18"/>
                <w:szCs w:val="18"/>
                <w:lang w:eastAsia="en-GB"/>
              </w:rPr>
              <w:t> </w:t>
            </w:r>
          </w:p>
        </w:tc>
        <w:tc>
          <w:tcPr>
            <w:tcW w:w="283" w:type="dxa"/>
            <w:tcBorders>
              <w:top w:val="nil"/>
              <w:left w:val="nil"/>
              <w:bottom w:val="nil"/>
              <w:right w:val="single" w:sz="4" w:space="0" w:color="auto"/>
            </w:tcBorders>
            <w:shd w:val="clear" w:color="000000" w:fill="FFFFFF"/>
            <w:noWrap/>
            <w:hideMark/>
          </w:tcPr>
          <w:p w14:paraId="010C8BB1" w14:textId="77777777" w:rsidR="00176131" w:rsidRPr="00FE532F" w:rsidRDefault="00176131" w:rsidP="002A5EB8">
            <w:pPr>
              <w:rPr>
                <w:rFonts w:ascii="Calibri" w:hAnsi="Calibri" w:cs="Calibri"/>
                <w:sz w:val="18"/>
                <w:szCs w:val="18"/>
                <w:lang w:eastAsia="en-GB"/>
              </w:rPr>
            </w:pPr>
            <w:r w:rsidRPr="00FE532F">
              <w:rPr>
                <w:rFonts w:ascii="Calibri" w:hAnsi="Calibri" w:cs="Calibri"/>
                <w:sz w:val="18"/>
                <w:szCs w:val="18"/>
                <w:lang w:eastAsia="en-GB"/>
              </w:rPr>
              <w:t> </w:t>
            </w:r>
          </w:p>
        </w:tc>
        <w:tc>
          <w:tcPr>
            <w:tcW w:w="2886" w:type="dxa"/>
            <w:tcBorders>
              <w:top w:val="single" w:sz="4" w:space="0" w:color="auto"/>
              <w:left w:val="nil"/>
              <w:bottom w:val="nil"/>
              <w:right w:val="single" w:sz="4" w:space="0" w:color="auto"/>
            </w:tcBorders>
            <w:shd w:val="clear" w:color="000000" w:fill="FFFFFF"/>
            <w:noWrap/>
            <w:vAlign w:val="bottom"/>
            <w:hideMark/>
          </w:tcPr>
          <w:p w14:paraId="5957AA3D" w14:textId="77777777" w:rsidR="00176131" w:rsidRPr="00FE532F" w:rsidRDefault="00176131" w:rsidP="002A5EB8">
            <w:pPr>
              <w:rPr>
                <w:rFonts w:ascii="Calibri" w:hAnsi="Calibri" w:cs="Calibri"/>
                <w:sz w:val="18"/>
                <w:szCs w:val="18"/>
                <w:lang w:eastAsia="en-GB"/>
              </w:rPr>
            </w:pPr>
            <w:r w:rsidRPr="00FE532F">
              <w:rPr>
                <w:rFonts w:ascii="Calibri" w:hAnsi="Calibri" w:cs="Calibri"/>
                <w:sz w:val="18"/>
                <w:szCs w:val="18"/>
                <w:lang w:eastAsia="en-GB"/>
              </w:rPr>
              <w:t xml:space="preserve">Order number:  </w:t>
            </w:r>
          </w:p>
        </w:tc>
        <w:tc>
          <w:tcPr>
            <w:tcW w:w="4159" w:type="dxa"/>
            <w:gridSpan w:val="4"/>
            <w:tcBorders>
              <w:top w:val="single" w:sz="4" w:space="0" w:color="auto"/>
              <w:left w:val="nil"/>
              <w:bottom w:val="nil"/>
              <w:right w:val="single" w:sz="4" w:space="0" w:color="000000"/>
            </w:tcBorders>
            <w:shd w:val="clear" w:color="000000" w:fill="FFFFFF"/>
            <w:noWrap/>
            <w:vAlign w:val="bottom"/>
            <w:hideMark/>
          </w:tcPr>
          <w:p w14:paraId="132AD50F" w14:textId="77777777" w:rsidR="00176131" w:rsidRPr="00013C84" w:rsidRDefault="00176131" w:rsidP="002A5EB8">
            <w:pPr>
              <w:jc w:val="center"/>
              <w:rPr>
                <w:rFonts w:ascii="Arial" w:hAnsi="Arial" w:cs="Arial"/>
                <w:lang w:eastAsia="en-GB"/>
              </w:rPr>
            </w:pPr>
            <w:r w:rsidRPr="00013C84">
              <w:rPr>
                <w:rFonts w:ascii="Arial" w:hAnsi="Arial" w:cs="Arial"/>
                <w:lang w:eastAsia="en-GB"/>
              </w:rPr>
              <w:t>(Name and address of contractor)</w:t>
            </w:r>
          </w:p>
        </w:tc>
      </w:tr>
      <w:tr w:rsidR="00176131" w:rsidRPr="00013C84" w14:paraId="17EE6BCD" w14:textId="77777777" w:rsidTr="002A5EB8">
        <w:trPr>
          <w:trHeight w:val="330"/>
        </w:trPr>
        <w:tc>
          <w:tcPr>
            <w:tcW w:w="1371" w:type="dxa"/>
            <w:tcBorders>
              <w:top w:val="nil"/>
              <w:left w:val="single" w:sz="4" w:space="0" w:color="auto"/>
              <w:bottom w:val="nil"/>
              <w:right w:val="nil"/>
            </w:tcBorders>
            <w:shd w:val="clear" w:color="000000" w:fill="FFFFFF"/>
            <w:noWrap/>
            <w:hideMark/>
          </w:tcPr>
          <w:p w14:paraId="3F27545D" w14:textId="77777777" w:rsidR="00176131" w:rsidRPr="00013C84" w:rsidRDefault="00176131" w:rsidP="002A5EB8">
            <w:pPr>
              <w:rPr>
                <w:rFonts w:ascii="Arial" w:hAnsi="Arial" w:cs="Arial"/>
                <w:sz w:val="18"/>
                <w:szCs w:val="18"/>
                <w:lang w:eastAsia="en-GB"/>
              </w:rPr>
            </w:pPr>
            <w:r w:rsidRPr="00013C84">
              <w:rPr>
                <w:rFonts w:ascii="Arial" w:hAnsi="Arial" w:cs="Arial"/>
                <w:sz w:val="18"/>
                <w:szCs w:val="18"/>
                <w:lang w:eastAsia="en-GB"/>
              </w:rPr>
              <w:t> </w:t>
            </w:r>
          </w:p>
        </w:tc>
        <w:tc>
          <w:tcPr>
            <w:tcW w:w="1136" w:type="dxa"/>
            <w:tcBorders>
              <w:top w:val="nil"/>
              <w:left w:val="nil"/>
              <w:bottom w:val="nil"/>
              <w:right w:val="nil"/>
            </w:tcBorders>
            <w:shd w:val="clear" w:color="000000" w:fill="FFFFFF"/>
            <w:noWrap/>
            <w:hideMark/>
          </w:tcPr>
          <w:p w14:paraId="62DC4DEC" w14:textId="77777777" w:rsidR="00176131" w:rsidRPr="00013C84" w:rsidRDefault="00176131" w:rsidP="002A5EB8">
            <w:pPr>
              <w:rPr>
                <w:rFonts w:ascii="Arial" w:hAnsi="Arial" w:cs="Arial"/>
                <w:sz w:val="18"/>
                <w:szCs w:val="18"/>
                <w:lang w:eastAsia="en-GB"/>
              </w:rPr>
            </w:pPr>
            <w:r w:rsidRPr="00013C84">
              <w:rPr>
                <w:rFonts w:ascii="Arial" w:hAnsi="Arial" w:cs="Arial"/>
                <w:sz w:val="18"/>
                <w:szCs w:val="18"/>
                <w:lang w:eastAsia="en-GB"/>
              </w:rPr>
              <w:t> </w:t>
            </w:r>
          </w:p>
        </w:tc>
        <w:tc>
          <w:tcPr>
            <w:tcW w:w="283" w:type="dxa"/>
            <w:tcBorders>
              <w:top w:val="nil"/>
              <w:left w:val="nil"/>
              <w:bottom w:val="nil"/>
              <w:right w:val="single" w:sz="4" w:space="0" w:color="auto"/>
            </w:tcBorders>
            <w:shd w:val="clear" w:color="000000" w:fill="FFFFFF"/>
            <w:noWrap/>
            <w:hideMark/>
          </w:tcPr>
          <w:p w14:paraId="38A64448" w14:textId="77777777" w:rsidR="00176131" w:rsidRPr="00FE532F" w:rsidRDefault="00176131" w:rsidP="002A5EB8">
            <w:pPr>
              <w:rPr>
                <w:rFonts w:ascii="Calibri" w:hAnsi="Calibri" w:cs="Calibri"/>
                <w:sz w:val="18"/>
                <w:szCs w:val="18"/>
                <w:lang w:eastAsia="en-GB"/>
              </w:rPr>
            </w:pPr>
            <w:r w:rsidRPr="00FE532F">
              <w:rPr>
                <w:rFonts w:ascii="Calibri" w:hAnsi="Calibri" w:cs="Calibri"/>
                <w:sz w:val="18"/>
                <w:szCs w:val="18"/>
                <w:lang w:eastAsia="en-GB"/>
              </w:rPr>
              <w:t> </w:t>
            </w:r>
          </w:p>
        </w:tc>
        <w:tc>
          <w:tcPr>
            <w:tcW w:w="2886" w:type="dxa"/>
            <w:tcBorders>
              <w:top w:val="single" w:sz="4" w:space="0" w:color="auto"/>
              <w:left w:val="nil"/>
              <w:bottom w:val="single" w:sz="4" w:space="0" w:color="auto"/>
              <w:right w:val="single" w:sz="4" w:space="0" w:color="auto"/>
            </w:tcBorders>
            <w:shd w:val="clear" w:color="000000" w:fill="FFFFFF"/>
            <w:noWrap/>
            <w:vAlign w:val="bottom"/>
            <w:hideMark/>
          </w:tcPr>
          <w:p w14:paraId="5D96470F" w14:textId="77777777" w:rsidR="00176131" w:rsidRPr="00FE532F" w:rsidRDefault="00176131" w:rsidP="002A5EB8">
            <w:pPr>
              <w:rPr>
                <w:rFonts w:ascii="Calibri" w:hAnsi="Calibri" w:cs="Calibri"/>
                <w:sz w:val="18"/>
                <w:szCs w:val="18"/>
                <w:lang w:eastAsia="en-GB"/>
              </w:rPr>
            </w:pPr>
            <w:r w:rsidRPr="00FE532F">
              <w:rPr>
                <w:rFonts w:ascii="Calibri" w:hAnsi="Calibri" w:cs="Calibri"/>
                <w:sz w:val="18"/>
                <w:szCs w:val="18"/>
                <w:lang w:eastAsia="en-GB"/>
              </w:rPr>
              <w:t>Currency of payment:   EUR</w:t>
            </w:r>
          </w:p>
        </w:tc>
        <w:tc>
          <w:tcPr>
            <w:tcW w:w="4159" w:type="dxa"/>
            <w:gridSpan w:val="4"/>
            <w:tcBorders>
              <w:top w:val="nil"/>
              <w:left w:val="nil"/>
              <w:bottom w:val="nil"/>
              <w:right w:val="single" w:sz="4" w:space="0" w:color="000000"/>
            </w:tcBorders>
            <w:shd w:val="clear" w:color="000000" w:fill="FFFFFF"/>
            <w:noWrap/>
            <w:vAlign w:val="bottom"/>
            <w:hideMark/>
          </w:tcPr>
          <w:p w14:paraId="69310089" w14:textId="77777777" w:rsidR="00176131" w:rsidRPr="00013C84" w:rsidRDefault="00176131" w:rsidP="002A5EB8">
            <w:pPr>
              <w:rPr>
                <w:rFonts w:ascii="Arial" w:hAnsi="Arial" w:cs="Arial"/>
                <w:lang w:eastAsia="en-GB"/>
              </w:rPr>
            </w:pPr>
            <w:r w:rsidRPr="00013C84">
              <w:rPr>
                <w:rFonts w:ascii="Arial" w:hAnsi="Arial" w:cs="Arial"/>
                <w:lang w:eastAsia="en-GB"/>
              </w:rPr>
              <w:t> </w:t>
            </w:r>
          </w:p>
        </w:tc>
      </w:tr>
      <w:tr w:rsidR="00176131" w:rsidRPr="00013C84" w14:paraId="1A7B657D" w14:textId="77777777" w:rsidTr="00FE532F">
        <w:trPr>
          <w:trHeight w:val="47"/>
        </w:trPr>
        <w:tc>
          <w:tcPr>
            <w:tcW w:w="1371" w:type="dxa"/>
            <w:tcBorders>
              <w:top w:val="nil"/>
              <w:left w:val="single" w:sz="4" w:space="0" w:color="auto"/>
              <w:bottom w:val="nil"/>
              <w:right w:val="nil"/>
            </w:tcBorders>
            <w:shd w:val="clear" w:color="000000" w:fill="FFFFFF"/>
            <w:noWrap/>
            <w:vAlign w:val="bottom"/>
            <w:hideMark/>
          </w:tcPr>
          <w:p w14:paraId="30AA5DC2" w14:textId="77777777" w:rsidR="00176131" w:rsidRPr="00013C84" w:rsidRDefault="00176131" w:rsidP="002A5EB8">
            <w:pPr>
              <w:rPr>
                <w:rFonts w:ascii="Arial" w:hAnsi="Arial" w:cs="Arial"/>
                <w:sz w:val="18"/>
                <w:szCs w:val="18"/>
                <w:lang w:eastAsia="en-GB"/>
              </w:rPr>
            </w:pPr>
            <w:r w:rsidRPr="00013C84">
              <w:rPr>
                <w:rFonts w:ascii="Arial" w:hAnsi="Arial" w:cs="Arial"/>
                <w:sz w:val="18"/>
                <w:szCs w:val="18"/>
                <w:lang w:eastAsia="en-GB"/>
              </w:rPr>
              <w:t xml:space="preserve">Tel.: </w:t>
            </w:r>
          </w:p>
        </w:tc>
        <w:tc>
          <w:tcPr>
            <w:tcW w:w="1136" w:type="dxa"/>
            <w:tcBorders>
              <w:top w:val="nil"/>
              <w:left w:val="nil"/>
              <w:bottom w:val="nil"/>
              <w:right w:val="nil"/>
            </w:tcBorders>
            <w:shd w:val="clear" w:color="000000" w:fill="FFFFFF"/>
            <w:noWrap/>
            <w:vAlign w:val="bottom"/>
            <w:hideMark/>
          </w:tcPr>
          <w:p w14:paraId="12DB9D7E" w14:textId="77777777" w:rsidR="00176131" w:rsidRPr="00013C84" w:rsidRDefault="00176131" w:rsidP="002A5EB8">
            <w:pPr>
              <w:rPr>
                <w:rFonts w:ascii="Arial" w:hAnsi="Arial" w:cs="Arial"/>
                <w:sz w:val="18"/>
                <w:szCs w:val="18"/>
                <w:lang w:eastAsia="en-GB"/>
              </w:rPr>
            </w:pPr>
            <w:r w:rsidRPr="00013C84">
              <w:rPr>
                <w:rFonts w:ascii="Arial" w:hAnsi="Arial" w:cs="Arial"/>
                <w:sz w:val="18"/>
                <w:szCs w:val="18"/>
                <w:lang w:eastAsia="en-GB"/>
              </w:rPr>
              <w:t> </w:t>
            </w:r>
          </w:p>
        </w:tc>
        <w:tc>
          <w:tcPr>
            <w:tcW w:w="283" w:type="dxa"/>
            <w:tcBorders>
              <w:top w:val="nil"/>
              <w:left w:val="nil"/>
              <w:bottom w:val="nil"/>
              <w:right w:val="single" w:sz="4" w:space="0" w:color="auto"/>
            </w:tcBorders>
            <w:shd w:val="clear" w:color="000000" w:fill="FFFFFF"/>
            <w:noWrap/>
            <w:vAlign w:val="bottom"/>
            <w:hideMark/>
          </w:tcPr>
          <w:p w14:paraId="0E359F3A" w14:textId="77777777" w:rsidR="00176131" w:rsidRPr="00FE532F" w:rsidRDefault="00176131" w:rsidP="002A5EB8">
            <w:pPr>
              <w:rPr>
                <w:rFonts w:ascii="Calibri" w:hAnsi="Calibri" w:cs="Calibri"/>
                <w:sz w:val="18"/>
                <w:szCs w:val="18"/>
                <w:lang w:eastAsia="en-GB"/>
              </w:rPr>
            </w:pPr>
            <w:r w:rsidRPr="00FE532F">
              <w:rPr>
                <w:rFonts w:ascii="Calibri" w:hAnsi="Calibri" w:cs="Calibri"/>
                <w:sz w:val="18"/>
                <w:szCs w:val="18"/>
                <w:lang w:eastAsia="en-GB"/>
              </w:rPr>
              <w:t> </w:t>
            </w:r>
          </w:p>
        </w:tc>
        <w:tc>
          <w:tcPr>
            <w:tcW w:w="2886" w:type="dxa"/>
            <w:tcBorders>
              <w:top w:val="nil"/>
              <w:left w:val="nil"/>
              <w:bottom w:val="nil"/>
              <w:right w:val="single" w:sz="4" w:space="0" w:color="auto"/>
            </w:tcBorders>
            <w:shd w:val="clear" w:color="000000" w:fill="FFFFFF"/>
            <w:noWrap/>
            <w:vAlign w:val="bottom"/>
            <w:hideMark/>
          </w:tcPr>
          <w:p w14:paraId="3A2A2D3E" w14:textId="77777777" w:rsidR="00176131" w:rsidRPr="00FE532F" w:rsidRDefault="00176131" w:rsidP="002A5EB8">
            <w:pPr>
              <w:rPr>
                <w:rFonts w:ascii="Calibri" w:hAnsi="Calibri" w:cs="Calibri"/>
                <w:sz w:val="18"/>
                <w:szCs w:val="18"/>
                <w:lang w:eastAsia="en-GB"/>
              </w:rPr>
            </w:pPr>
            <w:r w:rsidRPr="00FE532F">
              <w:rPr>
                <w:rFonts w:ascii="Calibri" w:hAnsi="Calibri" w:cs="Calibri"/>
                <w:sz w:val="18"/>
                <w:szCs w:val="18"/>
                <w:lang w:eastAsia="en-GB"/>
              </w:rPr>
              <w:t xml:space="preserve">Tender </w:t>
            </w:r>
            <w:r w:rsidRPr="00FE532F">
              <w:rPr>
                <w:rFonts w:ascii="Calibri" w:hAnsi="Calibri" w:cs="Calibri"/>
                <w:sz w:val="16"/>
                <w:szCs w:val="16"/>
                <w:lang w:eastAsia="en-GB"/>
              </w:rPr>
              <w:t>(date and reference</w:t>
            </w:r>
            <w:r w:rsidRPr="00FE532F">
              <w:rPr>
                <w:rFonts w:ascii="Calibri" w:hAnsi="Calibri" w:cs="Calibri"/>
                <w:sz w:val="18"/>
                <w:szCs w:val="18"/>
                <w:lang w:eastAsia="en-GB"/>
              </w:rPr>
              <w:t>):</w:t>
            </w:r>
          </w:p>
        </w:tc>
        <w:tc>
          <w:tcPr>
            <w:tcW w:w="4159" w:type="dxa"/>
            <w:gridSpan w:val="4"/>
            <w:tcBorders>
              <w:top w:val="nil"/>
              <w:left w:val="nil"/>
              <w:bottom w:val="nil"/>
              <w:right w:val="single" w:sz="4" w:space="0" w:color="000000"/>
            </w:tcBorders>
            <w:shd w:val="clear" w:color="000000" w:fill="FFFFFF"/>
            <w:noWrap/>
            <w:vAlign w:val="bottom"/>
            <w:hideMark/>
          </w:tcPr>
          <w:p w14:paraId="7F166DB3" w14:textId="77777777" w:rsidR="00176131" w:rsidRPr="00013C84" w:rsidRDefault="00176131" w:rsidP="002A5EB8">
            <w:pPr>
              <w:jc w:val="center"/>
              <w:rPr>
                <w:rFonts w:ascii="Arial" w:hAnsi="Arial" w:cs="Arial"/>
                <w:i/>
                <w:iCs/>
                <w:lang w:eastAsia="en-GB"/>
              </w:rPr>
            </w:pPr>
            <w:r w:rsidRPr="00013C84">
              <w:rPr>
                <w:rFonts w:ascii="Arial" w:hAnsi="Arial" w:cs="Arial"/>
                <w:i/>
                <w:iCs/>
                <w:lang w:eastAsia="en-GB"/>
              </w:rPr>
              <w:t> </w:t>
            </w:r>
          </w:p>
        </w:tc>
      </w:tr>
      <w:tr w:rsidR="00176131" w:rsidRPr="00013C84" w14:paraId="4B923F03" w14:textId="77777777" w:rsidTr="002A5EB8">
        <w:trPr>
          <w:trHeight w:val="375"/>
        </w:trPr>
        <w:tc>
          <w:tcPr>
            <w:tcW w:w="1371" w:type="dxa"/>
            <w:tcBorders>
              <w:top w:val="nil"/>
              <w:left w:val="single" w:sz="4" w:space="0" w:color="auto"/>
              <w:bottom w:val="nil"/>
              <w:right w:val="nil"/>
            </w:tcBorders>
            <w:shd w:val="clear" w:color="000000" w:fill="FFFFFF"/>
            <w:noWrap/>
            <w:vAlign w:val="bottom"/>
            <w:hideMark/>
          </w:tcPr>
          <w:p w14:paraId="0AF130D3" w14:textId="77777777" w:rsidR="00176131" w:rsidRPr="00013C84" w:rsidRDefault="00176131" w:rsidP="002A5EB8">
            <w:pPr>
              <w:rPr>
                <w:rFonts w:ascii="Arial" w:hAnsi="Arial" w:cs="Arial"/>
                <w:sz w:val="18"/>
                <w:szCs w:val="18"/>
                <w:lang w:eastAsia="en-GB"/>
              </w:rPr>
            </w:pPr>
            <w:r w:rsidRPr="00013C84">
              <w:rPr>
                <w:rFonts w:ascii="Arial" w:hAnsi="Arial" w:cs="Arial"/>
                <w:sz w:val="18"/>
                <w:szCs w:val="18"/>
                <w:lang w:eastAsia="en-GB"/>
              </w:rPr>
              <w:t xml:space="preserve">E-mail: </w:t>
            </w:r>
          </w:p>
        </w:tc>
        <w:tc>
          <w:tcPr>
            <w:tcW w:w="1136" w:type="dxa"/>
            <w:tcBorders>
              <w:top w:val="nil"/>
              <w:left w:val="nil"/>
              <w:bottom w:val="nil"/>
              <w:right w:val="nil"/>
            </w:tcBorders>
            <w:shd w:val="clear" w:color="000000" w:fill="FFFFFF"/>
            <w:noWrap/>
            <w:vAlign w:val="bottom"/>
            <w:hideMark/>
          </w:tcPr>
          <w:p w14:paraId="61EABBE8" w14:textId="77777777" w:rsidR="00176131" w:rsidRPr="00013C84" w:rsidRDefault="00176131" w:rsidP="002A5EB8">
            <w:pPr>
              <w:rPr>
                <w:rFonts w:ascii="Arial" w:hAnsi="Arial" w:cs="Arial"/>
                <w:sz w:val="18"/>
                <w:szCs w:val="18"/>
                <w:lang w:eastAsia="en-GB"/>
              </w:rPr>
            </w:pPr>
            <w:r w:rsidRPr="00013C84">
              <w:rPr>
                <w:rFonts w:ascii="Arial" w:hAnsi="Arial" w:cs="Arial"/>
                <w:sz w:val="18"/>
                <w:szCs w:val="18"/>
                <w:lang w:eastAsia="en-GB"/>
              </w:rPr>
              <w:t> </w:t>
            </w:r>
          </w:p>
        </w:tc>
        <w:tc>
          <w:tcPr>
            <w:tcW w:w="283" w:type="dxa"/>
            <w:tcBorders>
              <w:top w:val="nil"/>
              <w:left w:val="nil"/>
              <w:bottom w:val="nil"/>
              <w:right w:val="single" w:sz="4" w:space="0" w:color="auto"/>
            </w:tcBorders>
            <w:shd w:val="clear" w:color="000000" w:fill="FFFFFF"/>
            <w:noWrap/>
            <w:vAlign w:val="bottom"/>
            <w:hideMark/>
          </w:tcPr>
          <w:p w14:paraId="0537A866" w14:textId="77777777" w:rsidR="00176131" w:rsidRPr="00FE532F" w:rsidRDefault="00176131" w:rsidP="002A5EB8">
            <w:pPr>
              <w:rPr>
                <w:rFonts w:ascii="Calibri" w:hAnsi="Calibri" w:cs="Calibri"/>
                <w:sz w:val="18"/>
                <w:szCs w:val="18"/>
                <w:lang w:eastAsia="en-GB"/>
              </w:rPr>
            </w:pPr>
            <w:r w:rsidRPr="00FE532F">
              <w:rPr>
                <w:rFonts w:ascii="Calibri" w:hAnsi="Calibri" w:cs="Calibri"/>
                <w:sz w:val="18"/>
                <w:szCs w:val="18"/>
                <w:lang w:eastAsia="en-GB"/>
              </w:rPr>
              <w:t> </w:t>
            </w:r>
          </w:p>
        </w:tc>
        <w:tc>
          <w:tcPr>
            <w:tcW w:w="2886" w:type="dxa"/>
            <w:tcBorders>
              <w:top w:val="nil"/>
              <w:left w:val="nil"/>
              <w:bottom w:val="single" w:sz="4" w:space="0" w:color="auto"/>
              <w:right w:val="single" w:sz="4" w:space="0" w:color="auto"/>
            </w:tcBorders>
            <w:shd w:val="clear" w:color="000000" w:fill="FFFFFF"/>
            <w:noWrap/>
            <w:vAlign w:val="bottom"/>
            <w:hideMark/>
          </w:tcPr>
          <w:p w14:paraId="434400DC" w14:textId="77777777" w:rsidR="00176131" w:rsidRPr="00FE532F" w:rsidRDefault="00176131" w:rsidP="002A5EB8">
            <w:pPr>
              <w:rPr>
                <w:rFonts w:ascii="Calibri" w:hAnsi="Calibri" w:cs="Calibri"/>
                <w:sz w:val="18"/>
                <w:szCs w:val="18"/>
                <w:lang w:eastAsia="en-GB"/>
              </w:rPr>
            </w:pPr>
            <w:r w:rsidRPr="00FE532F">
              <w:rPr>
                <w:rFonts w:ascii="Calibri" w:hAnsi="Calibri" w:cs="Calibri"/>
                <w:sz w:val="18"/>
                <w:szCs w:val="18"/>
                <w:lang w:eastAsia="en-GB"/>
              </w:rPr>
              <w:t> </w:t>
            </w:r>
          </w:p>
        </w:tc>
        <w:tc>
          <w:tcPr>
            <w:tcW w:w="4159" w:type="dxa"/>
            <w:gridSpan w:val="4"/>
            <w:tcBorders>
              <w:top w:val="nil"/>
              <w:left w:val="nil"/>
              <w:bottom w:val="nil"/>
              <w:right w:val="single" w:sz="4" w:space="0" w:color="000000"/>
            </w:tcBorders>
            <w:shd w:val="clear" w:color="000000" w:fill="FFFFFF"/>
            <w:noWrap/>
            <w:vAlign w:val="bottom"/>
            <w:hideMark/>
          </w:tcPr>
          <w:p w14:paraId="22E1CD6B" w14:textId="77777777" w:rsidR="00176131" w:rsidRPr="00013C84" w:rsidRDefault="00176131" w:rsidP="002A5EB8">
            <w:pPr>
              <w:rPr>
                <w:rFonts w:ascii="Arial" w:hAnsi="Arial" w:cs="Arial"/>
                <w:lang w:eastAsia="en-GB"/>
              </w:rPr>
            </w:pPr>
            <w:r w:rsidRPr="00013C84">
              <w:rPr>
                <w:rFonts w:ascii="Arial" w:hAnsi="Arial" w:cs="Arial"/>
                <w:lang w:eastAsia="en-GB"/>
              </w:rPr>
              <w:t> </w:t>
            </w:r>
          </w:p>
        </w:tc>
      </w:tr>
      <w:tr w:rsidR="00176131" w:rsidRPr="00013C84" w14:paraId="38E580A6" w14:textId="77777777" w:rsidTr="002A5EB8">
        <w:trPr>
          <w:trHeight w:val="509"/>
        </w:trPr>
        <w:tc>
          <w:tcPr>
            <w:tcW w:w="9835" w:type="dxa"/>
            <w:gridSpan w:val="8"/>
            <w:vMerge w:val="restart"/>
            <w:tcBorders>
              <w:top w:val="single" w:sz="4" w:space="0" w:color="auto"/>
              <w:left w:val="single" w:sz="4" w:space="0" w:color="auto"/>
              <w:bottom w:val="single" w:sz="4" w:space="0" w:color="000000"/>
              <w:right w:val="single" w:sz="4" w:space="0" w:color="000000"/>
            </w:tcBorders>
            <w:vAlign w:val="center"/>
            <w:hideMark/>
          </w:tcPr>
          <w:p w14:paraId="44883852" w14:textId="16FEA1CA" w:rsidR="00176131" w:rsidRPr="00FE532F" w:rsidRDefault="00176131" w:rsidP="002A5EB8">
            <w:pPr>
              <w:rPr>
                <w:rFonts w:ascii="Calibri" w:hAnsi="Calibri" w:cs="Calibri"/>
                <w:lang w:eastAsia="en-GB"/>
              </w:rPr>
            </w:pPr>
            <w:r w:rsidRPr="00FE532F">
              <w:rPr>
                <w:rFonts w:ascii="Calibri" w:hAnsi="Calibri" w:cs="Calibri"/>
                <w:lang w:eastAsia="en-GB"/>
              </w:rPr>
              <w:t xml:space="preserve">This order is governed by Framework Contract No </w:t>
            </w:r>
            <w:r w:rsidR="00FE532F" w:rsidRPr="00FE532F">
              <w:rPr>
                <w:rFonts w:ascii="Calibri" w:hAnsi="Calibri" w:cs="Calibri"/>
                <w:b/>
                <w:bCs/>
                <w:lang w:eastAsia="en-GB"/>
              </w:rPr>
              <w:t>ERA 2026 02 FWC-0X</w:t>
            </w:r>
            <w:r w:rsidRPr="00FE532F">
              <w:rPr>
                <w:rFonts w:ascii="Calibri" w:hAnsi="Calibri" w:cs="Calibri"/>
                <w:lang w:eastAsia="en-GB"/>
              </w:rPr>
              <w:br/>
              <w:t xml:space="preserve"> in force from __________ to ___________</w:t>
            </w:r>
          </w:p>
        </w:tc>
      </w:tr>
      <w:tr w:rsidR="00176131" w:rsidRPr="00013C84" w14:paraId="2CD531F6" w14:textId="77777777" w:rsidTr="002A5EB8">
        <w:trPr>
          <w:trHeight w:val="517"/>
        </w:trPr>
        <w:tc>
          <w:tcPr>
            <w:tcW w:w="9835" w:type="dxa"/>
            <w:gridSpan w:val="8"/>
            <w:vMerge/>
            <w:tcBorders>
              <w:top w:val="single" w:sz="4" w:space="0" w:color="auto"/>
              <w:left w:val="single" w:sz="4" w:space="0" w:color="auto"/>
              <w:bottom w:val="single" w:sz="4" w:space="0" w:color="000000"/>
              <w:right w:val="single" w:sz="4" w:space="0" w:color="000000"/>
            </w:tcBorders>
            <w:vAlign w:val="center"/>
            <w:hideMark/>
          </w:tcPr>
          <w:p w14:paraId="5785387F" w14:textId="77777777" w:rsidR="00176131" w:rsidRPr="00FE532F" w:rsidRDefault="00176131" w:rsidP="002A5EB8">
            <w:pPr>
              <w:rPr>
                <w:rFonts w:ascii="Calibri" w:hAnsi="Calibri" w:cs="Calibri"/>
                <w:lang w:eastAsia="en-GB"/>
              </w:rPr>
            </w:pPr>
          </w:p>
        </w:tc>
      </w:tr>
      <w:tr w:rsidR="00176131" w:rsidRPr="00013C84" w14:paraId="14844E01" w14:textId="77777777" w:rsidTr="002A5EB8">
        <w:trPr>
          <w:trHeight w:val="345"/>
        </w:trPr>
        <w:tc>
          <w:tcPr>
            <w:tcW w:w="5676" w:type="dxa"/>
            <w:gridSpan w:val="4"/>
            <w:tcBorders>
              <w:top w:val="single" w:sz="4" w:space="0" w:color="auto"/>
              <w:left w:val="single" w:sz="4" w:space="0" w:color="auto"/>
              <w:bottom w:val="nil"/>
              <w:right w:val="single" w:sz="4" w:space="0" w:color="000000"/>
            </w:tcBorders>
            <w:shd w:val="clear" w:color="000000" w:fill="FFFFFF"/>
            <w:noWrap/>
            <w:vAlign w:val="bottom"/>
            <w:hideMark/>
          </w:tcPr>
          <w:p w14:paraId="09EA6B55" w14:textId="0837D2F6" w:rsidR="00176131" w:rsidRPr="00FE532F" w:rsidRDefault="00176131" w:rsidP="002A5EB8">
            <w:pPr>
              <w:jc w:val="center"/>
              <w:rPr>
                <w:rFonts w:ascii="Calibri" w:hAnsi="Calibri" w:cs="Calibri"/>
                <w:lang w:eastAsia="en-GB"/>
              </w:rPr>
            </w:pPr>
            <w:r w:rsidRPr="00FE532F">
              <w:rPr>
                <w:rFonts w:ascii="Calibri" w:hAnsi="Calibri" w:cs="Calibri"/>
                <w:lang w:eastAsia="en-GB"/>
              </w:rPr>
              <w:t>LISTING OF THE SERVICES</w:t>
            </w:r>
          </w:p>
        </w:tc>
        <w:tc>
          <w:tcPr>
            <w:tcW w:w="1080" w:type="dxa"/>
            <w:tcBorders>
              <w:top w:val="nil"/>
              <w:left w:val="nil"/>
              <w:bottom w:val="nil"/>
              <w:right w:val="single" w:sz="4" w:space="0" w:color="auto"/>
            </w:tcBorders>
            <w:shd w:val="clear" w:color="000000" w:fill="FFFFFF"/>
            <w:noWrap/>
            <w:vAlign w:val="bottom"/>
            <w:hideMark/>
          </w:tcPr>
          <w:p w14:paraId="012461DE" w14:textId="77777777" w:rsidR="00176131" w:rsidRPr="00FE532F" w:rsidRDefault="00176131" w:rsidP="002A5EB8">
            <w:pPr>
              <w:jc w:val="center"/>
              <w:rPr>
                <w:rFonts w:cstheme="minorHAnsi"/>
                <w:sz w:val="18"/>
                <w:szCs w:val="18"/>
                <w:lang w:eastAsia="en-GB"/>
              </w:rPr>
            </w:pPr>
            <w:r w:rsidRPr="00FE532F">
              <w:rPr>
                <w:rFonts w:cstheme="minorHAnsi"/>
                <w:sz w:val="18"/>
                <w:szCs w:val="18"/>
                <w:lang w:eastAsia="en-GB"/>
              </w:rPr>
              <w:t>UNIT</w:t>
            </w:r>
          </w:p>
        </w:tc>
        <w:tc>
          <w:tcPr>
            <w:tcW w:w="1176" w:type="dxa"/>
            <w:tcBorders>
              <w:top w:val="nil"/>
              <w:left w:val="nil"/>
              <w:bottom w:val="nil"/>
              <w:right w:val="single" w:sz="4" w:space="0" w:color="auto"/>
            </w:tcBorders>
            <w:shd w:val="clear" w:color="000000" w:fill="FFFFFF"/>
            <w:noWrap/>
            <w:vAlign w:val="bottom"/>
            <w:hideMark/>
          </w:tcPr>
          <w:p w14:paraId="6BCB27C9" w14:textId="77777777" w:rsidR="00176131" w:rsidRPr="00FE532F" w:rsidRDefault="00176131" w:rsidP="002A5EB8">
            <w:pPr>
              <w:jc w:val="center"/>
              <w:rPr>
                <w:rFonts w:cstheme="minorHAnsi"/>
                <w:sz w:val="18"/>
                <w:szCs w:val="18"/>
                <w:lang w:eastAsia="en-GB"/>
              </w:rPr>
            </w:pPr>
            <w:r w:rsidRPr="00FE532F">
              <w:rPr>
                <w:rFonts w:cstheme="minorHAnsi"/>
                <w:sz w:val="18"/>
                <w:szCs w:val="18"/>
                <w:lang w:eastAsia="en-GB"/>
              </w:rPr>
              <w:t>QUANTITY</w:t>
            </w:r>
          </w:p>
        </w:tc>
        <w:tc>
          <w:tcPr>
            <w:tcW w:w="1903" w:type="dxa"/>
            <w:gridSpan w:val="2"/>
            <w:tcBorders>
              <w:top w:val="single" w:sz="4" w:space="0" w:color="auto"/>
              <w:left w:val="nil"/>
              <w:bottom w:val="single" w:sz="4" w:space="0" w:color="auto"/>
              <w:right w:val="single" w:sz="4" w:space="0" w:color="000000"/>
            </w:tcBorders>
            <w:shd w:val="clear" w:color="000000" w:fill="FFFFFF"/>
            <w:noWrap/>
            <w:vAlign w:val="bottom"/>
            <w:hideMark/>
          </w:tcPr>
          <w:p w14:paraId="6BC23551" w14:textId="77777777" w:rsidR="00176131" w:rsidRPr="00FE532F" w:rsidRDefault="00176131" w:rsidP="002A5EB8">
            <w:pPr>
              <w:jc w:val="center"/>
              <w:rPr>
                <w:rFonts w:cstheme="minorHAnsi"/>
                <w:sz w:val="18"/>
                <w:szCs w:val="18"/>
                <w:lang w:eastAsia="en-GB"/>
              </w:rPr>
            </w:pPr>
            <w:r w:rsidRPr="00FE532F">
              <w:rPr>
                <w:rFonts w:cstheme="minorHAnsi"/>
                <w:sz w:val="18"/>
                <w:szCs w:val="18"/>
                <w:lang w:eastAsia="en-GB"/>
              </w:rPr>
              <w:t xml:space="preserve">PRICE in </w:t>
            </w:r>
            <w:r w:rsidRPr="00FE532F">
              <w:rPr>
                <w:rFonts w:cstheme="minorHAnsi"/>
                <w:sz w:val="16"/>
                <w:szCs w:val="16"/>
                <w:lang w:eastAsia="en-GB"/>
              </w:rPr>
              <w:t>€</w:t>
            </w:r>
          </w:p>
        </w:tc>
      </w:tr>
      <w:tr w:rsidR="00176131" w:rsidRPr="00013C84" w14:paraId="6814403A" w14:textId="77777777" w:rsidTr="002A5EB8">
        <w:trPr>
          <w:trHeight w:val="360"/>
        </w:trPr>
        <w:tc>
          <w:tcPr>
            <w:tcW w:w="5676" w:type="dxa"/>
            <w:gridSpan w:val="4"/>
            <w:tcBorders>
              <w:top w:val="nil"/>
              <w:left w:val="single" w:sz="4" w:space="0" w:color="auto"/>
              <w:bottom w:val="single" w:sz="4" w:space="0" w:color="auto"/>
              <w:right w:val="single" w:sz="4" w:space="0" w:color="000000"/>
            </w:tcBorders>
            <w:shd w:val="clear" w:color="000000" w:fill="FFFFFF"/>
            <w:noWrap/>
            <w:vAlign w:val="bottom"/>
            <w:hideMark/>
          </w:tcPr>
          <w:p w14:paraId="32B12D4B" w14:textId="60A4D9F1" w:rsidR="00176131" w:rsidRPr="00FE532F" w:rsidRDefault="00176131" w:rsidP="00FE532F">
            <w:pPr>
              <w:rPr>
                <w:rFonts w:ascii="Calibri" w:hAnsi="Calibri" w:cs="Calibri"/>
                <w:sz w:val="18"/>
                <w:szCs w:val="18"/>
                <w:lang w:eastAsia="en-GB"/>
              </w:rPr>
            </w:pPr>
          </w:p>
        </w:tc>
        <w:tc>
          <w:tcPr>
            <w:tcW w:w="1080" w:type="dxa"/>
            <w:tcBorders>
              <w:top w:val="nil"/>
              <w:left w:val="nil"/>
              <w:bottom w:val="single" w:sz="4" w:space="0" w:color="auto"/>
              <w:right w:val="single" w:sz="4" w:space="0" w:color="auto"/>
            </w:tcBorders>
            <w:shd w:val="clear" w:color="000000" w:fill="FFFFFF"/>
            <w:noWrap/>
            <w:vAlign w:val="bottom"/>
            <w:hideMark/>
          </w:tcPr>
          <w:p w14:paraId="5223612C" w14:textId="77777777" w:rsidR="00176131" w:rsidRPr="00FE532F" w:rsidRDefault="00176131" w:rsidP="002A5EB8">
            <w:pPr>
              <w:rPr>
                <w:rFonts w:cstheme="minorHAnsi"/>
                <w:sz w:val="18"/>
                <w:szCs w:val="18"/>
                <w:lang w:eastAsia="en-GB"/>
              </w:rPr>
            </w:pPr>
            <w:r w:rsidRPr="00FE532F">
              <w:rPr>
                <w:rFonts w:cstheme="minorHAnsi"/>
                <w:sz w:val="18"/>
                <w:szCs w:val="18"/>
                <w:lang w:eastAsia="en-GB"/>
              </w:rPr>
              <w:t> </w:t>
            </w:r>
          </w:p>
        </w:tc>
        <w:tc>
          <w:tcPr>
            <w:tcW w:w="1176" w:type="dxa"/>
            <w:tcBorders>
              <w:top w:val="nil"/>
              <w:left w:val="nil"/>
              <w:bottom w:val="single" w:sz="4" w:space="0" w:color="auto"/>
              <w:right w:val="single" w:sz="4" w:space="0" w:color="auto"/>
            </w:tcBorders>
            <w:shd w:val="clear" w:color="000000" w:fill="FFFFFF"/>
            <w:noWrap/>
            <w:vAlign w:val="bottom"/>
            <w:hideMark/>
          </w:tcPr>
          <w:p w14:paraId="3253C767" w14:textId="77777777" w:rsidR="00176131" w:rsidRPr="00FE532F" w:rsidRDefault="00176131" w:rsidP="002A5EB8">
            <w:pPr>
              <w:rPr>
                <w:rFonts w:cstheme="minorHAnsi"/>
                <w:sz w:val="18"/>
                <w:szCs w:val="18"/>
                <w:lang w:eastAsia="en-GB"/>
              </w:rPr>
            </w:pPr>
            <w:r w:rsidRPr="00FE532F">
              <w:rPr>
                <w:rFonts w:cstheme="minorHAnsi"/>
                <w:sz w:val="18"/>
                <w:szCs w:val="18"/>
                <w:lang w:eastAsia="en-GB"/>
              </w:rPr>
              <w:t> </w:t>
            </w:r>
          </w:p>
        </w:tc>
        <w:tc>
          <w:tcPr>
            <w:tcW w:w="1171" w:type="dxa"/>
            <w:tcBorders>
              <w:top w:val="nil"/>
              <w:left w:val="nil"/>
              <w:bottom w:val="single" w:sz="4" w:space="0" w:color="auto"/>
              <w:right w:val="single" w:sz="4" w:space="0" w:color="auto"/>
            </w:tcBorders>
            <w:shd w:val="clear" w:color="000000" w:fill="FFFFFF"/>
            <w:noWrap/>
            <w:vAlign w:val="bottom"/>
            <w:hideMark/>
          </w:tcPr>
          <w:p w14:paraId="53157BE8" w14:textId="77777777" w:rsidR="00176131" w:rsidRPr="00FE532F" w:rsidRDefault="00176131" w:rsidP="002A5EB8">
            <w:pPr>
              <w:jc w:val="center"/>
              <w:rPr>
                <w:rFonts w:cstheme="minorHAnsi"/>
                <w:sz w:val="16"/>
                <w:szCs w:val="16"/>
                <w:lang w:eastAsia="en-GB"/>
              </w:rPr>
            </w:pPr>
            <w:r w:rsidRPr="00FE532F">
              <w:rPr>
                <w:rFonts w:cstheme="minorHAnsi"/>
                <w:sz w:val="16"/>
                <w:szCs w:val="16"/>
                <w:lang w:eastAsia="en-GB"/>
              </w:rPr>
              <w:t>UNIT PRICE</w:t>
            </w:r>
          </w:p>
        </w:tc>
        <w:tc>
          <w:tcPr>
            <w:tcW w:w="732" w:type="dxa"/>
            <w:tcBorders>
              <w:top w:val="nil"/>
              <w:left w:val="nil"/>
              <w:bottom w:val="single" w:sz="4" w:space="0" w:color="auto"/>
              <w:right w:val="single" w:sz="4" w:space="0" w:color="auto"/>
            </w:tcBorders>
            <w:shd w:val="clear" w:color="000000" w:fill="FFFFFF"/>
            <w:noWrap/>
            <w:vAlign w:val="bottom"/>
            <w:hideMark/>
          </w:tcPr>
          <w:p w14:paraId="7A3F43AD" w14:textId="77777777" w:rsidR="00176131" w:rsidRPr="00FE532F" w:rsidRDefault="00176131" w:rsidP="002A5EB8">
            <w:pPr>
              <w:jc w:val="center"/>
              <w:rPr>
                <w:rFonts w:ascii="Calibri" w:hAnsi="Calibri" w:cs="Calibri"/>
                <w:sz w:val="16"/>
                <w:szCs w:val="16"/>
                <w:lang w:eastAsia="en-GB"/>
              </w:rPr>
            </w:pPr>
            <w:r w:rsidRPr="00FE532F">
              <w:rPr>
                <w:rFonts w:ascii="Calibri" w:hAnsi="Calibri" w:cs="Calibri"/>
                <w:sz w:val="16"/>
                <w:szCs w:val="16"/>
                <w:lang w:eastAsia="en-GB"/>
              </w:rPr>
              <w:t>TOTAL</w:t>
            </w:r>
          </w:p>
        </w:tc>
      </w:tr>
      <w:tr w:rsidR="00176131" w:rsidRPr="00013C84" w14:paraId="054F960C" w14:textId="77777777" w:rsidTr="002A5EB8">
        <w:trPr>
          <w:trHeight w:val="360"/>
        </w:trPr>
        <w:tc>
          <w:tcPr>
            <w:tcW w:w="5676" w:type="dxa"/>
            <w:gridSpan w:val="4"/>
            <w:tcBorders>
              <w:top w:val="single" w:sz="4" w:space="0" w:color="auto"/>
              <w:left w:val="single" w:sz="4" w:space="0" w:color="auto"/>
              <w:bottom w:val="nil"/>
              <w:right w:val="single" w:sz="4" w:space="0" w:color="000000"/>
            </w:tcBorders>
            <w:shd w:val="clear" w:color="000000" w:fill="FFFFFF"/>
            <w:noWrap/>
            <w:vAlign w:val="bottom"/>
            <w:hideMark/>
          </w:tcPr>
          <w:p w14:paraId="6BF0DEFD" w14:textId="77777777" w:rsidR="00176131" w:rsidRPr="00FE532F" w:rsidRDefault="00176131" w:rsidP="002A5EB8">
            <w:pPr>
              <w:rPr>
                <w:rFonts w:ascii="Calibri" w:hAnsi="Calibri" w:cs="Calibri"/>
                <w:lang w:eastAsia="en-GB"/>
              </w:rPr>
            </w:pPr>
            <w:r w:rsidRPr="00FE532F">
              <w:rPr>
                <w:rFonts w:ascii="Calibri" w:hAnsi="Calibri" w:cs="Calibri"/>
                <w:lang w:eastAsia="en-GB"/>
              </w:rPr>
              <w:t> </w:t>
            </w:r>
          </w:p>
        </w:tc>
        <w:tc>
          <w:tcPr>
            <w:tcW w:w="1080" w:type="dxa"/>
            <w:tcBorders>
              <w:top w:val="nil"/>
              <w:left w:val="nil"/>
              <w:bottom w:val="nil"/>
              <w:right w:val="nil"/>
            </w:tcBorders>
            <w:shd w:val="clear" w:color="000000" w:fill="FFFFFF"/>
            <w:noWrap/>
            <w:vAlign w:val="bottom"/>
            <w:hideMark/>
          </w:tcPr>
          <w:p w14:paraId="12A77BA9" w14:textId="77777777" w:rsidR="00176131" w:rsidRPr="00FE532F" w:rsidRDefault="00176131" w:rsidP="002A5EB8">
            <w:pPr>
              <w:jc w:val="right"/>
              <w:rPr>
                <w:rFonts w:cstheme="minorHAnsi"/>
                <w:lang w:eastAsia="en-GB"/>
              </w:rPr>
            </w:pPr>
            <w:r w:rsidRPr="00FE532F">
              <w:rPr>
                <w:rFonts w:cstheme="minorHAnsi"/>
                <w:lang w:eastAsia="en-GB"/>
              </w:rPr>
              <w:t> </w:t>
            </w:r>
          </w:p>
        </w:tc>
        <w:tc>
          <w:tcPr>
            <w:tcW w:w="1176" w:type="dxa"/>
            <w:tcBorders>
              <w:top w:val="nil"/>
              <w:left w:val="single" w:sz="4" w:space="0" w:color="auto"/>
              <w:bottom w:val="nil"/>
              <w:right w:val="nil"/>
            </w:tcBorders>
            <w:shd w:val="clear" w:color="000000" w:fill="FFFFFF"/>
            <w:noWrap/>
            <w:vAlign w:val="bottom"/>
            <w:hideMark/>
          </w:tcPr>
          <w:p w14:paraId="3E3FBDAA" w14:textId="77777777" w:rsidR="00176131" w:rsidRPr="00FE532F" w:rsidRDefault="00176131" w:rsidP="002A5EB8">
            <w:pPr>
              <w:jc w:val="right"/>
              <w:rPr>
                <w:rFonts w:cstheme="minorHAnsi"/>
                <w:lang w:eastAsia="en-GB"/>
              </w:rPr>
            </w:pPr>
            <w:r w:rsidRPr="00FE532F">
              <w:rPr>
                <w:rFonts w:cstheme="minorHAnsi"/>
                <w:lang w:eastAsia="en-GB"/>
              </w:rPr>
              <w:t> </w:t>
            </w:r>
          </w:p>
        </w:tc>
        <w:tc>
          <w:tcPr>
            <w:tcW w:w="1171" w:type="dxa"/>
            <w:tcBorders>
              <w:top w:val="nil"/>
              <w:left w:val="single" w:sz="4" w:space="0" w:color="auto"/>
              <w:bottom w:val="nil"/>
              <w:right w:val="nil"/>
            </w:tcBorders>
            <w:shd w:val="clear" w:color="000000" w:fill="FFFFFF"/>
            <w:noWrap/>
            <w:vAlign w:val="bottom"/>
            <w:hideMark/>
          </w:tcPr>
          <w:p w14:paraId="2E5BF03C" w14:textId="77777777" w:rsidR="00176131" w:rsidRPr="00FE532F" w:rsidRDefault="00176131" w:rsidP="002A5EB8">
            <w:pPr>
              <w:jc w:val="right"/>
              <w:rPr>
                <w:rFonts w:cstheme="minorHAnsi"/>
                <w:lang w:eastAsia="en-GB"/>
              </w:rPr>
            </w:pPr>
            <w:r w:rsidRPr="00FE532F">
              <w:rPr>
                <w:rFonts w:cstheme="minorHAnsi"/>
                <w:lang w:eastAsia="en-GB"/>
              </w:rPr>
              <w:t> </w:t>
            </w:r>
          </w:p>
        </w:tc>
        <w:tc>
          <w:tcPr>
            <w:tcW w:w="732" w:type="dxa"/>
            <w:tcBorders>
              <w:top w:val="nil"/>
              <w:left w:val="single" w:sz="4" w:space="0" w:color="auto"/>
              <w:bottom w:val="nil"/>
              <w:right w:val="single" w:sz="4" w:space="0" w:color="auto"/>
            </w:tcBorders>
            <w:shd w:val="clear" w:color="000000" w:fill="FFFFFF"/>
            <w:noWrap/>
            <w:vAlign w:val="bottom"/>
            <w:hideMark/>
          </w:tcPr>
          <w:p w14:paraId="181C0098" w14:textId="77777777" w:rsidR="00176131" w:rsidRPr="00013C84" w:rsidRDefault="00176131" w:rsidP="002A5EB8">
            <w:pPr>
              <w:jc w:val="right"/>
              <w:rPr>
                <w:rFonts w:ascii="Arial" w:hAnsi="Arial" w:cs="Arial"/>
                <w:lang w:eastAsia="en-GB"/>
              </w:rPr>
            </w:pPr>
            <w:r w:rsidRPr="00013C84">
              <w:rPr>
                <w:rFonts w:ascii="Arial" w:hAnsi="Arial" w:cs="Arial"/>
                <w:lang w:eastAsia="en-GB"/>
              </w:rPr>
              <w:t> </w:t>
            </w:r>
          </w:p>
        </w:tc>
      </w:tr>
      <w:tr w:rsidR="00176131" w:rsidRPr="00013C84" w14:paraId="459D05E5" w14:textId="77777777" w:rsidTr="002A5EB8">
        <w:trPr>
          <w:trHeight w:val="360"/>
        </w:trPr>
        <w:tc>
          <w:tcPr>
            <w:tcW w:w="5676" w:type="dxa"/>
            <w:gridSpan w:val="4"/>
            <w:tcBorders>
              <w:top w:val="nil"/>
              <w:left w:val="single" w:sz="4" w:space="0" w:color="auto"/>
              <w:bottom w:val="nil"/>
              <w:right w:val="single" w:sz="4" w:space="0" w:color="000000"/>
            </w:tcBorders>
            <w:shd w:val="clear" w:color="000000" w:fill="FFFFFF"/>
            <w:noWrap/>
            <w:vAlign w:val="bottom"/>
            <w:hideMark/>
          </w:tcPr>
          <w:p w14:paraId="593C0121" w14:textId="77777777" w:rsidR="00176131" w:rsidRPr="00FE532F" w:rsidRDefault="00176131" w:rsidP="002A5EB8">
            <w:pPr>
              <w:rPr>
                <w:rFonts w:ascii="Calibri" w:hAnsi="Calibri" w:cs="Calibri"/>
                <w:lang w:eastAsia="en-GB"/>
              </w:rPr>
            </w:pPr>
            <w:r w:rsidRPr="00FE532F">
              <w:rPr>
                <w:rFonts w:ascii="Calibri" w:hAnsi="Calibri" w:cs="Calibri"/>
                <w:lang w:eastAsia="en-GB"/>
              </w:rPr>
              <w:t> </w:t>
            </w:r>
          </w:p>
        </w:tc>
        <w:tc>
          <w:tcPr>
            <w:tcW w:w="1080" w:type="dxa"/>
            <w:tcBorders>
              <w:top w:val="nil"/>
              <w:left w:val="nil"/>
              <w:bottom w:val="nil"/>
              <w:right w:val="nil"/>
            </w:tcBorders>
            <w:shd w:val="clear" w:color="000000" w:fill="FFFFFF"/>
            <w:noWrap/>
            <w:vAlign w:val="bottom"/>
            <w:hideMark/>
          </w:tcPr>
          <w:p w14:paraId="6E0446B9" w14:textId="77777777" w:rsidR="00176131" w:rsidRPr="00FE532F" w:rsidRDefault="00176131" w:rsidP="002A5EB8">
            <w:pPr>
              <w:jc w:val="right"/>
              <w:rPr>
                <w:rFonts w:cstheme="minorHAnsi"/>
                <w:lang w:eastAsia="en-GB"/>
              </w:rPr>
            </w:pPr>
            <w:r w:rsidRPr="00FE532F">
              <w:rPr>
                <w:rFonts w:cstheme="minorHAnsi"/>
                <w:lang w:eastAsia="en-GB"/>
              </w:rPr>
              <w:t> </w:t>
            </w:r>
          </w:p>
        </w:tc>
        <w:tc>
          <w:tcPr>
            <w:tcW w:w="1176" w:type="dxa"/>
            <w:tcBorders>
              <w:top w:val="nil"/>
              <w:left w:val="single" w:sz="4" w:space="0" w:color="auto"/>
              <w:bottom w:val="nil"/>
              <w:right w:val="nil"/>
            </w:tcBorders>
            <w:shd w:val="clear" w:color="000000" w:fill="FFFFFF"/>
            <w:noWrap/>
            <w:vAlign w:val="bottom"/>
            <w:hideMark/>
          </w:tcPr>
          <w:p w14:paraId="351A0B16" w14:textId="77777777" w:rsidR="00176131" w:rsidRPr="00FE532F" w:rsidRDefault="00176131" w:rsidP="002A5EB8">
            <w:pPr>
              <w:jc w:val="right"/>
              <w:rPr>
                <w:rFonts w:cstheme="minorHAnsi"/>
                <w:lang w:eastAsia="en-GB"/>
              </w:rPr>
            </w:pPr>
            <w:r w:rsidRPr="00FE532F">
              <w:rPr>
                <w:rFonts w:cstheme="minorHAnsi"/>
                <w:lang w:eastAsia="en-GB"/>
              </w:rPr>
              <w:t> </w:t>
            </w:r>
          </w:p>
        </w:tc>
        <w:tc>
          <w:tcPr>
            <w:tcW w:w="1171" w:type="dxa"/>
            <w:tcBorders>
              <w:top w:val="nil"/>
              <w:left w:val="single" w:sz="4" w:space="0" w:color="auto"/>
              <w:bottom w:val="nil"/>
              <w:right w:val="nil"/>
            </w:tcBorders>
            <w:shd w:val="clear" w:color="000000" w:fill="FFFFFF"/>
            <w:noWrap/>
            <w:vAlign w:val="bottom"/>
            <w:hideMark/>
          </w:tcPr>
          <w:p w14:paraId="432829C7" w14:textId="77777777" w:rsidR="00176131" w:rsidRPr="00FE532F" w:rsidRDefault="00176131" w:rsidP="002A5EB8">
            <w:pPr>
              <w:jc w:val="right"/>
              <w:rPr>
                <w:rFonts w:cstheme="minorHAnsi"/>
                <w:lang w:eastAsia="en-GB"/>
              </w:rPr>
            </w:pPr>
            <w:r w:rsidRPr="00FE532F">
              <w:rPr>
                <w:rFonts w:cstheme="minorHAnsi"/>
                <w:lang w:eastAsia="en-GB"/>
              </w:rPr>
              <w:t> </w:t>
            </w:r>
          </w:p>
        </w:tc>
        <w:tc>
          <w:tcPr>
            <w:tcW w:w="732" w:type="dxa"/>
            <w:tcBorders>
              <w:top w:val="nil"/>
              <w:left w:val="single" w:sz="4" w:space="0" w:color="auto"/>
              <w:bottom w:val="nil"/>
              <w:right w:val="single" w:sz="4" w:space="0" w:color="auto"/>
            </w:tcBorders>
            <w:shd w:val="clear" w:color="000000" w:fill="FFFFFF"/>
            <w:noWrap/>
            <w:vAlign w:val="bottom"/>
            <w:hideMark/>
          </w:tcPr>
          <w:p w14:paraId="76D78883" w14:textId="77777777" w:rsidR="00176131" w:rsidRPr="00013C84" w:rsidRDefault="00176131" w:rsidP="002A5EB8">
            <w:pPr>
              <w:jc w:val="right"/>
              <w:rPr>
                <w:rFonts w:ascii="Arial" w:hAnsi="Arial" w:cs="Arial"/>
                <w:lang w:eastAsia="en-GB"/>
              </w:rPr>
            </w:pPr>
            <w:r w:rsidRPr="00013C84">
              <w:rPr>
                <w:rFonts w:ascii="Arial" w:hAnsi="Arial" w:cs="Arial"/>
                <w:lang w:eastAsia="en-GB"/>
              </w:rPr>
              <w:t> </w:t>
            </w:r>
          </w:p>
        </w:tc>
      </w:tr>
      <w:tr w:rsidR="00176131" w:rsidRPr="00013C84" w14:paraId="37477413" w14:textId="77777777" w:rsidTr="002A5EB8">
        <w:trPr>
          <w:trHeight w:val="360"/>
        </w:trPr>
        <w:tc>
          <w:tcPr>
            <w:tcW w:w="5676" w:type="dxa"/>
            <w:gridSpan w:val="4"/>
            <w:tcBorders>
              <w:top w:val="nil"/>
              <w:left w:val="single" w:sz="4" w:space="0" w:color="auto"/>
              <w:bottom w:val="nil"/>
              <w:right w:val="single" w:sz="4" w:space="0" w:color="000000"/>
            </w:tcBorders>
            <w:shd w:val="clear" w:color="000000" w:fill="FFFFFF"/>
            <w:noWrap/>
            <w:vAlign w:val="bottom"/>
            <w:hideMark/>
          </w:tcPr>
          <w:p w14:paraId="2EF29E49" w14:textId="0DA23BBD" w:rsidR="00176131" w:rsidRPr="00FE532F" w:rsidRDefault="00176131" w:rsidP="002A5EB8">
            <w:pPr>
              <w:rPr>
                <w:rFonts w:ascii="Calibri" w:hAnsi="Calibri" w:cs="Calibri"/>
                <w:lang w:eastAsia="en-GB"/>
              </w:rPr>
            </w:pPr>
          </w:p>
        </w:tc>
        <w:tc>
          <w:tcPr>
            <w:tcW w:w="1080" w:type="dxa"/>
            <w:tcBorders>
              <w:top w:val="nil"/>
              <w:left w:val="nil"/>
              <w:bottom w:val="single" w:sz="4" w:space="0" w:color="auto"/>
              <w:right w:val="nil"/>
            </w:tcBorders>
            <w:shd w:val="clear" w:color="000000" w:fill="FFFFFF"/>
            <w:noWrap/>
            <w:vAlign w:val="bottom"/>
            <w:hideMark/>
          </w:tcPr>
          <w:p w14:paraId="2CAF29EB" w14:textId="77777777" w:rsidR="00176131" w:rsidRPr="00FE532F" w:rsidRDefault="00176131" w:rsidP="002A5EB8">
            <w:pPr>
              <w:jc w:val="right"/>
              <w:rPr>
                <w:rFonts w:cstheme="minorHAnsi"/>
                <w:lang w:eastAsia="en-GB"/>
              </w:rPr>
            </w:pPr>
            <w:r w:rsidRPr="00FE532F">
              <w:rPr>
                <w:rFonts w:cstheme="minorHAnsi"/>
                <w:lang w:eastAsia="en-GB"/>
              </w:rPr>
              <w:t> </w:t>
            </w:r>
          </w:p>
        </w:tc>
        <w:tc>
          <w:tcPr>
            <w:tcW w:w="1176" w:type="dxa"/>
            <w:tcBorders>
              <w:top w:val="nil"/>
              <w:left w:val="single" w:sz="4" w:space="0" w:color="auto"/>
              <w:bottom w:val="single" w:sz="4" w:space="0" w:color="auto"/>
              <w:right w:val="nil"/>
            </w:tcBorders>
            <w:shd w:val="clear" w:color="000000" w:fill="FFFFFF"/>
            <w:noWrap/>
            <w:vAlign w:val="bottom"/>
            <w:hideMark/>
          </w:tcPr>
          <w:p w14:paraId="56E7D637" w14:textId="77777777" w:rsidR="00176131" w:rsidRPr="00FE532F" w:rsidRDefault="00176131" w:rsidP="002A5EB8">
            <w:pPr>
              <w:jc w:val="right"/>
              <w:rPr>
                <w:rFonts w:cstheme="minorHAnsi"/>
                <w:lang w:eastAsia="en-GB"/>
              </w:rPr>
            </w:pPr>
            <w:r w:rsidRPr="00FE532F">
              <w:rPr>
                <w:rFonts w:cstheme="minorHAnsi"/>
                <w:lang w:eastAsia="en-GB"/>
              </w:rPr>
              <w:t> </w:t>
            </w:r>
          </w:p>
        </w:tc>
        <w:tc>
          <w:tcPr>
            <w:tcW w:w="1171" w:type="dxa"/>
            <w:tcBorders>
              <w:top w:val="nil"/>
              <w:left w:val="single" w:sz="4" w:space="0" w:color="auto"/>
              <w:bottom w:val="single" w:sz="4" w:space="0" w:color="auto"/>
              <w:right w:val="single" w:sz="4" w:space="0" w:color="auto"/>
            </w:tcBorders>
            <w:shd w:val="clear" w:color="000000" w:fill="FFFFFF"/>
            <w:noWrap/>
            <w:vAlign w:val="bottom"/>
            <w:hideMark/>
          </w:tcPr>
          <w:p w14:paraId="1711DE84" w14:textId="77777777" w:rsidR="00176131" w:rsidRPr="00FE532F" w:rsidRDefault="00176131" w:rsidP="002A5EB8">
            <w:pPr>
              <w:jc w:val="right"/>
              <w:rPr>
                <w:rFonts w:cstheme="minorHAnsi"/>
                <w:lang w:eastAsia="en-GB"/>
              </w:rPr>
            </w:pPr>
            <w:r w:rsidRPr="00FE532F">
              <w:rPr>
                <w:rFonts w:cstheme="minorHAnsi"/>
                <w:lang w:eastAsia="en-GB"/>
              </w:rPr>
              <w:t> </w:t>
            </w:r>
          </w:p>
        </w:tc>
        <w:tc>
          <w:tcPr>
            <w:tcW w:w="732" w:type="dxa"/>
            <w:tcBorders>
              <w:top w:val="nil"/>
              <w:left w:val="nil"/>
              <w:bottom w:val="nil"/>
              <w:right w:val="single" w:sz="4" w:space="0" w:color="auto"/>
            </w:tcBorders>
            <w:shd w:val="clear" w:color="000000" w:fill="FFFFFF"/>
            <w:noWrap/>
            <w:vAlign w:val="bottom"/>
            <w:hideMark/>
          </w:tcPr>
          <w:p w14:paraId="23921BF6" w14:textId="77777777" w:rsidR="00176131" w:rsidRPr="00013C84" w:rsidRDefault="00176131" w:rsidP="002A5EB8">
            <w:pPr>
              <w:jc w:val="right"/>
              <w:rPr>
                <w:rFonts w:ascii="Arial" w:hAnsi="Arial" w:cs="Arial"/>
                <w:lang w:eastAsia="en-GB"/>
              </w:rPr>
            </w:pPr>
            <w:r w:rsidRPr="00013C84">
              <w:rPr>
                <w:rFonts w:ascii="Arial" w:hAnsi="Arial" w:cs="Arial"/>
                <w:lang w:eastAsia="en-GB"/>
              </w:rPr>
              <w:t> </w:t>
            </w:r>
          </w:p>
        </w:tc>
      </w:tr>
      <w:tr w:rsidR="00176131" w:rsidRPr="00013C84" w14:paraId="275261D3" w14:textId="77777777" w:rsidTr="002A5EB8">
        <w:trPr>
          <w:trHeight w:val="405"/>
        </w:trPr>
        <w:tc>
          <w:tcPr>
            <w:tcW w:w="5676" w:type="dxa"/>
            <w:gridSpan w:val="4"/>
            <w:vMerge w:val="restart"/>
            <w:tcBorders>
              <w:top w:val="single" w:sz="4" w:space="0" w:color="auto"/>
              <w:left w:val="single" w:sz="4" w:space="0" w:color="auto"/>
              <w:bottom w:val="single" w:sz="4" w:space="0" w:color="000000"/>
              <w:right w:val="single" w:sz="4" w:space="0" w:color="000000"/>
            </w:tcBorders>
            <w:vAlign w:val="center"/>
            <w:hideMark/>
          </w:tcPr>
          <w:p w14:paraId="0B4FD5A6" w14:textId="77777777" w:rsidR="00FE532F" w:rsidRDefault="00FE532F" w:rsidP="00FE532F">
            <w:pPr>
              <w:jc w:val="both"/>
              <w:rPr>
                <w:rFonts w:ascii="Calibri" w:hAnsi="Calibri" w:cs="Calibri"/>
                <w:i/>
                <w:iCs/>
                <w:sz w:val="16"/>
                <w:szCs w:val="16"/>
                <w:lang w:eastAsia="en-GB"/>
              </w:rPr>
            </w:pPr>
          </w:p>
          <w:p w14:paraId="49F11E8D" w14:textId="77777777" w:rsidR="00FE532F" w:rsidRDefault="00FE532F" w:rsidP="00FE532F">
            <w:pPr>
              <w:jc w:val="both"/>
              <w:rPr>
                <w:rFonts w:ascii="Calibri" w:hAnsi="Calibri" w:cs="Calibri"/>
                <w:i/>
                <w:iCs/>
                <w:sz w:val="16"/>
                <w:szCs w:val="16"/>
                <w:lang w:eastAsia="en-GB"/>
              </w:rPr>
            </w:pPr>
          </w:p>
          <w:p w14:paraId="74737C3E" w14:textId="77777777" w:rsidR="00FE532F" w:rsidRDefault="00FE532F" w:rsidP="00FE532F">
            <w:pPr>
              <w:jc w:val="both"/>
              <w:rPr>
                <w:rFonts w:ascii="Calibri" w:hAnsi="Calibri" w:cs="Calibri"/>
                <w:i/>
                <w:iCs/>
                <w:sz w:val="16"/>
                <w:szCs w:val="16"/>
                <w:lang w:eastAsia="en-GB"/>
              </w:rPr>
            </w:pPr>
          </w:p>
          <w:p w14:paraId="733454D2" w14:textId="77777777" w:rsidR="00FE532F" w:rsidRDefault="00FE532F" w:rsidP="00FE532F">
            <w:pPr>
              <w:jc w:val="both"/>
              <w:rPr>
                <w:rFonts w:ascii="Calibri" w:hAnsi="Calibri" w:cs="Calibri"/>
                <w:i/>
                <w:iCs/>
                <w:sz w:val="16"/>
                <w:szCs w:val="16"/>
                <w:lang w:eastAsia="en-GB"/>
              </w:rPr>
            </w:pPr>
          </w:p>
          <w:p w14:paraId="524BCC52" w14:textId="77777777" w:rsidR="00FE532F" w:rsidRDefault="00FE532F" w:rsidP="00FE532F">
            <w:pPr>
              <w:jc w:val="both"/>
              <w:rPr>
                <w:rFonts w:ascii="Calibri" w:hAnsi="Calibri" w:cs="Calibri"/>
                <w:i/>
                <w:iCs/>
                <w:sz w:val="16"/>
                <w:szCs w:val="16"/>
                <w:lang w:eastAsia="en-GB"/>
              </w:rPr>
            </w:pPr>
          </w:p>
          <w:p w14:paraId="771BE3B3" w14:textId="77777777" w:rsidR="00FE532F" w:rsidRDefault="00FE532F" w:rsidP="00FE532F">
            <w:pPr>
              <w:jc w:val="both"/>
              <w:rPr>
                <w:rFonts w:ascii="Calibri" w:hAnsi="Calibri" w:cs="Calibri"/>
                <w:i/>
                <w:iCs/>
                <w:sz w:val="16"/>
                <w:szCs w:val="16"/>
                <w:lang w:eastAsia="en-GB"/>
              </w:rPr>
            </w:pPr>
          </w:p>
          <w:p w14:paraId="57678D1E" w14:textId="77777777" w:rsidR="00FE532F" w:rsidRDefault="00FE532F" w:rsidP="00FE532F">
            <w:pPr>
              <w:jc w:val="both"/>
              <w:rPr>
                <w:rFonts w:ascii="Calibri" w:hAnsi="Calibri" w:cs="Calibri"/>
                <w:i/>
                <w:iCs/>
                <w:sz w:val="16"/>
                <w:szCs w:val="16"/>
                <w:lang w:eastAsia="en-GB"/>
              </w:rPr>
            </w:pPr>
          </w:p>
          <w:p w14:paraId="4B4E616D" w14:textId="77777777" w:rsidR="00FE532F" w:rsidRDefault="00FE532F" w:rsidP="00FE532F">
            <w:pPr>
              <w:jc w:val="both"/>
              <w:rPr>
                <w:rFonts w:ascii="Calibri" w:hAnsi="Calibri" w:cs="Calibri"/>
                <w:i/>
                <w:iCs/>
                <w:sz w:val="16"/>
                <w:szCs w:val="16"/>
                <w:lang w:eastAsia="en-GB"/>
              </w:rPr>
            </w:pPr>
          </w:p>
          <w:p w14:paraId="258E453C" w14:textId="77777777" w:rsidR="00FE532F" w:rsidRDefault="00FE532F" w:rsidP="00FE532F">
            <w:pPr>
              <w:jc w:val="both"/>
              <w:rPr>
                <w:rFonts w:ascii="Calibri" w:hAnsi="Calibri" w:cs="Calibri"/>
                <w:i/>
                <w:iCs/>
                <w:sz w:val="16"/>
                <w:szCs w:val="16"/>
                <w:lang w:eastAsia="en-GB"/>
              </w:rPr>
            </w:pPr>
          </w:p>
          <w:p w14:paraId="1BDE7815" w14:textId="18FC63D3" w:rsidR="00FE532F" w:rsidRPr="00FE532F" w:rsidRDefault="00176131" w:rsidP="00FE532F">
            <w:pPr>
              <w:jc w:val="both"/>
              <w:rPr>
                <w:rFonts w:ascii="Calibri" w:hAnsi="Calibri" w:cs="Calibri"/>
                <w:i/>
                <w:iCs/>
                <w:sz w:val="16"/>
                <w:szCs w:val="16"/>
                <w:lang w:eastAsia="en-GB"/>
              </w:rPr>
            </w:pPr>
            <w:r w:rsidRPr="00FE532F">
              <w:rPr>
                <w:rFonts w:ascii="Calibri" w:hAnsi="Calibri" w:cs="Calibri"/>
                <w:i/>
                <w:iCs/>
                <w:sz w:val="16"/>
                <w:szCs w:val="16"/>
                <w:lang w:eastAsia="en-GB"/>
              </w:rPr>
              <w:t xml:space="preserve">In accordance with Articles 3 and 4 of the Protocol on the Privileges and Immunities of the European Union, the </w:t>
            </w:r>
            <w:r w:rsidR="00E94DCB" w:rsidRPr="00FE532F">
              <w:rPr>
                <w:rFonts w:ascii="Calibri" w:hAnsi="Calibri" w:cs="Calibri"/>
                <w:i/>
                <w:iCs/>
                <w:sz w:val="16"/>
                <w:szCs w:val="16"/>
                <w:lang w:eastAsia="en-GB"/>
              </w:rPr>
              <w:t>Agency</w:t>
            </w:r>
            <w:r w:rsidRPr="00FE532F">
              <w:rPr>
                <w:rFonts w:ascii="Calibri" w:hAnsi="Calibri" w:cs="Calibri"/>
                <w:i/>
                <w:iCs/>
                <w:sz w:val="16"/>
                <w:szCs w:val="16"/>
                <w:lang w:eastAsia="en-GB"/>
              </w:rPr>
              <w:t xml:space="preserve"> is exempt from all taxes and dues, including value added tax, on payments due under this contract. </w:t>
            </w:r>
          </w:p>
          <w:p w14:paraId="4B3CD039" w14:textId="40B18496" w:rsidR="00176131" w:rsidRPr="00FE532F" w:rsidRDefault="00176131" w:rsidP="00FE532F">
            <w:pPr>
              <w:jc w:val="both"/>
              <w:rPr>
                <w:rFonts w:ascii="Calibri" w:hAnsi="Calibri" w:cs="Calibri"/>
                <w:sz w:val="16"/>
                <w:szCs w:val="16"/>
                <w:lang w:eastAsia="en-GB"/>
              </w:rPr>
            </w:pPr>
            <w:r w:rsidRPr="00FE532F">
              <w:rPr>
                <w:rFonts w:ascii="Calibri" w:hAnsi="Calibri" w:cs="Calibri"/>
                <w:i/>
                <w:iCs/>
                <w:sz w:val="16"/>
                <w:szCs w:val="16"/>
                <w:lang w:eastAsia="en-GB"/>
              </w:rPr>
              <w:t xml:space="preserve">For intra-community purchases, the statement ’VAT Exemption / European Union / Article 151 of Council Directive 2006/112/EC’ should be added on the invoice. </w:t>
            </w:r>
            <w:r w:rsidRPr="00FE532F">
              <w:rPr>
                <w:rFonts w:ascii="Calibri" w:hAnsi="Calibri" w:cs="Calibri"/>
                <w:i/>
                <w:iCs/>
                <w:sz w:val="16"/>
                <w:szCs w:val="16"/>
                <w:lang w:eastAsia="en-GB"/>
              </w:rPr>
              <w:br/>
            </w:r>
          </w:p>
        </w:tc>
        <w:tc>
          <w:tcPr>
            <w:tcW w:w="1080" w:type="dxa"/>
            <w:tcBorders>
              <w:top w:val="nil"/>
              <w:left w:val="nil"/>
              <w:bottom w:val="nil"/>
              <w:right w:val="nil"/>
            </w:tcBorders>
            <w:shd w:val="clear" w:color="000000" w:fill="FFFFFF"/>
            <w:noWrap/>
            <w:vAlign w:val="bottom"/>
            <w:hideMark/>
          </w:tcPr>
          <w:p w14:paraId="770CF3F2" w14:textId="77777777" w:rsidR="00176131" w:rsidRPr="00FE532F" w:rsidRDefault="00176131" w:rsidP="002A5EB8">
            <w:pPr>
              <w:rPr>
                <w:rFonts w:cstheme="minorHAnsi"/>
                <w:sz w:val="18"/>
                <w:szCs w:val="18"/>
                <w:lang w:eastAsia="en-GB"/>
              </w:rPr>
            </w:pPr>
            <w:r w:rsidRPr="00FE532F">
              <w:rPr>
                <w:rFonts w:cstheme="minorHAnsi"/>
                <w:sz w:val="18"/>
                <w:szCs w:val="18"/>
                <w:lang w:eastAsia="en-GB"/>
              </w:rPr>
              <w:t> </w:t>
            </w:r>
          </w:p>
        </w:tc>
        <w:tc>
          <w:tcPr>
            <w:tcW w:w="1176" w:type="dxa"/>
            <w:tcBorders>
              <w:top w:val="nil"/>
              <w:left w:val="nil"/>
              <w:bottom w:val="nil"/>
              <w:right w:val="nil"/>
            </w:tcBorders>
            <w:shd w:val="clear" w:color="000000" w:fill="FFFFFF"/>
            <w:noWrap/>
            <w:vAlign w:val="bottom"/>
            <w:hideMark/>
          </w:tcPr>
          <w:p w14:paraId="46F77191" w14:textId="77777777" w:rsidR="00176131" w:rsidRPr="00FE532F" w:rsidRDefault="00176131" w:rsidP="002A5EB8">
            <w:pPr>
              <w:jc w:val="right"/>
              <w:rPr>
                <w:rFonts w:cstheme="minorHAnsi"/>
                <w:lang w:eastAsia="en-GB"/>
              </w:rPr>
            </w:pPr>
            <w:r w:rsidRPr="00FE532F">
              <w:rPr>
                <w:rFonts w:cstheme="minorHAnsi"/>
                <w:lang w:eastAsia="en-GB"/>
              </w:rPr>
              <w:t> </w:t>
            </w:r>
          </w:p>
        </w:tc>
        <w:tc>
          <w:tcPr>
            <w:tcW w:w="1171" w:type="dxa"/>
            <w:tcBorders>
              <w:top w:val="nil"/>
              <w:left w:val="nil"/>
              <w:bottom w:val="nil"/>
              <w:right w:val="nil"/>
            </w:tcBorders>
            <w:shd w:val="clear" w:color="000000" w:fill="FFFFFF"/>
            <w:noWrap/>
            <w:vAlign w:val="bottom"/>
            <w:hideMark/>
          </w:tcPr>
          <w:p w14:paraId="1DCC9BD3" w14:textId="77777777" w:rsidR="00176131" w:rsidRPr="00FE532F" w:rsidRDefault="00176131" w:rsidP="002A5EB8">
            <w:pPr>
              <w:rPr>
                <w:rFonts w:cstheme="minorHAnsi"/>
                <w:sz w:val="18"/>
                <w:szCs w:val="18"/>
                <w:lang w:eastAsia="en-GB"/>
              </w:rPr>
            </w:pPr>
            <w:r w:rsidRPr="00FE532F">
              <w:rPr>
                <w:rFonts w:cstheme="minorHAnsi"/>
                <w:sz w:val="18"/>
                <w:szCs w:val="18"/>
                <w:lang w:eastAsia="en-GB"/>
              </w:rPr>
              <w:t> </w:t>
            </w:r>
          </w:p>
        </w:tc>
        <w:tc>
          <w:tcPr>
            <w:tcW w:w="732" w:type="dxa"/>
            <w:tcBorders>
              <w:top w:val="single" w:sz="4" w:space="0" w:color="auto"/>
              <w:left w:val="nil"/>
              <w:bottom w:val="nil"/>
              <w:right w:val="single" w:sz="4" w:space="0" w:color="auto"/>
            </w:tcBorders>
            <w:shd w:val="clear" w:color="000000" w:fill="FFFFFF"/>
            <w:noWrap/>
            <w:vAlign w:val="bottom"/>
            <w:hideMark/>
          </w:tcPr>
          <w:p w14:paraId="4D82A074" w14:textId="77777777" w:rsidR="00176131" w:rsidRPr="00013C84" w:rsidRDefault="00176131" w:rsidP="002A5EB8">
            <w:pPr>
              <w:jc w:val="right"/>
              <w:rPr>
                <w:rFonts w:ascii="Arial" w:hAnsi="Arial" w:cs="Arial"/>
                <w:lang w:eastAsia="en-GB"/>
              </w:rPr>
            </w:pPr>
            <w:r w:rsidRPr="00013C84">
              <w:rPr>
                <w:rFonts w:ascii="Arial" w:hAnsi="Arial" w:cs="Arial"/>
                <w:lang w:eastAsia="en-GB"/>
              </w:rPr>
              <w:t> </w:t>
            </w:r>
          </w:p>
        </w:tc>
      </w:tr>
      <w:tr w:rsidR="00176131" w:rsidRPr="00013C84" w14:paraId="3B537FCE" w14:textId="77777777" w:rsidTr="002A5EB8">
        <w:trPr>
          <w:trHeight w:val="405"/>
        </w:trPr>
        <w:tc>
          <w:tcPr>
            <w:tcW w:w="5676" w:type="dxa"/>
            <w:gridSpan w:val="4"/>
            <w:vMerge/>
            <w:tcBorders>
              <w:top w:val="single" w:sz="4" w:space="0" w:color="auto"/>
              <w:left w:val="single" w:sz="4" w:space="0" w:color="auto"/>
              <w:bottom w:val="single" w:sz="4" w:space="0" w:color="000000"/>
              <w:right w:val="single" w:sz="4" w:space="0" w:color="000000"/>
            </w:tcBorders>
            <w:vAlign w:val="center"/>
            <w:hideMark/>
          </w:tcPr>
          <w:p w14:paraId="1E7FB3C5" w14:textId="77777777" w:rsidR="00176131" w:rsidRPr="00FE532F" w:rsidRDefault="00176131" w:rsidP="002A5EB8">
            <w:pPr>
              <w:rPr>
                <w:rFonts w:ascii="Calibri" w:hAnsi="Calibri" w:cs="Calibri"/>
                <w:sz w:val="16"/>
                <w:szCs w:val="16"/>
                <w:lang w:eastAsia="en-GB"/>
              </w:rPr>
            </w:pPr>
          </w:p>
        </w:tc>
        <w:tc>
          <w:tcPr>
            <w:tcW w:w="1080" w:type="dxa"/>
            <w:tcBorders>
              <w:top w:val="nil"/>
              <w:left w:val="nil"/>
              <w:bottom w:val="nil"/>
              <w:right w:val="nil"/>
            </w:tcBorders>
            <w:shd w:val="clear" w:color="000000" w:fill="FFFFFF"/>
            <w:noWrap/>
            <w:vAlign w:val="bottom"/>
            <w:hideMark/>
          </w:tcPr>
          <w:p w14:paraId="2420576C" w14:textId="77777777" w:rsidR="00176131" w:rsidRPr="00FE532F" w:rsidRDefault="00176131" w:rsidP="002A5EB8">
            <w:pPr>
              <w:rPr>
                <w:rFonts w:cstheme="minorHAnsi"/>
                <w:sz w:val="18"/>
                <w:szCs w:val="18"/>
                <w:lang w:eastAsia="en-GB"/>
              </w:rPr>
            </w:pPr>
            <w:r w:rsidRPr="00FE532F">
              <w:rPr>
                <w:rFonts w:cstheme="minorHAnsi"/>
                <w:sz w:val="18"/>
                <w:szCs w:val="18"/>
                <w:lang w:eastAsia="en-GB"/>
              </w:rPr>
              <w:t>Packaging</w:t>
            </w:r>
          </w:p>
        </w:tc>
        <w:tc>
          <w:tcPr>
            <w:tcW w:w="1176" w:type="dxa"/>
            <w:tcBorders>
              <w:top w:val="nil"/>
              <w:left w:val="nil"/>
              <w:bottom w:val="nil"/>
              <w:right w:val="nil"/>
            </w:tcBorders>
            <w:shd w:val="clear" w:color="000000" w:fill="FFFFFF"/>
            <w:noWrap/>
            <w:vAlign w:val="bottom"/>
            <w:hideMark/>
          </w:tcPr>
          <w:p w14:paraId="07C68F52" w14:textId="77777777" w:rsidR="00176131" w:rsidRPr="00FE532F" w:rsidRDefault="00176131" w:rsidP="002A5EB8">
            <w:pPr>
              <w:jc w:val="right"/>
              <w:rPr>
                <w:rFonts w:cstheme="minorHAnsi"/>
                <w:lang w:eastAsia="en-GB"/>
              </w:rPr>
            </w:pPr>
            <w:r w:rsidRPr="00FE532F">
              <w:rPr>
                <w:rFonts w:cstheme="minorHAnsi"/>
                <w:lang w:eastAsia="en-GB"/>
              </w:rPr>
              <w:t> </w:t>
            </w:r>
          </w:p>
        </w:tc>
        <w:tc>
          <w:tcPr>
            <w:tcW w:w="1171" w:type="dxa"/>
            <w:tcBorders>
              <w:top w:val="nil"/>
              <w:left w:val="nil"/>
              <w:bottom w:val="nil"/>
              <w:right w:val="nil"/>
            </w:tcBorders>
            <w:shd w:val="clear" w:color="000000" w:fill="FFFFFF"/>
            <w:noWrap/>
            <w:vAlign w:val="bottom"/>
            <w:hideMark/>
          </w:tcPr>
          <w:p w14:paraId="67750265" w14:textId="77777777" w:rsidR="00176131" w:rsidRPr="00FE532F" w:rsidRDefault="00176131" w:rsidP="002A5EB8">
            <w:pPr>
              <w:rPr>
                <w:rFonts w:cstheme="minorHAnsi"/>
                <w:sz w:val="18"/>
                <w:szCs w:val="18"/>
                <w:lang w:eastAsia="en-GB"/>
              </w:rPr>
            </w:pPr>
            <w:r w:rsidRPr="00FE532F">
              <w:rPr>
                <w:rFonts w:cstheme="minorHAnsi"/>
                <w:sz w:val="18"/>
                <w:szCs w:val="18"/>
                <w:lang w:eastAsia="en-GB"/>
              </w:rPr>
              <w:t> </w:t>
            </w:r>
          </w:p>
        </w:tc>
        <w:tc>
          <w:tcPr>
            <w:tcW w:w="732" w:type="dxa"/>
            <w:tcBorders>
              <w:top w:val="nil"/>
              <w:left w:val="nil"/>
              <w:bottom w:val="nil"/>
              <w:right w:val="single" w:sz="4" w:space="0" w:color="auto"/>
            </w:tcBorders>
            <w:shd w:val="clear" w:color="000000" w:fill="FFFFFF"/>
            <w:noWrap/>
            <w:vAlign w:val="bottom"/>
            <w:hideMark/>
          </w:tcPr>
          <w:p w14:paraId="0EE9D315" w14:textId="77777777" w:rsidR="00176131" w:rsidRPr="00013C84" w:rsidRDefault="00176131" w:rsidP="002A5EB8">
            <w:pPr>
              <w:jc w:val="right"/>
              <w:rPr>
                <w:rFonts w:ascii="Arial" w:hAnsi="Arial" w:cs="Arial"/>
                <w:lang w:eastAsia="en-GB"/>
              </w:rPr>
            </w:pPr>
            <w:r w:rsidRPr="00013C84">
              <w:rPr>
                <w:rFonts w:ascii="Arial" w:hAnsi="Arial" w:cs="Arial"/>
                <w:lang w:eastAsia="en-GB"/>
              </w:rPr>
              <w:t> </w:t>
            </w:r>
          </w:p>
        </w:tc>
      </w:tr>
      <w:tr w:rsidR="00176131" w:rsidRPr="00013C84" w14:paraId="74C47A43" w14:textId="77777777" w:rsidTr="002A5EB8">
        <w:trPr>
          <w:trHeight w:val="405"/>
        </w:trPr>
        <w:tc>
          <w:tcPr>
            <w:tcW w:w="5676" w:type="dxa"/>
            <w:gridSpan w:val="4"/>
            <w:vMerge/>
            <w:tcBorders>
              <w:top w:val="single" w:sz="4" w:space="0" w:color="auto"/>
              <w:left w:val="single" w:sz="4" w:space="0" w:color="auto"/>
              <w:bottom w:val="single" w:sz="4" w:space="0" w:color="000000"/>
              <w:right w:val="single" w:sz="4" w:space="0" w:color="000000"/>
            </w:tcBorders>
            <w:vAlign w:val="center"/>
            <w:hideMark/>
          </w:tcPr>
          <w:p w14:paraId="0D5ADE00" w14:textId="77777777" w:rsidR="00176131" w:rsidRPr="00FE532F" w:rsidRDefault="00176131" w:rsidP="002A5EB8">
            <w:pPr>
              <w:rPr>
                <w:rFonts w:ascii="Calibri" w:hAnsi="Calibri" w:cs="Calibri"/>
                <w:sz w:val="16"/>
                <w:szCs w:val="16"/>
                <w:lang w:eastAsia="en-GB"/>
              </w:rPr>
            </w:pPr>
          </w:p>
        </w:tc>
        <w:tc>
          <w:tcPr>
            <w:tcW w:w="1080" w:type="dxa"/>
            <w:tcBorders>
              <w:top w:val="nil"/>
              <w:left w:val="nil"/>
              <w:bottom w:val="nil"/>
              <w:right w:val="nil"/>
            </w:tcBorders>
            <w:shd w:val="clear" w:color="000000" w:fill="FFFFFF"/>
            <w:noWrap/>
            <w:vAlign w:val="bottom"/>
            <w:hideMark/>
          </w:tcPr>
          <w:p w14:paraId="72036982" w14:textId="77777777" w:rsidR="00176131" w:rsidRPr="00FE532F" w:rsidRDefault="00176131" w:rsidP="002A5EB8">
            <w:pPr>
              <w:rPr>
                <w:rFonts w:cstheme="minorHAnsi"/>
                <w:sz w:val="18"/>
                <w:szCs w:val="18"/>
                <w:lang w:eastAsia="en-GB"/>
              </w:rPr>
            </w:pPr>
            <w:r w:rsidRPr="00FE532F">
              <w:rPr>
                <w:rFonts w:cstheme="minorHAnsi"/>
                <w:sz w:val="18"/>
                <w:szCs w:val="18"/>
                <w:lang w:eastAsia="en-GB"/>
              </w:rPr>
              <w:t>Insurance</w:t>
            </w:r>
          </w:p>
        </w:tc>
        <w:tc>
          <w:tcPr>
            <w:tcW w:w="1176" w:type="dxa"/>
            <w:tcBorders>
              <w:top w:val="nil"/>
              <w:left w:val="nil"/>
              <w:bottom w:val="nil"/>
              <w:right w:val="nil"/>
            </w:tcBorders>
            <w:shd w:val="clear" w:color="000000" w:fill="FFFFFF"/>
            <w:noWrap/>
            <w:vAlign w:val="bottom"/>
            <w:hideMark/>
          </w:tcPr>
          <w:p w14:paraId="07F39352" w14:textId="77777777" w:rsidR="00176131" w:rsidRPr="00FE532F" w:rsidRDefault="00176131" w:rsidP="002A5EB8">
            <w:pPr>
              <w:rPr>
                <w:rFonts w:cstheme="minorHAnsi"/>
                <w:lang w:eastAsia="en-GB"/>
              </w:rPr>
            </w:pPr>
            <w:r w:rsidRPr="00FE532F">
              <w:rPr>
                <w:rFonts w:cstheme="minorHAnsi"/>
                <w:lang w:eastAsia="en-GB"/>
              </w:rPr>
              <w:t> </w:t>
            </w:r>
          </w:p>
        </w:tc>
        <w:tc>
          <w:tcPr>
            <w:tcW w:w="1171" w:type="dxa"/>
            <w:tcBorders>
              <w:top w:val="nil"/>
              <w:left w:val="nil"/>
              <w:bottom w:val="nil"/>
              <w:right w:val="nil"/>
            </w:tcBorders>
            <w:shd w:val="clear" w:color="000000" w:fill="FFFFFF"/>
            <w:noWrap/>
            <w:vAlign w:val="bottom"/>
            <w:hideMark/>
          </w:tcPr>
          <w:p w14:paraId="26676444" w14:textId="77777777" w:rsidR="00176131" w:rsidRPr="00FE532F" w:rsidRDefault="00176131" w:rsidP="002A5EB8">
            <w:pPr>
              <w:rPr>
                <w:rFonts w:cstheme="minorHAnsi"/>
                <w:sz w:val="18"/>
                <w:szCs w:val="18"/>
                <w:lang w:eastAsia="en-GB"/>
              </w:rPr>
            </w:pPr>
            <w:r w:rsidRPr="00FE532F">
              <w:rPr>
                <w:rFonts w:cstheme="minorHAnsi"/>
                <w:sz w:val="18"/>
                <w:szCs w:val="18"/>
                <w:lang w:eastAsia="en-GB"/>
              </w:rPr>
              <w:t> </w:t>
            </w:r>
          </w:p>
        </w:tc>
        <w:tc>
          <w:tcPr>
            <w:tcW w:w="732" w:type="dxa"/>
            <w:tcBorders>
              <w:top w:val="nil"/>
              <w:left w:val="nil"/>
              <w:bottom w:val="nil"/>
              <w:right w:val="single" w:sz="4" w:space="0" w:color="auto"/>
            </w:tcBorders>
            <w:shd w:val="clear" w:color="000000" w:fill="FFFFFF"/>
            <w:noWrap/>
            <w:vAlign w:val="bottom"/>
            <w:hideMark/>
          </w:tcPr>
          <w:p w14:paraId="677E565F" w14:textId="77777777" w:rsidR="00176131" w:rsidRPr="00013C84" w:rsidRDefault="00176131" w:rsidP="002A5EB8">
            <w:pPr>
              <w:jc w:val="right"/>
              <w:rPr>
                <w:rFonts w:ascii="Arial" w:hAnsi="Arial" w:cs="Arial"/>
                <w:lang w:eastAsia="en-GB"/>
              </w:rPr>
            </w:pPr>
            <w:r w:rsidRPr="00013C84">
              <w:rPr>
                <w:rFonts w:ascii="Arial" w:hAnsi="Arial" w:cs="Arial"/>
                <w:lang w:eastAsia="en-GB"/>
              </w:rPr>
              <w:t> </w:t>
            </w:r>
          </w:p>
        </w:tc>
      </w:tr>
      <w:tr w:rsidR="00176131" w:rsidRPr="00013C84" w14:paraId="694E3330" w14:textId="77777777" w:rsidTr="002A5EB8">
        <w:trPr>
          <w:trHeight w:val="405"/>
        </w:trPr>
        <w:tc>
          <w:tcPr>
            <w:tcW w:w="5676" w:type="dxa"/>
            <w:gridSpan w:val="4"/>
            <w:vMerge/>
            <w:tcBorders>
              <w:top w:val="single" w:sz="4" w:space="0" w:color="auto"/>
              <w:left w:val="single" w:sz="4" w:space="0" w:color="auto"/>
              <w:bottom w:val="single" w:sz="4" w:space="0" w:color="000000"/>
              <w:right w:val="single" w:sz="4" w:space="0" w:color="000000"/>
            </w:tcBorders>
            <w:vAlign w:val="center"/>
            <w:hideMark/>
          </w:tcPr>
          <w:p w14:paraId="309350EE" w14:textId="77777777" w:rsidR="00176131" w:rsidRPr="00FE532F" w:rsidRDefault="00176131" w:rsidP="002A5EB8">
            <w:pPr>
              <w:rPr>
                <w:rFonts w:ascii="Calibri" w:hAnsi="Calibri" w:cs="Calibri"/>
                <w:sz w:val="16"/>
                <w:szCs w:val="16"/>
                <w:lang w:eastAsia="en-GB"/>
              </w:rPr>
            </w:pPr>
          </w:p>
        </w:tc>
        <w:tc>
          <w:tcPr>
            <w:tcW w:w="1080" w:type="dxa"/>
            <w:tcBorders>
              <w:top w:val="nil"/>
              <w:left w:val="nil"/>
              <w:bottom w:val="nil"/>
              <w:right w:val="nil"/>
            </w:tcBorders>
            <w:shd w:val="clear" w:color="000000" w:fill="FFFFFF"/>
            <w:noWrap/>
            <w:vAlign w:val="bottom"/>
            <w:hideMark/>
          </w:tcPr>
          <w:p w14:paraId="1E948637" w14:textId="77777777" w:rsidR="00176131" w:rsidRPr="00FE532F" w:rsidRDefault="00176131" w:rsidP="002A5EB8">
            <w:pPr>
              <w:rPr>
                <w:rFonts w:cstheme="minorHAnsi"/>
                <w:sz w:val="18"/>
                <w:szCs w:val="18"/>
                <w:lang w:eastAsia="en-GB"/>
              </w:rPr>
            </w:pPr>
            <w:r w:rsidRPr="00FE532F">
              <w:rPr>
                <w:rFonts w:cstheme="minorHAnsi"/>
                <w:sz w:val="18"/>
                <w:szCs w:val="18"/>
                <w:lang w:eastAsia="en-GB"/>
              </w:rPr>
              <w:t>Transport</w:t>
            </w:r>
          </w:p>
        </w:tc>
        <w:tc>
          <w:tcPr>
            <w:tcW w:w="1176" w:type="dxa"/>
            <w:tcBorders>
              <w:top w:val="nil"/>
              <w:left w:val="nil"/>
              <w:bottom w:val="nil"/>
              <w:right w:val="nil"/>
            </w:tcBorders>
            <w:shd w:val="clear" w:color="000000" w:fill="FFFFFF"/>
            <w:noWrap/>
            <w:vAlign w:val="bottom"/>
            <w:hideMark/>
          </w:tcPr>
          <w:p w14:paraId="42EDB7F5" w14:textId="77777777" w:rsidR="00176131" w:rsidRPr="00FE532F" w:rsidRDefault="00176131" w:rsidP="002A5EB8">
            <w:pPr>
              <w:rPr>
                <w:rFonts w:cstheme="minorHAnsi"/>
                <w:lang w:eastAsia="en-GB"/>
              </w:rPr>
            </w:pPr>
            <w:r w:rsidRPr="00FE532F">
              <w:rPr>
                <w:rFonts w:cstheme="minorHAnsi"/>
                <w:lang w:eastAsia="en-GB"/>
              </w:rPr>
              <w:t> </w:t>
            </w:r>
          </w:p>
        </w:tc>
        <w:tc>
          <w:tcPr>
            <w:tcW w:w="1171" w:type="dxa"/>
            <w:tcBorders>
              <w:top w:val="nil"/>
              <w:left w:val="nil"/>
              <w:bottom w:val="nil"/>
              <w:right w:val="nil"/>
            </w:tcBorders>
            <w:shd w:val="clear" w:color="000000" w:fill="FFFFFF"/>
            <w:noWrap/>
            <w:vAlign w:val="bottom"/>
            <w:hideMark/>
          </w:tcPr>
          <w:p w14:paraId="34B712E3" w14:textId="77777777" w:rsidR="00176131" w:rsidRPr="00FE532F" w:rsidRDefault="00176131" w:rsidP="002A5EB8">
            <w:pPr>
              <w:rPr>
                <w:rFonts w:cstheme="minorHAnsi"/>
                <w:sz w:val="18"/>
                <w:szCs w:val="18"/>
                <w:lang w:eastAsia="en-GB"/>
              </w:rPr>
            </w:pPr>
            <w:r w:rsidRPr="00FE532F">
              <w:rPr>
                <w:rFonts w:cstheme="minorHAnsi"/>
                <w:sz w:val="18"/>
                <w:szCs w:val="18"/>
                <w:lang w:eastAsia="en-GB"/>
              </w:rPr>
              <w:t> </w:t>
            </w:r>
          </w:p>
        </w:tc>
        <w:tc>
          <w:tcPr>
            <w:tcW w:w="732" w:type="dxa"/>
            <w:tcBorders>
              <w:top w:val="nil"/>
              <w:left w:val="nil"/>
              <w:bottom w:val="nil"/>
              <w:right w:val="single" w:sz="4" w:space="0" w:color="auto"/>
            </w:tcBorders>
            <w:shd w:val="clear" w:color="000000" w:fill="FFFFFF"/>
            <w:noWrap/>
            <w:vAlign w:val="bottom"/>
            <w:hideMark/>
          </w:tcPr>
          <w:p w14:paraId="6E5C62FB" w14:textId="77777777" w:rsidR="00176131" w:rsidRPr="00013C84" w:rsidRDefault="00176131" w:rsidP="002A5EB8">
            <w:pPr>
              <w:jc w:val="right"/>
              <w:rPr>
                <w:rFonts w:ascii="Arial" w:hAnsi="Arial" w:cs="Arial"/>
                <w:lang w:eastAsia="en-GB"/>
              </w:rPr>
            </w:pPr>
            <w:r w:rsidRPr="00013C84">
              <w:rPr>
                <w:rFonts w:ascii="Arial" w:hAnsi="Arial" w:cs="Arial"/>
                <w:lang w:eastAsia="en-GB"/>
              </w:rPr>
              <w:t> </w:t>
            </w:r>
          </w:p>
        </w:tc>
      </w:tr>
      <w:tr w:rsidR="00176131" w:rsidRPr="00013C84" w14:paraId="0E5AC9F5" w14:textId="77777777" w:rsidTr="002A5EB8">
        <w:trPr>
          <w:trHeight w:val="405"/>
        </w:trPr>
        <w:tc>
          <w:tcPr>
            <w:tcW w:w="5676" w:type="dxa"/>
            <w:gridSpan w:val="4"/>
            <w:vMerge/>
            <w:tcBorders>
              <w:top w:val="single" w:sz="4" w:space="0" w:color="auto"/>
              <w:left w:val="single" w:sz="4" w:space="0" w:color="auto"/>
              <w:bottom w:val="single" w:sz="4" w:space="0" w:color="000000"/>
              <w:right w:val="single" w:sz="4" w:space="0" w:color="000000"/>
            </w:tcBorders>
            <w:vAlign w:val="center"/>
            <w:hideMark/>
          </w:tcPr>
          <w:p w14:paraId="780EA9F3" w14:textId="77777777" w:rsidR="00176131" w:rsidRPr="00FE532F" w:rsidRDefault="00176131" w:rsidP="002A5EB8">
            <w:pPr>
              <w:rPr>
                <w:rFonts w:ascii="Calibri" w:hAnsi="Calibri" w:cs="Calibri"/>
                <w:sz w:val="16"/>
                <w:szCs w:val="16"/>
                <w:lang w:eastAsia="en-GB"/>
              </w:rPr>
            </w:pPr>
          </w:p>
        </w:tc>
        <w:tc>
          <w:tcPr>
            <w:tcW w:w="1080" w:type="dxa"/>
            <w:tcBorders>
              <w:top w:val="nil"/>
              <w:left w:val="nil"/>
              <w:bottom w:val="nil"/>
              <w:right w:val="nil"/>
            </w:tcBorders>
            <w:shd w:val="clear" w:color="000000" w:fill="FFFFFF"/>
            <w:noWrap/>
            <w:vAlign w:val="bottom"/>
            <w:hideMark/>
          </w:tcPr>
          <w:p w14:paraId="659AD699" w14:textId="77777777" w:rsidR="00176131" w:rsidRPr="00FE532F" w:rsidRDefault="00176131" w:rsidP="002A5EB8">
            <w:pPr>
              <w:rPr>
                <w:rFonts w:cstheme="minorHAnsi"/>
                <w:sz w:val="18"/>
                <w:szCs w:val="18"/>
                <w:lang w:eastAsia="en-GB"/>
              </w:rPr>
            </w:pPr>
            <w:r w:rsidRPr="00FE532F">
              <w:rPr>
                <w:rFonts w:cstheme="minorHAnsi"/>
                <w:sz w:val="18"/>
                <w:szCs w:val="18"/>
                <w:lang w:eastAsia="en-GB"/>
              </w:rPr>
              <w:t>Assembly</w:t>
            </w:r>
          </w:p>
        </w:tc>
        <w:tc>
          <w:tcPr>
            <w:tcW w:w="1176" w:type="dxa"/>
            <w:tcBorders>
              <w:top w:val="nil"/>
              <w:left w:val="nil"/>
              <w:bottom w:val="nil"/>
              <w:right w:val="nil"/>
            </w:tcBorders>
            <w:shd w:val="clear" w:color="000000" w:fill="FFFFFF"/>
            <w:noWrap/>
            <w:vAlign w:val="bottom"/>
            <w:hideMark/>
          </w:tcPr>
          <w:p w14:paraId="00278739" w14:textId="77777777" w:rsidR="00176131" w:rsidRPr="00FE532F" w:rsidRDefault="00176131" w:rsidP="002A5EB8">
            <w:pPr>
              <w:rPr>
                <w:rFonts w:cstheme="minorHAnsi"/>
                <w:lang w:eastAsia="en-GB"/>
              </w:rPr>
            </w:pPr>
            <w:r w:rsidRPr="00FE532F">
              <w:rPr>
                <w:rFonts w:cstheme="minorHAnsi"/>
                <w:lang w:eastAsia="en-GB"/>
              </w:rPr>
              <w:t> </w:t>
            </w:r>
          </w:p>
        </w:tc>
        <w:tc>
          <w:tcPr>
            <w:tcW w:w="1171" w:type="dxa"/>
            <w:tcBorders>
              <w:top w:val="nil"/>
              <w:left w:val="nil"/>
              <w:bottom w:val="nil"/>
              <w:right w:val="nil"/>
            </w:tcBorders>
            <w:shd w:val="clear" w:color="000000" w:fill="FFFFFF"/>
            <w:noWrap/>
            <w:vAlign w:val="bottom"/>
            <w:hideMark/>
          </w:tcPr>
          <w:p w14:paraId="077B4ECE" w14:textId="77777777" w:rsidR="00176131" w:rsidRPr="00FE532F" w:rsidRDefault="00176131" w:rsidP="002A5EB8">
            <w:pPr>
              <w:rPr>
                <w:rFonts w:cstheme="minorHAnsi"/>
                <w:sz w:val="18"/>
                <w:szCs w:val="18"/>
                <w:lang w:eastAsia="en-GB"/>
              </w:rPr>
            </w:pPr>
            <w:r w:rsidRPr="00FE532F">
              <w:rPr>
                <w:rFonts w:cstheme="minorHAnsi"/>
                <w:sz w:val="18"/>
                <w:szCs w:val="18"/>
                <w:lang w:eastAsia="en-GB"/>
              </w:rPr>
              <w:t> </w:t>
            </w:r>
          </w:p>
        </w:tc>
        <w:tc>
          <w:tcPr>
            <w:tcW w:w="732" w:type="dxa"/>
            <w:tcBorders>
              <w:top w:val="nil"/>
              <w:left w:val="nil"/>
              <w:bottom w:val="nil"/>
              <w:right w:val="single" w:sz="4" w:space="0" w:color="auto"/>
            </w:tcBorders>
            <w:shd w:val="clear" w:color="000000" w:fill="FFFFFF"/>
            <w:noWrap/>
            <w:vAlign w:val="bottom"/>
            <w:hideMark/>
          </w:tcPr>
          <w:p w14:paraId="208AF80D" w14:textId="77777777" w:rsidR="00176131" w:rsidRPr="00013C84" w:rsidRDefault="00176131" w:rsidP="002A5EB8">
            <w:pPr>
              <w:jc w:val="right"/>
              <w:rPr>
                <w:rFonts w:ascii="Arial" w:hAnsi="Arial" w:cs="Arial"/>
                <w:lang w:eastAsia="en-GB"/>
              </w:rPr>
            </w:pPr>
            <w:r w:rsidRPr="00013C84">
              <w:rPr>
                <w:rFonts w:ascii="Arial" w:hAnsi="Arial" w:cs="Arial"/>
                <w:lang w:eastAsia="en-GB"/>
              </w:rPr>
              <w:t> </w:t>
            </w:r>
          </w:p>
        </w:tc>
      </w:tr>
      <w:tr w:rsidR="00176131" w:rsidRPr="00013C84" w14:paraId="58C51BCB" w14:textId="77777777" w:rsidTr="002A5EB8">
        <w:trPr>
          <w:trHeight w:val="405"/>
        </w:trPr>
        <w:tc>
          <w:tcPr>
            <w:tcW w:w="5676" w:type="dxa"/>
            <w:gridSpan w:val="4"/>
            <w:vMerge/>
            <w:tcBorders>
              <w:top w:val="single" w:sz="4" w:space="0" w:color="auto"/>
              <w:left w:val="single" w:sz="4" w:space="0" w:color="auto"/>
              <w:bottom w:val="single" w:sz="4" w:space="0" w:color="000000"/>
              <w:right w:val="single" w:sz="4" w:space="0" w:color="000000"/>
            </w:tcBorders>
            <w:vAlign w:val="center"/>
            <w:hideMark/>
          </w:tcPr>
          <w:p w14:paraId="4C026BEC" w14:textId="77777777" w:rsidR="00176131" w:rsidRPr="00FE532F" w:rsidRDefault="00176131" w:rsidP="002A5EB8">
            <w:pPr>
              <w:rPr>
                <w:rFonts w:ascii="Calibri" w:hAnsi="Calibri" w:cs="Calibri"/>
                <w:sz w:val="16"/>
                <w:szCs w:val="16"/>
                <w:lang w:eastAsia="en-GB"/>
              </w:rPr>
            </w:pPr>
          </w:p>
        </w:tc>
        <w:tc>
          <w:tcPr>
            <w:tcW w:w="1080" w:type="dxa"/>
            <w:tcBorders>
              <w:top w:val="nil"/>
              <w:left w:val="nil"/>
              <w:bottom w:val="single" w:sz="4" w:space="0" w:color="auto"/>
              <w:right w:val="nil"/>
            </w:tcBorders>
            <w:shd w:val="clear" w:color="000000" w:fill="FFFFFF"/>
            <w:noWrap/>
            <w:vAlign w:val="bottom"/>
            <w:hideMark/>
          </w:tcPr>
          <w:p w14:paraId="13F30980" w14:textId="77777777" w:rsidR="00176131" w:rsidRPr="00FE532F" w:rsidRDefault="00176131" w:rsidP="002A5EB8">
            <w:pPr>
              <w:rPr>
                <w:rFonts w:cstheme="minorHAnsi"/>
                <w:sz w:val="18"/>
                <w:szCs w:val="18"/>
                <w:lang w:eastAsia="en-GB"/>
              </w:rPr>
            </w:pPr>
            <w:r w:rsidRPr="00FE532F">
              <w:rPr>
                <w:rFonts w:cstheme="minorHAnsi"/>
                <w:sz w:val="18"/>
                <w:szCs w:val="18"/>
                <w:lang w:eastAsia="en-GB"/>
              </w:rPr>
              <w:t>VAT</w:t>
            </w:r>
          </w:p>
        </w:tc>
        <w:tc>
          <w:tcPr>
            <w:tcW w:w="1176" w:type="dxa"/>
            <w:tcBorders>
              <w:top w:val="nil"/>
              <w:left w:val="nil"/>
              <w:bottom w:val="single" w:sz="4" w:space="0" w:color="auto"/>
              <w:right w:val="nil"/>
            </w:tcBorders>
            <w:shd w:val="clear" w:color="000000" w:fill="FFFFFF"/>
            <w:noWrap/>
            <w:vAlign w:val="bottom"/>
            <w:hideMark/>
          </w:tcPr>
          <w:p w14:paraId="6DC03DAD" w14:textId="77777777" w:rsidR="00176131" w:rsidRPr="00FE532F" w:rsidRDefault="00176131" w:rsidP="002A5EB8">
            <w:pPr>
              <w:rPr>
                <w:rFonts w:cstheme="minorHAnsi"/>
                <w:lang w:eastAsia="en-GB"/>
              </w:rPr>
            </w:pPr>
            <w:r w:rsidRPr="00FE532F">
              <w:rPr>
                <w:rFonts w:cstheme="minorHAnsi"/>
                <w:lang w:eastAsia="en-GB"/>
              </w:rPr>
              <w:t> </w:t>
            </w:r>
          </w:p>
        </w:tc>
        <w:tc>
          <w:tcPr>
            <w:tcW w:w="1171" w:type="dxa"/>
            <w:tcBorders>
              <w:top w:val="nil"/>
              <w:left w:val="nil"/>
              <w:bottom w:val="single" w:sz="4" w:space="0" w:color="auto"/>
              <w:right w:val="nil"/>
            </w:tcBorders>
            <w:shd w:val="clear" w:color="000000" w:fill="FFFFFF"/>
            <w:noWrap/>
            <w:vAlign w:val="bottom"/>
            <w:hideMark/>
          </w:tcPr>
          <w:p w14:paraId="030B0F4F" w14:textId="77777777" w:rsidR="00176131" w:rsidRPr="00FE532F" w:rsidRDefault="00176131" w:rsidP="002A5EB8">
            <w:pPr>
              <w:rPr>
                <w:rFonts w:cstheme="minorHAnsi"/>
                <w:sz w:val="18"/>
                <w:szCs w:val="18"/>
                <w:lang w:eastAsia="en-GB"/>
              </w:rPr>
            </w:pPr>
            <w:r w:rsidRPr="00FE532F">
              <w:rPr>
                <w:rFonts w:cstheme="minorHAnsi"/>
                <w:sz w:val="18"/>
                <w:szCs w:val="18"/>
                <w:lang w:eastAsia="en-GB"/>
              </w:rPr>
              <w:t> </w:t>
            </w:r>
          </w:p>
        </w:tc>
        <w:tc>
          <w:tcPr>
            <w:tcW w:w="732" w:type="dxa"/>
            <w:tcBorders>
              <w:top w:val="nil"/>
              <w:left w:val="nil"/>
              <w:bottom w:val="single" w:sz="4" w:space="0" w:color="auto"/>
              <w:right w:val="single" w:sz="4" w:space="0" w:color="auto"/>
            </w:tcBorders>
            <w:shd w:val="clear" w:color="000000" w:fill="FFFFFF"/>
            <w:noWrap/>
            <w:vAlign w:val="bottom"/>
            <w:hideMark/>
          </w:tcPr>
          <w:p w14:paraId="5A570E1C" w14:textId="77777777" w:rsidR="00176131" w:rsidRPr="00013C84" w:rsidRDefault="00176131" w:rsidP="002A5EB8">
            <w:pPr>
              <w:jc w:val="right"/>
              <w:rPr>
                <w:rFonts w:ascii="Arial" w:hAnsi="Arial" w:cs="Arial"/>
                <w:lang w:eastAsia="en-GB"/>
              </w:rPr>
            </w:pPr>
            <w:r w:rsidRPr="00013C84">
              <w:rPr>
                <w:rFonts w:ascii="Arial" w:hAnsi="Arial" w:cs="Arial"/>
                <w:lang w:eastAsia="en-GB"/>
              </w:rPr>
              <w:t> </w:t>
            </w:r>
          </w:p>
        </w:tc>
      </w:tr>
      <w:tr w:rsidR="00176131" w:rsidRPr="00013C84" w14:paraId="7D2F99DD" w14:textId="77777777" w:rsidTr="002A5EB8">
        <w:trPr>
          <w:trHeight w:val="405"/>
        </w:trPr>
        <w:tc>
          <w:tcPr>
            <w:tcW w:w="5676" w:type="dxa"/>
            <w:gridSpan w:val="4"/>
            <w:vMerge/>
            <w:tcBorders>
              <w:top w:val="single" w:sz="4" w:space="0" w:color="auto"/>
              <w:left w:val="single" w:sz="4" w:space="0" w:color="auto"/>
              <w:bottom w:val="single" w:sz="4" w:space="0" w:color="000000"/>
              <w:right w:val="single" w:sz="4" w:space="0" w:color="000000"/>
            </w:tcBorders>
            <w:vAlign w:val="center"/>
            <w:hideMark/>
          </w:tcPr>
          <w:p w14:paraId="1CC82080" w14:textId="77777777" w:rsidR="00176131" w:rsidRPr="00FE532F" w:rsidRDefault="00176131" w:rsidP="002A5EB8">
            <w:pPr>
              <w:rPr>
                <w:rFonts w:ascii="Calibri" w:hAnsi="Calibri" w:cs="Calibri"/>
                <w:sz w:val="16"/>
                <w:szCs w:val="16"/>
                <w:lang w:eastAsia="en-GB"/>
              </w:rPr>
            </w:pPr>
          </w:p>
        </w:tc>
        <w:tc>
          <w:tcPr>
            <w:tcW w:w="1080" w:type="dxa"/>
            <w:tcBorders>
              <w:top w:val="nil"/>
              <w:left w:val="nil"/>
              <w:bottom w:val="single" w:sz="4" w:space="0" w:color="auto"/>
              <w:right w:val="nil"/>
            </w:tcBorders>
            <w:shd w:val="clear" w:color="000000" w:fill="FFFFFF"/>
            <w:noWrap/>
            <w:vAlign w:val="bottom"/>
            <w:hideMark/>
          </w:tcPr>
          <w:p w14:paraId="44939B9A" w14:textId="326AEF9A" w:rsidR="00176131" w:rsidRPr="00FE532F" w:rsidRDefault="00176131" w:rsidP="002A5EB8">
            <w:pPr>
              <w:rPr>
                <w:rFonts w:cstheme="minorHAnsi"/>
                <w:b/>
                <w:bCs/>
                <w:lang w:eastAsia="en-GB"/>
              </w:rPr>
            </w:pPr>
            <w:r w:rsidRPr="00FE532F">
              <w:rPr>
                <w:rFonts w:cstheme="minorHAnsi"/>
                <w:b/>
                <w:bCs/>
                <w:lang w:eastAsia="en-GB"/>
              </w:rPr>
              <w:t>TOTAL</w:t>
            </w:r>
            <w:r w:rsidR="000A0127">
              <w:rPr>
                <w:rFonts w:cstheme="minorHAnsi"/>
                <w:b/>
                <w:bCs/>
                <w:lang w:eastAsia="en-GB"/>
              </w:rPr>
              <w:t>:</w:t>
            </w:r>
            <w:r w:rsidRPr="00FE532F">
              <w:rPr>
                <w:rFonts w:cstheme="minorHAnsi"/>
                <w:b/>
                <w:bCs/>
                <w:lang w:eastAsia="en-GB"/>
              </w:rPr>
              <w:t xml:space="preserve"> </w:t>
            </w:r>
          </w:p>
        </w:tc>
        <w:tc>
          <w:tcPr>
            <w:tcW w:w="1176" w:type="dxa"/>
            <w:tcBorders>
              <w:top w:val="nil"/>
              <w:left w:val="nil"/>
              <w:bottom w:val="single" w:sz="4" w:space="0" w:color="auto"/>
              <w:right w:val="nil"/>
            </w:tcBorders>
            <w:shd w:val="clear" w:color="000000" w:fill="FFFFFF"/>
            <w:noWrap/>
            <w:vAlign w:val="bottom"/>
            <w:hideMark/>
          </w:tcPr>
          <w:p w14:paraId="6DC53943" w14:textId="77777777" w:rsidR="00176131" w:rsidRPr="00FE532F" w:rsidRDefault="00176131" w:rsidP="002A5EB8">
            <w:pPr>
              <w:rPr>
                <w:rFonts w:cstheme="minorHAnsi"/>
                <w:lang w:eastAsia="en-GB"/>
              </w:rPr>
            </w:pPr>
            <w:r w:rsidRPr="00FE532F">
              <w:rPr>
                <w:rFonts w:cstheme="minorHAnsi"/>
                <w:lang w:eastAsia="en-GB"/>
              </w:rPr>
              <w:t> </w:t>
            </w:r>
          </w:p>
        </w:tc>
        <w:tc>
          <w:tcPr>
            <w:tcW w:w="1171" w:type="dxa"/>
            <w:tcBorders>
              <w:top w:val="nil"/>
              <w:left w:val="nil"/>
              <w:bottom w:val="single" w:sz="4" w:space="0" w:color="auto"/>
              <w:right w:val="nil"/>
            </w:tcBorders>
            <w:shd w:val="clear" w:color="000000" w:fill="FFFFFF"/>
            <w:noWrap/>
            <w:vAlign w:val="bottom"/>
            <w:hideMark/>
          </w:tcPr>
          <w:p w14:paraId="4232A2C5" w14:textId="77777777" w:rsidR="00176131" w:rsidRPr="00FE532F" w:rsidRDefault="00176131" w:rsidP="002A5EB8">
            <w:pPr>
              <w:rPr>
                <w:rFonts w:cstheme="minorHAnsi"/>
                <w:b/>
                <w:bCs/>
                <w:lang w:eastAsia="en-GB"/>
              </w:rPr>
            </w:pPr>
            <w:r w:rsidRPr="00FE532F">
              <w:rPr>
                <w:rFonts w:cstheme="minorHAnsi"/>
                <w:b/>
                <w:bCs/>
                <w:lang w:eastAsia="en-GB"/>
              </w:rPr>
              <w:t> </w:t>
            </w:r>
          </w:p>
        </w:tc>
        <w:tc>
          <w:tcPr>
            <w:tcW w:w="732" w:type="dxa"/>
            <w:tcBorders>
              <w:top w:val="nil"/>
              <w:left w:val="nil"/>
              <w:bottom w:val="single" w:sz="4" w:space="0" w:color="auto"/>
              <w:right w:val="single" w:sz="4" w:space="0" w:color="auto"/>
            </w:tcBorders>
            <w:shd w:val="clear" w:color="000000" w:fill="FFFFFF"/>
            <w:noWrap/>
            <w:vAlign w:val="bottom"/>
            <w:hideMark/>
          </w:tcPr>
          <w:p w14:paraId="2B9B3AE8" w14:textId="77777777" w:rsidR="00176131" w:rsidRPr="00013C84" w:rsidRDefault="00176131" w:rsidP="002A5EB8">
            <w:pPr>
              <w:jc w:val="right"/>
              <w:rPr>
                <w:rFonts w:ascii="Arial" w:hAnsi="Arial" w:cs="Arial"/>
                <w:lang w:eastAsia="en-GB"/>
              </w:rPr>
            </w:pPr>
            <w:r w:rsidRPr="00013C84">
              <w:rPr>
                <w:rFonts w:ascii="Arial" w:hAnsi="Arial" w:cs="Arial"/>
                <w:lang w:eastAsia="en-GB"/>
              </w:rPr>
              <w:t> </w:t>
            </w:r>
          </w:p>
        </w:tc>
      </w:tr>
      <w:tr w:rsidR="00176131" w:rsidRPr="00013C84" w14:paraId="53BAB7DB" w14:textId="77777777" w:rsidTr="002A5EB8">
        <w:trPr>
          <w:trHeight w:val="285"/>
        </w:trPr>
        <w:tc>
          <w:tcPr>
            <w:tcW w:w="5676" w:type="dxa"/>
            <w:gridSpan w:val="4"/>
            <w:tcBorders>
              <w:top w:val="single" w:sz="4" w:space="0" w:color="auto"/>
              <w:left w:val="single" w:sz="4" w:space="0" w:color="auto"/>
              <w:bottom w:val="nil"/>
              <w:right w:val="single" w:sz="4" w:space="0" w:color="000000"/>
            </w:tcBorders>
            <w:shd w:val="clear" w:color="000000" w:fill="FFFFFF"/>
            <w:noWrap/>
            <w:vAlign w:val="bottom"/>
            <w:hideMark/>
          </w:tcPr>
          <w:p w14:paraId="262EAD58" w14:textId="77777777" w:rsidR="00176131" w:rsidRPr="00FE532F" w:rsidRDefault="00176131" w:rsidP="002A5EB8">
            <w:pPr>
              <w:rPr>
                <w:rFonts w:ascii="Calibri" w:hAnsi="Calibri" w:cs="Calibri"/>
                <w:sz w:val="18"/>
                <w:szCs w:val="18"/>
                <w:lang w:eastAsia="en-GB"/>
              </w:rPr>
            </w:pPr>
            <w:r w:rsidRPr="00FE532F">
              <w:rPr>
                <w:rFonts w:ascii="Calibri" w:hAnsi="Calibri" w:cs="Calibri"/>
                <w:sz w:val="18"/>
                <w:szCs w:val="18"/>
                <w:lang w:eastAsia="en-GB"/>
              </w:rPr>
              <w:t>Place of delivery or performance and/or Incoterm:</w:t>
            </w:r>
          </w:p>
        </w:tc>
        <w:tc>
          <w:tcPr>
            <w:tcW w:w="4159" w:type="dxa"/>
            <w:gridSpan w:val="4"/>
            <w:tcBorders>
              <w:top w:val="single" w:sz="4" w:space="0" w:color="auto"/>
              <w:left w:val="single" w:sz="4" w:space="0" w:color="auto"/>
              <w:bottom w:val="nil"/>
              <w:right w:val="single" w:sz="4" w:space="0" w:color="000000"/>
            </w:tcBorders>
            <w:shd w:val="clear" w:color="000000" w:fill="FFFFFF"/>
            <w:noWrap/>
            <w:vAlign w:val="bottom"/>
            <w:hideMark/>
          </w:tcPr>
          <w:p w14:paraId="67BCDEC2" w14:textId="77777777" w:rsidR="00176131" w:rsidRPr="00FE532F" w:rsidRDefault="00176131" w:rsidP="002A5EB8">
            <w:pPr>
              <w:jc w:val="center"/>
              <w:rPr>
                <w:rFonts w:cstheme="minorHAnsi"/>
                <w:b/>
                <w:bCs/>
                <w:sz w:val="18"/>
                <w:szCs w:val="18"/>
                <w:lang w:eastAsia="en-GB"/>
              </w:rPr>
            </w:pPr>
            <w:r w:rsidRPr="00FE532F">
              <w:rPr>
                <w:rFonts w:cstheme="minorHAnsi"/>
                <w:b/>
                <w:bCs/>
                <w:sz w:val="18"/>
                <w:szCs w:val="18"/>
                <w:lang w:eastAsia="en-GB"/>
              </w:rPr>
              <w:t xml:space="preserve">Contractor’s signature </w:t>
            </w:r>
          </w:p>
        </w:tc>
      </w:tr>
      <w:tr w:rsidR="00176131" w:rsidRPr="00013C84" w14:paraId="0FE9D5B2" w14:textId="77777777" w:rsidTr="002A5EB8">
        <w:trPr>
          <w:trHeight w:val="319"/>
        </w:trPr>
        <w:tc>
          <w:tcPr>
            <w:tcW w:w="5676" w:type="dxa"/>
            <w:gridSpan w:val="4"/>
            <w:tcBorders>
              <w:top w:val="nil"/>
              <w:left w:val="single" w:sz="4" w:space="0" w:color="auto"/>
              <w:bottom w:val="nil"/>
              <w:right w:val="single" w:sz="4" w:space="0" w:color="000000"/>
            </w:tcBorders>
            <w:shd w:val="clear" w:color="000000" w:fill="FFFFFF"/>
            <w:noWrap/>
            <w:vAlign w:val="bottom"/>
            <w:hideMark/>
          </w:tcPr>
          <w:p w14:paraId="3D2C1E4E" w14:textId="77777777" w:rsidR="00176131" w:rsidRPr="00FE532F" w:rsidRDefault="00176131" w:rsidP="002A5EB8">
            <w:pPr>
              <w:rPr>
                <w:rFonts w:ascii="Calibri" w:hAnsi="Calibri" w:cs="Calibri"/>
                <w:sz w:val="18"/>
                <w:szCs w:val="18"/>
                <w:lang w:eastAsia="en-GB"/>
              </w:rPr>
            </w:pPr>
            <w:r w:rsidRPr="00FE532F">
              <w:rPr>
                <w:rFonts w:ascii="Calibri" w:hAnsi="Calibri" w:cs="Calibri"/>
                <w:sz w:val="18"/>
                <w:szCs w:val="18"/>
                <w:lang w:eastAsia="en-GB"/>
              </w:rPr>
              <w:t>Final date of delivery or performance:</w:t>
            </w:r>
          </w:p>
        </w:tc>
        <w:tc>
          <w:tcPr>
            <w:tcW w:w="1080" w:type="dxa"/>
            <w:tcBorders>
              <w:top w:val="nil"/>
              <w:left w:val="nil"/>
              <w:bottom w:val="nil"/>
              <w:right w:val="nil"/>
            </w:tcBorders>
            <w:shd w:val="clear" w:color="000000" w:fill="FFFFFF"/>
            <w:noWrap/>
            <w:vAlign w:val="bottom"/>
            <w:hideMark/>
          </w:tcPr>
          <w:p w14:paraId="609376B1" w14:textId="77777777" w:rsidR="00176131" w:rsidRPr="00FE532F" w:rsidRDefault="00176131" w:rsidP="002A5EB8">
            <w:pPr>
              <w:rPr>
                <w:rFonts w:cstheme="minorHAnsi"/>
                <w:sz w:val="18"/>
                <w:szCs w:val="18"/>
                <w:lang w:eastAsia="en-GB"/>
              </w:rPr>
            </w:pPr>
            <w:r w:rsidRPr="00FE532F">
              <w:rPr>
                <w:rFonts w:cstheme="minorHAnsi"/>
                <w:sz w:val="18"/>
                <w:szCs w:val="18"/>
                <w:lang w:eastAsia="en-GB"/>
              </w:rPr>
              <w:t> </w:t>
            </w:r>
          </w:p>
        </w:tc>
        <w:tc>
          <w:tcPr>
            <w:tcW w:w="3079" w:type="dxa"/>
            <w:gridSpan w:val="3"/>
            <w:tcBorders>
              <w:top w:val="nil"/>
              <w:left w:val="nil"/>
              <w:bottom w:val="nil"/>
              <w:right w:val="single" w:sz="4" w:space="0" w:color="000000"/>
            </w:tcBorders>
            <w:shd w:val="clear" w:color="000000" w:fill="FFFFFF"/>
            <w:noWrap/>
            <w:vAlign w:val="bottom"/>
            <w:hideMark/>
          </w:tcPr>
          <w:p w14:paraId="143D54C5" w14:textId="77777777" w:rsidR="00176131" w:rsidRPr="00FE532F" w:rsidRDefault="00176131" w:rsidP="002A5EB8">
            <w:pPr>
              <w:jc w:val="center"/>
              <w:rPr>
                <w:rFonts w:cstheme="minorHAnsi"/>
                <w:i/>
                <w:iCs/>
                <w:sz w:val="18"/>
                <w:szCs w:val="18"/>
                <w:lang w:eastAsia="en-GB"/>
              </w:rPr>
            </w:pPr>
            <w:r w:rsidRPr="00FE532F">
              <w:rPr>
                <w:rFonts w:cstheme="minorHAnsi"/>
                <w:i/>
                <w:iCs/>
                <w:sz w:val="18"/>
                <w:szCs w:val="18"/>
                <w:lang w:eastAsia="en-GB"/>
              </w:rPr>
              <w:t> </w:t>
            </w:r>
          </w:p>
        </w:tc>
      </w:tr>
      <w:tr w:rsidR="00176131" w:rsidRPr="00013C84" w14:paraId="4BA16123" w14:textId="77777777" w:rsidTr="002A5EB8">
        <w:trPr>
          <w:trHeight w:val="285"/>
        </w:trPr>
        <w:tc>
          <w:tcPr>
            <w:tcW w:w="2507" w:type="dxa"/>
            <w:gridSpan w:val="2"/>
            <w:tcBorders>
              <w:top w:val="nil"/>
              <w:left w:val="single" w:sz="4" w:space="0" w:color="auto"/>
              <w:bottom w:val="nil"/>
              <w:right w:val="nil"/>
            </w:tcBorders>
            <w:shd w:val="clear" w:color="000000" w:fill="FFFFFF"/>
            <w:noWrap/>
            <w:vAlign w:val="bottom"/>
            <w:hideMark/>
          </w:tcPr>
          <w:p w14:paraId="18B7D61F" w14:textId="77777777" w:rsidR="00176131" w:rsidRPr="00013C84" w:rsidRDefault="00176131" w:rsidP="002A5EB8">
            <w:pPr>
              <w:rPr>
                <w:rFonts w:ascii="Arial" w:hAnsi="Arial" w:cs="Arial"/>
                <w:sz w:val="18"/>
                <w:szCs w:val="18"/>
                <w:lang w:eastAsia="en-GB"/>
              </w:rPr>
            </w:pPr>
            <w:r>
              <w:rPr>
                <w:rFonts w:ascii="Arial" w:hAnsi="Arial" w:cs="Arial"/>
                <w:sz w:val="18"/>
                <w:szCs w:val="18"/>
                <w:lang w:eastAsia="en-GB"/>
              </w:rPr>
              <w:t>P</w:t>
            </w:r>
            <w:r w:rsidRPr="00013C84">
              <w:rPr>
                <w:rFonts w:ascii="Arial" w:hAnsi="Arial" w:cs="Arial"/>
                <w:sz w:val="18"/>
                <w:szCs w:val="18"/>
                <w:lang w:eastAsia="en-GB"/>
              </w:rPr>
              <w:t>ayment</w:t>
            </w:r>
            <w:r>
              <w:rPr>
                <w:rFonts w:ascii="Arial" w:hAnsi="Arial" w:cs="Arial"/>
                <w:sz w:val="18"/>
                <w:szCs w:val="18"/>
                <w:lang w:eastAsia="en-GB"/>
              </w:rPr>
              <w:t xml:space="preserve"> provisions</w:t>
            </w:r>
            <w:r w:rsidRPr="00013C84">
              <w:rPr>
                <w:rFonts w:ascii="Arial" w:hAnsi="Arial" w:cs="Arial"/>
                <w:sz w:val="18"/>
                <w:szCs w:val="18"/>
                <w:lang w:eastAsia="en-GB"/>
              </w:rPr>
              <w:t>:</w:t>
            </w:r>
          </w:p>
        </w:tc>
        <w:tc>
          <w:tcPr>
            <w:tcW w:w="283" w:type="dxa"/>
            <w:tcBorders>
              <w:top w:val="nil"/>
              <w:left w:val="nil"/>
              <w:bottom w:val="nil"/>
              <w:right w:val="nil"/>
            </w:tcBorders>
            <w:shd w:val="clear" w:color="000000" w:fill="FFFFFF"/>
            <w:noWrap/>
            <w:vAlign w:val="bottom"/>
            <w:hideMark/>
          </w:tcPr>
          <w:p w14:paraId="5F9E2F8A" w14:textId="77777777" w:rsidR="00176131" w:rsidRPr="00FE532F" w:rsidRDefault="00176131" w:rsidP="002A5EB8">
            <w:pPr>
              <w:rPr>
                <w:rFonts w:ascii="Calibri" w:hAnsi="Calibri" w:cs="Calibri"/>
                <w:lang w:eastAsia="en-GB"/>
              </w:rPr>
            </w:pPr>
            <w:r w:rsidRPr="00FE532F">
              <w:rPr>
                <w:rFonts w:ascii="Calibri" w:hAnsi="Calibri" w:cs="Calibri"/>
                <w:lang w:eastAsia="en-GB"/>
              </w:rPr>
              <w:t> </w:t>
            </w:r>
          </w:p>
        </w:tc>
        <w:tc>
          <w:tcPr>
            <w:tcW w:w="2886" w:type="dxa"/>
            <w:tcBorders>
              <w:top w:val="nil"/>
              <w:left w:val="nil"/>
              <w:bottom w:val="nil"/>
              <w:right w:val="single" w:sz="4" w:space="0" w:color="auto"/>
            </w:tcBorders>
            <w:shd w:val="clear" w:color="000000" w:fill="FFFFFF"/>
            <w:noWrap/>
            <w:vAlign w:val="bottom"/>
            <w:hideMark/>
          </w:tcPr>
          <w:p w14:paraId="52929786" w14:textId="77777777" w:rsidR="00176131" w:rsidRPr="00FE532F" w:rsidRDefault="00176131" w:rsidP="002A5EB8">
            <w:pPr>
              <w:rPr>
                <w:rFonts w:ascii="Calibri" w:hAnsi="Calibri" w:cs="Calibri"/>
                <w:lang w:eastAsia="en-GB"/>
              </w:rPr>
            </w:pPr>
            <w:r w:rsidRPr="00FE532F">
              <w:rPr>
                <w:rFonts w:ascii="Calibri" w:hAnsi="Calibri" w:cs="Calibri"/>
                <w:lang w:eastAsia="en-GB"/>
              </w:rPr>
              <w:t> </w:t>
            </w:r>
          </w:p>
        </w:tc>
        <w:tc>
          <w:tcPr>
            <w:tcW w:w="1080" w:type="dxa"/>
            <w:tcBorders>
              <w:top w:val="nil"/>
              <w:left w:val="nil"/>
              <w:bottom w:val="nil"/>
              <w:right w:val="nil"/>
            </w:tcBorders>
            <w:shd w:val="clear" w:color="000000" w:fill="FFFFFF"/>
            <w:noWrap/>
            <w:vAlign w:val="bottom"/>
            <w:hideMark/>
          </w:tcPr>
          <w:p w14:paraId="5CCBDA14" w14:textId="77777777" w:rsidR="00176131" w:rsidRPr="00FE532F" w:rsidRDefault="00176131" w:rsidP="002A5EB8">
            <w:pPr>
              <w:rPr>
                <w:rFonts w:cstheme="minorHAnsi"/>
                <w:sz w:val="18"/>
                <w:szCs w:val="18"/>
                <w:lang w:eastAsia="en-GB"/>
              </w:rPr>
            </w:pPr>
            <w:r w:rsidRPr="00FE532F">
              <w:rPr>
                <w:rFonts w:cstheme="minorHAnsi"/>
                <w:sz w:val="18"/>
                <w:szCs w:val="18"/>
                <w:lang w:eastAsia="en-GB"/>
              </w:rPr>
              <w:t>Name:</w:t>
            </w:r>
          </w:p>
        </w:tc>
        <w:tc>
          <w:tcPr>
            <w:tcW w:w="3079" w:type="dxa"/>
            <w:gridSpan w:val="3"/>
            <w:tcBorders>
              <w:top w:val="nil"/>
              <w:left w:val="nil"/>
              <w:bottom w:val="nil"/>
              <w:right w:val="single" w:sz="4" w:space="0" w:color="000000"/>
            </w:tcBorders>
            <w:shd w:val="clear" w:color="000000" w:fill="FFFFFF"/>
            <w:noWrap/>
            <w:vAlign w:val="bottom"/>
            <w:hideMark/>
          </w:tcPr>
          <w:p w14:paraId="137A0869" w14:textId="77777777" w:rsidR="00176131" w:rsidRPr="00FE532F" w:rsidRDefault="00176131" w:rsidP="002A5EB8">
            <w:pPr>
              <w:jc w:val="center"/>
              <w:rPr>
                <w:rFonts w:cstheme="minorHAnsi"/>
                <w:i/>
                <w:iCs/>
                <w:sz w:val="18"/>
                <w:szCs w:val="18"/>
                <w:lang w:eastAsia="en-GB"/>
              </w:rPr>
            </w:pPr>
            <w:r w:rsidRPr="00FE532F">
              <w:rPr>
                <w:rFonts w:cstheme="minorHAnsi"/>
                <w:i/>
                <w:iCs/>
                <w:sz w:val="18"/>
                <w:szCs w:val="18"/>
                <w:lang w:eastAsia="en-GB"/>
              </w:rPr>
              <w:t> </w:t>
            </w:r>
          </w:p>
        </w:tc>
      </w:tr>
      <w:tr w:rsidR="00176131" w:rsidRPr="00013C84" w14:paraId="5B7D37AE" w14:textId="77777777" w:rsidTr="002A5EB8">
        <w:trPr>
          <w:trHeight w:val="270"/>
        </w:trPr>
        <w:tc>
          <w:tcPr>
            <w:tcW w:w="1371" w:type="dxa"/>
            <w:tcBorders>
              <w:top w:val="nil"/>
              <w:left w:val="single" w:sz="4" w:space="0" w:color="auto"/>
              <w:bottom w:val="nil"/>
              <w:right w:val="nil"/>
            </w:tcBorders>
            <w:shd w:val="clear" w:color="000000" w:fill="FFFFFF"/>
            <w:noWrap/>
            <w:vAlign w:val="bottom"/>
            <w:hideMark/>
          </w:tcPr>
          <w:p w14:paraId="09185003" w14:textId="77777777" w:rsidR="00176131" w:rsidRPr="00013C84" w:rsidRDefault="00176131" w:rsidP="002A5EB8">
            <w:pPr>
              <w:rPr>
                <w:rFonts w:ascii="Arial" w:hAnsi="Arial" w:cs="Arial"/>
                <w:sz w:val="18"/>
                <w:szCs w:val="18"/>
                <w:lang w:eastAsia="en-GB"/>
              </w:rPr>
            </w:pPr>
            <w:r w:rsidRPr="00013C84">
              <w:rPr>
                <w:rFonts w:ascii="Arial" w:hAnsi="Arial" w:cs="Arial"/>
                <w:sz w:val="18"/>
                <w:szCs w:val="18"/>
                <w:lang w:eastAsia="en-GB"/>
              </w:rPr>
              <w:t> </w:t>
            </w:r>
          </w:p>
        </w:tc>
        <w:tc>
          <w:tcPr>
            <w:tcW w:w="1136" w:type="dxa"/>
            <w:tcBorders>
              <w:top w:val="nil"/>
              <w:left w:val="nil"/>
              <w:bottom w:val="nil"/>
              <w:right w:val="nil"/>
            </w:tcBorders>
            <w:shd w:val="clear" w:color="000000" w:fill="FFFFFF"/>
            <w:noWrap/>
            <w:vAlign w:val="bottom"/>
            <w:hideMark/>
          </w:tcPr>
          <w:p w14:paraId="04C243D5" w14:textId="77777777" w:rsidR="00176131" w:rsidRPr="00013C84" w:rsidRDefault="00176131" w:rsidP="002A5EB8">
            <w:pPr>
              <w:rPr>
                <w:rFonts w:ascii="Arial" w:hAnsi="Arial" w:cs="Arial"/>
                <w:lang w:eastAsia="en-GB"/>
              </w:rPr>
            </w:pPr>
            <w:r w:rsidRPr="00013C84">
              <w:rPr>
                <w:rFonts w:ascii="Arial" w:hAnsi="Arial" w:cs="Arial"/>
                <w:lang w:eastAsia="en-GB"/>
              </w:rPr>
              <w:t> </w:t>
            </w:r>
          </w:p>
        </w:tc>
        <w:tc>
          <w:tcPr>
            <w:tcW w:w="283" w:type="dxa"/>
            <w:tcBorders>
              <w:top w:val="nil"/>
              <w:left w:val="nil"/>
              <w:bottom w:val="nil"/>
              <w:right w:val="nil"/>
            </w:tcBorders>
            <w:shd w:val="clear" w:color="000000" w:fill="FFFFFF"/>
            <w:noWrap/>
            <w:vAlign w:val="bottom"/>
            <w:hideMark/>
          </w:tcPr>
          <w:p w14:paraId="2BB0F375" w14:textId="77777777" w:rsidR="00176131" w:rsidRPr="00FE532F" w:rsidRDefault="00176131" w:rsidP="002A5EB8">
            <w:pPr>
              <w:rPr>
                <w:rFonts w:ascii="Calibri" w:hAnsi="Calibri" w:cs="Calibri"/>
                <w:lang w:eastAsia="en-GB"/>
              </w:rPr>
            </w:pPr>
            <w:r w:rsidRPr="00FE532F">
              <w:rPr>
                <w:rFonts w:ascii="Calibri" w:hAnsi="Calibri" w:cs="Calibri"/>
                <w:lang w:eastAsia="en-GB"/>
              </w:rPr>
              <w:t> </w:t>
            </w:r>
          </w:p>
        </w:tc>
        <w:tc>
          <w:tcPr>
            <w:tcW w:w="2886" w:type="dxa"/>
            <w:tcBorders>
              <w:top w:val="nil"/>
              <w:left w:val="nil"/>
              <w:bottom w:val="nil"/>
              <w:right w:val="single" w:sz="4" w:space="0" w:color="auto"/>
            </w:tcBorders>
            <w:shd w:val="clear" w:color="000000" w:fill="FFFFFF"/>
            <w:noWrap/>
            <w:vAlign w:val="bottom"/>
            <w:hideMark/>
          </w:tcPr>
          <w:p w14:paraId="3E78A85F" w14:textId="77777777" w:rsidR="00176131" w:rsidRPr="00FE532F" w:rsidRDefault="00176131" w:rsidP="002A5EB8">
            <w:pPr>
              <w:rPr>
                <w:rFonts w:ascii="Calibri" w:hAnsi="Calibri" w:cs="Calibri"/>
                <w:lang w:eastAsia="en-GB"/>
              </w:rPr>
            </w:pPr>
            <w:r w:rsidRPr="00FE532F">
              <w:rPr>
                <w:rFonts w:ascii="Calibri" w:hAnsi="Calibri" w:cs="Calibri"/>
                <w:lang w:eastAsia="en-GB"/>
              </w:rPr>
              <w:t> </w:t>
            </w:r>
          </w:p>
        </w:tc>
        <w:tc>
          <w:tcPr>
            <w:tcW w:w="1080" w:type="dxa"/>
            <w:tcBorders>
              <w:top w:val="nil"/>
              <w:left w:val="nil"/>
              <w:bottom w:val="nil"/>
              <w:right w:val="nil"/>
            </w:tcBorders>
            <w:shd w:val="clear" w:color="000000" w:fill="FFFFFF"/>
            <w:noWrap/>
            <w:vAlign w:val="bottom"/>
            <w:hideMark/>
          </w:tcPr>
          <w:p w14:paraId="35E00853" w14:textId="77777777" w:rsidR="00176131" w:rsidRPr="00FE532F" w:rsidRDefault="00176131" w:rsidP="002A5EB8">
            <w:pPr>
              <w:rPr>
                <w:rFonts w:cstheme="minorHAnsi"/>
                <w:sz w:val="18"/>
                <w:szCs w:val="18"/>
                <w:lang w:eastAsia="en-GB"/>
              </w:rPr>
            </w:pPr>
            <w:r w:rsidRPr="00FE532F">
              <w:rPr>
                <w:rFonts w:cstheme="minorHAnsi"/>
                <w:sz w:val="18"/>
                <w:szCs w:val="18"/>
                <w:lang w:eastAsia="en-GB"/>
              </w:rPr>
              <w:t>Position:</w:t>
            </w:r>
          </w:p>
        </w:tc>
        <w:tc>
          <w:tcPr>
            <w:tcW w:w="3079" w:type="dxa"/>
            <w:gridSpan w:val="3"/>
            <w:tcBorders>
              <w:top w:val="nil"/>
              <w:left w:val="nil"/>
              <w:bottom w:val="nil"/>
              <w:right w:val="single" w:sz="4" w:space="0" w:color="000000"/>
            </w:tcBorders>
            <w:shd w:val="clear" w:color="000000" w:fill="FFFFFF"/>
            <w:noWrap/>
            <w:vAlign w:val="bottom"/>
            <w:hideMark/>
          </w:tcPr>
          <w:p w14:paraId="6EAC1A63" w14:textId="77777777" w:rsidR="00176131" w:rsidRPr="00FE532F" w:rsidRDefault="00176131" w:rsidP="002A5EB8">
            <w:pPr>
              <w:jc w:val="center"/>
              <w:rPr>
                <w:rFonts w:cstheme="minorHAnsi"/>
                <w:i/>
                <w:iCs/>
                <w:sz w:val="18"/>
                <w:szCs w:val="18"/>
                <w:lang w:eastAsia="en-GB"/>
              </w:rPr>
            </w:pPr>
            <w:r w:rsidRPr="00FE532F">
              <w:rPr>
                <w:rFonts w:cstheme="minorHAnsi"/>
                <w:i/>
                <w:iCs/>
                <w:sz w:val="18"/>
                <w:szCs w:val="18"/>
                <w:lang w:eastAsia="en-GB"/>
              </w:rPr>
              <w:t> </w:t>
            </w:r>
          </w:p>
        </w:tc>
      </w:tr>
      <w:tr w:rsidR="00176131" w:rsidRPr="00013C84" w14:paraId="47DFC730" w14:textId="77777777" w:rsidTr="002A5EB8">
        <w:trPr>
          <w:trHeight w:val="319"/>
        </w:trPr>
        <w:tc>
          <w:tcPr>
            <w:tcW w:w="1371" w:type="dxa"/>
            <w:tcBorders>
              <w:top w:val="nil"/>
              <w:left w:val="single" w:sz="4" w:space="0" w:color="auto"/>
              <w:bottom w:val="single" w:sz="4" w:space="0" w:color="auto"/>
              <w:right w:val="nil"/>
            </w:tcBorders>
            <w:shd w:val="clear" w:color="000000" w:fill="FFFFFF"/>
            <w:noWrap/>
            <w:vAlign w:val="bottom"/>
            <w:hideMark/>
          </w:tcPr>
          <w:p w14:paraId="6DCE07D1" w14:textId="77777777" w:rsidR="00176131" w:rsidRPr="00013C84" w:rsidRDefault="00176131" w:rsidP="002A5EB8">
            <w:pPr>
              <w:rPr>
                <w:rFonts w:ascii="Arial" w:hAnsi="Arial" w:cs="Arial"/>
                <w:sz w:val="18"/>
                <w:szCs w:val="18"/>
                <w:lang w:eastAsia="en-GB"/>
              </w:rPr>
            </w:pPr>
            <w:r w:rsidRPr="00013C84">
              <w:rPr>
                <w:rFonts w:ascii="Arial" w:hAnsi="Arial" w:cs="Arial"/>
                <w:sz w:val="18"/>
                <w:szCs w:val="18"/>
                <w:lang w:eastAsia="en-GB"/>
              </w:rPr>
              <w:t>Guarantee:</w:t>
            </w:r>
          </w:p>
        </w:tc>
        <w:tc>
          <w:tcPr>
            <w:tcW w:w="1136" w:type="dxa"/>
            <w:tcBorders>
              <w:top w:val="nil"/>
              <w:left w:val="nil"/>
              <w:bottom w:val="single" w:sz="4" w:space="0" w:color="auto"/>
              <w:right w:val="nil"/>
            </w:tcBorders>
            <w:shd w:val="clear" w:color="000000" w:fill="FFFFFF"/>
            <w:noWrap/>
            <w:vAlign w:val="bottom"/>
            <w:hideMark/>
          </w:tcPr>
          <w:p w14:paraId="140ED590" w14:textId="77777777" w:rsidR="00176131" w:rsidRPr="00013C84" w:rsidRDefault="00176131" w:rsidP="002A5EB8">
            <w:pPr>
              <w:rPr>
                <w:rFonts w:ascii="Arial" w:hAnsi="Arial" w:cs="Arial"/>
                <w:lang w:eastAsia="en-GB"/>
              </w:rPr>
            </w:pPr>
            <w:r w:rsidRPr="00013C84">
              <w:rPr>
                <w:rFonts w:ascii="Arial" w:hAnsi="Arial" w:cs="Arial"/>
                <w:lang w:eastAsia="en-GB"/>
              </w:rPr>
              <w:t> </w:t>
            </w:r>
          </w:p>
        </w:tc>
        <w:tc>
          <w:tcPr>
            <w:tcW w:w="283" w:type="dxa"/>
            <w:tcBorders>
              <w:top w:val="nil"/>
              <w:left w:val="nil"/>
              <w:bottom w:val="single" w:sz="4" w:space="0" w:color="auto"/>
              <w:right w:val="nil"/>
            </w:tcBorders>
            <w:shd w:val="clear" w:color="000000" w:fill="FFFFFF"/>
            <w:noWrap/>
            <w:vAlign w:val="bottom"/>
            <w:hideMark/>
          </w:tcPr>
          <w:p w14:paraId="1823B9E0" w14:textId="77777777" w:rsidR="00176131" w:rsidRPr="00FE532F" w:rsidRDefault="00176131" w:rsidP="002A5EB8">
            <w:pPr>
              <w:rPr>
                <w:rFonts w:ascii="Calibri" w:hAnsi="Calibri" w:cs="Calibri"/>
                <w:lang w:eastAsia="en-GB"/>
              </w:rPr>
            </w:pPr>
            <w:r w:rsidRPr="00FE532F">
              <w:rPr>
                <w:rFonts w:ascii="Calibri" w:hAnsi="Calibri" w:cs="Calibri"/>
                <w:lang w:eastAsia="en-GB"/>
              </w:rPr>
              <w:t> </w:t>
            </w:r>
          </w:p>
        </w:tc>
        <w:tc>
          <w:tcPr>
            <w:tcW w:w="2886" w:type="dxa"/>
            <w:tcBorders>
              <w:top w:val="nil"/>
              <w:left w:val="nil"/>
              <w:bottom w:val="single" w:sz="4" w:space="0" w:color="auto"/>
              <w:right w:val="single" w:sz="4" w:space="0" w:color="auto"/>
            </w:tcBorders>
            <w:shd w:val="clear" w:color="000000" w:fill="FFFFFF"/>
            <w:noWrap/>
            <w:vAlign w:val="bottom"/>
            <w:hideMark/>
          </w:tcPr>
          <w:p w14:paraId="2D9E8192" w14:textId="77777777" w:rsidR="00176131" w:rsidRPr="00FE532F" w:rsidRDefault="00176131" w:rsidP="002A5EB8">
            <w:pPr>
              <w:rPr>
                <w:rFonts w:ascii="Calibri" w:hAnsi="Calibri" w:cs="Calibri"/>
                <w:lang w:eastAsia="en-GB"/>
              </w:rPr>
            </w:pPr>
            <w:r w:rsidRPr="00FE532F">
              <w:rPr>
                <w:rFonts w:ascii="Calibri" w:hAnsi="Calibri" w:cs="Calibri"/>
                <w:lang w:eastAsia="en-GB"/>
              </w:rPr>
              <w:t> </w:t>
            </w:r>
          </w:p>
        </w:tc>
        <w:tc>
          <w:tcPr>
            <w:tcW w:w="1080" w:type="dxa"/>
            <w:tcBorders>
              <w:top w:val="nil"/>
              <w:left w:val="nil"/>
              <w:bottom w:val="nil"/>
              <w:right w:val="nil"/>
            </w:tcBorders>
            <w:shd w:val="clear" w:color="000000" w:fill="FFFFFF"/>
            <w:noWrap/>
            <w:vAlign w:val="bottom"/>
            <w:hideMark/>
          </w:tcPr>
          <w:p w14:paraId="34DD848C" w14:textId="77777777" w:rsidR="00176131" w:rsidRPr="00FE532F" w:rsidRDefault="00176131" w:rsidP="002A5EB8">
            <w:pPr>
              <w:rPr>
                <w:rFonts w:cstheme="minorHAnsi"/>
                <w:sz w:val="18"/>
                <w:szCs w:val="18"/>
                <w:lang w:eastAsia="en-GB"/>
              </w:rPr>
            </w:pPr>
            <w:r w:rsidRPr="00FE532F">
              <w:rPr>
                <w:rFonts w:cstheme="minorHAnsi"/>
                <w:sz w:val="18"/>
                <w:szCs w:val="18"/>
                <w:lang w:eastAsia="en-GB"/>
              </w:rPr>
              <w:t>Date:</w:t>
            </w:r>
          </w:p>
        </w:tc>
        <w:tc>
          <w:tcPr>
            <w:tcW w:w="1176" w:type="dxa"/>
            <w:tcBorders>
              <w:top w:val="nil"/>
              <w:left w:val="nil"/>
              <w:bottom w:val="single" w:sz="4" w:space="0" w:color="auto"/>
              <w:right w:val="nil"/>
            </w:tcBorders>
            <w:shd w:val="clear" w:color="000000" w:fill="FFFFFF"/>
            <w:noWrap/>
            <w:vAlign w:val="bottom"/>
            <w:hideMark/>
          </w:tcPr>
          <w:p w14:paraId="3132C5C7" w14:textId="77777777" w:rsidR="00176131" w:rsidRPr="00FE532F" w:rsidRDefault="00176131" w:rsidP="002A5EB8">
            <w:pPr>
              <w:rPr>
                <w:rFonts w:cstheme="minorHAnsi"/>
                <w:lang w:eastAsia="en-GB"/>
              </w:rPr>
            </w:pPr>
            <w:r w:rsidRPr="00FE532F">
              <w:rPr>
                <w:rFonts w:cstheme="minorHAnsi"/>
                <w:lang w:eastAsia="en-GB"/>
              </w:rPr>
              <w:t> </w:t>
            </w:r>
          </w:p>
        </w:tc>
        <w:tc>
          <w:tcPr>
            <w:tcW w:w="1171" w:type="dxa"/>
            <w:tcBorders>
              <w:top w:val="nil"/>
              <w:left w:val="nil"/>
              <w:bottom w:val="single" w:sz="4" w:space="0" w:color="auto"/>
              <w:right w:val="nil"/>
            </w:tcBorders>
            <w:shd w:val="clear" w:color="000000" w:fill="FFFFFF"/>
            <w:noWrap/>
            <w:vAlign w:val="bottom"/>
            <w:hideMark/>
          </w:tcPr>
          <w:p w14:paraId="03DA31BF" w14:textId="77777777" w:rsidR="00176131" w:rsidRPr="00FE532F" w:rsidRDefault="00176131" w:rsidP="002A5EB8">
            <w:pPr>
              <w:rPr>
                <w:rFonts w:cstheme="minorHAnsi"/>
                <w:lang w:eastAsia="en-GB"/>
              </w:rPr>
            </w:pPr>
            <w:r w:rsidRPr="00FE532F">
              <w:rPr>
                <w:rFonts w:cstheme="minorHAnsi"/>
                <w:lang w:eastAsia="en-GB"/>
              </w:rPr>
              <w:t> </w:t>
            </w:r>
          </w:p>
        </w:tc>
        <w:tc>
          <w:tcPr>
            <w:tcW w:w="732" w:type="dxa"/>
            <w:tcBorders>
              <w:top w:val="nil"/>
              <w:left w:val="nil"/>
              <w:bottom w:val="single" w:sz="4" w:space="0" w:color="auto"/>
              <w:right w:val="single" w:sz="4" w:space="0" w:color="auto"/>
            </w:tcBorders>
            <w:shd w:val="clear" w:color="000000" w:fill="FFFFFF"/>
            <w:noWrap/>
            <w:vAlign w:val="bottom"/>
            <w:hideMark/>
          </w:tcPr>
          <w:p w14:paraId="64B326AE" w14:textId="77777777" w:rsidR="00176131" w:rsidRPr="00013C84" w:rsidRDefault="00176131" w:rsidP="002A5EB8">
            <w:pPr>
              <w:rPr>
                <w:rFonts w:ascii="Arial" w:hAnsi="Arial" w:cs="Arial"/>
                <w:lang w:eastAsia="en-GB"/>
              </w:rPr>
            </w:pPr>
            <w:r w:rsidRPr="00013C84">
              <w:rPr>
                <w:rFonts w:ascii="Arial" w:hAnsi="Arial" w:cs="Arial"/>
                <w:lang w:eastAsia="en-GB"/>
              </w:rPr>
              <w:t> </w:t>
            </w:r>
          </w:p>
        </w:tc>
      </w:tr>
      <w:tr w:rsidR="00176131" w:rsidRPr="00013C84" w14:paraId="35470DC1" w14:textId="77777777" w:rsidTr="002A5EB8">
        <w:trPr>
          <w:trHeight w:val="255"/>
        </w:trPr>
        <w:tc>
          <w:tcPr>
            <w:tcW w:w="2507" w:type="dxa"/>
            <w:gridSpan w:val="2"/>
            <w:tcBorders>
              <w:top w:val="single" w:sz="4" w:space="0" w:color="auto"/>
              <w:left w:val="single" w:sz="4" w:space="0" w:color="auto"/>
              <w:bottom w:val="nil"/>
              <w:right w:val="nil"/>
            </w:tcBorders>
            <w:shd w:val="clear" w:color="000000" w:fill="FFFFFF"/>
            <w:noWrap/>
            <w:vAlign w:val="bottom"/>
            <w:hideMark/>
          </w:tcPr>
          <w:p w14:paraId="6EE95E71" w14:textId="77777777" w:rsidR="00176131" w:rsidRPr="000A0127" w:rsidRDefault="00176131" w:rsidP="002A5EB8">
            <w:pPr>
              <w:rPr>
                <w:rFonts w:ascii="Arial" w:hAnsi="Arial" w:cs="Arial"/>
                <w:b/>
                <w:bCs/>
                <w:sz w:val="18"/>
                <w:szCs w:val="18"/>
                <w:lang w:eastAsia="en-GB"/>
              </w:rPr>
            </w:pPr>
            <w:r w:rsidRPr="000A0127">
              <w:rPr>
                <w:rFonts w:ascii="Arial" w:hAnsi="Arial" w:cs="Arial"/>
                <w:b/>
                <w:bCs/>
                <w:sz w:val="18"/>
                <w:szCs w:val="18"/>
                <w:lang w:eastAsia="en-GB"/>
              </w:rPr>
              <w:t xml:space="preserve">Date of issue: </w:t>
            </w:r>
          </w:p>
        </w:tc>
        <w:tc>
          <w:tcPr>
            <w:tcW w:w="283" w:type="dxa"/>
            <w:tcBorders>
              <w:top w:val="nil"/>
              <w:left w:val="nil"/>
              <w:bottom w:val="nil"/>
              <w:right w:val="nil"/>
            </w:tcBorders>
            <w:shd w:val="clear" w:color="000000" w:fill="FFFFFF"/>
            <w:noWrap/>
            <w:vAlign w:val="bottom"/>
            <w:hideMark/>
          </w:tcPr>
          <w:p w14:paraId="09D9055F" w14:textId="77777777" w:rsidR="00176131" w:rsidRPr="00FE532F" w:rsidRDefault="00176131" w:rsidP="002A5EB8">
            <w:pPr>
              <w:rPr>
                <w:rFonts w:ascii="Calibri" w:hAnsi="Calibri" w:cs="Calibri"/>
                <w:lang w:eastAsia="en-GB"/>
              </w:rPr>
            </w:pPr>
            <w:r w:rsidRPr="00FE532F">
              <w:rPr>
                <w:rFonts w:ascii="Calibri" w:hAnsi="Calibri" w:cs="Calibri"/>
                <w:lang w:eastAsia="en-GB"/>
              </w:rPr>
              <w:t> </w:t>
            </w:r>
          </w:p>
        </w:tc>
        <w:tc>
          <w:tcPr>
            <w:tcW w:w="2886" w:type="dxa"/>
            <w:tcBorders>
              <w:top w:val="nil"/>
              <w:left w:val="nil"/>
              <w:bottom w:val="nil"/>
              <w:right w:val="nil"/>
            </w:tcBorders>
            <w:shd w:val="clear" w:color="000000" w:fill="FFFFFF"/>
            <w:noWrap/>
            <w:vAlign w:val="bottom"/>
            <w:hideMark/>
          </w:tcPr>
          <w:p w14:paraId="65AFCBC6" w14:textId="77777777" w:rsidR="00176131" w:rsidRPr="00FE532F" w:rsidRDefault="00176131" w:rsidP="002A5EB8">
            <w:pPr>
              <w:rPr>
                <w:rFonts w:ascii="Calibri" w:hAnsi="Calibri" w:cs="Calibri"/>
                <w:lang w:eastAsia="en-GB"/>
              </w:rPr>
            </w:pPr>
            <w:r w:rsidRPr="00FE532F">
              <w:rPr>
                <w:rFonts w:ascii="Calibri" w:hAnsi="Calibri" w:cs="Calibri"/>
                <w:lang w:eastAsia="en-GB"/>
              </w:rPr>
              <w:t> </w:t>
            </w:r>
          </w:p>
        </w:tc>
        <w:tc>
          <w:tcPr>
            <w:tcW w:w="1080" w:type="dxa"/>
            <w:tcBorders>
              <w:top w:val="single" w:sz="4" w:space="0" w:color="auto"/>
              <w:left w:val="nil"/>
              <w:bottom w:val="nil"/>
              <w:right w:val="nil"/>
            </w:tcBorders>
            <w:shd w:val="clear" w:color="000000" w:fill="FFFFFF"/>
            <w:noWrap/>
            <w:vAlign w:val="bottom"/>
            <w:hideMark/>
          </w:tcPr>
          <w:p w14:paraId="242968F6" w14:textId="77777777" w:rsidR="00176131" w:rsidRPr="00013C84" w:rsidRDefault="00176131" w:rsidP="002A5EB8">
            <w:pPr>
              <w:rPr>
                <w:rFonts w:ascii="Arial" w:hAnsi="Arial" w:cs="Arial"/>
                <w:lang w:eastAsia="en-GB"/>
              </w:rPr>
            </w:pPr>
            <w:r w:rsidRPr="00013C84">
              <w:rPr>
                <w:rFonts w:ascii="Arial" w:hAnsi="Arial" w:cs="Arial"/>
                <w:lang w:eastAsia="en-GB"/>
              </w:rPr>
              <w:t> </w:t>
            </w:r>
          </w:p>
        </w:tc>
        <w:tc>
          <w:tcPr>
            <w:tcW w:w="1176" w:type="dxa"/>
            <w:tcBorders>
              <w:top w:val="nil"/>
              <w:left w:val="nil"/>
              <w:bottom w:val="nil"/>
              <w:right w:val="nil"/>
            </w:tcBorders>
            <w:shd w:val="clear" w:color="000000" w:fill="FFFFFF"/>
            <w:noWrap/>
            <w:vAlign w:val="bottom"/>
            <w:hideMark/>
          </w:tcPr>
          <w:p w14:paraId="63AC6CC6" w14:textId="77777777" w:rsidR="00176131" w:rsidRPr="00013C84" w:rsidRDefault="00176131" w:rsidP="002A5EB8">
            <w:pPr>
              <w:rPr>
                <w:rFonts w:ascii="Arial" w:hAnsi="Arial" w:cs="Arial"/>
                <w:lang w:eastAsia="en-GB"/>
              </w:rPr>
            </w:pPr>
            <w:r w:rsidRPr="00013C84">
              <w:rPr>
                <w:rFonts w:ascii="Arial" w:hAnsi="Arial" w:cs="Arial"/>
                <w:lang w:eastAsia="en-GB"/>
              </w:rPr>
              <w:t> </w:t>
            </w:r>
          </w:p>
        </w:tc>
        <w:tc>
          <w:tcPr>
            <w:tcW w:w="1171" w:type="dxa"/>
            <w:tcBorders>
              <w:top w:val="nil"/>
              <w:left w:val="nil"/>
              <w:bottom w:val="nil"/>
              <w:right w:val="nil"/>
            </w:tcBorders>
            <w:shd w:val="clear" w:color="000000" w:fill="FFFFFF"/>
            <w:noWrap/>
            <w:vAlign w:val="bottom"/>
            <w:hideMark/>
          </w:tcPr>
          <w:p w14:paraId="68D5C5BD" w14:textId="77777777" w:rsidR="00176131" w:rsidRPr="00013C84" w:rsidRDefault="00176131" w:rsidP="002A5EB8">
            <w:pPr>
              <w:rPr>
                <w:rFonts w:ascii="Arial" w:hAnsi="Arial" w:cs="Arial"/>
                <w:lang w:eastAsia="en-GB"/>
              </w:rPr>
            </w:pPr>
            <w:r w:rsidRPr="00013C84">
              <w:rPr>
                <w:rFonts w:ascii="Arial" w:hAnsi="Arial" w:cs="Arial"/>
                <w:lang w:eastAsia="en-GB"/>
              </w:rPr>
              <w:t> </w:t>
            </w:r>
          </w:p>
        </w:tc>
        <w:tc>
          <w:tcPr>
            <w:tcW w:w="732" w:type="dxa"/>
            <w:tcBorders>
              <w:top w:val="nil"/>
              <w:left w:val="nil"/>
              <w:bottom w:val="nil"/>
              <w:right w:val="single" w:sz="4" w:space="0" w:color="auto"/>
            </w:tcBorders>
            <w:shd w:val="clear" w:color="000000" w:fill="FFFFFF"/>
            <w:noWrap/>
            <w:vAlign w:val="bottom"/>
            <w:hideMark/>
          </w:tcPr>
          <w:p w14:paraId="6C0FCD62" w14:textId="77777777" w:rsidR="00176131" w:rsidRPr="00013C84" w:rsidRDefault="00176131" w:rsidP="002A5EB8">
            <w:pPr>
              <w:rPr>
                <w:rFonts w:ascii="Arial" w:hAnsi="Arial" w:cs="Arial"/>
                <w:lang w:eastAsia="en-GB"/>
              </w:rPr>
            </w:pPr>
            <w:r w:rsidRPr="00013C84">
              <w:rPr>
                <w:rFonts w:ascii="Arial" w:hAnsi="Arial" w:cs="Arial"/>
                <w:lang w:eastAsia="en-GB"/>
              </w:rPr>
              <w:t> </w:t>
            </w:r>
          </w:p>
        </w:tc>
      </w:tr>
      <w:tr w:rsidR="00176131" w:rsidRPr="00013C84" w14:paraId="74B7D199" w14:textId="77777777" w:rsidTr="002A5EB8">
        <w:trPr>
          <w:trHeight w:val="255"/>
        </w:trPr>
        <w:tc>
          <w:tcPr>
            <w:tcW w:w="6756" w:type="dxa"/>
            <w:gridSpan w:val="5"/>
            <w:tcBorders>
              <w:top w:val="nil"/>
              <w:left w:val="single" w:sz="4" w:space="0" w:color="auto"/>
              <w:bottom w:val="nil"/>
              <w:right w:val="nil"/>
            </w:tcBorders>
            <w:shd w:val="clear" w:color="000000" w:fill="FFFFFF"/>
            <w:noWrap/>
            <w:vAlign w:val="bottom"/>
            <w:hideMark/>
          </w:tcPr>
          <w:p w14:paraId="01E78759" w14:textId="3C1256E1" w:rsidR="00176131" w:rsidRPr="00FE532F" w:rsidRDefault="00176131" w:rsidP="002A5EB8">
            <w:pPr>
              <w:rPr>
                <w:rFonts w:ascii="Calibri" w:hAnsi="Calibri" w:cs="Calibri"/>
                <w:sz w:val="18"/>
                <w:szCs w:val="18"/>
                <w:lang w:eastAsia="en-GB"/>
              </w:rPr>
            </w:pPr>
            <w:r w:rsidRPr="00FE532F">
              <w:rPr>
                <w:rFonts w:ascii="Calibri" w:hAnsi="Calibri" w:cs="Calibri"/>
                <w:sz w:val="18"/>
                <w:szCs w:val="18"/>
                <w:lang w:eastAsia="en-GB"/>
              </w:rPr>
              <w:t>Signature [name and position]:</w:t>
            </w:r>
          </w:p>
        </w:tc>
        <w:tc>
          <w:tcPr>
            <w:tcW w:w="1176" w:type="dxa"/>
            <w:tcBorders>
              <w:top w:val="nil"/>
              <w:left w:val="nil"/>
              <w:bottom w:val="nil"/>
              <w:right w:val="nil"/>
            </w:tcBorders>
            <w:shd w:val="clear" w:color="000000" w:fill="FFFFFF"/>
            <w:noWrap/>
            <w:vAlign w:val="bottom"/>
            <w:hideMark/>
          </w:tcPr>
          <w:p w14:paraId="2A4019D4" w14:textId="77777777" w:rsidR="00176131" w:rsidRPr="00013C84" w:rsidRDefault="00176131" w:rsidP="002A5EB8">
            <w:pPr>
              <w:rPr>
                <w:rFonts w:ascii="Arial" w:hAnsi="Arial" w:cs="Arial"/>
                <w:sz w:val="18"/>
                <w:szCs w:val="18"/>
                <w:lang w:eastAsia="en-GB"/>
              </w:rPr>
            </w:pPr>
            <w:r w:rsidRPr="00013C84">
              <w:rPr>
                <w:rFonts w:ascii="Arial" w:hAnsi="Arial" w:cs="Arial"/>
                <w:sz w:val="18"/>
                <w:szCs w:val="18"/>
                <w:lang w:eastAsia="en-GB"/>
              </w:rPr>
              <w:t> </w:t>
            </w:r>
          </w:p>
        </w:tc>
        <w:tc>
          <w:tcPr>
            <w:tcW w:w="1171" w:type="dxa"/>
            <w:tcBorders>
              <w:top w:val="nil"/>
              <w:left w:val="nil"/>
              <w:bottom w:val="nil"/>
              <w:right w:val="nil"/>
            </w:tcBorders>
            <w:shd w:val="clear" w:color="000000" w:fill="FFFFFF"/>
            <w:noWrap/>
            <w:vAlign w:val="bottom"/>
            <w:hideMark/>
          </w:tcPr>
          <w:p w14:paraId="782BB235" w14:textId="77777777" w:rsidR="00176131" w:rsidRPr="00013C84" w:rsidRDefault="00176131" w:rsidP="002A5EB8">
            <w:pPr>
              <w:rPr>
                <w:rFonts w:ascii="Arial" w:hAnsi="Arial" w:cs="Arial"/>
                <w:sz w:val="18"/>
                <w:szCs w:val="18"/>
                <w:lang w:eastAsia="en-GB"/>
              </w:rPr>
            </w:pPr>
            <w:r w:rsidRPr="00013C84">
              <w:rPr>
                <w:rFonts w:ascii="Arial" w:hAnsi="Arial" w:cs="Arial"/>
                <w:sz w:val="18"/>
                <w:szCs w:val="18"/>
                <w:lang w:eastAsia="en-GB"/>
              </w:rPr>
              <w:t> </w:t>
            </w:r>
          </w:p>
        </w:tc>
        <w:tc>
          <w:tcPr>
            <w:tcW w:w="732" w:type="dxa"/>
            <w:tcBorders>
              <w:top w:val="nil"/>
              <w:left w:val="nil"/>
              <w:bottom w:val="nil"/>
              <w:right w:val="single" w:sz="4" w:space="0" w:color="auto"/>
            </w:tcBorders>
            <w:shd w:val="clear" w:color="000000" w:fill="FFFFFF"/>
            <w:noWrap/>
            <w:vAlign w:val="bottom"/>
            <w:hideMark/>
          </w:tcPr>
          <w:p w14:paraId="3F608414" w14:textId="77777777" w:rsidR="00176131" w:rsidRPr="00013C84" w:rsidRDefault="00176131" w:rsidP="002A5EB8">
            <w:pPr>
              <w:rPr>
                <w:rFonts w:ascii="Arial" w:hAnsi="Arial" w:cs="Arial"/>
                <w:lang w:eastAsia="en-GB"/>
              </w:rPr>
            </w:pPr>
            <w:r w:rsidRPr="00013C84">
              <w:rPr>
                <w:rFonts w:ascii="Arial" w:hAnsi="Arial" w:cs="Arial"/>
                <w:lang w:eastAsia="en-GB"/>
              </w:rPr>
              <w:t> </w:t>
            </w:r>
          </w:p>
        </w:tc>
      </w:tr>
      <w:tr w:rsidR="00176131" w:rsidRPr="006D65B5" w14:paraId="133757AA" w14:textId="77777777" w:rsidTr="002A5EB8">
        <w:trPr>
          <w:trHeight w:val="255"/>
        </w:trPr>
        <w:tc>
          <w:tcPr>
            <w:tcW w:w="9835" w:type="dxa"/>
            <w:gridSpan w:val="8"/>
            <w:tcBorders>
              <w:top w:val="nil"/>
              <w:left w:val="single" w:sz="4" w:space="0" w:color="auto"/>
              <w:bottom w:val="nil"/>
              <w:right w:val="single" w:sz="4" w:space="0" w:color="000000"/>
            </w:tcBorders>
            <w:vAlign w:val="bottom"/>
            <w:hideMark/>
          </w:tcPr>
          <w:p w14:paraId="4AF0CEB8" w14:textId="5E02CF62" w:rsidR="00176131" w:rsidRPr="00FE532F" w:rsidRDefault="00176131" w:rsidP="002A5EB8">
            <w:pPr>
              <w:rPr>
                <w:rFonts w:ascii="Calibri" w:hAnsi="Calibri" w:cs="Calibri"/>
                <w:sz w:val="18"/>
                <w:szCs w:val="18"/>
                <w:lang w:val="fr-BE" w:eastAsia="en-GB"/>
              </w:rPr>
            </w:pPr>
          </w:p>
        </w:tc>
      </w:tr>
      <w:tr w:rsidR="00176131" w:rsidRPr="00013C84" w14:paraId="0107ECAB" w14:textId="77777777" w:rsidTr="002A5EB8">
        <w:trPr>
          <w:trHeight w:val="255"/>
        </w:trPr>
        <w:tc>
          <w:tcPr>
            <w:tcW w:w="9835" w:type="dxa"/>
            <w:gridSpan w:val="8"/>
            <w:tcBorders>
              <w:top w:val="nil"/>
              <w:left w:val="single" w:sz="4" w:space="0" w:color="auto"/>
              <w:bottom w:val="single" w:sz="4" w:space="0" w:color="auto"/>
              <w:right w:val="single" w:sz="4" w:space="0" w:color="000000"/>
            </w:tcBorders>
            <w:vAlign w:val="bottom"/>
            <w:hideMark/>
          </w:tcPr>
          <w:p w14:paraId="4D2AE109" w14:textId="77777777" w:rsidR="00176131" w:rsidRPr="00FE532F" w:rsidRDefault="00176131" w:rsidP="002A5EB8">
            <w:pPr>
              <w:rPr>
                <w:rFonts w:ascii="Calibri" w:hAnsi="Calibri" w:cs="Calibri"/>
                <w:sz w:val="18"/>
                <w:szCs w:val="18"/>
                <w:lang w:eastAsia="en-GB"/>
              </w:rPr>
            </w:pPr>
            <w:r w:rsidRPr="00FE532F">
              <w:rPr>
                <w:rFonts w:ascii="Calibri" w:hAnsi="Calibri" w:cs="Calibri"/>
                <w:sz w:val="18"/>
                <w:szCs w:val="18"/>
                <w:lang w:eastAsia="en-GB"/>
              </w:rPr>
              <w:t>The invoice will be paid only if the contractor has returned the signed order form.</w:t>
            </w:r>
          </w:p>
        </w:tc>
      </w:tr>
    </w:tbl>
    <w:p w14:paraId="27A96C48" w14:textId="77777777" w:rsidR="00176131" w:rsidRPr="00217885" w:rsidRDefault="00176131" w:rsidP="00FE532F"/>
    <w:p w14:paraId="5F912BA8" w14:textId="2469A52B" w:rsidR="00176131" w:rsidRDefault="00176131" w:rsidP="00176131">
      <w:pPr>
        <w:spacing w:after="200" w:line="276" w:lineRule="auto"/>
      </w:pPr>
    </w:p>
    <w:p w14:paraId="5F44B24F" w14:textId="3A7330CB" w:rsidR="00176131" w:rsidRPr="00EB3322" w:rsidRDefault="00176131" w:rsidP="00176131">
      <w:pPr>
        <w:spacing w:before="100" w:beforeAutospacing="1" w:after="100" w:afterAutospacing="1"/>
        <w:ind w:left="1560" w:hanging="1560"/>
        <w:jc w:val="both"/>
      </w:pPr>
      <w:r w:rsidRPr="00EB3322">
        <w:rPr>
          <w:b/>
        </w:rPr>
        <w:lastRenderedPageBreak/>
        <w:t xml:space="preserve">Annex IV – </w:t>
      </w:r>
      <w:r w:rsidRPr="00EB3322">
        <w:rPr>
          <w:b/>
        </w:rPr>
        <w:tab/>
      </w:r>
      <w:r w:rsidRPr="00EB3322">
        <w:t xml:space="preserve">Legal Entity and Financial </w:t>
      </w:r>
      <w:r>
        <w:t>Identification</w:t>
      </w:r>
      <w:r w:rsidR="0019033F">
        <w:t xml:space="preserve"> (Business partner form)</w:t>
      </w:r>
    </w:p>
    <w:p w14:paraId="69795837" w14:textId="77777777" w:rsidR="00176131" w:rsidRPr="00217885" w:rsidRDefault="00176131" w:rsidP="00176131">
      <w:pPr>
        <w:ind w:left="1560" w:hanging="1560"/>
      </w:pPr>
    </w:p>
    <w:sectPr w:rsidR="00176131" w:rsidRPr="00217885" w:rsidSect="005374E0">
      <w:headerReference w:type="default" r:id="rId26"/>
      <w:footerReference w:type="default" r:id="rId27"/>
      <w:headerReference w:type="first" r:id="rId28"/>
      <w:footerReference w:type="first" r:id="rId29"/>
      <w:pgSz w:w="11907" w:h="16840" w:code="9"/>
      <w:pgMar w:top="1985" w:right="1134" w:bottom="1134" w:left="1134" w:header="567" w:footer="567" w:gutter="0"/>
      <w:cols w:space="708"/>
      <w:titlePg/>
      <w:docGrid w:linePitch="360"/>
    </w:sectPr>
  </w:body>
</w:document>
</file>

<file path=word/comments.xml><?xml version="1.0" encoding="utf-8"?>
<w:comment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comment w:id="40" w:author="BOIVENT Maxime" w:date="2026-04-27T11:36:00Z" w:initials="MB">
    <w:p w14:paraId="3F3F564A" w14:textId="77777777" w:rsidR="00E46140" w:rsidRDefault="00E46140" w:rsidP="00E46140">
      <w:pPr>
        <w:pStyle w:val="CommentText"/>
      </w:pPr>
      <w:r>
        <w:rPr>
          <w:rStyle w:val="CommentReference"/>
        </w:rPr>
        <w:annotationRef/>
      </w:r>
      <w:r>
        <w:t>To be confirmed.</w:t>
      </w:r>
    </w:p>
  </w:comment>
</w:comments>
</file>

<file path=word/commentsExtended.xml><?xml version="1.0" encoding="utf-8"?>
<w15:commentsEx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commentEx w15:paraId="3F3F564A" w15:done="0"/>
</w15:commentsEx>
</file>

<file path=word/commentsExtensible.xml><?xml version="1.0" encoding="utf-8"?>
<w16cex:commentsExtensib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cr="http://schemas.microsoft.com/office/comments/2020/reactions"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cr w16du wp14">
  <w16cex:commentExtensible w16cex:durableId="2CE08303" w16cex:dateUtc="2026-04-27T09:36:00Z"/>
</w16cex:commentsExtensible>
</file>

<file path=word/commentsIds.xml><?xml version="1.0" encoding="utf-8"?>
<w16cid:commentsId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6cid:commentId w16cid:paraId="3F3F564A" w16cid:durableId="2CE08303"/>
</w16cid:commentsIds>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5AFDFF83" w14:textId="77777777" w:rsidR="00965899" w:rsidRDefault="00965899" w:rsidP="008B38C0">
      <w:r>
        <w:separator/>
      </w:r>
    </w:p>
  </w:endnote>
  <w:endnote w:type="continuationSeparator" w:id="0">
    <w:p w14:paraId="7FC81489" w14:textId="77777777" w:rsidR="00965899" w:rsidRDefault="00965899" w:rsidP="008B38C0">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imSun">
    <w:altName w:val="宋体"/>
    <w:panose1 w:val="02010600030101010101"/>
    <w:charset w:val="86"/>
    <w:family w:val="auto"/>
    <w:pitch w:val="variable"/>
    <w:sig w:usb0="00000203" w:usb1="288F0000" w:usb2="00000016" w:usb3="00000000" w:csb0="00040001"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 w:name="Arial">
    <w:panose1 w:val="020B0604020202020204"/>
    <w:charset w:val="00"/>
    <w:family w:val="swiss"/>
    <w:pitch w:val="variable"/>
    <w:sig w:usb0="E0002EFF" w:usb1="C000785B" w:usb2="00000009" w:usb3="00000000" w:csb0="000001FF" w:csb1="00000000"/>
  </w:font>
  <w:font w:name="Verdana">
    <w:panose1 w:val="020B0604030504040204"/>
    <w:charset w:val="00"/>
    <w:family w:val="swiss"/>
    <w:pitch w:val="variable"/>
    <w:sig w:usb0="A00006FF" w:usb1="4000205B" w:usb2="00000010" w:usb3="00000000" w:csb0="0000019F" w:csb1="00000000"/>
  </w:font>
  <w:font w:name="Lucida Sans">
    <w:panose1 w:val="020B0602030504020204"/>
    <w:charset w:val="00"/>
    <w:family w:val="swiss"/>
    <w:pitch w:val="variable"/>
    <w:sig w:usb0="00000003" w:usb1="00000000" w:usb2="0000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F35E036" w14:textId="77777777" w:rsidR="002A5EB8" w:rsidRDefault="002A5EB8" w:rsidP="0088269E">
    <w:pPr>
      <w:pStyle w:val="Footer"/>
      <w:framePr w:wrap="around" w:vAnchor="text" w:hAnchor="margin" w:xAlign="center" w:y="1"/>
      <w:rPr>
        <w:rStyle w:val="PageNumber"/>
      </w:rPr>
    </w:pPr>
    <w:r>
      <w:rPr>
        <w:rStyle w:val="PageNumber"/>
      </w:rPr>
      <w:fldChar w:fldCharType="begin"/>
    </w:r>
    <w:r>
      <w:rPr>
        <w:rStyle w:val="PageNumber"/>
      </w:rPr>
      <w:instrText xml:space="preserve">PAGE  </w:instrText>
    </w:r>
    <w:r>
      <w:rPr>
        <w:rStyle w:val="PageNumber"/>
      </w:rPr>
      <w:fldChar w:fldCharType="separate"/>
    </w:r>
    <w:r>
      <w:rPr>
        <w:rStyle w:val="PageNumber"/>
      </w:rPr>
      <w:t>27</w:t>
    </w:r>
    <w:r>
      <w:rPr>
        <w:rStyle w:val="PageNumber"/>
      </w:rPr>
      <w:fldChar w:fldCharType="end"/>
    </w:r>
  </w:p>
  <w:p w14:paraId="7F35E037" w14:textId="77777777" w:rsidR="002A5EB8" w:rsidRDefault="002A5EB8">
    <w:pPr>
      <w:pStyle w:val="Footer"/>
      <w:ind w:right="360"/>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F35E038" w14:textId="77777777" w:rsidR="002A5EB8" w:rsidRDefault="002A5EB8" w:rsidP="0088269E">
    <w:pPr>
      <w:pStyle w:val="Footer"/>
      <w:jc w:val="center"/>
    </w:pPr>
    <w:r>
      <w:rPr>
        <w:noProof w:val="0"/>
      </w:rPr>
      <w:fldChar w:fldCharType="begin"/>
    </w:r>
    <w:r>
      <w:instrText xml:space="preserve"> PAGE   \* MERGEFORMAT </w:instrText>
    </w:r>
    <w:r>
      <w:rPr>
        <w:noProof w:val="0"/>
      </w:rPr>
      <w:fldChar w:fldCharType="separate"/>
    </w:r>
    <w:r w:rsidR="0028021D">
      <w:t>21</w:t>
    </w:r>
    <w: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8193ECB" w14:textId="77777777" w:rsidR="002A5EB8" w:rsidRPr="00F7419F" w:rsidRDefault="002A5EB8" w:rsidP="00F7419F">
    <w:pPr>
      <w:tabs>
        <w:tab w:val="right" w:pos="9639"/>
      </w:tabs>
      <w:ind w:right="-108"/>
      <w:rPr>
        <w:noProof/>
        <w:color w:val="004494"/>
        <w:sz w:val="16"/>
        <w:szCs w:val="16"/>
        <w:lang w:val="fr-BE" w:eastAsia="en-GB"/>
      </w:rPr>
    </w:pPr>
    <w:r w:rsidRPr="00F7419F">
      <w:rPr>
        <w:noProof/>
        <w:color w:val="004494"/>
        <w:sz w:val="16"/>
        <w:szCs w:val="16"/>
        <w:lang w:val="fr-BE" w:eastAsia="en-GB"/>
      </w:rPr>
      <w:t>120 Rue Marc Lefrancq  |  BP 20392  |  FR-59307 Valenciennes Cedex</w:t>
    </w:r>
    <w:r w:rsidRPr="00F7419F">
      <w:rPr>
        <w:noProof/>
        <w:color w:val="004494"/>
        <w:sz w:val="16"/>
        <w:szCs w:val="16"/>
        <w:lang w:val="fr-BE" w:eastAsia="en-GB"/>
      </w:rPr>
      <w:tab/>
    </w:r>
    <w:r w:rsidRPr="00F7419F">
      <w:rPr>
        <w:noProof/>
        <w:color w:val="004494"/>
        <w:sz w:val="16"/>
        <w:szCs w:val="16"/>
        <w:lang w:val="fr-BE" w:eastAsia="en-GB"/>
      </w:rPr>
      <w:fldChar w:fldCharType="begin"/>
    </w:r>
    <w:r w:rsidRPr="00F7419F">
      <w:rPr>
        <w:noProof/>
        <w:color w:val="004494"/>
        <w:sz w:val="16"/>
        <w:szCs w:val="16"/>
        <w:lang w:val="fr-BE" w:eastAsia="en-GB"/>
      </w:rPr>
      <w:instrText xml:space="preserve"> PAGE </w:instrText>
    </w:r>
    <w:r w:rsidRPr="00F7419F">
      <w:rPr>
        <w:noProof/>
        <w:color w:val="004494"/>
        <w:sz w:val="16"/>
        <w:szCs w:val="16"/>
        <w:lang w:val="fr-BE" w:eastAsia="en-GB"/>
      </w:rPr>
      <w:fldChar w:fldCharType="separate"/>
    </w:r>
    <w:r w:rsidR="0028021D">
      <w:rPr>
        <w:noProof/>
        <w:color w:val="004494"/>
        <w:sz w:val="16"/>
        <w:szCs w:val="16"/>
        <w:lang w:val="fr-BE" w:eastAsia="en-GB"/>
      </w:rPr>
      <w:t>52</w:t>
    </w:r>
    <w:r w:rsidRPr="00F7419F">
      <w:rPr>
        <w:noProof/>
        <w:color w:val="004494"/>
        <w:sz w:val="16"/>
        <w:szCs w:val="16"/>
        <w:lang w:val="fr-BE" w:eastAsia="en-GB"/>
      </w:rPr>
      <w:fldChar w:fldCharType="end"/>
    </w:r>
    <w:r w:rsidRPr="00F7419F">
      <w:rPr>
        <w:noProof/>
        <w:color w:val="004494"/>
        <w:sz w:val="16"/>
        <w:szCs w:val="16"/>
        <w:lang w:val="fr-BE" w:eastAsia="en-GB"/>
      </w:rPr>
      <w:t xml:space="preserve"> / </w:t>
    </w:r>
    <w:r w:rsidRPr="00F7419F">
      <w:rPr>
        <w:noProof/>
        <w:color w:val="004494"/>
        <w:sz w:val="16"/>
        <w:szCs w:val="16"/>
        <w:lang w:val="fr-BE" w:eastAsia="en-GB"/>
      </w:rPr>
      <w:fldChar w:fldCharType="begin"/>
    </w:r>
    <w:r w:rsidRPr="00F7419F">
      <w:rPr>
        <w:noProof/>
        <w:color w:val="004494"/>
        <w:sz w:val="16"/>
        <w:szCs w:val="16"/>
        <w:lang w:val="fr-BE" w:eastAsia="en-GB"/>
      </w:rPr>
      <w:instrText xml:space="preserve"> NUMPAGES </w:instrText>
    </w:r>
    <w:r w:rsidRPr="00F7419F">
      <w:rPr>
        <w:noProof/>
        <w:color w:val="004494"/>
        <w:sz w:val="16"/>
        <w:szCs w:val="16"/>
        <w:lang w:val="fr-BE" w:eastAsia="en-GB"/>
      </w:rPr>
      <w:fldChar w:fldCharType="separate"/>
    </w:r>
    <w:r w:rsidR="0028021D">
      <w:rPr>
        <w:noProof/>
        <w:color w:val="004494"/>
        <w:sz w:val="16"/>
        <w:szCs w:val="16"/>
        <w:lang w:val="fr-BE" w:eastAsia="en-GB"/>
      </w:rPr>
      <w:t>52</w:t>
    </w:r>
    <w:r w:rsidRPr="00F7419F">
      <w:rPr>
        <w:noProof/>
        <w:color w:val="004494"/>
        <w:sz w:val="16"/>
        <w:szCs w:val="16"/>
        <w:lang w:val="fr-BE" w:eastAsia="en-GB"/>
      </w:rPr>
      <w:fldChar w:fldCharType="end"/>
    </w:r>
  </w:p>
  <w:p w14:paraId="4B8AAD04" w14:textId="77777777" w:rsidR="002A5EB8" w:rsidRDefault="002A5EB8" w:rsidP="00F7419F">
    <w:pPr>
      <w:tabs>
        <w:tab w:val="right" w:pos="9360"/>
      </w:tabs>
      <w:ind w:right="-108"/>
    </w:pPr>
    <w:r w:rsidRPr="00F7419F">
      <w:rPr>
        <w:noProof/>
        <w:color w:val="004494"/>
        <w:sz w:val="16"/>
        <w:szCs w:val="16"/>
        <w:lang w:val="fr-BE" w:eastAsia="en-GB"/>
      </w:rPr>
      <w:t>Tel. +33 (0)327 09 65 00  |  era.europa.eu</w:t>
    </w:r>
  </w:p>
  <w:p w14:paraId="221C3FEE" w14:textId="77777777" w:rsidR="002A5EB8" w:rsidRDefault="002A5EB8"/>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829DB6F" w14:textId="77777777" w:rsidR="002A5EB8" w:rsidRPr="005374E0" w:rsidRDefault="002A5EB8" w:rsidP="005374E0">
    <w:pPr>
      <w:tabs>
        <w:tab w:val="right" w:pos="9639"/>
      </w:tabs>
      <w:ind w:right="-108"/>
      <w:rPr>
        <w:noProof/>
        <w:color w:val="004494"/>
        <w:sz w:val="16"/>
        <w:szCs w:val="16"/>
        <w:lang w:val="fr-BE" w:eastAsia="en-GB"/>
      </w:rPr>
    </w:pPr>
    <w:r w:rsidRPr="005374E0">
      <w:rPr>
        <w:noProof/>
        <w:color w:val="004494"/>
        <w:sz w:val="16"/>
        <w:szCs w:val="16"/>
        <w:lang w:val="fr-BE" w:eastAsia="en-GB"/>
      </w:rPr>
      <w:t>120 Rue Marc Lefrancq  |  BP 20392  |  FR-59307 Valenciennes Cedex</w:t>
    </w:r>
    <w:r w:rsidRPr="005374E0">
      <w:rPr>
        <w:noProof/>
        <w:color w:val="004494"/>
        <w:sz w:val="16"/>
        <w:szCs w:val="16"/>
        <w:lang w:val="fr-BE" w:eastAsia="en-GB"/>
      </w:rPr>
      <w:tab/>
    </w:r>
    <w:r w:rsidRPr="005374E0">
      <w:rPr>
        <w:noProof/>
        <w:color w:val="004494"/>
        <w:sz w:val="16"/>
        <w:szCs w:val="16"/>
        <w:lang w:val="fr-BE" w:eastAsia="en-GB"/>
      </w:rPr>
      <w:fldChar w:fldCharType="begin"/>
    </w:r>
    <w:r w:rsidRPr="005374E0">
      <w:rPr>
        <w:noProof/>
        <w:color w:val="004494"/>
        <w:sz w:val="16"/>
        <w:szCs w:val="16"/>
        <w:lang w:val="fr-BE" w:eastAsia="en-GB"/>
      </w:rPr>
      <w:instrText xml:space="preserve"> PAGE </w:instrText>
    </w:r>
    <w:r w:rsidRPr="005374E0">
      <w:rPr>
        <w:noProof/>
        <w:color w:val="004494"/>
        <w:sz w:val="16"/>
        <w:szCs w:val="16"/>
        <w:lang w:val="fr-BE" w:eastAsia="en-GB"/>
      </w:rPr>
      <w:fldChar w:fldCharType="separate"/>
    </w:r>
    <w:r w:rsidR="0028021D">
      <w:rPr>
        <w:noProof/>
        <w:color w:val="004494"/>
        <w:sz w:val="16"/>
        <w:szCs w:val="16"/>
        <w:lang w:val="fr-BE" w:eastAsia="en-GB"/>
      </w:rPr>
      <w:t>50</w:t>
    </w:r>
    <w:r w:rsidRPr="005374E0">
      <w:rPr>
        <w:noProof/>
        <w:color w:val="004494"/>
        <w:sz w:val="16"/>
        <w:szCs w:val="16"/>
        <w:lang w:val="fr-BE" w:eastAsia="en-GB"/>
      </w:rPr>
      <w:fldChar w:fldCharType="end"/>
    </w:r>
    <w:r w:rsidRPr="005374E0">
      <w:rPr>
        <w:noProof/>
        <w:color w:val="004494"/>
        <w:sz w:val="16"/>
        <w:szCs w:val="16"/>
        <w:lang w:val="fr-BE" w:eastAsia="en-GB"/>
      </w:rPr>
      <w:t xml:space="preserve"> / </w:t>
    </w:r>
    <w:r w:rsidRPr="005374E0">
      <w:rPr>
        <w:noProof/>
        <w:color w:val="004494"/>
        <w:sz w:val="16"/>
        <w:szCs w:val="16"/>
        <w:lang w:val="fr-BE" w:eastAsia="en-GB"/>
      </w:rPr>
      <w:fldChar w:fldCharType="begin"/>
    </w:r>
    <w:r w:rsidRPr="005374E0">
      <w:rPr>
        <w:noProof/>
        <w:color w:val="004494"/>
        <w:sz w:val="16"/>
        <w:szCs w:val="16"/>
        <w:lang w:val="fr-BE" w:eastAsia="en-GB"/>
      </w:rPr>
      <w:instrText xml:space="preserve"> NUMPAGES </w:instrText>
    </w:r>
    <w:r w:rsidRPr="005374E0">
      <w:rPr>
        <w:noProof/>
        <w:color w:val="004494"/>
        <w:sz w:val="16"/>
        <w:szCs w:val="16"/>
        <w:lang w:val="fr-BE" w:eastAsia="en-GB"/>
      </w:rPr>
      <w:fldChar w:fldCharType="separate"/>
    </w:r>
    <w:r w:rsidR="0028021D">
      <w:rPr>
        <w:noProof/>
        <w:color w:val="004494"/>
        <w:sz w:val="16"/>
        <w:szCs w:val="16"/>
        <w:lang w:val="fr-BE" w:eastAsia="en-GB"/>
      </w:rPr>
      <w:t>52</w:t>
    </w:r>
    <w:r w:rsidRPr="005374E0">
      <w:rPr>
        <w:noProof/>
        <w:color w:val="004494"/>
        <w:sz w:val="16"/>
        <w:szCs w:val="16"/>
        <w:lang w:val="fr-BE" w:eastAsia="en-GB"/>
      </w:rPr>
      <w:fldChar w:fldCharType="end"/>
    </w:r>
  </w:p>
  <w:p w14:paraId="68D404CB" w14:textId="77777777" w:rsidR="002A5EB8" w:rsidRDefault="002A5EB8" w:rsidP="005374E0">
    <w:pPr>
      <w:tabs>
        <w:tab w:val="right" w:pos="9360"/>
      </w:tabs>
      <w:ind w:right="-108"/>
    </w:pPr>
    <w:r w:rsidRPr="005374E0">
      <w:rPr>
        <w:noProof/>
        <w:color w:val="004494"/>
        <w:sz w:val="16"/>
        <w:szCs w:val="16"/>
        <w:lang w:val="fr-BE" w:eastAsia="en-GB"/>
      </w:rPr>
      <w:t>Tel. +33 (0)327 09 65 00  |  era.europa.eu</w:t>
    </w:r>
  </w:p>
  <w:p w14:paraId="28C8C6ED" w14:textId="77777777" w:rsidR="002A5EB8" w:rsidRDefault="002A5EB8"/>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F36CF0A" w14:textId="77777777" w:rsidR="00965899" w:rsidRDefault="00965899" w:rsidP="008B38C0">
      <w:r>
        <w:separator/>
      </w:r>
    </w:p>
  </w:footnote>
  <w:footnote w:type="continuationSeparator" w:id="0">
    <w:p w14:paraId="19613B66" w14:textId="77777777" w:rsidR="00965899" w:rsidRDefault="00965899" w:rsidP="008B38C0">
      <w:r>
        <w:continuationSeparator/>
      </w:r>
    </w:p>
  </w:footnote>
  <w:footnote w:id="1">
    <w:p w14:paraId="1D47C9E9" w14:textId="77777777" w:rsidR="002A5EB8" w:rsidRPr="007A226A" w:rsidRDefault="002A5EB8" w:rsidP="00DA745E">
      <w:pPr>
        <w:pStyle w:val="FootnoteText"/>
      </w:pPr>
      <w:r>
        <w:rPr>
          <w:rStyle w:val="FootnoteReference"/>
        </w:rPr>
        <w:footnoteRef/>
      </w:r>
      <w:r>
        <w:t xml:space="preserve"> </w:t>
      </w:r>
      <w:r>
        <w:tab/>
      </w:r>
      <w:r w:rsidRPr="003E4614">
        <w:rPr>
          <w:color w:val="0070C0"/>
          <w:szCs w:val="18"/>
        </w:rPr>
        <w:t>This clause must</w:t>
      </w:r>
      <w:r>
        <w:rPr>
          <w:color w:val="0070C0"/>
          <w:szCs w:val="18"/>
        </w:rPr>
        <w:t xml:space="preserve"> only</w:t>
      </w:r>
      <w:r w:rsidRPr="007A226A">
        <w:rPr>
          <w:color w:val="0070C0"/>
          <w:szCs w:val="18"/>
        </w:rPr>
        <w:t xml:space="preserve"> </w:t>
      </w:r>
      <w:r>
        <w:rPr>
          <w:color w:val="0070C0"/>
          <w:szCs w:val="18"/>
        </w:rPr>
        <w:t>be deleted</w:t>
      </w:r>
      <w:r>
        <w:rPr>
          <w:color w:val="0070C0"/>
        </w:rPr>
        <w:t xml:space="preserve"> f</w:t>
      </w:r>
      <w:r w:rsidRPr="00D41BC3">
        <w:rPr>
          <w:color w:val="0070C0"/>
        </w:rPr>
        <w:t>or contracts where personal data is not intended to be processed</w:t>
      </w:r>
      <w:r>
        <w:rPr>
          <w:color w:val="0070C0"/>
        </w:rPr>
        <w:t xml:space="preserve"> by the contractor</w:t>
      </w:r>
      <w:r w:rsidRPr="00D41BC3">
        <w:rPr>
          <w:color w:val="0070C0"/>
        </w:rPr>
        <w:t xml:space="preserve">, e.g.: </w:t>
      </w:r>
      <w:r>
        <w:rPr>
          <w:color w:val="0070C0"/>
        </w:rPr>
        <w:t xml:space="preserve">logistics, most evaluation services, studies and translation services. </w:t>
      </w:r>
    </w:p>
  </w:footnote>
  <w:footnote w:id="2">
    <w:p w14:paraId="6619B866" w14:textId="77777777" w:rsidR="002A5EB8" w:rsidRPr="004C5F9E" w:rsidRDefault="002A5EB8" w:rsidP="00DA745E">
      <w:pPr>
        <w:pStyle w:val="FootnoteText"/>
      </w:pPr>
      <w:r>
        <w:rPr>
          <w:rStyle w:val="FootnoteReference"/>
        </w:rPr>
        <w:footnoteRef/>
      </w:r>
      <w:r>
        <w:t xml:space="preserve"> </w:t>
      </w:r>
      <w:r>
        <w:tab/>
      </w:r>
      <w:r w:rsidRPr="00A245D5">
        <w:rPr>
          <w:color w:val="0070C0"/>
        </w:rPr>
        <w:t>This clause must be adapted with care on the basis of a risk assessment related to the processing of personal data for the relevant contract.</w:t>
      </w:r>
      <w:r>
        <w:t xml:space="preserve"> </w:t>
      </w:r>
      <w:r>
        <w:rPr>
          <w:color w:val="0070C0"/>
          <w:szCs w:val="22"/>
        </w:rPr>
        <w:t xml:space="preserve"> </w:t>
      </w:r>
    </w:p>
  </w:footnote>
  <w:footnote w:id="3">
    <w:p w14:paraId="03C414B6" w14:textId="77777777" w:rsidR="002A5EB8" w:rsidRDefault="002A5EB8" w:rsidP="00DA745E">
      <w:pPr>
        <w:pStyle w:val="FootnoteText"/>
      </w:pPr>
      <w:r>
        <w:rPr>
          <w:rStyle w:val="FootnoteReference"/>
        </w:rPr>
        <w:footnoteRef/>
      </w:r>
      <w:r>
        <w:t xml:space="preserve">   </w:t>
      </w:r>
      <w:r w:rsidRPr="003578B4">
        <w:t xml:space="preserve">Regulation (EU) 2018/1725 of 23 October 2018 on the protection of natural persons with regard to the processing of personal data by the Union institutions, bodies, offices and agencies and on the free movement of such data, and repealing Regulation (EC) No 45/2001 and Decision No 1247/2002/EC, OJ L 295/39, 21.11.2018, </w:t>
      </w:r>
      <w:hyperlink r:id="rId1" w:history="1">
        <w:r w:rsidRPr="00F21208">
          <w:rPr>
            <w:rStyle w:val="Hyperlink"/>
            <w:rFonts w:eastAsiaTheme="majorEastAsia"/>
          </w:rPr>
          <w:t>https://eur-lex.europa.eu/legal-content/EN/TXT/PDF/?uri=CELEX:32018R1725&amp;from=EN</w:t>
        </w:r>
      </w:hyperlink>
    </w:p>
    <w:p w14:paraId="145B3847" w14:textId="77777777" w:rsidR="002A5EB8" w:rsidRPr="002B445F" w:rsidRDefault="002A5EB8" w:rsidP="00DA745E">
      <w:pPr>
        <w:pStyle w:val="FootnoteText"/>
      </w:pPr>
    </w:p>
  </w:footnote>
  <w:footnote w:id="4">
    <w:p w14:paraId="7F35E06F" w14:textId="77777777" w:rsidR="002A5EB8" w:rsidRPr="00E32FA1" w:rsidRDefault="002A5EB8" w:rsidP="0068148C">
      <w:pPr>
        <w:pStyle w:val="FootnoteText"/>
        <w:rPr>
          <w:sz w:val="18"/>
          <w:szCs w:val="18"/>
        </w:rPr>
      </w:pPr>
      <w:r w:rsidRPr="005115EC">
        <w:rPr>
          <w:rStyle w:val="FootnoteReference"/>
          <w:color w:val="0070C0"/>
          <w:sz w:val="18"/>
          <w:szCs w:val="18"/>
        </w:rPr>
        <w:footnoteRef/>
      </w:r>
      <w:r w:rsidRPr="005115EC">
        <w:rPr>
          <w:color w:val="0070C0"/>
          <w:sz w:val="18"/>
          <w:szCs w:val="18"/>
        </w:rPr>
        <w:tab/>
      </w:r>
      <w:r w:rsidRPr="005115EC">
        <w:rPr>
          <w:color w:val="0070C0"/>
          <w:szCs w:val="22"/>
        </w:rPr>
        <w:t xml:space="preserve">This article must be adapted with care. </w:t>
      </w:r>
      <w:r>
        <w:rPr>
          <w:color w:val="0070C0"/>
          <w:szCs w:val="22"/>
        </w:rPr>
        <w:t xml:space="preserve">In particular where </w:t>
      </w:r>
      <w:r>
        <w:rPr>
          <w:color w:val="0070C0"/>
        </w:rPr>
        <w:t xml:space="preserve">the FWC is in essence only a licence on pre-existing materials (with no actual production of new materials specifically for the Union), as is the case for instance for a subscription contract to a database service provider, this article must be adapted accordingly. </w:t>
      </w:r>
      <w:r w:rsidRPr="005115EC">
        <w:rPr>
          <w:color w:val="0070C0"/>
          <w:szCs w:val="22"/>
        </w:rPr>
        <w:t>All information is in the Explanatory note on IPR on:</w:t>
      </w:r>
      <w:r w:rsidRPr="00AE42D5">
        <w:rPr>
          <w:szCs w:val="22"/>
        </w:rPr>
        <w:t xml:space="preserve"> </w:t>
      </w:r>
      <w:hyperlink r:id="rId2" w:history="1">
        <w:r w:rsidRPr="00243921">
          <w:rPr>
            <w:rStyle w:val="Hyperlink"/>
            <w:rFonts w:eastAsiaTheme="majorEastAsia"/>
            <w:szCs w:val="22"/>
          </w:rPr>
          <w:t>http://myintracomm.ec.testa.eu/budgweb/EN/imp/procurement/Documents/ipr-note-en.pdf</w:t>
        </w:r>
      </w:hyperlink>
      <w:r>
        <w:rPr>
          <w:sz w:val="18"/>
          <w:szCs w:val="18"/>
        </w:rPr>
        <w:t xml:space="preserve">. </w:t>
      </w:r>
    </w:p>
  </w:footnote>
  <w:footnote w:id="5">
    <w:p w14:paraId="7F35E070" w14:textId="77777777" w:rsidR="002A5EB8" w:rsidRPr="007A226A" w:rsidRDefault="002A5EB8" w:rsidP="0068148C">
      <w:pPr>
        <w:pStyle w:val="FootnoteText"/>
      </w:pPr>
      <w:r>
        <w:rPr>
          <w:rStyle w:val="FootnoteReference"/>
        </w:rPr>
        <w:footnoteRef/>
      </w:r>
      <w:r>
        <w:t xml:space="preserve"> </w:t>
      </w:r>
      <w:r>
        <w:tab/>
        <w:t>This clause must</w:t>
      </w:r>
      <w:r w:rsidRPr="007A226A">
        <w:rPr>
          <w:color w:val="0070C0"/>
          <w:szCs w:val="18"/>
        </w:rPr>
        <w:t xml:space="preserve"> </w:t>
      </w:r>
      <w:r>
        <w:t>only be deleted for purchase of non-intellectual services such as cleaning or guarding services.</w:t>
      </w:r>
    </w:p>
  </w:footnote>
  <w:footnote w:id="6">
    <w:p w14:paraId="7F35E071" w14:textId="77777777" w:rsidR="002A5EB8" w:rsidRPr="005115EC" w:rsidRDefault="002A5EB8" w:rsidP="0068148C">
      <w:pPr>
        <w:pStyle w:val="FootnoteText"/>
        <w:rPr>
          <w:color w:val="0070C0"/>
        </w:rPr>
      </w:pPr>
      <w:r w:rsidRPr="005115EC">
        <w:rPr>
          <w:rStyle w:val="FootnoteReference"/>
          <w:color w:val="0070C0"/>
        </w:rPr>
        <w:footnoteRef/>
      </w:r>
      <w:r w:rsidRPr="005115EC">
        <w:rPr>
          <w:color w:val="0070C0"/>
        </w:rPr>
        <w:t xml:space="preserve"> </w:t>
      </w:r>
      <w:r w:rsidRPr="005115EC">
        <w:rPr>
          <w:color w:val="0070C0"/>
        </w:rPr>
        <w:tab/>
        <w:t xml:space="preserve">This list is as exhaustive as possible for any </w:t>
      </w:r>
      <w:r>
        <w:rPr>
          <w:color w:val="0070C0"/>
        </w:rPr>
        <w:t xml:space="preserve">type of </w:t>
      </w:r>
      <w:r w:rsidRPr="005115EC">
        <w:rPr>
          <w:color w:val="0070C0"/>
        </w:rPr>
        <w:t xml:space="preserve">service. Please delete all items irrelevant to the subject of your contract. </w:t>
      </w:r>
    </w:p>
  </w:footnote>
  <w:footnote w:id="7">
    <w:p w14:paraId="7F35E072" w14:textId="77777777" w:rsidR="002A5EB8" w:rsidRPr="009C48DB" w:rsidRDefault="002A5EB8" w:rsidP="0068148C">
      <w:pPr>
        <w:pStyle w:val="FootnoteText"/>
        <w:rPr>
          <w:color w:val="0070C0"/>
        </w:rPr>
      </w:pPr>
      <w:r w:rsidRPr="009C48DB">
        <w:rPr>
          <w:rStyle w:val="FootnoteReference"/>
          <w:color w:val="0070C0"/>
        </w:rPr>
        <w:footnoteRef/>
      </w:r>
      <w:r w:rsidRPr="009C48DB">
        <w:rPr>
          <w:color w:val="0070C0"/>
        </w:rPr>
        <w:t xml:space="preserve"> </w:t>
      </w:r>
      <w:r w:rsidRPr="009C48DB">
        <w:rPr>
          <w:color w:val="0070C0"/>
        </w:rPr>
        <w:tab/>
        <w:t xml:space="preserve">The Annexes are to be taken from the IPR explanatory note </w:t>
      </w:r>
      <w:r w:rsidRPr="009C48DB">
        <w:rPr>
          <w:color w:val="0070C0"/>
        </w:rPr>
        <w:tab/>
      </w:r>
    </w:p>
    <w:p w14:paraId="7F35E073" w14:textId="77777777" w:rsidR="002A5EB8" w:rsidRPr="009C48DB" w:rsidRDefault="002A5EB8" w:rsidP="0068148C">
      <w:pPr>
        <w:pStyle w:val="FootnoteText"/>
        <w:rPr>
          <w:color w:val="0070C0"/>
        </w:rPr>
      </w:pPr>
      <w:r w:rsidRPr="00CD76C5">
        <w:rPr>
          <w:color w:val="0000FF"/>
          <w:u w:val="single"/>
        </w:rPr>
        <w:t>http://myintracomm.ec.testa.eu/budgweb/EN/imp/procurement/Documents/ipr-note-en.pdf</w:t>
      </w:r>
      <w:r w:rsidRPr="00275A98">
        <w:t xml:space="preserve"> </w:t>
      </w:r>
      <w:r w:rsidRPr="00446AE5">
        <w:t xml:space="preserve">or in </w:t>
      </w:r>
      <w:r w:rsidRPr="009C48DB">
        <w:rPr>
          <w:color w:val="0070C0"/>
        </w:rPr>
        <w:t xml:space="preserve">Word version under </w:t>
      </w:r>
      <w:r>
        <w:rPr>
          <w:color w:val="0070C0"/>
        </w:rPr>
        <w:t>‘</w:t>
      </w:r>
      <w:r w:rsidRPr="009C48DB">
        <w:rPr>
          <w:color w:val="0070C0"/>
        </w:rPr>
        <w:t>optional statements from contractor regarding IPR</w:t>
      </w:r>
      <w:r>
        <w:rPr>
          <w:color w:val="0070C0"/>
        </w:rPr>
        <w:t>’</w:t>
      </w:r>
      <w:r w:rsidRPr="009C48DB">
        <w:rPr>
          <w:color w:val="0070C0"/>
        </w:rPr>
        <w:t>:</w:t>
      </w:r>
      <w:r w:rsidRPr="009C48DB">
        <w:rPr>
          <w:color w:val="0070C0"/>
        </w:rPr>
        <w:tab/>
        <w:t xml:space="preserve"> </w:t>
      </w:r>
    </w:p>
    <w:p w14:paraId="7F35E074" w14:textId="77777777" w:rsidR="002A5EB8" w:rsidRPr="00275A98" w:rsidRDefault="002A5EB8" w:rsidP="0068148C">
      <w:pPr>
        <w:pStyle w:val="FootnoteText"/>
      </w:pPr>
      <w:hyperlink r:id="rId3" w:anchor="1" w:history="1">
        <w:r w:rsidRPr="00360771">
          <w:rPr>
            <w:rStyle w:val="Hyperlink"/>
            <w:rFonts w:eastAsiaTheme="majorEastAsia"/>
          </w:rPr>
          <w:t>http://myintracomm.ec.testa.eu/budgweb/EN/imp/procurement/Pages/imp-080-030-010_contracts.aspx#1</w:t>
        </w:r>
      </w:hyperlink>
      <w:r>
        <w:t xml:space="preserve"> </w:t>
      </w:r>
    </w:p>
  </w:footnote>
  <w:footnote w:id="8">
    <w:p w14:paraId="48A06AAA" w14:textId="77777777" w:rsidR="002A5EB8" w:rsidRPr="000823A4" w:rsidRDefault="002A5EB8" w:rsidP="00176131">
      <w:pPr>
        <w:pStyle w:val="FootnoteText"/>
      </w:pPr>
      <w:r>
        <w:rPr>
          <w:rStyle w:val="FootnoteReference"/>
        </w:rPr>
        <w:footnoteRef/>
      </w:r>
      <w:r>
        <w:t xml:space="preserve"> </w:t>
      </w:r>
      <w:r>
        <w:tab/>
      </w:r>
      <w:r>
        <w:rPr>
          <w:sz w:val="23"/>
          <w:szCs w:val="23"/>
        </w:rPr>
        <w:t>OJ L 94 of 28.03.2014, p. 65</w:t>
      </w:r>
    </w:p>
  </w:footnote>
  <w:footnote w:id="9">
    <w:p w14:paraId="4D28D872" w14:textId="77777777" w:rsidR="002A5EB8" w:rsidRPr="006F5B43" w:rsidRDefault="002A5EB8" w:rsidP="00176131">
      <w:pPr>
        <w:pStyle w:val="FootnoteText"/>
      </w:pPr>
      <w:r>
        <w:rPr>
          <w:rStyle w:val="FootnoteReference"/>
        </w:rPr>
        <w:footnoteRef/>
      </w:r>
      <w:r>
        <w:t xml:space="preserve"> </w:t>
      </w:r>
      <w:r>
        <w:tab/>
      </w:r>
      <w:r w:rsidRPr="006F5B43">
        <w:t>Regulation (EU) 2016/679 of the European Parliament and of the Council of 27 April 2016 on the protection of natural persons with regard to the processing of personal data and on the free movement of such data, and repealing Directive 95/46/EC</w:t>
      </w:r>
      <w:r>
        <w:t xml:space="preserve">, </w:t>
      </w:r>
      <w:r w:rsidRPr="00240741">
        <w:t>OJ L 119, 4.5.2016, p. 1</w:t>
      </w:r>
      <w:r>
        <w:t>,</w:t>
      </w:r>
      <w:r w:rsidRPr="006F5B43">
        <w:t xml:space="preserve"> </w:t>
      </w:r>
      <w:hyperlink r:id="rId4" w:history="1">
        <w:r w:rsidRPr="00377005">
          <w:rPr>
            <w:rStyle w:val="Hyperlink"/>
            <w:rFonts w:eastAsiaTheme="majorEastAsia"/>
          </w:rPr>
          <w:t>https://eur-lex.europa.eu/legal-content/EN/TXT/?uri=uriserv:OJ.L_.2016.119.01.0001.01.ENG</w:t>
        </w:r>
      </w:hyperlink>
      <w:r>
        <w:t xml:space="preserve"> </w:t>
      </w:r>
    </w:p>
  </w:footnote>
  <w:footnote w:id="10">
    <w:p w14:paraId="33045B57" w14:textId="77777777" w:rsidR="002A5EB8" w:rsidRDefault="002A5EB8" w:rsidP="00176131">
      <w:pPr>
        <w:pStyle w:val="FootnoteText"/>
      </w:pPr>
      <w:r>
        <w:rPr>
          <w:rStyle w:val="FootnoteReference"/>
        </w:rPr>
        <w:footnoteRef/>
      </w:r>
      <w:r>
        <w:t xml:space="preserve">   </w:t>
      </w:r>
      <w:r w:rsidRPr="00AE0703">
        <w:t xml:space="preserve">Regulation (EU) 2018/1725 of 23 October 2018 on the protection of natural persons with regard to the processing of personal data by the Union institutions, bodies, offices and agencies and on the free movement of such data, and repealing Regulation (EC) No 45/2001 and Decision No 1247/2002/EC, OJ L 295/39, 21.11.2018, </w:t>
      </w:r>
      <w:hyperlink r:id="rId5" w:history="1">
        <w:r w:rsidRPr="00F21208">
          <w:rPr>
            <w:rStyle w:val="Hyperlink"/>
            <w:rFonts w:eastAsiaTheme="majorEastAsia"/>
          </w:rPr>
          <w:t>https://eur-lex.europa.eu/legal-content/EN/TXT/PDF/?uri=CELEX:32018R1725&amp;from=EN</w:t>
        </w:r>
      </w:hyperlink>
    </w:p>
    <w:p w14:paraId="4930EED9" w14:textId="77777777" w:rsidR="002A5EB8" w:rsidRPr="002B445F" w:rsidRDefault="002A5EB8" w:rsidP="00176131">
      <w:pPr>
        <w:pStyle w:val="FootnoteText"/>
      </w:pPr>
    </w:p>
  </w:footnote>
  <w:footnote w:id="11">
    <w:p w14:paraId="7547D74A" w14:textId="62116D46" w:rsidR="002A5EB8" w:rsidRPr="007F302F" w:rsidRDefault="002A5EB8" w:rsidP="00176131">
      <w:pPr>
        <w:pStyle w:val="FootnoteText"/>
        <w:rPr>
          <w:lang w:val="fr-FR"/>
        </w:rPr>
      </w:pPr>
      <w:r>
        <w:rPr>
          <w:rStyle w:val="FootnoteReference"/>
        </w:rPr>
        <w:footnoteRef/>
      </w:r>
      <w:r w:rsidRPr="007F302F">
        <w:rPr>
          <w:lang w:val="fr-FR"/>
        </w:rPr>
        <w:t xml:space="preserve"> </w:t>
      </w:r>
      <w:r w:rsidRPr="007F302F">
        <w:rPr>
          <w:lang w:val="fr-FR"/>
        </w:rPr>
        <w:tab/>
      </w:r>
      <w:hyperlink r:id="rId6" w:history="1">
        <w:r w:rsidR="007F302F" w:rsidRPr="007F302F">
          <w:rPr>
            <w:rStyle w:val="Hyperlink"/>
            <w:bCs/>
            <w:szCs w:val="24"/>
            <w:lang w:val="fr-FR"/>
          </w:rPr>
          <w:t>Regulation - EU, Euratom - 2024/2509 - EN - EUR-Lex</w:t>
        </w:r>
      </w:hyperlink>
    </w:p>
  </w:footnote>
  <w:footnote w:id="12">
    <w:p w14:paraId="601B37A1" w14:textId="77777777" w:rsidR="002A5EB8" w:rsidRDefault="002A5EB8" w:rsidP="00176131">
      <w:pPr>
        <w:pStyle w:val="FootnoteText"/>
      </w:pPr>
      <w:r>
        <w:rPr>
          <w:rStyle w:val="FootnoteReference"/>
        </w:rPr>
        <w:footnoteRef/>
      </w:r>
      <w:r>
        <w:t xml:space="preserve"> </w:t>
      </w:r>
      <w:r w:rsidRPr="00C2365A">
        <w:rPr>
          <w:sz w:val="20"/>
        </w:rPr>
        <w:t>Council Regulation (EU) 2017/1939 of 12 October 2017 implementing enhanced cooperation on the establishment of the European Public Prosecutor’s Office</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Grid12"/>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867"/>
      <w:gridCol w:w="5203"/>
    </w:tblGrid>
    <w:tr w:rsidR="002A5EB8" w:rsidRPr="008803A1" w14:paraId="4EC11114" w14:textId="77777777" w:rsidTr="0088269E">
      <w:tc>
        <w:tcPr>
          <w:tcW w:w="2132" w:type="pct"/>
        </w:tcPr>
        <w:p w14:paraId="26EA7A43" w14:textId="77777777" w:rsidR="002A5EB8" w:rsidRPr="008803A1" w:rsidRDefault="002A5EB8" w:rsidP="007F50EC">
          <w:pPr>
            <w:ind w:left="-108"/>
            <w:rPr>
              <w:rFonts w:eastAsia="SimSun"/>
              <w:color w:val="004494"/>
              <w:sz w:val="18"/>
              <w:szCs w:val="18"/>
              <w:lang w:val="en-US" w:eastAsia="zh-CN"/>
            </w:rPr>
          </w:pPr>
          <w:r w:rsidRPr="008803A1">
            <w:rPr>
              <w:rFonts w:eastAsia="SimSun"/>
              <w:color w:val="004494"/>
              <w:sz w:val="18"/>
              <w:szCs w:val="18"/>
              <w:lang w:val="en-US" w:eastAsia="zh-CN"/>
            </w:rPr>
            <w:t>EUROPEAN UNION AGENCY FOR RAILWAYS</w:t>
          </w:r>
        </w:p>
        <w:p w14:paraId="0C611164" w14:textId="77777777" w:rsidR="002A5EB8" w:rsidRPr="008803A1" w:rsidRDefault="002A5EB8" w:rsidP="007F50EC">
          <w:pPr>
            <w:ind w:left="-108"/>
            <w:rPr>
              <w:i/>
              <w:color w:val="0C4DA2"/>
              <w:sz w:val="16"/>
              <w:lang w:val="en-US"/>
            </w:rPr>
          </w:pPr>
        </w:p>
      </w:tc>
      <w:tc>
        <w:tcPr>
          <w:tcW w:w="2868" w:type="pct"/>
        </w:tcPr>
        <w:p w14:paraId="02E4F3E3" w14:textId="77777777" w:rsidR="002A5EB8" w:rsidRDefault="002A5EB8" w:rsidP="007F50EC">
          <w:pPr>
            <w:tabs>
              <w:tab w:val="right" w:pos="9360"/>
            </w:tabs>
            <w:ind w:right="-108"/>
            <w:jc w:val="right"/>
            <w:rPr>
              <w:color w:val="004494"/>
              <w:sz w:val="16"/>
              <w:szCs w:val="16"/>
            </w:rPr>
          </w:pPr>
          <w:r>
            <w:rPr>
              <w:color w:val="004494"/>
              <w:sz w:val="16"/>
              <w:szCs w:val="16"/>
            </w:rPr>
            <w:fldChar w:fldCharType="begin"/>
          </w:r>
          <w:r>
            <w:rPr>
              <w:color w:val="004494"/>
              <w:sz w:val="16"/>
              <w:szCs w:val="16"/>
            </w:rPr>
            <w:instrText xml:space="preserve"> REF Type_of_document \h </w:instrText>
          </w:r>
          <w:r>
            <w:rPr>
              <w:color w:val="004494"/>
              <w:sz w:val="16"/>
              <w:szCs w:val="16"/>
            </w:rPr>
          </w:r>
          <w:r>
            <w:rPr>
              <w:color w:val="004494"/>
              <w:sz w:val="16"/>
              <w:szCs w:val="16"/>
            </w:rPr>
            <w:fldChar w:fldCharType="separate"/>
          </w:r>
          <w:r>
            <w:rPr>
              <w:color w:val="004494"/>
              <w:sz w:val="16"/>
              <w:szCs w:val="16"/>
            </w:rPr>
            <w:t>Framework contract</w:t>
          </w:r>
          <w:r>
            <w:rPr>
              <w:color w:val="004494"/>
              <w:sz w:val="16"/>
              <w:szCs w:val="16"/>
            </w:rPr>
            <w:fldChar w:fldCharType="end"/>
          </w:r>
        </w:p>
        <w:p w14:paraId="246CF4AD" w14:textId="448C9C42" w:rsidR="002A5EB8" w:rsidRDefault="002A5EB8" w:rsidP="007F50EC">
          <w:pPr>
            <w:tabs>
              <w:tab w:val="right" w:pos="9360"/>
            </w:tabs>
            <w:ind w:right="-108"/>
            <w:jc w:val="right"/>
            <w:rPr>
              <w:color w:val="004494"/>
              <w:sz w:val="16"/>
              <w:szCs w:val="16"/>
            </w:rPr>
          </w:pPr>
          <w:r>
            <w:rPr>
              <w:color w:val="004494"/>
              <w:sz w:val="16"/>
              <w:szCs w:val="16"/>
            </w:rPr>
            <w:fldChar w:fldCharType="begin"/>
          </w:r>
          <w:r>
            <w:rPr>
              <w:color w:val="004494"/>
              <w:sz w:val="16"/>
              <w:szCs w:val="16"/>
            </w:rPr>
            <w:instrText xml:space="preserve"> REF Short_title \h </w:instrText>
          </w:r>
          <w:r>
            <w:rPr>
              <w:color w:val="004494"/>
              <w:sz w:val="16"/>
              <w:szCs w:val="16"/>
            </w:rPr>
          </w:r>
          <w:r>
            <w:rPr>
              <w:color w:val="004494"/>
              <w:sz w:val="16"/>
              <w:szCs w:val="16"/>
            </w:rPr>
            <w:fldChar w:fldCharType="separate"/>
          </w:r>
          <w:sdt>
            <w:sdtPr>
              <w:rPr>
                <w:color w:val="004494"/>
                <w:sz w:val="16"/>
                <w:szCs w:val="16"/>
              </w:rPr>
              <w:alias w:val="Short_title"/>
              <w:tag w:val="Short_title"/>
              <w:id w:val="-320426417"/>
            </w:sdtPr>
            <w:sdtEndPr/>
            <w:sdtContent>
              <w:r>
                <w:rPr>
                  <w:color w:val="004494"/>
                  <w:sz w:val="16"/>
                  <w:szCs w:val="16"/>
                </w:rPr>
                <w:t>ERA</w:t>
              </w:r>
              <w:r w:rsidR="00A84965">
                <w:rPr>
                  <w:color w:val="004494"/>
                  <w:sz w:val="16"/>
                  <w:szCs w:val="16"/>
                </w:rPr>
                <w:t xml:space="preserve"> 202</w:t>
              </w:r>
              <w:r w:rsidR="000A0127">
                <w:rPr>
                  <w:color w:val="004494"/>
                  <w:sz w:val="16"/>
                  <w:szCs w:val="16"/>
                </w:rPr>
                <w:t>6</w:t>
              </w:r>
              <w:r w:rsidR="00225099">
                <w:rPr>
                  <w:color w:val="004494"/>
                  <w:sz w:val="16"/>
                  <w:szCs w:val="16"/>
                </w:rPr>
                <w:t xml:space="preserve"> 0</w:t>
              </w:r>
              <w:r w:rsidR="000A0127">
                <w:rPr>
                  <w:color w:val="004494"/>
                  <w:sz w:val="16"/>
                  <w:szCs w:val="16"/>
                </w:rPr>
                <w:t>2</w:t>
              </w:r>
              <w:r w:rsidR="00A84965">
                <w:rPr>
                  <w:color w:val="004494"/>
                  <w:sz w:val="16"/>
                  <w:szCs w:val="16"/>
                </w:rPr>
                <w:t xml:space="preserve"> </w:t>
              </w:r>
              <w:r>
                <w:rPr>
                  <w:color w:val="004494"/>
                  <w:sz w:val="16"/>
                  <w:szCs w:val="16"/>
                </w:rPr>
                <w:t>OP</w:t>
              </w:r>
            </w:sdtContent>
          </w:sdt>
          <w:r>
            <w:rPr>
              <w:color w:val="004494"/>
              <w:sz w:val="16"/>
              <w:szCs w:val="16"/>
            </w:rPr>
            <w:fldChar w:fldCharType="end"/>
          </w:r>
        </w:p>
        <w:p w14:paraId="02F366F2" w14:textId="77777777" w:rsidR="002A5EB8" w:rsidRPr="00970595" w:rsidRDefault="002A5EB8" w:rsidP="007F50EC">
          <w:pPr>
            <w:tabs>
              <w:tab w:val="right" w:pos="9639"/>
            </w:tabs>
            <w:ind w:right="-108"/>
            <w:jc w:val="right"/>
            <w:rPr>
              <w:color w:val="004494"/>
              <w:sz w:val="16"/>
              <w:szCs w:val="16"/>
              <w:lang w:val="en-US"/>
            </w:rPr>
          </w:pPr>
          <w:r>
            <w:rPr>
              <w:color w:val="004494"/>
              <w:sz w:val="16"/>
              <w:szCs w:val="16"/>
            </w:rPr>
            <w:fldChar w:fldCharType="begin"/>
          </w:r>
          <w:r>
            <w:rPr>
              <w:color w:val="004494"/>
              <w:sz w:val="16"/>
              <w:szCs w:val="16"/>
              <w:lang w:val="en-US"/>
            </w:rPr>
            <w:instrText xml:space="preserve"> REF Code_V_x_y \h </w:instrText>
          </w:r>
          <w:r>
            <w:rPr>
              <w:color w:val="004494"/>
              <w:sz w:val="16"/>
              <w:szCs w:val="16"/>
            </w:rPr>
          </w:r>
          <w:r>
            <w:rPr>
              <w:color w:val="004494"/>
              <w:sz w:val="16"/>
              <w:szCs w:val="16"/>
            </w:rPr>
            <w:fldChar w:fldCharType="separate"/>
          </w:r>
          <w:sdt>
            <w:sdtPr>
              <w:rPr>
                <w:color w:val="004494"/>
                <w:sz w:val="16"/>
                <w:szCs w:val="16"/>
              </w:rPr>
              <w:alias w:val="Code V x.y"/>
              <w:tag w:val="Code V x.y"/>
              <w:id w:val="1679467450"/>
            </w:sdtPr>
            <w:sdtEndPr/>
            <w:sdtContent/>
          </w:sdt>
          <w:r>
            <w:rPr>
              <w:color w:val="004494"/>
              <w:sz w:val="16"/>
              <w:szCs w:val="16"/>
            </w:rPr>
            <w:fldChar w:fldCharType="end"/>
          </w:r>
        </w:p>
      </w:tc>
    </w:tr>
  </w:tbl>
  <w:p w14:paraId="7F35E035" w14:textId="38EE3EC2" w:rsidR="002A5EB8" w:rsidRPr="007F50EC" w:rsidRDefault="002A5EB8" w:rsidP="007F50EC">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Grid13"/>
      <w:tblW w:w="5996"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677"/>
      <w:gridCol w:w="6200"/>
    </w:tblGrid>
    <w:tr w:rsidR="002A5EB8" w:rsidRPr="005374E0" w14:paraId="19EC53A2" w14:textId="77777777" w:rsidTr="00C37C85">
      <w:trPr>
        <w:trHeight w:val="1701"/>
      </w:trPr>
      <w:tc>
        <w:tcPr>
          <w:tcW w:w="2150" w:type="pct"/>
          <w:vAlign w:val="center"/>
        </w:tcPr>
        <w:p w14:paraId="7456C7FA" w14:textId="77777777" w:rsidR="002A5EB8" w:rsidRPr="005374E0" w:rsidRDefault="002A5EB8" w:rsidP="007F50EC">
          <w:pPr>
            <w:ind w:left="-113"/>
            <w:rPr>
              <w:noProof/>
              <w:color w:val="0C4DA2"/>
              <w:sz w:val="18"/>
              <w:lang w:eastAsia="en-GB"/>
            </w:rPr>
          </w:pPr>
          <w:r w:rsidRPr="005374E0">
            <w:rPr>
              <w:noProof/>
              <w:color w:val="0C4DA2"/>
              <w:sz w:val="18"/>
              <w:lang w:eastAsia="en-GB"/>
            </w:rPr>
            <w:drawing>
              <wp:inline distT="0" distB="0" distL="0" distR="0" wp14:anchorId="6FA6B433" wp14:editId="695C056E">
                <wp:extent cx="1425575" cy="1079500"/>
                <wp:effectExtent l="0" t="0" r="3175" b="0"/>
                <wp:docPr id="3"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ERA-rgb-300dpi_copy.png"/>
                        <pic:cNvPicPr/>
                      </pic:nvPicPr>
                      <pic:blipFill>
                        <a:blip r:embed="rId1" cstate="print">
                          <a:extLst>
                            <a:ext uri="{28A0092B-C50C-407E-A947-70E740481C1C}">
                              <a14:useLocalDpi xmlns:a14="http://schemas.microsoft.com/office/drawing/2010/main" val="0"/>
                            </a:ext>
                          </a:extLst>
                        </a:blip>
                        <a:stretch>
                          <a:fillRect/>
                        </a:stretch>
                      </pic:blipFill>
                      <pic:spPr>
                        <a:xfrm>
                          <a:off x="0" y="0"/>
                          <a:ext cx="1425575" cy="1079500"/>
                        </a:xfrm>
                        <a:prstGeom prst="rect">
                          <a:avLst/>
                        </a:prstGeom>
                        <a:extLst>
                          <a:ext uri="{FAA26D3D-D897-4be2-8F04-BA451C77F1D7}">
                            <ma14:placeholderFlag xmlns:a14="http://schemas.microsoft.com/office/drawing/2010/main" xmlns:ma14="http://schemas.microsoft.com/office/mac/drawingml/2011/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a:ext>
                        </a:extLst>
                      </pic:spPr>
                    </pic:pic>
                  </a:graphicData>
                </a:graphic>
              </wp:inline>
            </w:drawing>
          </w:r>
        </w:p>
      </w:tc>
      <w:tc>
        <w:tcPr>
          <w:tcW w:w="2850" w:type="pct"/>
        </w:tcPr>
        <w:sdt>
          <w:sdtPr>
            <w:rPr>
              <w:color w:val="004494"/>
              <w:sz w:val="16"/>
              <w:szCs w:val="16"/>
            </w:rPr>
            <w:alias w:val="Short_title"/>
            <w:tag w:val="Short_title"/>
            <w:id w:val="-1130929426"/>
            <w:showingPlcHdr/>
          </w:sdtPr>
          <w:sdtEndPr/>
          <w:sdtContent>
            <w:p w14:paraId="5CE368DF" w14:textId="37F72361" w:rsidR="002A5EB8" w:rsidRDefault="002A5EB8" w:rsidP="007F50EC">
              <w:pPr>
                <w:tabs>
                  <w:tab w:val="right" w:pos="9360"/>
                </w:tabs>
                <w:ind w:right="-108"/>
                <w:jc w:val="right"/>
                <w:rPr>
                  <w:color w:val="004494"/>
                  <w:sz w:val="16"/>
                  <w:szCs w:val="16"/>
                </w:rPr>
              </w:pPr>
              <w:r>
                <w:rPr>
                  <w:color w:val="004494"/>
                  <w:sz w:val="16"/>
                  <w:szCs w:val="16"/>
                </w:rPr>
                <w:t xml:space="preserve">     </w:t>
              </w:r>
            </w:p>
          </w:sdtContent>
        </w:sdt>
        <w:sdt>
          <w:sdtPr>
            <w:rPr>
              <w:color w:val="004494"/>
              <w:sz w:val="16"/>
              <w:szCs w:val="16"/>
            </w:rPr>
            <w:alias w:val="Code V x.y"/>
            <w:tag w:val="Code V x.y"/>
            <w:id w:val="-1603640161"/>
          </w:sdtPr>
          <w:sdtEndPr/>
          <w:sdtContent>
            <w:p w14:paraId="1B3B25CE" w14:textId="77777777" w:rsidR="002A5EB8" w:rsidRDefault="00965899" w:rsidP="007F50EC">
              <w:pPr>
                <w:tabs>
                  <w:tab w:val="right" w:pos="9360"/>
                </w:tabs>
                <w:ind w:right="-108"/>
                <w:jc w:val="right"/>
                <w:rPr>
                  <w:color w:val="004494"/>
                  <w:sz w:val="16"/>
                  <w:szCs w:val="16"/>
                </w:rPr>
              </w:pPr>
            </w:p>
          </w:sdtContent>
        </w:sdt>
        <w:p w14:paraId="47260DCD" w14:textId="77777777" w:rsidR="002A5EB8" w:rsidRPr="005374E0" w:rsidRDefault="002A5EB8" w:rsidP="007F50EC">
          <w:pPr>
            <w:tabs>
              <w:tab w:val="right" w:pos="9360"/>
            </w:tabs>
            <w:ind w:right="-108"/>
            <w:jc w:val="right"/>
            <w:rPr>
              <w:color w:val="0C4DA2"/>
              <w:sz w:val="18"/>
            </w:rPr>
          </w:pPr>
        </w:p>
      </w:tc>
    </w:tr>
    <w:tr w:rsidR="002A5EB8" w:rsidRPr="005374E0" w14:paraId="492370AF" w14:textId="77777777" w:rsidTr="00C37C85">
      <w:trPr>
        <w:trHeight w:val="581"/>
      </w:trPr>
      <w:tc>
        <w:tcPr>
          <w:tcW w:w="2150" w:type="pct"/>
          <w:vAlign w:val="center"/>
        </w:tcPr>
        <w:p w14:paraId="111B4D5D" w14:textId="19FA1748" w:rsidR="00C37C85" w:rsidRPr="00C37C85" w:rsidRDefault="00C37C85" w:rsidP="00C37C85">
          <w:pPr>
            <w:rPr>
              <w:rStyle w:val="Hyperlink"/>
              <w:rFonts w:eastAsia="SimSun" w:cs="Lucida Sans"/>
              <w:color w:val="004494"/>
              <w:sz w:val="20"/>
              <w:szCs w:val="18"/>
              <w:u w:val="none"/>
              <w:lang w:eastAsia="zh-CN"/>
            </w:rPr>
          </w:pPr>
          <w:r w:rsidRPr="00C37C85">
            <w:rPr>
              <w:rFonts w:eastAsia="SimSun" w:cs="Lucida Sans"/>
              <w:color w:val="004494"/>
              <w:sz w:val="20"/>
              <w:szCs w:val="18"/>
              <w:lang w:eastAsia="zh-CN"/>
            </w:rPr>
            <w:fldChar w:fldCharType="begin"/>
          </w:r>
          <w:r w:rsidRPr="00C37C85">
            <w:rPr>
              <w:rFonts w:eastAsia="SimSun" w:cs="Lucida Sans"/>
              <w:color w:val="004494"/>
              <w:sz w:val="20"/>
              <w:szCs w:val="18"/>
              <w:lang w:eastAsia="zh-CN"/>
            </w:rPr>
            <w:instrText>HYPERLINK "https://www.era.europa.eu/"</w:instrText>
          </w:r>
          <w:r w:rsidRPr="00C37C85">
            <w:rPr>
              <w:rFonts w:eastAsia="SimSun" w:cs="Lucida Sans"/>
              <w:color w:val="004494"/>
              <w:sz w:val="20"/>
              <w:szCs w:val="18"/>
              <w:lang w:eastAsia="zh-CN"/>
            </w:rPr>
          </w:r>
          <w:r w:rsidRPr="00C37C85">
            <w:rPr>
              <w:rFonts w:eastAsia="SimSun" w:cs="Lucida Sans"/>
              <w:color w:val="004494"/>
              <w:sz w:val="20"/>
              <w:szCs w:val="18"/>
              <w:lang w:eastAsia="zh-CN"/>
            </w:rPr>
            <w:fldChar w:fldCharType="separate"/>
          </w:r>
        </w:p>
        <w:p w14:paraId="5F739C8F" w14:textId="77777777" w:rsidR="00C37C85" w:rsidRPr="00C37C85" w:rsidRDefault="00C37C85" w:rsidP="00C37C85">
          <w:pPr>
            <w:ind w:left="680"/>
            <w:rPr>
              <w:color w:val="004494"/>
              <w:lang w:eastAsia="zh-CN"/>
            </w:rPr>
          </w:pPr>
          <w:r w:rsidRPr="00C37C85">
            <w:rPr>
              <w:color w:val="004494"/>
              <w:lang w:eastAsia="zh-CN"/>
            </w:rPr>
            <w:t>Moving Europe towards a sustainable</w:t>
          </w:r>
          <w:r w:rsidRPr="00C37C85">
            <w:rPr>
              <w:color w:val="004494"/>
              <w:lang w:eastAsia="zh-CN"/>
            </w:rPr>
            <w:br/>
            <w:t>and safe railway system without frontiers.</w:t>
          </w:r>
        </w:p>
        <w:p w14:paraId="714A077E" w14:textId="77777777" w:rsidR="00C37C85" w:rsidRPr="00C37C85" w:rsidRDefault="00C37C85" w:rsidP="00C37C85">
          <w:pPr>
            <w:ind w:left="680"/>
            <w:rPr>
              <w:rFonts w:eastAsia="SimSun" w:cs="Lucida Sans"/>
              <w:color w:val="004494"/>
              <w:sz w:val="20"/>
              <w:szCs w:val="18"/>
              <w:lang w:eastAsia="zh-CN"/>
            </w:rPr>
          </w:pPr>
          <w:r w:rsidRPr="00C37C85">
            <w:rPr>
              <w:rFonts w:eastAsia="SimSun" w:cs="Lucida Sans"/>
              <w:color w:val="004494"/>
              <w:sz w:val="20"/>
              <w:szCs w:val="18"/>
              <w:lang w:eastAsia="zh-CN"/>
            </w:rPr>
            <w:fldChar w:fldCharType="end"/>
          </w:r>
        </w:p>
        <w:p w14:paraId="352DA88D" w14:textId="400E5C0B" w:rsidR="002A5EB8" w:rsidRPr="005374E0" w:rsidRDefault="002A5EB8" w:rsidP="007F50EC">
          <w:pPr>
            <w:ind w:left="680"/>
            <w:rPr>
              <w:rFonts w:eastAsia="SimSun" w:cs="Lucida Sans"/>
              <w:color w:val="004494"/>
              <w:sz w:val="20"/>
              <w:szCs w:val="18"/>
              <w:lang w:eastAsia="zh-CN"/>
            </w:rPr>
          </w:pPr>
        </w:p>
        <w:p w14:paraId="33A7FAAC" w14:textId="77777777" w:rsidR="002A5EB8" w:rsidRPr="005374E0" w:rsidRDefault="002A5EB8" w:rsidP="007F50EC">
          <w:pPr>
            <w:tabs>
              <w:tab w:val="right" w:pos="9360"/>
            </w:tabs>
            <w:rPr>
              <w:noProof/>
              <w:color w:val="0C4DA2"/>
              <w:sz w:val="18"/>
            </w:rPr>
          </w:pPr>
        </w:p>
      </w:tc>
      <w:tc>
        <w:tcPr>
          <w:tcW w:w="2850" w:type="pct"/>
        </w:tcPr>
        <w:p w14:paraId="4E485CF8" w14:textId="77777777" w:rsidR="002A5EB8" w:rsidRPr="005374E0" w:rsidRDefault="002A5EB8" w:rsidP="007F50EC">
          <w:pPr>
            <w:tabs>
              <w:tab w:val="right" w:pos="9639"/>
            </w:tabs>
            <w:spacing w:line="276" w:lineRule="auto"/>
            <w:jc w:val="right"/>
            <w:rPr>
              <w:color w:val="0C4DA2"/>
              <w:sz w:val="18"/>
              <w:szCs w:val="18"/>
            </w:rPr>
          </w:pPr>
        </w:p>
      </w:tc>
    </w:tr>
  </w:tbl>
  <w:p w14:paraId="7F35E039" w14:textId="564D738D" w:rsidR="002A5EB8" w:rsidRPr="007F50EC" w:rsidRDefault="002A5EB8" w:rsidP="007F50EC">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Grid12"/>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867"/>
      <w:gridCol w:w="5203"/>
    </w:tblGrid>
    <w:tr w:rsidR="002A5EB8" w:rsidRPr="008803A1" w14:paraId="11009ABC" w14:textId="77777777" w:rsidTr="00F7523E">
      <w:tc>
        <w:tcPr>
          <w:tcW w:w="2132" w:type="pct"/>
        </w:tcPr>
        <w:p w14:paraId="0F31FE2C" w14:textId="77777777" w:rsidR="002A5EB8" w:rsidRPr="008803A1" w:rsidRDefault="002A5EB8" w:rsidP="008803A1">
          <w:pPr>
            <w:ind w:left="-108"/>
            <w:rPr>
              <w:rFonts w:eastAsia="SimSun"/>
              <w:color w:val="004494"/>
              <w:sz w:val="18"/>
              <w:szCs w:val="18"/>
              <w:lang w:val="en-US" w:eastAsia="zh-CN"/>
            </w:rPr>
          </w:pPr>
          <w:r w:rsidRPr="008803A1">
            <w:rPr>
              <w:rFonts w:eastAsia="SimSun"/>
              <w:color w:val="004494"/>
              <w:sz w:val="18"/>
              <w:szCs w:val="18"/>
              <w:lang w:val="en-US" w:eastAsia="zh-CN"/>
            </w:rPr>
            <w:t>EUROPEAN UNION AGENCY FOR RAILWAYS</w:t>
          </w:r>
        </w:p>
        <w:p w14:paraId="0BF099EE" w14:textId="77777777" w:rsidR="002A5EB8" w:rsidRPr="008803A1" w:rsidRDefault="002A5EB8" w:rsidP="008803A1">
          <w:pPr>
            <w:ind w:left="-108"/>
            <w:rPr>
              <w:i/>
              <w:color w:val="0C4DA2"/>
              <w:sz w:val="16"/>
              <w:lang w:val="en-US"/>
            </w:rPr>
          </w:pPr>
        </w:p>
      </w:tc>
      <w:tc>
        <w:tcPr>
          <w:tcW w:w="2868" w:type="pct"/>
        </w:tcPr>
        <w:p w14:paraId="284DFEED" w14:textId="77777777" w:rsidR="002A5EB8" w:rsidRDefault="002A5EB8" w:rsidP="005448C9">
          <w:pPr>
            <w:tabs>
              <w:tab w:val="right" w:pos="9360"/>
            </w:tabs>
            <w:ind w:right="-108"/>
            <w:jc w:val="right"/>
            <w:rPr>
              <w:color w:val="004494"/>
              <w:sz w:val="16"/>
              <w:szCs w:val="16"/>
            </w:rPr>
          </w:pPr>
          <w:r>
            <w:rPr>
              <w:color w:val="004494"/>
              <w:sz w:val="16"/>
              <w:szCs w:val="16"/>
            </w:rPr>
            <w:t>Framework contract</w:t>
          </w:r>
        </w:p>
        <w:p w14:paraId="53399E2B" w14:textId="4538B6DE" w:rsidR="002A5EB8" w:rsidRDefault="002A5EB8" w:rsidP="005448C9">
          <w:pPr>
            <w:tabs>
              <w:tab w:val="right" w:pos="9360"/>
            </w:tabs>
            <w:ind w:right="-108"/>
            <w:jc w:val="right"/>
            <w:rPr>
              <w:color w:val="004494"/>
              <w:sz w:val="16"/>
              <w:szCs w:val="16"/>
            </w:rPr>
          </w:pPr>
          <w:r>
            <w:rPr>
              <w:color w:val="004494"/>
              <w:sz w:val="16"/>
              <w:szCs w:val="16"/>
            </w:rPr>
            <w:fldChar w:fldCharType="begin"/>
          </w:r>
          <w:r>
            <w:rPr>
              <w:color w:val="004494"/>
              <w:sz w:val="16"/>
              <w:szCs w:val="16"/>
            </w:rPr>
            <w:instrText xml:space="preserve"> REF Short_title \h </w:instrText>
          </w:r>
          <w:r>
            <w:rPr>
              <w:color w:val="004494"/>
              <w:sz w:val="16"/>
              <w:szCs w:val="16"/>
            </w:rPr>
          </w:r>
          <w:r>
            <w:rPr>
              <w:color w:val="004494"/>
              <w:sz w:val="16"/>
              <w:szCs w:val="16"/>
            </w:rPr>
            <w:fldChar w:fldCharType="separate"/>
          </w:r>
          <w:sdt>
            <w:sdtPr>
              <w:rPr>
                <w:color w:val="004494"/>
                <w:sz w:val="16"/>
                <w:szCs w:val="16"/>
              </w:rPr>
              <w:alias w:val="Short_title"/>
              <w:tag w:val="Short_title"/>
              <w:id w:val="912358283"/>
            </w:sdtPr>
            <w:sdtEndPr/>
            <w:sdtContent>
              <w:r>
                <w:rPr>
                  <w:color w:val="004494"/>
                  <w:sz w:val="16"/>
                  <w:szCs w:val="16"/>
                </w:rPr>
                <w:t>ERA 202</w:t>
              </w:r>
              <w:r w:rsidR="0019033F">
                <w:rPr>
                  <w:color w:val="004494"/>
                  <w:sz w:val="16"/>
                  <w:szCs w:val="16"/>
                </w:rPr>
                <w:t xml:space="preserve">6 </w:t>
              </w:r>
              <w:r w:rsidR="00E94DCB">
                <w:rPr>
                  <w:color w:val="004494"/>
                  <w:sz w:val="16"/>
                  <w:szCs w:val="16"/>
                </w:rPr>
                <w:t>0</w:t>
              </w:r>
              <w:r w:rsidR="0019033F">
                <w:rPr>
                  <w:color w:val="004494"/>
                  <w:sz w:val="16"/>
                  <w:szCs w:val="16"/>
                </w:rPr>
                <w:t>2</w:t>
              </w:r>
              <w:r>
                <w:rPr>
                  <w:color w:val="004494"/>
                  <w:sz w:val="16"/>
                  <w:szCs w:val="16"/>
                </w:rPr>
                <w:t xml:space="preserve"> OP</w:t>
              </w:r>
            </w:sdtContent>
          </w:sdt>
          <w:r>
            <w:rPr>
              <w:color w:val="004494"/>
              <w:sz w:val="16"/>
              <w:szCs w:val="16"/>
            </w:rPr>
            <w:fldChar w:fldCharType="end"/>
          </w:r>
        </w:p>
        <w:p w14:paraId="6475A9D1" w14:textId="77777777" w:rsidR="002A5EB8" w:rsidRPr="00970595" w:rsidRDefault="002A5EB8" w:rsidP="002A5EB8">
          <w:pPr>
            <w:tabs>
              <w:tab w:val="right" w:pos="9639"/>
            </w:tabs>
            <w:ind w:right="-108"/>
            <w:jc w:val="right"/>
            <w:rPr>
              <w:color w:val="004494"/>
              <w:sz w:val="16"/>
              <w:szCs w:val="16"/>
              <w:lang w:val="en-US"/>
            </w:rPr>
          </w:pPr>
          <w:r>
            <w:rPr>
              <w:color w:val="004494"/>
              <w:sz w:val="16"/>
              <w:szCs w:val="16"/>
            </w:rPr>
            <w:fldChar w:fldCharType="begin"/>
          </w:r>
          <w:r>
            <w:rPr>
              <w:color w:val="004494"/>
              <w:sz w:val="16"/>
              <w:szCs w:val="16"/>
              <w:lang w:val="en-US"/>
            </w:rPr>
            <w:instrText xml:space="preserve"> REF Code_V_x_y \h </w:instrText>
          </w:r>
          <w:r>
            <w:rPr>
              <w:color w:val="004494"/>
              <w:sz w:val="16"/>
              <w:szCs w:val="16"/>
            </w:rPr>
          </w:r>
          <w:r>
            <w:rPr>
              <w:color w:val="004494"/>
              <w:sz w:val="16"/>
              <w:szCs w:val="16"/>
            </w:rPr>
            <w:fldChar w:fldCharType="separate"/>
          </w:r>
          <w:sdt>
            <w:sdtPr>
              <w:rPr>
                <w:color w:val="004494"/>
                <w:sz w:val="16"/>
                <w:szCs w:val="16"/>
              </w:rPr>
              <w:alias w:val="Code V x.y"/>
              <w:tag w:val="Code V x.y"/>
              <w:id w:val="-780034435"/>
              <w:showingPlcHdr/>
            </w:sdtPr>
            <w:sdtEndPr/>
            <w:sdtContent>
              <w:r>
                <w:rPr>
                  <w:color w:val="004494"/>
                  <w:sz w:val="16"/>
                  <w:szCs w:val="16"/>
                </w:rPr>
                <w:t xml:space="preserve">     </w:t>
              </w:r>
            </w:sdtContent>
          </w:sdt>
          <w:r>
            <w:rPr>
              <w:color w:val="004494"/>
              <w:sz w:val="16"/>
              <w:szCs w:val="16"/>
            </w:rPr>
            <w:fldChar w:fldCharType="end"/>
          </w:r>
        </w:p>
      </w:tc>
    </w:tr>
  </w:tbl>
  <w:p w14:paraId="5F3CCFAC" w14:textId="77777777" w:rsidR="002A5EB8" w:rsidRPr="00917656" w:rsidRDefault="002A5EB8" w:rsidP="008803A1">
    <w:pPr>
      <w:pStyle w:val="Header"/>
      <w:jc w:val="both"/>
    </w:pPr>
  </w:p>
  <w:p w14:paraId="3AF7EE39" w14:textId="77777777" w:rsidR="002A5EB8" w:rsidRDefault="002A5EB8"/>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Grid13"/>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441"/>
      <w:gridCol w:w="6198"/>
    </w:tblGrid>
    <w:tr w:rsidR="002A5EB8" w:rsidRPr="005374E0" w14:paraId="2933203F" w14:textId="77777777" w:rsidTr="002A5EB8">
      <w:trPr>
        <w:trHeight w:val="1701"/>
      </w:trPr>
      <w:tc>
        <w:tcPr>
          <w:tcW w:w="1785" w:type="pct"/>
          <w:vAlign w:val="center"/>
        </w:tcPr>
        <w:p w14:paraId="51F292CD" w14:textId="77777777" w:rsidR="002A5EB8" w:rsidRPr="005374E0" w:rsidRDefault="002A5EB8" w:rsidP="005374E0">
          <w:pPr>
            <w:ind w:left="-113"/>
            <w:rPr>
              <w:noProof/>
              <w:color w:val="0C4DA2"/>
              <w:sz w:val="18"/>
              <w:lang w:eastAsia="en-GB"/>
            </w:rPr>
          </w:pPr>
          <w:r w:rsidRPr="005374E0">
            <w:rPr>
              <w:noProof/>
              <w:color w:val="0C4DA2"/>
              <w:sz w:val="18"/>
              <w:lang w:eastAsia="en-GB"/>
            </w:rPr>
            <w:drawing>
              <wp:inline distT="0" distB="0" distL="0" distR="0" wp14:anchorId="1E51A230" wp14:editId="3CC7CF9F">
                <wp:extent cx="1425575" cy="1079500"/>
                <wp:effectExtent l="0" t="0" r="3175" b="0"/>
                <wp:docPr id="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ERA-rgb-300dpi_copy.png"/>
                        <pic:cNvPicPr/>
                      </pic:nvPicPr>
                      <pic:blipFill>
                        <a:blip r:embed="rId1" cstate="print">
                          <a:extLst>
                            <a:ext uri="{28A0092B-C50C-407E-A947-70E740481C1C}">
                              <a14:useLocalDpi xmlns:a14="http://schemas.microsoft.com/office/drawing/2010/main" val="0"/>
                            </a:ext>
                          </a:extLst>
                        </a:blip>
                        <a:stretch>
                          <a:fillRect/>
                        </a:stretch>
                      </pic:blipFill>
                      <pic:spPr>
                        <a:xfrm>
                          <a:off x="0" y="0"/>
                          <a:ext cx="1425575" cy="1079500"/>
                        </a:xfrm>
                        <a:prstGeom prst="rect">
                          <a:avLst/>
                        </a:prstGeom>
                        <a:extLst>
                          <a:ext uri="{FAA26D3D-D897-4be2-8F04-BA451C77F1D7}">
                            <ma14:placeholderFlag xmlns:a14="http://schemas.microsoft.com/office/drawing/2010/main" xmlns:ma14="http://schemas.microsoft.com/office/mac/drawingml/2011/main" xmlns:w="http://schemas.openxmlformats.org/wordprocessingml/2006/main" xmlns:w10="urn:schemas-microsoft-com:office:word" xmlns:v="urn:schemas-microsoft-com:vml" xmlns:o="urn:schemas-microsoft-com:office:office" xmlns:mv="urn:schemas-microsoft-com:mac:vml" xmlns:mo="http://schemas.microsoft.com/office/mac/office/2008/main" xmlns="" xmlns:arto="http://schemas.microsoft.com/office/word/2006/arto"/>
                          </a:ext>
                        </a:extLst>
                      </pic:spPr>
                    </pic:pic>
                  </a:graphicData>
                </a:graphic>
              </wp:inline>
            </w:drawing>
          </w:r>
        </w:p>
      </w:tc>
      <w:tc>
        <w:tcPr>
          <w:tcW w:w="3215" w:type="pct"/>
        </w:tcPr>
        <w:sdt>
          <w:sdtPr>
            <w:rPr>
              <w:color w:val="004494"/>
              <w:sz w:val="16"/>
              <w:szCs w:val="16"/>
            </w:rPr>
            <w:alias w:val="Type of document"/>
            <w:tag w:val="Type of document"/>
            <w:id w:val="38560414"/>
          </w:sdtPr>
          <w:sdtEndPr/>
          <w:sdtContent>
            <w:p w14:paraId="61F69F9B" w14:textId="77777777" w:rsidR="002A5EB8" w:rsidRDefault="002A5EB8" w:rsidP="00970595">
              <w:pPr>
                <w:tabs>
                  <w:tab w:val="right" w:pos="9360"/>
                </w:tabs>
                <w:ind w:right="-108"/>
                <w:jc w:val="right"/>
                <w:rPr>
                  <w:color w:val="004494"/>
                  <w:sz w:val="16"/>
                  <w:szCs w:val="16"/>
                </w:rPr>
              </w:pPr>
              <w:r>
                <w:rPr>
                  <w:color w:val="004494"/>
                  <w:sz w:val="16"/>
                  <w:szCs w:val="16"/>
                </w:rPr>
                <w:t>Framework contract</w:t>
              </w:r>
            </w:p>
          </w:sdtContent>
        </w:sdt>
        <w:bookmarkStart w:id="143" w:name="Short_title" w:displacedByCustomXml="next"/>
        <w:sdt>
          <w:sdtPr>
            <w:rPr>
              <w:color w:val="004494"/>
              <w:sz w:val="16"/>
              <w:szCs w:val="16"/>
            </w:rPr>
            <w:alias w:val="Short_title"/>
            <w:tag w:val="Short_title"/>
            <w:id w:val="142322756"/>
          </w:sdtPr>
          <w:sdtEndPr/>
          <w:sdtContent>
            <w:p w14:paraId="4D55F50B" w14:textId="3B8C1848" w:rsidR="002A5EB8" w:rsidRDefault="002A5EB8" w:rsidP="004A3609">
              <w:pPr>
                <w:tabs>
                  <w:tab w:val="right" w:pos="9360"/>
                </w:tabs>
                <w:ind w:right="-108"/>
                <w:jc w:val="right"/>
                <w:rPr>
                  <w:color w:val="004494"/>
                  <w:sz w:val="16"/>
                  <w:szCs w:val="16"/>
                </w:rPr>
              </w:pPr>
              <w:r>
                <w:rPr>
                  <w:color w:val="004494"/>
                  <w:sz w:val="16"/>
                  <w:szCs w:val="16"/>
                </w:rPr>
                <w:t>ERA 202</w:t>
              </w:r>
              <w:r w:rsidR="00FE532F">
                <w:rPr>
                  <w:color w:val="004494"/>
                  <w:sz w:val="16"/>
                  <w:szCs w:val="16"/>
                </w:rPr>
                <w:t>6</w:t>
              </w:r>
              <w:r>
                <w:rPr>
                  <w:color w:val="004494"/>
                  <w:sz w:val="16"/>
                  <w:szCs w:val="16"/>
                </w:rPr>
                <w:t xml:space="preserve"> </w:t>
              </w:r>
              <w:r w:rsidR="00FE532F">
                <w:rPr>
                  <w:color w:val="004494"/>
                  <w:sz w:val="16"/>
                  <w:szCs w:val="16"/>
                </w:rPr>
                <w:t>02</w:t>
              </w:r>
              <w:r>
                <w:rPr>
                  <w:color w:val="004494"/>
                  <w:sz w:val="16"/>
                  <w:szCs w:val="16"/>
                </w:rPr>
                <w:t xml:space="preserve"> OP</w:t>
              </w:r>
            </w:p>
          </w:sdtContent>
        </w:sdt>
        <w:bookmarkEnd w:id="143" w:displacedByCustomXml="prev"/>
        <w:bookmarkStart w:id="144" w:name="Code_V_x_y" w:displacedByCustomXml="next"/>
        <w:sdt>
          <w:sdtPr>
            <w:rPr>
              <w:color w:val="004494"/>
              <w:sz w:val="16"/>
              <w:szCs w:val="16"/>
            </w:rPr>
            <w:alias w:val="Code V x.y"/>
            <w:tag w:val="Code V x.y"/>
            <w:id w:val="1768420682"/>
            <w:showingPlcHdr/>
          </w:sdtPr>
          <w:sdtEndPr/>
          <w:sdtContent>
            <w:p w14:paraId="75A68ADF" w14:textId="77777777" w:rsidR="002A5EB8" w:rsidRDefault="002A5EB8" w:rsidP="004A3609">
              <w:pPr>
                <w:tabs>
                  <w:tab w:val="right" w:pos="9360"/>
                </w:tabs>
                <w:ind w:right="-108"/>
                <w:jc w:val="right"/>
                <w:rPr>
                  <w:color w:val="004494"/>
                  <w:sz w:val="16"/>
                  <w:szCs w:val="16"/>
                </w:rPr>
              </w:pPr>
              <w:r>
                <w:rPr>
                  <w:color w:val="004494"/>
                  <w:sz w:val="16"/>
                  <w:szCs w:val="16"/>
                </w:rPr>
                <w:t xml:space="preserve">     </w:t>
              </w:r>
            </w:p>
          </w:sdtContent>
        </w:sdt>
        <w:bookmarkEnd w:id="144" w:displacedByCustomXml="prev"/>
        <w:p w14:paraId="112A9216" w14:textId="77777777" w:rsidR="002A5EB8" w:rsidRPr="005374E0" w:rsidRDefault="002A5EB8" w:rsidP="00970595">
          <w:pPr>
            <w:tabs>
              <w:tab w:val="right" w:pos="9360"/>
            </w:tabs>
            <w:ind w:right="-108"/>
            <w:jc w:val="right"/>
            <w:rPr>
              <w:color w:val="0C4DA2"/>
              <w:sz w:val="18"/>
            </w:rPr>
          </w:pPr>
        </w:p>
      </w:tc>
    </w:tr>
    <w:tr w:rsidR="002A5EB8" w:rsidRPr="005374E0" w14:paraId="5D8F4CA8" w14:textId="77777777" w:rsidTr="002A5EB8">
      <w:trPr>
        <w:trHeight w:val="581"/>
      </w:trPr>
      <w:tc>
        <w:tcPr>
          <w:tcW w:w="1785" w:type="pct"/>
          <w:vAlign w:val="center"/>
        </w:tcPr>
        <w:p w14:paraId="5C196895" w14:textId="77777777" w:rsidR="002A5EB8" w:rsidRPr="005374E0" w:rsidRDefault="002A5EB8" w:rsidP="0019033F">
          <w:pPr>
            <w:rPr>
              <w:noProof/>
              <w:color w:val="0C4DA2"/>
              <w:sz w:val="18"/>
            </w:rPr>
          </w:pPr>
        </w:p>
      </w:tc>
      <w:tc>
        <w:tcPr>
          <w:tcW w:w="3215" w:type="pct"/>
        </w:tcPr>
        <w:p w14:paraId="55CE11D7" w14:textId="77777777" w:rsidR="002A5EB8" w:rsidRPr="005374E0" w:rsidRDefault="002A5EB8" w:rsidP="005374E0">
          <w:pPr>
            <w:tabs>
              <w:tab w:val="right" w:pos="9639"/>
            </w:tabs>
            <w:spacing w:line="276" w:lineRule="auto"/>
            <w:jc w:val="right"/>
            <w:rPr>
              <w:color w:val="0C4DA2"/>
              <w:sz w:val="18"/>
              <w:szCs w:val="18"/>
            </w:rPr>
          </w:pPr>
        </w:p>
      </w:tc>
    </w:tr>
  </w:tbl>
  <w:p w14:paraId="5D7CA3EB" w14:textId="77777777" w:rsidR="002A5EB8" w:rsidRDefault="002A5EB8" w:rsidP="002A5EB8"/>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55652B5"/>
    <w:multiLevelType w:val="multilevel"/>
    <w:tmpl w:val="B10A6748"/>
    <w:lvl w:ilvl="0">
      <w:start w:val="1"/>
      <w:numFmt w:val="decimal"/>
      <w:pStyle w:val="ListNumber3"/>
      <w:lvlText w:val="(%1)"/>
      <w:lvlJc w:val="left"/>
      <w:pPr>
        <w:tabs>
          <w:tab w:val="num" w:pos="2625"/>
        </w:tabs>
        <w:ind w:left="2625" w:hanging="709"/>
      </w:pPr>
    </w:lvl>
    <w:lvl w:ilvl="1">
      <w:start w:val="1"/>
      <w:numFmt w:val="lowerLetter"/>
      <w:pStyle w:val="ListNumber3Level2"/>
      <w:lvlText w:val="(%2)"/>
      <w:lvlJc w:val="left"/>
      <w:pPr>
        <w:tabs>
          <w:tab w:val="num" w:pos="3333"/>
        </w:tabs>
        <w:ind w:left="3333" w:hanging="708"/>
      </w:pPr>
    </w:lvl>
    <w:lvl w:ilvl="2">
      <w:start w:val="1"/>
      <w:numFmt w:val="bullet"/>
      <w:pStyle w:val="ListNumber3Level3"/>
      <w:lvlText w:val="–"/>
      <w:lvlJc w:val="left"/>
      <w:pPr>
        <w:tabs>
          <w:tab w:val="num" w:pos="4042"/>
        </w:tabs>
        <w:ind w:left="4042" w:hanging="709"/>
      </w:pPr>
      <w:rPr>
        <w:rFonts w:ascii="Times New Roman" w:hAnsi="Times New Roman"/>
      </w:rPr>
    </w:lvl>
    <w:lvl w:ilvl="3">
      <w:start w:val="1"/>
      <w:numFmt w:val="bullet"/>
      <w:pStyle w:val="ListNumber3Level4"/>
      <w:lvlText w:val=""/>
      <w:lvlJc w:val="left"/>
      <w:pPr>
        <w:tabs>
          <w:tab w:val="num" w:pos="4751"/>
        </w:tabs>
        <w:ind w:left="4751" w:hanging="709"/>
      </w:pPr>
      <w:rPr>
        <w:rFonts w:ascii="Symbol" w:hAnsi="Symbol"/>
      </w:r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1" w15:restartNumberingAfterBreak="0">
    <w:nsid w:val="0B6C6E4D"/>
    <w:multiLevelType w:val="hybridMultilevel"/>
    <w:tmpl w:val="931AD07A"/>
    <w:lvl w:ilvl="0" w:tplc="E5D479DA">
      <w:start w:val="1"/>
      <w:numFmt w:val="lowerLetter"/>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 w15:restartNumberingAfterBreak="0">
    <w:nsid w:val="0E8A6CC8"/>
    <w:multiLevelType w:val="hybridMultilevel"/>
    <w:tmpl w:val="20106480"/>
    <w:lvl w:ilvl="0" w:tplc="09E4D162">
      <w:start w:val="1"/>
      <w:numFmt w:val="decimal"/>
      <w:lvlText w:val="%1."/>
      <w:lvlJc w:val="left"/>
      <w:pPr>
        <w:ind w:left="720" w:hanging="360"/>
      </w:pPr>
      <w:rPr>
        <w:rFonts w:hint="default"/>
        <w:b w:val="0"/>
        <w:i w:val="0"/>
        <w:caps w:val="0"/>
        <w:strike w:val="0"/>
        <w:dstrike w:val="0"/>
        <w:vanish w:val="0"/>
        <w:sz w:val="24"/>
        <w:u w:val="none"/>
        <w:vertAlign w:val="baseline"/>
        <w14:shadow w14:blurRad="0" w14:dist="0" w14:dir="0" w14:sx="0" w14:sy="0" w14:kx="0" w14:ky="0" w14:algn="none">
          <w14:srgbClr w14:val="000000"/>
        </w14:shadow>
        <w14:textOutline w14:w="0" w14:cap="rnd" w14:cmpd="sng" w14:algn="ctr">
          <w14:noFill/>
          <w14:prstDash w14:val="solid"/>
          <w14:bevel/>
        </w14:textOutline>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3" w15:restartNumberingAfterBreak="0">
    <w:nsid w:val="1262685D"/>
    <w:multiLevelType w:val="singleLevel"/>
    <w:tmpl w:val="D96C95A2"/>
    <w:lvl w:ilvl="0">
      <w:start w:val="1"/>
      <w:numFmt w:val="bullet"/>
      <w:pStyle w:val="ListBullet4"/>
      <w:lvlText w:val=""/>
      <w:lvlJc w:val="left"/>
      <w:pPr>
        <w:tabs>
          <w:tab w:val="num" w:pos="3163"/>
        </w:tabs>
        <w:ind w:left="3163" w:hanging="283"/>
      </w:pPr>
      <w:rPr>
        <w:rFonts w:ascii="Symbol" w:hAnsi="Symbol"/>
      </w:rPr>
    </w:lvl>
  </w:abstractNum>
  <w:abstractNum w:abstractNumId="4" w15:restartNumberingAfterBreak="0">
    <w:nsid w:val="13BE1A1B"/>
    <w:multiLevelType w:val="hybridMultilevel"/>
    <w:tmpl w:val="562667FE"/>
    <w:lvl w:ilvl="0" w:tplc="E5D479DA">
      <w:start w:val="1"/>
      <w:numFmt w:val="lowerLetter"/>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5" w15:restartNumberingAfterBreak="0">
    <w:nsid w:val="143D0A16"/>
    <w:multiLevelType w:val="singleLevel"/>
    <w:tmpl w:val="01FA5668"/>
    <w:lvl w:ilvl="0">
      <w:start w:val="1"/>
      <w:numFmt w:val="bullet"/>
      <w:pStyle w:val="ListBullet3"/>
      <w:lvlText w:val=""/>
      <w:lvlJc w:val="left"/>
      <w:pPr>
        <w:tabs>
          <w:tab w:val="num" w:pos="2199"/>
        </w:tabs>
        <w:ind w:left="2199" w:hanging="283"/>
      </w:pPr>
      <w:rPr>
        <w:rFonts w:ascii="Symbol" w:hAnsi="Symbol"/>
      </w:rPr>
    </w:lvl>
  </w:abstractNum>
  <w:abstractNum w:abstractNumId="6" w15:restartNumberingAfterBreak="0">
    <w:nsid w:val="19481418"/>
    <w:multiLevelType w:val="hybridMultilevel"/>
    <w:tmpl w:val="0666E122"/>
    <w:lvl w:ilvl="0" w:tplc="E5D479DA">
      <w:start w:val="1"/>
      <w:numFmt w:val="lowerLetter"/>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7" w15:restartNumberingAfterBreak="0">
    <w:nsid w:val="1B636E63"/>
    <w:multiLevelType w:val="hybridMultilevel"/>
    <w:tmpl w:val="429A5CFC"/>
    <w:lvl w:ilvl="0" w:tplc="5E8C885E">
      <w:start w:val="1"/>
      <w:numFmt w:val="lowerLetter"/>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8" w15:restartNumberingAfterBreak="0">
    <w:nsid w:val="1D2D7699"/>
    <w:multiLevelType w:val="hybridMultilevel"/>
    <w:tmpl w:val="4E42B076"/>
    <w:lvl w:ilvl="0" w:tplc="E5D479DA">
      <w:start w:val="1"/>
      <w:numFmt w:val="lowerLetter"/>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9" w15:restartNumberingAfterBreak="0">
    <w:nsid w:val="1D9874DD"/>
    <w:multiLevelType w:val="hybridMultilevel"/>
    <w:tmpl w:val="362A3F38"/>
    <w:lvl w:ilvl="0" w:tplc="E5D479DA">
      <w:start w:val="1"/>
      <w:numFmt w:val="lowerLetter"/>
      <w:lvlText w:val="(%1)"/>
      <w:lvlJc w:val="left"/>
      <w:pPr>
        <w:ind w:left="1440" w:hanging="360"/>
      </w:pPr>
      <w:rPr>
        <w:rFonts w:hint="default"/>
      </w:rPr>
    </w:lvl>
    <w:lvl w:ilvl="1" w:tplc="08090019" w:tentative="1">
      <w:start w:val="1"/>
      <w:numFmt w:val="lowerLetter"/>
      <w:lvlText w:val="%2."/>
      <w:lvlJc w:val="left"/>
      <w:pPr>
        <w:ind w:left="2160" w:hanging="360"/>
      </w:pPr>
    </w:lvl>
    <w:lvl w:ilvl="2" w:tplc="0809001B" w:tentative="1">
      <w:start w:val="1"/>
      <w:numFmt w:val="lowerRoman"/>
      <w:lvlText w:val="%3."/>
      <w:lvlJc w:val="right"/>
      <w:pPr>
        <w:ind w:left="2880" w:hanging="180"/>
      </w:pPr>
    </w:lvl>
    <w:lvl w:ilvl="3" w:tplc="0809000F" w:tentative="1">
      <w:start w:val="1"/>
      <w:numFmt w:val="decimal"/>
      <w:lvlText w:val="%4."/>
      <w:lvlJc w:val="left"/>
      <w:pPr>
        <w:ind w:left="3600" w:hanging="360"/>
      </w:pPr>
    </w:lvl>
    <w:lvl w:ilvl="4" w:tplc="08090019" w:tentative="1">
      <w:start w:val="1"/>
      <w:numFmt w:val="lowerLetter"/>
      <w:lvlText w:val="%5."/>
      <w:lvlJc w:val="left"/>
      <w:pPr>
        <w:ind w:left="4320" w:hanging="360"/>
      </w:pPr>
    </w:lvl>
    <w:lvl w:ilvl="5" w:tplc="0809001B" w:tentative="1">
      <w:start w:val="1"/>
      <w:numFmt w:val="lowerRoman"/>
      <w:lvlText w:val="%6."/>
      <w:lvlJc w:val="right"/>
      <w:pPr>
        <w:ind w:left="5040" w:hanging="180"/>
      </w:pPr>
    </w:lvl>
    <w:lvl w:ilvl="6" w:tplc="0809000F" w:tentative="1">
      <w:start w:val="1"/>
      <w:numFmt w:val="decimal"/>
      <w:lvlText w:val="%7."/>
      <w:lvlJc w:val="left"/>
      <w:pPr>
        <w:ind w:left="5760" w:hanging="360"/>
      </w:pPr>
    </w:lvl>
    <w:lvl w:ilvl="7" w:tplc="08090019" w:tentative="1">
      <w:start w:val="1"/>
      <w:numFmt w:val="lowerLetter"/>
      <w:lvlText w:val="%8."/>
      <w:lvlJc w:val="left"/>
      <w:pPr>
        <w:ind w:left="6480" w:hanging="360"/>
      </w:pPr>
    </w:lvl>
    <w:lvl w:ilvl="8" w:tplc="0809001B" w:tentative="1">
      <w:start w:val="1"/>
      <w:numFmt w:val="lowerRoman"/>
      <w:lvlText w:val="%9."/>
      <w:lvlJc w:val="right"/>
      <w:pPr>
        <w:ind w:left="7200" w:hanging="180"/>
      </w:pPr>
    </w:lvl>
  </w:abstractNum>
  <w:abstractNum w:abstractNumId="10" w15:restartNumberingAfterBreak="0">
    <w:nsid w:val="24225E59"/>
    <w:multiLevelType w:val="singleLevel"/>
    <w:tmpl w:val="47806A40"/>
    <w:lvl w:ilvl="0">
      <w:start w:val="1"/>
      <w:numFmt w:val="bullet"/>
      <w:pStyle w:val="ListDash4"/>
      <w:lvlText w:val="–"/>
      <w:lvlJc w:val="left"/>
      <w:pPr>
        <w:tabs>
          <w:tab w:val="num" w:pos="3163"/>
        </w:tabs>
        <w:ind w:left="3163" w:hanging="283"/>
      </w:pPr>
      <w:rPr>
        <w:rFonts w:ascii="Times New Roman" w:hAnsi="Times New Roman"/>
      </w:rPr>
    </w:lvl>
  </w:abstractNum>
  <w:abstractNum w:abstractNumId="11" w15:restartNumberingAfterBreak="0">
    <w:nsid w:val="273B2D2E"/>
    <w:multiLevelType w:val="hybridMultilevel"/>
    <w:tmpl w:val="313E9956"/>
    <w:lvl w:ilvl="0" w:tplc="0809001B">
      <w:start w:val="1"/>
      <w:numFmt w:val="lowerRoman"/>
      <w:lvlText w:val="%1."/>
      <w:lvlJc w:val="right"/>
      <w:pPr>
        <w:ind w:left="1440" w:hanging="360"/>
      </w:pPr>
      <w:rPr>
        <w:rFonts w:hint="default"/>
      </w:rPr>
    </w:lvl>
    <w:lvl w:ilvl="1" w:tplc="08090019" w:tentative="1">
      <w:start w:val="1"/>
      <w:numFmt w:val="lowerLetter"/>
      <w:lvlText w:val="%2."/>
      <w:lvlJc w:val="left"/>
      <w:pPr>
        <w:ind w:left="2160" w:hanging="360"/>
      </w:pPr>
    </w:lvl>
    <w:lvl w:ilvl="2" w:tplc="0809001B" w:tentative="1">
      <w:start w:val="1"/>
      <w:numFmt w:val="lowerRoman"/>
      <w:lvlText w:val="%3."/>
      <w:lvlJc w:val="right"/>
      <w:pPr>
        <w:ind w:left="2880" w:hanging="180"/>
      </w:pPr>
    </w:lvl>
    <w:lvl w:ilvl="3" w:tplc="0809000F" w:tentative="1">
      <w:start w:val="1"/>
      <w:numFmt w:val="decimal"/>
      <w:lvlText w:val="%4."/>
      <w:lvlJc w:val="left"/>
      <w:pPr>
        <w:ind w:left="3600" w:hanging="360"/>
      </w:pPr>
    </w:lvl>
    <w:lvl w:ilvl="4" w:tplc="08090019" w:tentative="1">
      <w:start w:val="1"/>
      <w:numFmt w:val="lowerLetter"/>
      <w:lvlText w:val="%5."/>
      <w:lvlJc w:val="left"/>
      <w:pPr>
        <w:ind w:left="4320" w:hanging="360"/>
      </w:pPr>
    </w:lvl>
    <w:lvl w:ilvl="5" w:tplc="0809001B" w:tentative="1">
      <w:start w:val="1"/>
      <w:numFmt w:val="lowerRoman"/>
      <w:lvlText w:val="%6."/>
      <w:lvlJc w:val="right"/>
      <w:pPr>
        <w:ind w:left="5040" w:hanging="180"/>
      </w:pPr>
    </w:lvl>
    <w:lvl w:ilvl="6" w:tplc="0809000F" w:tentative="1">
      <w:start w:val="1"/>
      <w:numFmt w:val="decimal"/>
      <w:lvlText w:val="%7."/>
      <w:lvlJc w:val="left"/>
      <w:pPr>
        <w:ind w:left="5760" w:hanging="360"/>
      </w:pPr>
    </w:lvl>
    <w:lvl w:ilvl="7" w:tplc="08090019" w:tentative="1">
      <w:start w:val="1"/>
      <w:numFmt w:val="lowerLetter"/>
      <w:lvlText w:val="%8."/>
      <w:lvlJc w:val="left"/>
      <w:pPr>
        <w:ind w:left="6480" w:hanging="360"/>
      </w:pPr>
    </w:lvl>
    <w:lvl w:ilvl="8" w:tplc="0809001B" w:tentative="1">
      <w:start w:val="1"/>
      <w:numFmt w:val="lowerRoman"/>
      <w:lvlText w:val="%9."/>
      <w:lvlJc w:val="right"/>
      <w:pPr>
        <w:ind w:left="7200" w:hanging="180"/>
      </w:pPr>
    </w:lvl>
  </w:abstractNum>
  <w:abstractNum w:abstractNumId="12" w15:restartNumberingAfterBreak="0">
    <w:nsid w:val="280206D2"/>
    <w:multiLevelType w:val="hybridMultilevel"/>
    <w:tmpl w:val="92BCAE02"/>
    <w:lvl w:ilvl="0" w:tplc="E5D479DA">
      <w:start w:val="1"/>
      <w:numFmt w:val="lowerLetter"/>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3" w15:restartNumberingAfterBreak="0">
    <w:nsid w:val="290F5143"/>
    <w:multiLevelType w:val="hybridMultilevel"/>
    <w:tmpl w:val="982E85EA"/>
    <w:lvl w:ilvl="0" w:tplc="08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4" w15:restartNumberingAfterBreak="0">
    <w:nsid w:val="2C0F0117"/>
    <w:multiLevelType w:val="hybridMultilevel"/>
    <w:tmpl w:val="D5BAC864"/>
    <w:lvl w:ilvl="0" w:tplc="E5D479DA">
      <w:start w:val="1"/>
      <w:numFmt w:val="lowerLetter"/>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5" w15:restartNumberingAfterBreak="0">
    <w:nsid w:val="2C8D5AD3"/>
    <w:multiLevelType w:val="singleLevel"/>
    <w:tmpl w:val="82EE6B70"/>
    <w:lvl w:ilvl="0">
      <w:start w:val="1"/>
      <w:numFmt w:val="bullet"/>
      <w:pStyle w:val="ListBullet2"/>
      <w:lvlText w:val=""/>
      <w:lvlJc w:val="left"/>
      <w:pPr>
        <w:tabs>
          <w:tab w:val="num" w:pos="1360"/>
        </w:tabs>
        <w:ind w:left="1360" w:hanging="283"/>
      </w:pPr>
      <w:rPr>
        <w:rFonts w:ascii="Symbol" w:hAnsi="Symbol"/>
      </w:rPr>
    </w:lvl>
  </w:abstractNum>
  <w:abstractNum w:abstractNumId="16" w15:restartNumberingAfterBreak="0">
    <w:nsid w:val="2D2D4C9C"/>
    <w:multiLevelType w:val="hybridMultilevel"/>
    <w:tmpl w:val="149610BC"/>
    <w:lvl w:ilvl="0" w:tplc="3EC68894">
      <w:start w:val="1"/>
      <w:numFmt w:val="bullet"/>
      <w:pStyle w:val="ERAbulletpoint"/>
      <w:lvlText w:val="›"/>
      <w:lvlJc w:val="left"/>
      <w:pPr>
        <w:ind w:left="1440" w:hanging="360"/>
      </w:pPr>
      <w:rPr>
        <w:rFonts w:ascii="Calibri" w:hAnsi="Calibri" w:hint="default"/>
        <w:color w:val="094595" w:themeColor="text2"/>
      </w:rPr>
    </w:lvl>
    <w:lvl w:ilvl="1" w:tplc="04090003" w:tentative="1">
      <w:start w:val="1"/>
      <w:numFmt w:val="bullet"/>
      <w:lvlText w:val="o"/>
      <w:lvlJc w:val="left"/>
      <w:pPr>
        <w:ind w:left="2160" w:hanging="360"/>
      </w:pPr>
      <w:rPr>
        <w:rFonts w:ascii="Courier New" w:hAnsi="Courier New" w:cs="Courier New" w:hint="default"/>
      </w:rPr>
    </w:lvl>
    <w:lvl w:ilvl="2" w:tplc="04090005" w:tentative="1">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cs="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cs="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17" w15:restartNumberingAfterBreak="0">
    <w:nsid w:val="2D7E06F6"/>
    <w:multiLevelType w:val="hybridMultilevel"/>
    <w:tmpl w:val="931AD07A"/>
    <w:lvl w:ilvl="0" w:tplc="E5D479DA">
      <w:start w:val="1"/>
      <w:numFmt w:val="lowerLetter"/>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8" w15:restartNumberingAfterBreak="0">
    <w:nsid w:val="305868E4"/>
    <w:multiLevelType w:val="hybridMultilevel"/>
    <w:tmpl w:val="8B7ED8F2"/>
    <w:lvl w:ilvl="0" w:tplc="E5D479DA">
      <w:start w:val="1"/>
      <w:numFmt w:val="lowerLetter"/>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9" w15:restartNumberingAfterBreak="0">
    <w:nsid w:val="36866BCD"/>
    <w:multiLevelType w:val="hybridMultilevel"/>
    <w:tmpl w:val="FDE008CE"/>
    <w:lvl w:ilvl="0" w:tplc="5E8C885E">
      <w:start w:val="1"/>
      <w:numFmt w:val="lowerLetter"/>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0" w15:restartNumberingAfterBreak="0">
    <w:nsid w:val="370C7DA8"/>
    <w:multiLevelType w:val="hybridMultilevel"/>
    <w:tmpl w:val="CD527FE6"/>
    <w:lvl w:ilvl="0" w:tplc="E5D479DA">
      <w:start w:val="1"/>
      <w:numFmt w:val="lowerLetter"/>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1" w15:restartNumberingAfterBreak="0">
    <w:nsid w:val="37823D3D"/>
    <w:multiLevelType w:val="hybridMultilevel"/>
    <w:tmpl w:val="24BA6C08"/>
    <w:lvl w:ilvl="0" w:tplc="E5D479DA">
      <w:start w:val="1"/>
      <w:numFmt w:val="lowerLetter"/>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2" w15:restartNumberingAfterBreak="0">
    <w:nsid w:val="396050B7"/>
    <w:multiLevelType w:val="hybridMultilevel"/>
    <w:tmpl w:val="6BCA985A"/>
    <w:lvl w:ilvl="0" w:tplc="E5D479DA">
      <w:start w:val="1"/>
      <w:numFmt w:val="lowerLetter"/>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3" w15:restartNumberingAfterBreak="0">
    <w:nsid w:val="3A1D1809"/>
    <w:multiLevelType w:val="hybridMultilevel"/>
    <w:tmpl w:val="9B72F930"/>
    <w:lvl w:ilvl="0" w:tplc="E5D479DA">
      <w:start w:val="1"/>
      <w:numFmt w:val="lowerLetter"/>
      <w:lvlText w:val="(%1)"/>
      <w:lvlJc w:val="left"/>
      <w:pPr>
        <w:ind w:left="720" w:hanging="360"/>
      </w:pPr>
      <w:rPr>
        <w:rFonts w:hint="default"/>
      </w:rPr>
    </w:lvl>
    <w:lvl w:ilvl="1" w:tplc="08090019">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4" w15:restartNumberingAfterBreak="0">
    <w:nsid w:val="3A7730C4"/>
    <w:multiLevelType w:val="singleLevel"/>
    <w:tmpl w:val="456C96DE"/>
    <w:lvl w:ilvl="0">
      <w:start w:val="1"/>
      <w:numFmt w:val="bullet"/>
      <w:pStyle w:val="ListBullet1"/>
      <w:lvlText w:val=""/>
      <w:lvlJc w:val="left"/>
      <w:pPr>
        <w:tabs>
          <w:tab w:val="num" w:pos="765"/>
        </w:tabs>
        <w:ind w:left="765" w:hanging="283"/>
      </w:pPr>
      <w:rPr>
        <w:rFonts w:ascii="Symbol" w:hAnsi="Symbol"/>
      </w:rPr>
    </w:lvl>
  </w:abstractNum>
  <w:abstractNum w:abstractNumId="25" w15:restartNumberingAfterBreak="0">
    <w:nsid w:val="3C375743"/>
    <w:multiLevelType w:val="hybridMultilevel"/>
    <w:tmpl w:val="429A5CFC"/>
    <w:lvl w:ilvl="0" w:tplc="5E8C885E">
      <w:start w:val="1"/>
      <w:numFmt w:val="lowerLetter"/>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6" w15:restartNumberingAfterBreak="0">
    <w:nsid w:val="40C5030D"/>
    <w:multiLevelType w:val="hybridMultilevel"/>
    <w:tmpl w:val="575E0FC6"/>
    <w:lvl w:ilvl="0" w:tplc="E5D479DA">
      <w:start w:val="1"/>
      <w:numFmt w:val="lowerLetter"/>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7" w15:restartNumberingAfterBreak="0">
    <w:nsid w:val="428415E7"/>
    <w:multiLevelType w:val="multilevel"/>
    <w:tmpl w:val="92100ADA"/>
    <w:lvl w:ilvl="0">
      <w:start w:val="1"/>
      <w:numFmt w:val="decimal"/>
      <w:pStyle w:val="ListNumber"/>
      <w:lvlText w:val="(%1)"/>
      <w:lvlJc w:val="left"/>
      <w:pPr>
        <w:tabs>
          <w:tab w:val="num" w:pos="709"/>
        </w:tabs>
        <w:ind w:left="709" w:hanging="709"/>
      </w:pPr>
    </w:lvl>
    <w:lvl w:ilvl="1">
      <w:start w:val="1"/>
      <w:numFmt w:val="lowerLetter"/>
      <w:pStyle w:val="ListNumberLevel2"/>
      <w:lvlText w:val="(%2)"/>
      <w:lvlJc w:val="left"/>
      <w:pPr>
        <w:tabs>
          <w:tab w:val="num" w:pos="1417"/>
        </w:tabs>
        <w:ind w:left="1417" w:hanging="708"/>
      </w:pPr>
    </w:lvl>
    <w:lvl w:ilvl="2">
      <w:start w:val="1"/>
      <w:numFmt w:val="bullet"/>
      <w:pStyle w:val="ListNumberLevel3"/>
      <w:lvlText w:val="–"/>
      <w:lvlJc w:val="left"/>
      <w:pPr>
        <w:tabs>
          <w:tab w:val="num" w:pos="2126"/>
        </w:tabs>
        <w:ind w:left="2126" w:hanging="709"/>
      </w:pPr>
      <w:rPr>
        <w:rFonts w:ascii="Times New Roman" w:hAnsi="Times New Roman"/>
      </w:rPr>
    </w:lvl>
    <w:lvl w:ilvl="3">
      <w:start w:val="1"/>
      <w:numFmt w:val="bullet"/>
      <w:pStyle w:val="ListNumberLevel4"/>
      <w:lvlText w:val=""/>
      <w:lvlJc w:val="left"/>
      <w:pPr>
        <w:tabs>
          <w:tab w:val="num" w:pos="2835"/>
        </w:tabs>
        <w:ind w:left="2835" w:hanging="709"/>
      </w:pPr>
      <w:rPr>
        <w:rFonts w:ascii="Symbol" w:hAnsi="Symbol"/>
      </w:r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28" w15:restartNumberingAfterBreak="0">
    <w:nsid w:val="42934225"/>
    <w:multiLevelType w:val="singleLevel"/>
    <w:tmpl w:val="167AB984"/>
    <w:lvl w:ilvl="0">
      <w:start w:val="1"/>
      <w:numFmt w:val="bullet"/>
      <w:lvlText w:val=""/>
      <w:lvlJc w:val="left"/>
      <w:pPr>
        <w:tabs>
          <w:tab w:val="num" w:pos="283"/>
        </w:tabs>
        <w:ind w:left="283" w:hanging="283"/>
      </w:pPr>
      <w:rPr>
        <w:rFonts w:ascii="Symbol" w:hAnsi="Symbol"/>
      </w:rPr>
    </w:lvl>
  </w:abstractNum>
  <w:abstractNum w:abstractNumId="29" w15:restartNumberingAfterBreak="0">
    <w:nsid w:val="43F54C7D"/>
    <w:multiLevelType w:val="hybridMultilevel"/>
    <w:tmpl w:val="429A5CFC"/>
    <w:lvl w:ilvl="0" w:tplc="5E8C885E">
      <w:start w:val="1"/>
      <w:numFmt w:val="lowerLetter"/>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30" w15:restartNumberingAfterBreak="0">
    <w:nsid w:val="45481EA4"/>
    <w:multiLevelType w:val="multilevel"/>
    <w:tmpl w:val="28525E6E"/>
    <w:lvl w:ilvl="0">
      <w:start w:val="1"/>
      <w:numFmt w:val="decimal"/>
      <w:pStyle w:val="ListNumber2"/>
      <w:lvlText w:val="(%1)"/>
      <w:lvlJc w:val="left"/>
      <w:pPr>
        <w:tabs>
          <w:tab w:val="num" w:pos="1786"/>
        </w:tabs>
        <w:ind w:left="1786" w:hanging="709"/>
      </w:pPr>
    </w:lvl>
    <w:lvl w:ilvl="1">
      <w:start w:val="1"/>
      <w:numFmt w:val="lowerLetter"/>
      <w:pStyle w:val="ListNumber2Level2"/>
      <w:lvlText w:val="(%2)"/>
      <w:lvlJc w:val="left"/>
      <w:pPr>
        <w:tabs>
          <w:tab w:val="num" w:pos="2494"/>
        </w:tabs>
        <w:ind w:left="2494" w:hanging="708"/>
      </w:pPr>
    </w:lvl>
    <w:lvl w:ilvl="2">
      <w:start w:val="1"/>
      <w:numFmt w:val="bullet"/>
      <w:pStyle w:val="ListNumber2Level3"/>
      <w:lvlText w:val="–"/>
      <w:lvlJc w:val="left"/>
      <w:pPr>
        <w:tabs>
          <w:tab w:val="num" w:pos="3203"/>
        </w:tabs>
        <w:ind w:left="3203" w:hanging="709"/>
      </w:pPr>
      <w:rPr>
        <w:rFonts w:ascii="Times New Roman" w:hAnsi="Times New Roman"/>
      </w:rPr>
    </w:lvl>
    <w:lvl w:ilvl="3">
      <w:start w:val="1"/>
      <w:numFmt w:val="bullet"/>
      <w:pStyle w:val="ListNumber2Level4"/>
      <w:lvlText w:val=""/>
      <w:lvlJc w:val="left"/>
      <w:pPr>
        <w:tabs>
          <w:tab w:val="num" w:pos="3912"/>
        </w:tabs>
        <w:ind w:left="3912" w:hanging="709"/>
      </w:pPr>
      <w:rPr>
        <w:rFonts w:ascii="Symbol" w:hAnsi="Symbol"/>
      </w:r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31" w15:restartNumberingAfterBreak="0">
    <w:nsid w:val="465D172F"/>
    <w:multiLevelType w:val="multilevel"/>
    <w:tmpl w:val="6AEE9BA4"/>
    <w:lvl w:ilvl="0">
      <w:start w:val="1"/>
      <w:numFmt w:val="decimal"/>
      <w:pStyle w:val="ListNumber1"/>
      <w:lvlText w:val="(%1)"/>
      <w:lvlJc w:val="left"/>
      <w:pPr>
        <w:tabs>
          <w:tab w:val="num" w:pos="1191"/>
        </w:tabs>
        <w:ind w:left="1191" w:hanging="709"/>
      </w:pPr>
    </w:lvl>
    <w:lvl w:ilvl="1">
      <w:start w:val="1"/>
      <w:numFmt w:val="lowerLetter"/>
      <w:pStyle w:val="ListNumber1Level2"/>
      <w:lvlText w:val="(%2)"/>
      <w:lvlJc w:val="left"/>
      <w:pPr>
        <w:tabs>
          <w:tab w:val="num" w:pos="1899"/>
        </w:tabs>
        <w:ind w:left="1899" w:hanging="708"/>
      </w:pPr>
    </w:lvl>
    <w:lvl w:ilvl="2">
      <w:start w:val="1"/>
      <w:numFmt w:val="bullet"/>
      <w:pStyle w:val="ListNumber1Level3"/>
      <w:lvlText w:val="–"/>
      <w:lvlJc w:val="left"/>
      <w:pPr>
        <w:tabs>
          <w:tab w:val="num" w:pos="2608"/>
        </w:tabs>
        <w:ind w:left="2608" w:hanging="709"/>
      </w:pPr>
      <w:rPr>
        <w:rFonts w:ascii="Times New Roman" w:hAnsi="Times New Roman"/>
      </w:rPr>
    </w:lvl>
    <w:lvl w:ilvl="3">
      <w:start w:val="1"/>
      <w:numFmt w:val="bullet"/>
      <w:pStyle w:val="ListNumber1Level4"/>
      <w:lvlText w:val=""/>
      <w:lvlJc w:val="left"/>
      <w:pPr>
        <w:tabs>
          <w:tab w:val="num" w:pos="3317"/>
        </w:tabs>
        <w:ind w:left="3317" w:hanging="709"/>
      </w:pPr>
      <w:rPr>
        <w:rFonts w:ascii="Symbol" w:hAnsi="Symbol"/>
      </w:r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32" w15:restartNumberingAfterBreak="0">
    <w:nsid w:val="46C702CD"/>
    <w:multiLevelType w:val="hybridMultilevel"/>
    <w:tmpl w:val="576A11AC"/>
    <w:lvl w:ilvl="0" w:tplc="E5D479DA">
      <w:start w:val="1"/>
      <w:numFmt w:val="lowerLetter"/>
      <w:lvlText w:val="(%1)"/>
      <w:lvlJc w:val="left"/>
      <w:pPr>
        <w:ind w:left="720" w:hanging="360"/>
      </w:pPr>
      <w:rPr>
        <w:rFonts w:hint="default"/>
      </w:rPr>
    </w:lvl>
    <w:lvl w:ilvl="1" w:tplc="08090019">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33" w15:restartNumberingAfterBreak="0">
    <w:nsid w:val="48860AAB"/>
    <w:multiLevelType w:val="multilevel"/>
    <w:tmpl w:val="E8744BD2"/>
    <w:lvl w:ilvl="0">
      <w:start w:val="1"/>
      <w:numFmt w:val="decimal"/>
      <w:pStyle w:val="ListNumber4"/>
      <w:lvlText w:val="(%1)"/>
      <w:lvlJc w:val="left"/>
      <w:pPr>
        <w:tabs>
          <w:tab w:val="num" w:pos="3589"/>
        </w:tabs>
        <w:ind w:left="3589" w:hanging="709"/>
      </w:pPr>
    </w:lvl>
    <w:lvl w:ilvl="1">
      <w:start w:val="1"/>
      <w:numFmt w:val="lowerLetter"/>
      <w:pStyle w:val="ListNumber4Level2"/>
      <w:lvlText w:val="(%2)"/>
      <w:lvlJc w:val="left"/>
      <w:pPr>
        <w:tabs>
          <w:tab w:val="num" w:pos="4297"/>
        </w:tabs>
        <w:ind w:left="4297" w:hanging="708"/>
      </w:pPr>
    </w:lvl>
    <w:lvl w:ilvl="2">
      <w:start w:val="1"/>
      <w:numFmt w:val="bullet"/>
      <w:pStyle w:val="ListNumber4Level3"/>
      <w:lvlText w:val="–"/>
      <w:lvlJc w:val="left"/>
      <w:pPr>
        <w:tabs>
          <w:tab w:val="num" w:pos="5006"/>
        </w:tabs>
        <w:ind w:left="5006" w:hanging="709"/>
      </w:pPr>
      <w:rPr>
        <w:rFonts w:ascii="Times New Roman" w:hAnsi="Times New Roman"/>
      </w:rPr>
    </w:lvl>
    <w:lvl w:ilvl="3">
      <w:start w:val="1"/>
      <w:numFmt w:val="bullet"/>
      <w:pStyle w:val="ListNumber4Level4"/>
      <w:lvlText w:val=""/>
      <w:lvlJc w:val="left"/>
      <w:pPr>
        <w:tabs>
          <w:tab w:val="num" w:pos="5715"/>
        </w:tabs>
        <w:ind w:left="5715" w:hanging="709"/>
      </w:pPr>
      <w:rPr>
        <w:rFonts w:ascii="Symbol" w:hAnsi="Symbol"/>
      </w:r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34" w15:restartNumberingAfterBreak="0">
    <w:nsid w:val="4A432656"/>
    <w:multiLevelType w:val="multilevel"/>
    <w:tmpl w:val="FFDEA21A"/>
    <w:lvl w:ilvl="0">
      <w:start w:val="1"/>
      <w:numFmt w:val="upperRoman"/>
      <w:lvlText w:val="%1."/>
      <w:lvlJc w:val="left"/>
      <w:pPr>
        <w:tabs>
          <w:tab w:val="num" w:pos="480"/>
        </w:tabs>
        <w:ind w:left="480" w:hanging="480"/>
      </w:pPr>
      <w:rPr>
        <w:rFonts w:hint="default"/>
      </w:rPr>
    </w:lvl>
    <w:lvl w:ilvl="1">
      <w:start w:val="1"/>
      <w:numFmt w:val="decimal"/>
      <w:suff w:val="space"/>
      <w:lvlText w:val="%1.%2."/>
      <w:lvlJc w:val="left"/>
      <w:pPr>
        <w:ind w:left="567" w:hanging="87"/>
      </w:pPr>
      <w:rPr>
        <w:rFonts w:hint="default"/>
      </w:rPr>
    </w:lvl>
    <w:lvl w:ilvl="2">
      <w:start w:val="1"/>
      <w:numFmt w:val="decimal"/>
      <w:suff w:val="space"/>
      <w:lvlText w:val="%1.%2.%3."/>
      <w:lvlJc w:val="left"/>
      <w:pPr>
        <w:ind w:left="567" w:hanging="85"/>
      </w:pPr>
      <w:rPr>
        <w:rFonts w:hint="default"/>
      </w:rPr>
    </w:lvl>
    <w:lvl w:ilvl="3">
      <w:start w:val="1"/>
      <w:numFmt w:val="decimal"/>
      <w:suff w:val="space"/>
      <w:lvlText w:val="%1.%2.%3.%4."/>
      <w:lvlJc w:val="left"/>
      <w:pPr>
        <w:ind w:left="567" w:hanging="85"/>
      </w:pPr>
      <w:rPr>
        <w:rFonts w:hint="default"/>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35" w15:restartNumberingAfterBreak="0">
    <w:nsid w:val="54BD0BEC"/>
    <w:multiLevelType w:val="singleLevel"/>
    <w:tmpl w:val="72D6F376"/>
    <w:lvl w:ilvl="0">
      <w:start w:val="1"/>
      <w:numFmt w:val="bullet"/>
      <w:pStyle w:val="ListBullet"/>
      <w:lvlText w:val=""/>
      <w:lvlJc w:val="left"/>
      <w:pPr>
        <w:tabs>
          <w:tab w:val="num" w:pos="283"/>
        </w:tabs>
        <w:ind w:left="283" w:hanging="283"/>
      </w:pPr>
      <w:rPr>
        <w:rFonts w:ascii="Symbol" w:hAnsi="Symbol"/>
      </w:rPr>
    </w:lvl>
  </w:abstractNum>
  <w:abstractNum w:abstractNumId="36" w15:restartNumberingAfterBreak="0">
    <w:nsid w:val="553B7231"/>
    <w:multiLevelType w:val="hybridMultilevel"/>
    <w:tmpl w:val="30C09C9C"/>
    <w:lvl w:ilvl="0" w:tplc="E5D479DA">
      <w:start w:val="1"/>
      <w:numFmt w:val="lowerLetter"/>
      <w:lvlText w:val="(%1)"/>
      <w:lvlJc w:val="left"/>
      <w:pPr>
        <w:ind w:left="720" w:hanging="360"/>
      </w:pPr>
      <w:rPr>
        <w:rFonts w:hint="default"/>
      </w:rPr>
    </w:lvl>
    <w:lvl w:ilvl="1" w:tplc="08090019">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37" w15:restartNumberingAfterBreak="0">
    <w:nsid w:val="5DE2669A"/>
    <w:multiLevelType w:val="hybridMultilevel"/>
    <w:tmpl w:val="D5BAC864"/>
    <w:lvl w:ilvl="0" w:tplc="E5D479DA">
      <w:start w:val="1"/>
      <w:numFmt w:val="lowerLetter"/>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38" w15:restartNumberingAfterBreak="0">
    <w:nsid w:val="5FED5C28"/>
    <w:multiLevelType w:val="hybridMultilevel"/>
    <w:tmpl w:val="453ED6BA"/>
    <w:lvl w:ilvl="0" w:tplc="08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39" w15:restartNumberingAfterBreak="0">
    <w:nsid w:val="60124CCF"/>
    <w:multiLevelType w:val="hybridMultilevel"/>
    <w:tmpl w:val="FDE008CE"/>
    <w:lvl w:ilvl="0" w:tplc="5E8C885E">
      <w:start w:val="1"/>
      <w:numFmt w:val="lowerLetter"/>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40" w15:restartNumberingAfterBreak="0">
    <w:nsid w:val="64A30503"/>
    <w:multiLevelType w:val="hybridMultilevel"/>
    <w:tmpl w:val="08982EE4"/>
    <w:lvl w:ilvl="0" w:tplc="A0F2E90A">
      <w:numFmt w:val="bullet"/>
      <w:lvlText w:val="-"/>
      <w:lvlJc w:val="left"/>
      <w:pPr>
        <w:ind w:left="720" w:hanging="360"/>
      </w:pPr>
      <w:rPr>
        <w:rFonts w:ascii="Times New Roman" w:eastAsia="Calibri" w:hAnsi="Times New Roman" w:cs="Times New Roman"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1" w15:restartNumberingAfterBreak="0">
    <w:nsid w:val="662B5C67"/>
    <w:multiLevelType w:val="singleLevel"/>
    <w:tmpl w:val="40D2097A"/>
    <w:lvl w:ilvl="0">
      <w:start w:val="1"/>
      <w:numFmt w:val="bullet"/>
      <w:pStyle w:val="ListDash"/>
      <w:lvlText w:val="–"/>
      <w:lvlJc w:val="left"/>
      <w:pPr>
        <w:tabs>
          <w:tab w:val="num" w:pos="283"/>
        </w:tabs>
        <w:ind w:left="283" w:hanging="283"/>
      </w:pPr>
      <w:rPr>
        <w:rFonts w:ascii="Times New Roman" w:hAnsi="Times New Roman"/>
      </w:rPr>
    </w:lvl>
  </w:abstractNum>
  <w:abstractNum w:abstractNumId="42" w15:restartNumberingAfterBreak="0">
    <w:nsid w:val="668A10F7"/>
    <w:multiLevelType w:val="singleLevel"/>
    <w:tmpl w:val="BD783356"/>
    <w:lvl w:ilvl="0">
      <w:start w:val="1"/>
      <w:numFmt w:val="bullet"/>
      <w:pStyle w:val="ListDash2"/>
      <w:lvlText w:val="–"/>
      <w:lvlJc w:val="left"/>
      <w:pPr>
        <w:tabs>
          <w:tab w:val="num" w:pos="1360"/>
        </w:tabs>
        <w:ind w:left="1360" w:hanging="283"/>
      </w:pPr>
      <w:rPr>
        <w:rFonts w:ascii="Times New Roman" w:hAnsi="Times New Roman"/>
      </w:rPr>
    </w:lvl>
  </w:abstractNum>
  <w:abstractNum w:abstractNumId="43" w15:restartNumberingAfterBreak="0">
    <w:nsid w:val="67671EEF"/>
    <w:multiLevelType w:val="singleLevel"/>
    <w:tmpl w:val="249CEA72"/>
    <w:lvl w:ilvl="0">
      <w:start w:val="1"/>
      <w:numFmt w:val="bullet"/>
      <w:pStyle w:val="ListDash1"/>
      <w:lvlText w:val="–"/>
      <w:lvlJc w:val="left"/>
      <w:pPr>
        <w:tabs>
          <w:tab w:val="num" w:pos="765"/>
        </w:tabs>
        <w:ind w:left="765" w:hanging="283"/>
      </w:pPr>
      <w:rPr>
        <w:rFonts w:ascii="Times New Roman" w:hAnsi="Times New Roman"/>
      </w:rPr>
    </w:lvl>
  </w:abstractNum>
  <w:abstractNum w:abstractNumId="44" w15:restartNumberingAfterBreak="0">
    <w:nsid w:val="67CE0F74"/>
    <w:multiLevelType w:val="hybridMultilevel"/>
    <w:tmpl w:val="FDE008CE"/>
    <w:lvl w:ilvl="0" w:tplc="5E8C885E">
      <w:start w:val="1"/>
      <w:numFmt w:val="lowerLetter"/>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45" w15:restartNumberingAfterBreak="0">
    <w:nsid w:val="69E36A38"/>
    <w:multiLevelType w:val="hybridMultilevel"/>
    <w:tmpl w:val="538A31FE"/>
    <w:lvl w:ilvl="0" w:tplc="E5D479DA">
      <w:start w:val="1"/>
      <w:numFmt w:val="lowerLetter"/>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46" w15:restartNumberingAfterBreak="0">
    <w:nsid w:val="6E5C21E3"/>
    <w:multiLevelType w:val="singleLevel"/>
    <w:tmpl w:val="91AE4CCA"/>
    <w:lvl w:ilvl="0">
      <w:start w:val="1"/>
      <w:numFmt w:val="bullet"/>
      <w:pStyle w:val="ListDash3"/>
      <w:lvlText w:val="–"/>
      <w:lvlJc w:val="left"/>
      <w:pPr>
        <w:tabs>
          <w:tab w:val="num" w:pos="2199"/>
        </w:tabs>
        <w:ind w:left="2199" w:hanging="283"/>
      </w:pPr>
      <w:rPr>
        <w:rFonts w:ascii="Times New Roman" w:hAnsi="Times New Roman"/>
      </w:rPr>
    </w:lvl>
  </w:abstractNum>
  <w:abstractNum w:abstractNumId="47" w15:restartNumberingAfterBreak="0">
    <w:nsid w:val="75DB3591"/>
    <w:multiLevelType w:val="hybridMultilevel"/>
    <w:tmpl w:val="575E0FC6"/>
    <w:lvl w:ilvl="0" w:tplc="E5D479DA">
      <w:start w:val="1"/>
      <w:numFmt w:val="lowerLetter"/>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48" w15:restartNumberingAfterBreak="0">
    <w:nsid w:val="77EE37F1"/>
    <w:multiLevelType w:val="hybridMultilevel"/>
    <w:tmpl w:val="A71A1744"/>
    <w:lvl w:ilvl="0" w:tplc="93B2A454">
      <w:start w:val="1"/>
      <w:numFmt w:val="bullet"/>
      <w:lvlText w:val=""/>
      <w:lvlJc w:val="left"/>
      <w:pPr>
        <w:ind w:left="720" w:hanging="360"/>
      </w:pPr>
      <w:rPr>
        <w:rFonts w:ascii="Symbol" w:hAnsi="Symbol" w:hint="default"/>
        <w:b w:val="0"/>
        <w:i w:val="0"/>
        <w:caps w:val="0"/>
        <w:strike w:val="0"/>
        <w:dstrike w:val="0"/>
        <w:vanish w:val="0"/>
        <w:spacing w:val="0"/>
        <w:w w:val="100"/>
        <w:kern w:val="0"/>
        <w:position w:val="0"/>
        <w:sz w:val="24"/>
        <w:vertAlign w:val="baseline"/>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9" w15:restartNumberingAfterBreak="0">
    <w:nsid w:val="7C2743DC"/>
    <w:multiLevelType w:val="hybridMultilevel"/>
    <w:tmpl w:val="931AD07A"/>
    <w:lvl w:ilvl="0" w:tplc="E5D479DA">
      <w:start w:val="1"/>
      <w:numFmt w:val="lowerLetter"/>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num w:numId="1" w16cid:durableId="1373577294">
    <w:abstractNumId w:val="16"/>
  </w:num>
  <w:num w:numId="2" w16cid:durableId="1860851655">
    <w:abstractNumId w:val="28"/>
  </w:num>
  <w:num w:numId="3" w16cid:durableId="1131558078">
    <w:abstractNumId w:val="35"/>
    <w:lvlOverride w:ilvl="0">
      <w:startOverride w:val="1"/>
    </w:lvlOverride>
  </w:num>
  <w:num w:numId="4" w16cid:durableId="4669782">
    <w:abstractNumId w:val="26"/>
  </w:num>
  <w:num w:numId="5" w16cid:durableId="123936066">
    <w:abstractNumId w:val="13"/>
  </w:num>
  <w:num w:numId="6" w16cid:durableId="1410427416">
    <w:abstractNumId w:val="38"/>
  </w:num>
  <w:num w:numId="7" w16cid:durableId="1657565052">
    <w:abstractNumId w:val="9"/>
  </w:num>
  <w:num w:numId="8" w16cid:durableId="1803305495">
    <w:abstractNumId w:val="8"/>
  </w:num>
  <w:num w:numId="9" w16cid:durableId="1464274154">
    <w:abstractNumId w:val="22"/>
  </w:num>
  <w:num w:numId="10" w16cid:durableId="1616673518">
    <w:abstractNumId w:val="20"/>
  </w:num>
  <w:num w:numId="11" w16cid:durableId="350375562">
    <w:abstractNumId w:val="14"/>
  </w:num>
  <w:num w:numId="12" w16cid:durableId="669017044">
    <w:abstractNumId w:val="12"/>
  </w:num>
  <w:num w:numId="13" w16cid:durableId="1334912453">
    <w:abstractNumId w:val="45"/>
  </w:num>
  <w:num w:numId="14" w16cid:durableId="2013990535">
    <w:abstractNumId w:val="36"/>
  </w:num>
  <w:num w:numId="15" w16cid:durableId="191112588">
    <w:abstractNumId w:val="6"/>
  </w:num>
  <w:num w:numId="16" w16cid:durableId="1645500580">
    <w:abstractNumId w:val="37"/>
  </w:num>
  <w:num w:numId="17" w16cid:durableId="1507286831">
    <w:abstractNumId w:val="2"/>
  </w:num>
  <w:num w:numId="18" w16cid:durableId="45112219">
    <w:abstractNumId w:val="21"/>
  </w:num>
  <w:num w:numId="19" w16cid:durableId="90199825">
    <w:abstractNumId w:val="48"/>
  </w:num>
  <w:num w:numId="20" w16cid:durableId="28653815">
    <w:abstractNumId w:val="40"/>
  </w:num>
  <w:num w:numId="21" w16cid:durableId="1601831986">
    <w:abstractNumId w:val="4"/>
  </w:num>
  <w:num w:numId="22" w16cid:durableId="953094295">
    <w:abstractNumId w:val="47"/>
  </w:num>
  <w:num w:numId="23" w16cid:durableId="1832720290">
    <w:abstractNumId w:val="1"/>
  </w:num>
  <w:num w:numId="24" w16cid:durableId="515654569">
    <w:abstractNumId w:val="49"/>
  </w:num>
  <w:num w:numId="25" w16cid:durableId="2123067476">
    <w:abstractNumId w:val="34"/>
  </w:num>
  <w:num w:numId="26" w16cid:durableId="2111849607">
    <w:abstractNumId w:val="32"/>
  </w:num>
  <w:num w:numId="27" w16cid:durableId="409272695">
    <w:abstractNumId w:val="23"/>
  </w:num>
  <w:num w:numId="28" w16cid:durableId="173761889">
    <w:abstractNumId w:val="18"/>
  </w:num>
  <w:num w:numId="29" w16cid:durableId="657879104">
    <w:abstractNumId w:val="34"/>
    <w:lvlOverride w:ilvl="0">
      <w:startOverride w:val="2"/>
    </w:lvlOverride>
    <w:lvlOverride w:ilvl="1">
      <w:startOverride w:val="23"/>
    </w:lvlOverride>
    <w:lvlOverride w:ilvl="2">
      <w:startOverride w:val="2"/>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0" w16cid:durableId="605960449">
    <w:abstractNumId w:val="3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1" w16cid:durableId="581453362">
    <w:abstractNumId w:val="17"/>
  </w:num>
  <w:num w:numId="32" w16cid:durableId="607666591">
    <w:abstractNumId w:val="35"/>
  </w:num>
  <w:num w:numId="33" w16cid:durableId="484668766">
    <w:abstractNumId w:val="24"/>
  </w:num>
  <w:num w:numId="34" w16cid:durableId="1464226931">
    <w:abstractNumId w:val="15"/>
  </w:num>
  <w:num w:numId="35" w16cid:durableId="1490246529">
    <w:abstractNumId w:val="5"/>
  </w:num>
  <w:num w:numId="36" w16cid:durableId="117260630">
    <w:abstractNumId w:val="3"/>
  </w:num>
  <w:num w:numId="37" w16cid:durableId="81492290">
    <w:abstractNumId w:val="41"/>
  </w:num>
  <w:num w:numId="38" w16cid:durableId="580337698">
    <w:abstractNumId w:val="43"/>
  </w:num>
  <w:num w:numId="39" w16cid:durableId="1266110012">
    <w:abstractNumId w:val="42"/>
  </w:num>
  <w:num w:numId="40" w16cid:durableId="1268973683">
    <w:abstractNumId w:val="46"/>
  </w:num>
  <w:num w:numId="41" w16cid:durableId="2143692995">
    <w:abstractNumId w:val="10"/>
  </w:num>
  <w:num w:numId="42" w16cid:durableId="566114839">
    <w:abstractNumId w:val="27"/>
  </w:num>
  <w:num w:numId="43" w16cid:durableId="1452475946">
    <w:abstractNumId w:val="31"/>
  </w:num>
  <w:num w:numId="44" w16cid:durableId="800926500">
    <w:abstractNumId w:val="30"/>
  </w:num>
  <w:num w:numId="45" w16cid:durableId="1621959838">
    <w:abstractNumId w:val="0"/>
  </w:num>
  <w:num w:numId="46" w16cid:durableId="1802067582">
    <w:abstractNumId w:val="33"/>
  </w:num>
  <w:num w:numId="47" w16cid:durableId="1119449221">
    <w:abstractNumId w:val="19"/>
  </w:num>
  <w:num w:numId="48" w16cid:durableId="1862546776">
    <w:abstractNumId w:val="11"/>
  </w:num>
  <w:num w:numId="49" w16cid:durableId="927273203">
    <w:abstractNumId w:val="39"/>
  </w:num>
  <w:num w:numId="50" w16cid:durableId="911234547">
    <w:abstractNumId w:val="44"/>
  </w:num>
  <w:num w:numId="51" w16cid:durableId="224030570">
    <w:abstractNumId w:val="7"/>
  </w:num>
  <w:num w:numId="52" w16cid:durableId="1504930191">
    <w:abstractNumId w:val="29"/>
  </w:num>
  <w:num w:numId="53" w16cid:durableId="1203245770">
    <w:abstractNumId w:val="25"/>
  </w:num>
  <w:numIdMacAtCleanup w:val="46"/>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person w15:author="BOIVENT Maxime">
    <w15:presenceInfo w15:providerId="AD" w15:userId="S::maxime.boivent@era.europa.eu::f58887bd-fa45-40e3-9230-637f7d2f4d6f"/>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90"/>
  <w:activeWritingStyle w:appName="MSWord" w:lang="fr-FR" w:vendorID="64" w:dllVersion="0" w:nlCheck="1" w:checkStyle="0"/>
  <w:activeWritingStyle w:appName="MSWord" w:lang="en-GB" w:vendorID="64" w:dllVersion="0" w:nlCheck="1" w:checkStyle="0"/>
  <w:activeWritingStyle w:appName="MSWord" w:lang="fr-BE" w:vendorID="64" w:dllVersion="0" w:nlCheck="1" w:checkStyle="0"/>
  <w:activeWritingStyle w:appName="MSWord" w:lang="it-IT" w:vendorID="64" w:dllVersion="0" w:nlCheck="1" w:checkStyle="0"/>
  <w:activeWritingStyle w:appName="MSWord" w:lang="en-US" w:vendorID="64" w:dllVersion="0" w:nlCheck="1" w:checkStyle="0"/>
  <w:defaultTabStop w:val="720"/>
  <w:hyphenationZone w:val="425"/>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68148C"/>
    <w:rsid w:val="00002A97"/>
    <w:rsid w:val="000064A9"/>
    <w:rsid w:val="00011829"/>
    <w:rsid w:val="00020D77"/>
    <w:rsid w:val="00025472"/>
    <w:rsid w:val="00040375"/>
    <w:rsid w:val="00043E4B"/>
    <w:rsid w:val="00047BAB"/>
    <w:rsid w:val="00052E37"/>
    <w:rsid w:val="000532FF"/>
    <w:rsid w:val="00053531"/>
    <w:rsid w:val="00061C9B"/>
    <w:rsid w:val="00067E9F"/>
    <w:rsid w:val="0007198A"/>
    <w:rsid w:val="00083613"/>
    <w:rsid w:val="00084178"/>
    <w:rsid w:val="00093DC0"/>
    <w:rsid w:val="000A0127"/>
    <w:rsid w:val="000A1E74"/>
    <w:rsid w:val="000A234F"/>
    <w:rsid w:val="000A3D04"/>
    <w:rsid w:val="000B54EC"/>
    <w:rsid w:val="000C59B7"/>
    <w:rsid w:val="000C6F03"/>
    <w:rsid w:val="000D6A15"/>
    <w:rsid w:val="000D7CA7"/>
    <w:rsid w:val="000E116D"/>
    <w:rsid w:val="000F1520"/>
    <w:rsid w:val="000F3719"/>
    <w:rsid w:val="00120407"/>
    <w:rsid w:val="001225ED"/>
    <w:rsid w:val="001233FE"/>
    <w:rsid w:val="001251E2"/>
    <w:rsid w:val="00134831"/>
    <w:rsid w:val="00140A3E"/>
    <w:rsid w:val="00141906"/>
    <w:rsid w:val="00142013"/>
    <w:rsid w:val="00162160"/>
    <w:rsid w:val="001651E9"/>
    <w:rsid w:val="00165D0A"/>
    <w:rsid w:val="00167641"/>
    <w:rsid w:val="001711F7"/>
    <w:rsid w:val="00176131"/>
    <w:rsid w:val="00176378"/>
    <w:rsid w:val="00186B54"/>
    <w:rsid w:val="001878FD"/>
    <w:rsid w:val="0019033F"/>
    <w:rsid w:val="0019060C"/>
    <w:rsid w:val="001912EE"/>
    <w:rsid w:val="00194D03"/>
    <w:rsid w:val="001A0D3B"/>
    <w:rsid w:val="001A43B1"/>
    <w:rsid w:val="001B546B"/>
    <w:rsid w:val="001C2143"/>
    <w:rsid w:val="001C2CAD"/>
    <w:rsid w:val="001D3BD4"/>
    <w:rsid w:val="001D3DC2"/>
    <w:rsid w:val="001F7B70"/>
    <w:rsid w:val="002009F5"/>
    <w:rsid w:val="00202832"/>
    <w:rsid w:val="00217885"/>
    <w:rsid w:val="0022502F"/>
    <w:rsid w:val="00225099"/>
    <w:rsid w:val="00230419"/>
    <w:rsid w:val="00243E06"/>
    <w:rsid w:val="00245620"/>
    <w:rsid w:val="0024797B"/>
    <w:rsid w:val="0025371B"/>
    <w:rsid w:val="00257A08"/>
    <w:rsid w:val="002606C7"/>
    <w:rsid w:val="00261C91"/>
    <w:rsid w:val="00270C63"/>
    <w:rsid w:val="0028021D"/>
    <w:rsid w:val="00284F68"/>
    <w:rsid w:val="00296567"/>
    <w:rsid w:val="002A3936"/>
    <w:rsid w:val="002A5EB8"/>
    <w:rsid w:val="002B4162"/>
    <w:rsid w:val="002B4F8A"/>
    <w:rsid w:val="002B5FFC"/>
    <w:rsid w:val="002B6E2D"/>
    <w:rsid w:val="002C1DD3"/>
    <w:rsid w:val="002C2724"/>
    <w:rsid w:val="002C41EA"/>
    <w:rsid w:val="002C5688"/>
    <w:rsid w:val="002D50B0"/>
    <w:rsid w:val="002D536C"/>
    <w:rsid w:val="002F6736"/>
    <w:rsid w:val="0030164D"/>
    <w:rsid w:val="00313910"/>
    <w:rsid w:val="00322E41"/>
    <w:rsid w:val="00332ECD"/>
    <w:rsid w:val="003407C7"/>
    <w:rsid w:val="00340C2A"/>
    <w:rsid w:val="00346788"/>
    <w:rsid w:val="003501E5"/>
    <w:rsid w:val="00350B9B"/>
    <w:rsid w:val="00360AF6"/>
    <w:rsid w:val="00366F8C"/>
    <w:rsid w:val="00380423"/>
    <w:rsid w:val="00382634"/>
    <w:rsid w:val="003A5595"/>
    <w:rsid w:val="003A7F58"/>
    <w:rsid w:val="003B0B95"/>
    <w:rsid w:val="003B37E8"/>
    <w:rsid w:val="003B5738"/>
    <w:rsid w:val="003B5FEE"/>
    <w:rsid w:val="003B78E2"/>
    <w:rsid w:val="003C5CB2"/>
    <w:rsid w:val="003D020C"/>
    <w:rsid w:val="003D47C9"/>
    <w:rsid w:val="003F6572"/>
    <w:rsid w:val="003F76D1"/>
    <w:rsid w:val="004037E8"/>
    <w:rsid w:val="004108ED"/>
    <w:rsid w:val="00411416"/>
    <w:rsid w:val="00416761"/>
    <w:rsid w:val="004228D6"/>
    <w:rsid w:val="00423743"/>
    <w:rsid w:val="00423DA2"/>
    <w:rsid w:val="00434830"/>
    <w:rsid w:val="00434B90"/>
    <w:rsid w:val="00442753"/>
    <w:rsid w:val="00461D80"/>
    <w:rsid w:val="00462AD3"/>
    <w:rsid w:val="00462F3F"/>
    <w:rsid w:val="00465A26"/>
    <w:rsid w:val="00467F59"/>
    <w:rsid w:val="004721FC"/>
    <w:rsid w:val="004A3609"/>
    <w:rsid w:val="004A760A"/>
    <w:rsid w:val="004B3497"/>
    <w:rsid w:val="004B419C"/>
    <w:rsid w:val="004C01EB"/>
    <w:rsid w:val="004C25FA"/>
    <w:rsid w:val="004C2C73"/>
    <w:rsid w:val="004C4825"/>
    <w:rsid w:val="004D12C1"/>
    <w:rsid w:val="004E5BFD"/>
    <w:rsid w:val="004F059D"/>
    <w:rsid w:val="0050243A"/>
    <w:rsid w:val="00511DC1"/>
    <w:rsid w:val="00516D37"/>
    <w:rsid w:val="00521777"/>
    <w:rsid w:val="005257B9"/>
    <w:rsid w:val="00527192"/>
    <w:rsid w:val="00532B6C"/>
    <w:rsid w:val="00533E48"/>
    <w:rsid w:val="005342C1"/>
    <w:rsid w:val="00537411"/>
    <w:rsid w:val="005374E0"/>
    <w:rsid w:val="005448C9"/>
    <w:rsid w:val="00552A7B"/>
    <w:rsid w:val="0056147B"/>
    <w:rsid w:val="0056196B"/>
    <w:rsid w:val="0056759E"/>
    <w:rsid w:val="00571433"/>
    <w:rsid w:val="005766A1"/>
    <w:rsid w:val="0057796E"/>
    <w:rsid w:val="00586259"/>
    <w:rsid w:val="00591477"/>
    <w:rsid w:val="005A0DC7"/>
    <w:rsid w:val="005A4978"/>
    <w:rsid w:val="005A7732"/>
    <w:rsid w:val="005C2952"/>
    <w:rsid w:val="005C3CBC"/>
    <w:rsid w:val="005C7BEA"/>
    <w:rsid w:val="005E0C57"/>
    <w:rsid w:val="005E49AE"/>
    <w:rsid w:val="005F7D97"/>
    <w:rsid w:val="00605019"/>
    <w:rsid w:val="0061610B"/>
    <w:rsid w:val="0061768C"/>
    <w:rsid w:val="00617DB0"/>
    <w:rsid w:val="00622487"/>
    <w:rsid w:val="00626BE4"/>
    <w:rsid w:val="00641FA8"/>
    <w:rsid w:val="0065231B"/>
    <w:rsid w:val="00656B6D"/>
    <w:rsid w:val="00672BF5"/>
    <w:rsid w:val="00673396"/>
    <w:rsid w:val="0068148C"/>
    <w:rsid w:val="0068596E"/>
    <w:rsid w:val="00686EBE"/>
    <w:rsid w:val="00687D94"/>
    <w:rsid w:val="0069010F"/>
    <w:rsid w:val="00696C88"/>
    <w:rsid w:val="006B1809"/>
    <w:rsid w:val="006B4A9F"/>
    <w:rsid w:val="006B6F79"/>
    <w:rsid w:val="006C16B2"/>
    <w:rsid w:val="006D65B5"/>
    <w:rsid w:val="006D70F9"/>
    <w:rsid w:val="006D7694"/>
    <w:rsid w:val="006E4795"/>
    <w:rsid w:val="006F72B8"/>
    <w:rsid w:val="007004E9"/>
    <w:rsid w:val="00701210"/>
    <w:rsid w:val="00706F2C"/>
    <w:rsid w:val="00715BE5"/>
    <w:rsid w:val="00717442"/>
    <w:rsid w:val="007176E4"/>
    <w:rsid w:val="00720D2C"/>
    <w:rsid w:val="00721603"/>
    <w:rsid w:val="00732D7C"/>
    <w:rsid w:val="00734218"/>
    <w:rsid w:val="00735908"/>
    <w:rsid w:val="007478AB"/>
    <w:rsid w:val="00752922"/>
    <w:rsid w:val="007553DA"/>
    <w:rsid w:val="0076289F"/>
    <w:rsid w:val="007645AA"/>
    <w:rsid w:val="007669EF"/>
    <w:rsid w:val="00790DA9"/>
    <w:rsid w:val="0079298E"/>
    <w:rsid w:val="007930D5"/>
    <w:rsid w:val="007A1B1D"/>
    <w:rsid w:val="007A1B21"/>
    <w:rsid w:val="007A5561"/>
    <w:rsid w:val="007C49D9"/>
    <w:rsid w:val="007D084E"/>
    <w:rsid w:val="007D1417"/>
    <w:rsid w:val="007D2156"/>
    <w:rsid w:val="007E034F"/>
    <w:rsid w:val="007F14A6"/>
    <w:rsid w:val="007F302F"/>
    <w:rsid w:val="007F50EC"/>
    <w:rsid w:val="00802916"/>
    <w:rsid w:val="0080534E"/>
    <w:rsid w:val="008058DE"/>
    <w:rsid w:val="008455AD"/>
    <w:rsid w:val="00846569"/>
    <w:rsid w:val="0085368F"/>
    <w:rsid w:val="00855188"/>
    <w:rsid w:val="0085713C"/>
    <w:rsid w:val="00857AB4"/>
    <w:rsid w:val="008632E0"/>
    <w:rsid w:val="0086527A"/>
    <w:rsid w:val="00874395"/>
    <w:rsid w:val="0087708B"/>
    <w:rsid w:val="008803A1"/>
    <w:rsid w:val="0088269E"/>
    <w:rsid w:val="008918D1"/>
    <w:rsid w:val="00897F4D"/>
    <w:rsid w:val="008B38C0"/>
    <w:rsid w:val="008B3AE3"/>
    <w:rsid w:val="008D16F3"/>
    <w:rsid w:val="008D4DA1"/>
    <w:rsid w:val="008D7C69"/>
    <w:rsid w:val="008E70DF"/>
    <w:rsid w:val="008F369D"/>
    <w:rsid w:val="008F6536"/>
    <w:rsid w:val="009071AF"/>
    <w:rsid w:val="009129F5"/>
    <w:rsid w:val="00917656"/>
    <w:rsid w:val="00926D89"/>
    <w:rsid w:val="0095053E"/>
    <w:rsid w:val="00957928"/>
    <w:rsid w:val="00960D7E"/>
    <w:rsid w:val="00965899"/>
    <w:rsid w:val="00967381"/>
    <w:rsid w:val="00970595"/>
    <w:rsid w:val="00971048"/>
    <w:rsid w:val="00976813"/>
    <w:rsid w:val="009834B7"/>
    <w:rsid w:val="0098363F"/>
    <w:rsid w:val="009A1374"/>
    <w:rsid w:val="009B23B4"/>
    <w:rsid w:val="009B62B8"/>
    <w:rsid w:val="009C1DE5"/>
    <w:rsid w:val="009D3BB2"/>
    <w:rsid w:val="009D42B8"/>
    <w:rsid w:val="009E172A"/>
    <w:rsid w:val="009E1CC8"/>
    <w:rsid w:val="009E1D67"/>
    <w:rsid w:val="009E39F2"/>
    <w:rsid w:val="009E7451"/>
    <w:rsid w:val="009F5872"/>
    <w:rsid w:val="009F5B66"/>
    <w:rsid w:val="00A0267D"/>
    <w:rsid w:val="00A05625"/>
    <w:rsid w:val="00A20CCB"/>
    <w:rsid w:val="00A232E2"/>
    <w:rsid w:val="00A23C67"/>
    <w:rsid w:val="00A25644"/>
    <w:rsid w:val="00A25B26"/>
    <w:rsid w:val="00A30D1E"/>
    <w:rsid w:val="00A32C04"/>
    <w:rsid w:val="00A3794A"/>
    <w:rsid w:val="00A43A63"/>
    <w:rsid w:val="00A80060"/>
    <w:rsid w:val="00A80F62"/>
    <w:rsid w:val="00A83023"/>
    <w:rsid w:val="00A84965"/>
    <w:rsid w:val="00A87F65"/>
    <w:rsid w:val="00A90736"/>
    <w:rsid w:val="00A95F5A"/>
    <w:rsid w:val="00A97713"/>
    <w:rsid w:val="00AB512C"/>
    <w:rsid w:val="00AC1A8A"/>
    <w:rsid w:val="00AC5823"/>
    <w:rsid w:val="00AE1447"/>
    <w:rsid w:val="00AF231C"/>
    <w:rsid w:val="00AF4A5E"/>
    <w:rsid w:val="00AF7AA7"/>
    <w:rsid w:val="00B15EAB"/>
    <w:rsid w:val="00B32231"/>
    <w:rsid w:val="00B34F19"/>
    <w:rsid w:val="00B3711F"/>
    <w:rsid w:val="00B45CDC"/>
    <w:rsid w:val="00B5333F"/>
    <w:rsid w:val="00B60923"/>
    <w:rsid w:val="00B63C14"/>
    <w:rsid w:val="00B67DC2"/>
    <w:rsid w:val="00B71389"/>
    <w:rsid w:val="00B846D4"/>
    <w:rsid w:val="00B84E64"/>
    <w:rsid w:val="00B907A9"/>
    <w:rsid w:val="00BA4BAD"/>
    <w:rsid w:val="00BA4E34"/>
    <w:rsid w:val="00BB2969"/>
    <w:rsid w:val="00BB431F"/>
    <w:rsid w:val="00BC1385"/>
    <w:rsid w:val="00BC309E"/>
    <w:rsid w:val="00BD31AF"/>
    <w:rsid w:val="00BE1140"/>
    <w:rsid w:val="00BE12BF"/>
    <w:rsid w:val="00BE2C24"/>
    <w:rsid w:val="00BE4FE1"/>
    <w:rsid w:val="00BF2777"/>
    <w:rsid w:val="00C0086C"/>
    <w:rsid w:val="00C03182"/>
    <w:rsid w:val="00C04AD8"/>
    <w:rsid w:val="00C108F3"/>
    <w:rsid w:val="00C159A3"/>
    <w:rsid w:val="00C2623E"/>
    <w:rsid w:val="00C343A9"/>
    <w:rsid w:val="00C37C85"/>
    <w:rsid w:val="00C52B4D"/>
    <w:rsid w:val="00C60DAE"/>
    <w:rsid w:val="00C610E3"/>
    <w:rsid w:val="00C741DB"/>
    <w:rsid w:val="00C75FDC"/>
    <w:rsid w:val="00C877FD"/>
    <w:rsid w:val="00C903F9"/>
    <w:rsid w:val="00CA7BFE"/>
    <w:rsid w:val="00CB11CF"/>
    <w:rsid w:val="00CD2860"/>
    <w:rsid w:val="00CD31DD"/>
    <w:rsid w:val="00CD48F8"/>
    <w:rsid w:val="00CD670F"/>
    <w:rsid w:val="00CF2675"/>
    <w:rsid w:val="00D025E3"/>
    <w:rsid w:val="00D06255"/>
    <w:rsid w:val="00D119CB"/>
    <w:rsid w:val="00D17EA6"/>
    <w:rsid w:val="00D27DD3"/>
    <w:rsid w:val="00D316CA"/>
    <w:rsid w:val="00D327AD"/>
    <w:rsid w:val="00D50327"/>
    <w:rsid w:val="00D504D5"/>
    <w:rsid w:val="00D700E0"/>
    <w:rsid w:val="00D735F1"/>
    <w:rsid w:val="00D7675B"/>
    <w:rsid w:val="00D76BB2"/>
    <w:rsid w:val="00D90C7A"/>
    <w:rsid w:val="00D97EEE"/>
    <w:rsid w:val="00DA0C2D"/>
    <w:rsid w:val="00DA745E"/>
    <w:rsid w:val="00DB1B02"/>
    <w:rsid w:val="00DB5E47"/>
    <w:rsid w:val="00DC54EF"/>
    <w:rsid w:val="00DC767F"/>
    <w:rsid w:val="00DD0294"/>
    <w:rsid w:val="00DD119E"/>
    <w:rsid w:val="00DD499F"/>
    <w:rsid w:val="00DE7D4E"/>
    <w:rsid w:val="00DF2342"/>
    <w:rsid w:val="00E00524"/>
    <w:rsid w:val="00E01694"/>
    <w:rsid w:val="00E0431F"/>
    <w:rsid w:val="00E053C2"/>
    <w:rsid w:val="00E13EFC"/>
    <w:rsid w:val="00E2237D"/>
    <w:rsid w:val="00E25E9B"/>
    <w:rsid w:val="00E31D61"/>
    <w:rsid w:val="00E33DE6"/>
    <w:rsid w:val="00E34C58"/>
    <w:rsid w:val="00E46140"/>
    <w:rsid w:val="00E50E84"/>
    <w:rsid w:val="00E60E5A"/>
    <w:rsid w:val="00E7154A"/>
    <w:rsid w:val="00E865F5"/>
    <w:rsid w:val="00E8730E"/>
    <w:rsid w:val="00E8747D"/>
    <w:rsid w:val="00E87AB5"/>
    <w:rsid w:val="00E924A9"/>
    <w:rsid w:val="00E94DCB"/>
    <w:rsid w:val="00E95455"/>
    <w:rsid w:val="00EB4874"/>
    <w:rsid w:val="00EB50BF"/>
    <w:rsid w:val="00EC0838"/>
    <w:rsid w:val="00EC14EC"/>
    <w:rsid w:val="00EC4E2B"/>
    <w:rsid w:val="00EC6CE1"/>
    <w:rsid w:val="00ED6C84"/>
    <w:rsid w:val="00EE0CAE"/>
    <w:rsid w:val="00EE2C57"/>
    <w:rsid w:val="00EE42A4"/>
    <w:rsid w:val="00EF5238"/>
    <w:rsid w:val="00EF62C3"/>
    <w:rsid w:val="00EF7D65"/>
    <w:rsid w:val="00F01034"/>
    <w:rsid w:val="00F1355C"/>
    <w:rsid w:val="00F15E91"/>
    <w:rsid w:val="00F16BBA"/>
    <w:rsid w:val="00F323E7"/>
    <w:rsid w:val="00F4141B"/>
    <w:rsid w:val="00F42918"/>
    <w:rsid w:val="00F436BB"/>
    <w:rsid w:val="00F53C7B"/>
    <w:rsid w:val="00F54C95"/>
    <w:rsid w:val="00F5787F"/>
    <w:rsid w:val="00F63AD8"/>
    <w:rsid w:val="00F6452E"/>
    <w:rsid w:val="00F7419F"/>
    <w:rsid w:val="00F7523E"/>
    <w:rsid w:val="00F752F0"/>
    <w:rsid w:val="00F77E61"/>
    <w:rsid w:val="00F81DF8"/>
    <w:rsid w:val="00F82B52"/>
    <w:rsid w:val="00F84B32"/>
    <w:rsid w:val="00F930E4"/>
    <w:rsid w:val="00FA5B2F"/>
    <w:rsid w:val="00FB02D9"/>
    <w:rsid w:val="00FE532F"/>
    <w:rsid w:val="00FF5074"/>
    <w:rsid w:val="0FD298A0"/>
  </w:rsids>
  <m:mathPr>
    <m:mathFont m:val="Cambria Math"/>
    <m:brkBin m:val="before"/>
    <m:brkBinSub m:val="--"/>
    <m:smallFrac m:val="0"/>
    <m:dispDef/>
    <m:lMargin m:val="0"/>
    <m:rMargin m:val="0"/>
    <m:defJc m:val="centerGroup"/>
    <m:wrapIndent m:val="1440"/>
    <m:intLim m:val="subSup"/>
    <m:naryLim m:val="undOvr"/>
  </m:mathPr>
  <w:themeFontLang w:val="es-ES" w:eastAsia="zh-CN"/>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7F35DC5E"/>
  <w15:docId w15:val="{BC71E838-E164-4FB1-B6B4-AF6EC375A1D5}"/>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US"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0" w:unhideWhenUsed="1" w:qFormat="1"/>
    <w:lsdException w:name="heading 3" w:semiHidden="1" w:uiPriority="0" w:unhideWhenUsed="1" w:qFormat="1"/>
    <w:lsdException w:name="heading 4" w:semiHidden="1" w:uiPriority="0" w:unhideWhenUsed="1" w:qFormat="1"/>
    <w:lsdException w:name="heading 5" w:semiHidden="1" w:uiPriority="0"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0" w:unhideWhenUsed="1"/>
    <w:lsdException w:name="toc 4" w:semiHidden="1" w:uiPriority="0" w:unhideWhenUsed="1"/>
    <w:lsdException w:name="toc 5" w:semiHidden="1" w:uiPriority="0"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iPriority="0" w:unhideWhenUsed="1" w:qFormat="1"/>
    <w:lsdException w:name="annotation text" w:semiHidden="1" w:uiPriority="0"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0" w:unhideWhenUsed="1"/>
    <w:lsdException w:name="annotation reference" w:semiHidden="1" w:uiPriority="0" w:unhideWhenUsed="1"/>
    <w:lsdException w:name="line number" w:semiHidden="1"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iPriority="0" w:unhideWhenUsed="1"/>
    <w:lsdException w:name="List Number" w:semiHidden="1" w:uiPriority="0"/>
    <w:lsdException w:name="List 2" w:semiHidden="1" w:unhideWhenUsed="1"/>
    <w:lsdException w:name="List 3" w:semiHidden="1" w:unhideWhenUsed="1"/>
    <w:lsdException w:name="List 4" w:semiHidden="1"/>
    <w:lsdException w:name="List 5" w:semiHidden="1"/>
    <w:lsdException w:name="List Bullet 2" w:semiHidden="1" w:uiPriority="0" w:unhideWhenUsed="1"/>
    <w:lsdException w:name="List Bullet 3" w:semiHidden="1" w:uiPriority="0" w:unhideWhenUsed="1"/>
    <w:lsdException w:name="List Bullet 4" w:semiHidden="1" w:uiPriority="0" w:unhideWhenUsed="1"/>
    <w:lsdException w:name="List Bullet 5" w:semiHidden="1" w:unhideWhenUsed="1"/>
    <w:lsdException w:name="List Number 2" w:semiHidden="1" w:uiPriority="0" w:unhideWhenUsed="1"/>
    <w:lsdException w:name="List Number 3" w:semiHidden="1" w:uiPriority="0" w:unhideWhenUsed="1"/>
    <w:lsdException w:name="List Number 4" w:semiHidden="1" w:uiPriority="0" w:unhideWhenUsed="1"/>
    <w:lsdException w:name="List Number 5" w:semiHidden="1" w:unhideWhenUsed="1"/>
    <w:lsdException w:name="Title" w:uiPriority="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0" w:qFormat="1"/>
    <w:lsdException w:name="Salutation" w:semiHidden="1"/>
    <w:lsdException w:name="Date" w:semiHidden="1" w:uiPriority="0"/>
    <w:lsdException w:name="Body Text First Indent" w:semiHidden="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iPriority="0" w:unhideWhenUsed="1"/>
    <w:lsdException w:name="Strong" w:uiPriority="22"/>
    <w:lsdException w:name="Emphasis" w:uiPriority="0" w:qFormat="1"/>
    <w:lsdException w:name="Document Map" w:semiHidden="1" w:uiPriority="0"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iPriority="0"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0"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0" w:unhideWhenUsed="1"/>
    <w:lsdException w:name="Table Grid" w:uiPriority="0"/>
    <w:lsdException w:name="Table Theme" w:semiHidden="1" w:unhideWhenUsed="1"/>
    <w:lsdException w:name="Placeholder Text" w:semiHidden="1"/>
    <w:lsdException w:name="No Spacing" w:uiPriority="10"/>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9" w:qFormat="1"/>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0"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2B6E2D"/>
    <w:pPr>
      <w:spacing w:after="0" w:line="240" w:lineRule="auto"/>
    </w:pPr>
    <w:rPr>
      <w:rFonts w:eastAsia="Times New Roman" w:cs="Times New Roman"/>
      <w:szCs w:val="20"/>
      <w:lang w:val="en-GB" w:eastAsia="ko-KR"/>
    </w:rPr>
  </w:style>
  <w:style w:type="paragraph" w:styleId="Heading1">
    <w:name w:val="heading 1"/>
    <w:basedOn w:val="Normal"/>
    <w:next w:val="Normal"/>
    <w:link w:val="Heading1Char"/>
    <w:qFormat/>
    <w:rsid w:val="00917656"/>
    <w:pPr>
      <w:keepNext/>
      <w:keepLines/>
      <w:spacing w:before="240"/>
      <w:outlineLvl w:val="0"/>
    </w:pPr>
    <w:rPr>
      <w:rFonts w:ascii="Calibri" w:eastAsiaTheme="majorEastAsia" w:hAnsi="Calibri" w:cstheme="majorBidi"/>
      <w:b/>
      <w:bCs/>
      <w:sz w:val="24"/>
      <w:szCs w:val="28"/>
    </w:rPr>
  </w:style>
  <w:style w:type="paragraph" w:styleId="Heading2">
    <w:name w:val="heading 2"/>
    <w:aliases w:val="Heading 2 fwc"/>
    <w:basedOn w:val="Normal"/>
    <w:next w:val="Normal"/>
    <w:link w:val="Heading2Char"/>
    <w:qFormat/>
    <w:rsid w:val="00423743"/>
    <w:pPr>
      <w:keepNext/>
      <w:keepLines/>
      <w:spacing w:before="120"/>
      <w:outlineLvl w:val="1"/>
    </w:pPr>
    <w:rPr>
      <w:rFonts w:ascii="Calibri" w:eastAsiaTheme="majorEastAsia" w:hAnsi="Calibri" w:cstheme="majorBidi"/>
      <w:b/>
      <w:bCs/>
      <w:color w:val="004494"/>
      <w:sz w:val="24"/>
      <w:szCs w:val="26"/>
    </w:rPr>
  </w:style>
  <w:style w:type="paragraph" w:styleId="Heading3">
    <w:name w:val="heading 3"/>
    <w:aliases w:val="Heading 3 fwc"/>
    <w:basedOn w:val="Normal"/>
    <w:next w:val="Normal"/>
    <w:link w:val="Heading3Char"/>
    <w:qFormat/>
    <w:rsid w:val="00917656"/>
    <w:pPr>
      <w:keepNext/>
      <w:keepLines/>
      <w:spacing w:before="120"/>
      <w:outlineLvl w:val="2"/>
    </w:pPr>
    <w:rPr>
      <w:rFonts w:ascii="Calibri" w:eastAsiaTheme="majorEastAsia" w:hAnsi="Calibri" w:cstheme="majorBidi"/>
      <w:bCs/>
      <w:i/>
    </w:rPr>
  </w:style>
  <w:style w:type="paragraph" w:styleId="Heading4">
    <w:name w:val="heading 4"/>
    <w:basedOn w:val="Normal"/>
    <w:next w:val="Normal"/>
    <w:link w:val="Heading4Char"/>
    <w:qFormat/>
    <w:rsid w:val="00423743"/>
    <w:pPr>
      <w:keepNext/>
      <w:keepLines/>
      <w:spacing w:before="120"/>
      <w:outlineLvl w:val="3"/>
    </w:pPr>
    <w:rPr>
      <w:rFonts w:ascii="Calibri" w:eastAsiaTheme="majorEastAsia" w:hAnsi="Calibri" w:cstheme="majorBidi"/>
      <w:bCs/>
      <w:i/>
      <w:iCs/>
      <w:noProof/>
      <w:color w:val="004494"/>
    </w:rPr>
  </w:style>
  <w:style w:type="paragraph" w:styleId="Heading5">
    <w:name w:val="heading 5"/>
    <w:basedOn w:val="Normal"/>
    <w:next w:val="Normal"/>
    <w:link w:val="Heading5Char"/>
    <w:qFormat/>
    <w:rsid w:val="001878FD"/>
    <w:pPr>
      <w:keepNext/>
      <w:keepLines/>
      <w:spacing w:before="200"/>
      <w:outlineLvl w:val="4"/>
    </w:pPr>
    <w:rPr>
      <w:rFonts w:asciiTheme="majorHAnsi" w:eastAsiaTheme="majorEastAsia" w:hAnsiTheme="majorHAnsi" w:cstheme="majorBidi"/>
      <w:color w:val="2E3B4D" w:themeColor="accent1" w:themeShade="7F"/>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rsid w:val="00917656"/>
    <w:pPr>
      <w:tabs>
        <w:tab w:val="right" w:pos="9360"/>
      </w:tabs>
      <w:jc w:val="right"/>
    </w:pPr>
    <w:rPr>
      <w:color w:val="0C4DA2"/>
      <w:sz w:val="18"/>
    </w:rPr>
  </w:style>
  <w:style w:type="character" w:customStyle="1" w:styleId="HeaderChar">
    <w:name w:val="Header Char"/>
    <w:basedOn w:val="DefaultParagraphFont"/>
    <w:link w:val="Header"/>
    <w:uiPriority w:val="99"/>
    <w:rsid w:val="00A43A63"/>
    <w:rPr>
      <w:color w:val="0C4DA2"/>
      <w:sz w:val="18"/>
      <w:lang w:val="en-GB"/>
    </w:rPr>
  </w:style>
  <w:style w:type="paragraph" w:styleId="Footer">
    <w:name w:val="footer"/>
    <w:basedOn w:val="Normal"/>
    <w:link w:val="FooterChar"/>
    <w:uiPriority w:val="99"/>
    <w:rsid w:val="00917656"/>
    <w:pPr>
      <w:tabs>
        <w:tab w:val="right" w:pos="9639"/>
      </w:tabs>
    </w:pPr>
    <w:rPr>
      <w:noProof/>
      <w:sz w:val="14"/>
      <w:szCs w:val="14"/>
      <w:lang w:eastAsia="en-GB"/>
    </w:rPr>
  </w:style>
  <w:style w:type="character" w:customStyle="1" w:styleId="FooterChar">
    <w:name w:val="Footer Char"/>
    <w:basedOn w:val="DefaultParagraphFont"/>
    <w:link w:val="Footer"/>
    <w:uiPriority w:val="99"/>
    <w:rsid w:val="00A43A63"/>
    <w:rPr>
      <w:noProof/>
      <w:sz w:val="14"/>
      <w:szCs w:val="14"/>
      <w:lang w:val="en-GB" w:eastAsia="en-GB"/>
    </w:rPr>
  </w:style>
  <w:style w:type="paragraph" w:styleId="BalloonText">
    <w:name w:val="Balloon Text"/>
    <w:basedOn w:val="Normal"/>
    <w:link w:val="BalloonTextChar"/>
    <w:semiHidden/>
    <w:rsid w:val="001251E2"/>
    <w:rPr>
      <w:rFonts w:ascii="Tahoma" w:hAnsi="Tahoma" w:cs="Tahoma"/>
      <w:sz w:val="16"/>
      <w:szCs w:val="16"/>
    </w:rPr>
  </w:style>
  <w:style w:type="character" w:customStyle="1" w:styleId="BalloonTextChar">
    <w:name w:val="Balloon Text Char"/>
    <w:basedOn w:val="DefaultParagraphFont"/>
    <w:link w:val="BalloonText"/>
    <w:uiPriority w:val="99"/>
    <w:semiHidden/>
    <w:rsid w:val="00A43A63"/>
    <w:rPr>
      <w:rFonts w:ascii="Tahoma" w:hAnsi="Tahoma" w:cs="Tahoma"/>
      <w:color w:val="002034"/>
      <w:sz w:val="16"/>
      <w:szCs w:val="16"/>
      <w:lang w:val="en-GB"/>
    </w:rPr>
  </w:style>
  <w:style w:type="character" w:styleId="Hyperlink">
    <w:name w:val="Hyperlink"/>
    <w:basedOn w:val="DefaultParagraphFont"/>
    <w:uiPriority w:val="99"/>
    <w:rsid w:val="0095053E"/>
    <w:rPr>
      <w:color w:val="0000FF"/>
      <w:u w:val="single"/>
    </w:rPr>
  </w:style>
  <w:style w:type="paragraph" w:styleId="ListParagraph">
    <w:name w:val="List Paragraph"/>
    <w:aliases w:val="Heading table"/>
    <w:basedOn w:val="Normal"/>
    <w:uiPriority w:val="34"/>
    <w:qFormat/>
    <w:rsid w:val="008632E0"/>
    <w:pPr>
      <w:ind w:left="720"/>
      <w:contextualSpacing/>
    </w:pPr>
    <w:rPr>
      <w:i/>
      <w:color w:val="0C4DA2"/>
    </w:rPr>
  </w:style>
  <w:style w:type="character" w:styleId="PlaceholderText">
    <w:name w:val="Placeholder Text"/>
    <w:basedOn w:val="DefaultParagraphFont"/>
    <w:uiPriority w:val="99"/>
    <w:semiHidden/>
    <w:rsid w:val="00552A7B"/>
    <w:rPr>
      <w:color w:val="808080"/>
    </w:rPr>
  </w:style>
  <w:style w:type="paragraph" w:styleId="FootnoteText">
    <w:name w:val="footnote text"/>
    <w:aliases w:val="Schriftart: 9 pt,Schriftart: 10 pt,Schriftart: 8 pt,WB-Fußnotentext,FoodNote,ft,Footnote Text Char Char,Footnote Text Char1 Char Char,Footnote Text Char Char Char Char,fn,f,Voetnoottekst Char,Footnote Text Char1 Cha"/>
    <w:basedOn w:val="Normal"/>
    <w:link w:val="FootnoteTextChar"/>
    <w:qFormat/>
    <w:rsid w:val="00752922"/>
  </w:style>
  <w:style w:type="character" w:customStyle="1" w:styleId="FootnoteTextChar">
    <w:name w:val="Footnote Text Char"/>
    <w:aliases w:val="Schriftart: 9 pt Char,Schriftart: 10 pt Char,Schriftart: 8 pt Char,WB-Fußnotentext Char,FoodNote Char,ft Char,Footnote Text Char Char Char,Footnote Text Char1 Char Char Char,Footnote Text Char Char Char Char Char,fn Char,f Char"/>
    <w:basedOn w:val="DefaultParagraphFont"/>
    <w:link w:val="FootnoteText"/>
    <w:rsid w:val="00A43A63"/>
    <w:rPr>
      <w:color w:val="002034"/>
      <w:szCs w:val="20"/>
      <w:lang w:val="en-GB"/>
    </w:rPr>
  </w:style>
  <w:style w:type="character" w:styleId="FootnoteReference">
    <w:name w:val="footnote reference"/>
    <w:aliases w:val="Footnote symbol,Times 10 Point,Exposant 3 Point, Exposant 3 Point,Footnote number,Footnote Reference Number,Footnote reference number,Footnote Reference Superscript,EN Footnote Reference,note TESI,Voetnootverwijzing,fr,o,FR,FR1,note T"/>
    <w:basedOn w:val="DefaultParagraphFont"/>
    <w:link w:val="1"/>
    <w:rsid w:val="00752922"/>
    <w:rPr>
      <w:vertAlign w:val="superscript"/>
    </w:rPr>
  </w:style>
  <w:style w:type="character" w:styleId="FollowedHyperlink">
    <w:name w:val="FollowedHyperlink"/>
    <w:basedOn w:val="DefaultParagraphFont"/>
    <w:rsid w:val="00B3711F"/>
    <w:rPr>
      <w:color w:val="094595" w:themeColor="followedHyperlink"/>
      <w:u w:val="single"/>
    </w:rPr>
  </w:style>
  <w:style w:type="table" w:styleId="TableGrid">
    <w:name w:val="Table Grid"/>
    <w:basedOn w:val="TableNormal"/>
    <w:rsid w:val="00686EBE"/>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Title">
    <w:name w:val="Title"/>
    <w:basedOn w:val="Normal"/>
    <w:next w:val="Normal"/>
    <w:link w:val="TitleChar"/>
    <w:qFormat/>
    <w:rsid w:val="00B5333F"/>
    <w:pPr>
      <w:spacing w:before="240"/>
      <w:contextualSpacing/>
    </w:pPr>
    <w:rPr>
      <w:rFonts w:ascii="Calibri" w:eastAsiaTheme="majorEastAsia" w:hAnsi="Calibri" w:cstheme="majorBidi"/>
      <w:color w:val="000000"/>
      <w:spacing w:val="5"/>
      <w:kern w:val="28"/>
      <w:sz w:val="40"/>
      <w:szCs w:val="52"/>
    </w:rPr>
  </w:style>
  <w:style w:type="character" w:customStyle="1" w:styleId="TitleChar">
    <w:name w:val="Title Char"/>
    <w:basedOn w:val="DefaultParagraphFont"/>
    <w:link w:val="Title"/>
    <w:rsid w:val="00B5333F"/>
    <w:rPr>
      <w:rFonts w:ascii="Calibri" w:eastAsiaTheme="majorEastAsia" w:hAnsi="Calibri" w:cstheme="majorBidi"/>
      <w:color w:val="000000"/>
      <w:spacing w:val="5"/>
      <w:kern w:val="28"/>
      <w:sz w:val="40"/>
      <w:szCs w:val="52"/>
      <w:lang w:val="en-GB"/>
    </w:rPr>
  </w:style>
  <w:style w:type="paragraph" w:styleId="Subtitle">
    <w:name w:val="Subtitle"/>
    <w:basedOn w:val="Normal"/>
    <w:next w:val="Normal"/>
    <w:link w:val="SubtitleChar"/>
    <w:qFormat/>
    <w:rsid w:val="00423743"/>
    <w:pPr>
      <w:numPr>
        <w:ilvl w:val="1"/>
      </w:numPr>
      <w:spacing w:before="120"/>
    </w:pPr>
    <w:rPr>
      <w:rFonts w:ascii="Calibri" w:eastAsiaTheme="majorEastAsia" w:hAnsi="Calibri" w:cstheme="majorBidi"/>
      <w:i/>
      <w:iCs/>
      <w:color w:val="004494"/>
      <w:spacing w:val="15"/>
      <w:sz w:val="32"/>
      <w:szCs w:val="24"/>
    </w:rPr>
  </w:style>
  <w:style w:type="character" w:customStyle="1" w:styleId="SubtitleChar">
    <w:name w:val="Subtitle Char"/>
    <w:basedOn w:val="DefaultParagraphFont"/>
    <w:link w:val="Subtitle"/>
    <w:rsid w:val="00423743"/>
    <w:rPr>
      <w:rFonts w:ascii="Calibri" w:eastAsiaTheme="majorEastAsia" w:hAnsi="Calibri" w:cstheme="majorBidi"/>
      <w:i/>
      <w:iCs/>
      <w:color w:val="004494"/>
      <w:spacing w:val="15"/>
      <w:sz w:val="32"/>
      <w:szCs w:val="24"/>
      <w:lang w:val="en-GB"/>
    </w:rPr>
  </w:style>
  <w:style w:type="character" w:customStyle="1" w:styleId="Heading1Char">
    <w:name w:val="Heading 1 Char"/>
    <w:basedOn w:val="DefaultParagraphFont"/>
    <w:link w:val="Heading1"/>
    <w:uiPriority w:val="3"/>
    <w:rsid w:val="00917656"/>
    <w:rPr>
      <w:rFonts w:ascii="Calibri" w:eastAsiaTheme="majorEastAsia" w:hAnsi="Calibri" w:cstheme="majorBidi"/>
      <w:b/>
      <w:bCs/>
      <w:color w:val="002034"/>
      <w:sz w:val="24"/>
      <w:szCs w:val="28"/>
      <w:lang w:val="en-GB"/>
    </w:rPr>
  </w:style>
  <w:style w:type="character" w:customStyle="1" w:styleId="Heading2Char">
    <w:name w:val="Heading 2 Char"/>
    <w:aliases w:val="Heading 2 fwc Char"/>
    <w:basedOn w:val="DefaultParagraphFont"/>
    <w:link w:val="Heading2"/>
    <w:uiPriority w:val="9"/>
    <w:rsid w:val="00423743"/>
    <w:rPr>
      <w:rFonts w:ascii="Calibri" w:eastAsiaTheme="majorEastAsia" w:hAnsi="Calibri" w:cstheme="majorBidi"/>
      <w:b/>
      <w:bCs/>
      <w:color w:val="004494"/>
      <w:sz w:val="24"/>
      <w:szCs w:val="26"/>
      <w:lang w:val="en-GB"/>
    </w:rPr>
  </w:style>
  <w:style w:type="table" w:customStyle="1" w:styleId="TableGrid1">
    <w:name w:val="Table Grid1"/>
    <w:basedOn w:val="TableNormal"/>
    <w:next w:val="TableGrid"/>
    <w:uiPriority w:val="59"/>
    <w:rsid w:val="00461D80"/>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Heading3Char">
    <w:name w:val="Heading 3 Char"/>
    <w:aliases w:val="Heading 3 fwc Char"/>
    <w:basedOn w:val="DefaultParagraphFont"/>
    <w:link w:val="Heading3"/>
    <w:rsid w:val="00A43A63"/>
    <w:rPr>
      <w:rFonts w:ascii="Calibri" w:eastAsiaTheme="majorEastAsia" w:hAnsi="Calibri" w:cstheme="majorBidi"/>
      <w:bCs/>
      <w:i/>
      <w:color w:val="002034"/>
      <w:lang w:val="en-GB"/>
    </w:rPr>
  </w:style>
  <w:style w:type="character" w:customStyle="1" w:styleId="Heading4Char">
    <w:name w:val="Heading 4 Char"/>
    <w:basedOn w:val="DefaultParagraphFont"/>
    <w:link w:val="Heading4"/>
    <w:uiPriority w:val="6"/>
    <w:rsid w:val="00423743"/>
    <w:rPr>
      <w:rFonts w:ascii="Calibri" w:eastAsiaTheme="majorEastAsia" w:hAnsi="Calibri" w:cstheme="majorBidi"/>
      <w:bCs/>
      <w:i/>
      <w:iCs/>
      <w:noProof/>
      <w:color w:val="004494"/>
      <w:lang w:val="en-GB"/>
    </w:rPr>
  </w:style>
  <w:style w:type="character" w:customStyle="1" w:styleId="Heading5Char">
    <w:name w:val="Heading 5 Char"/>
    <w:basedOn w:val="DefaultParagraphFont"/>
    <w:link w:val="Heading5"/>
    <w:rsid w:val="00917656"/>
    <w:rPr>
      <w:rFonts w:asciiTheme="majorHAnsi" w:eastAsiaTheme="majorEastAsia" w:hAnsiTheme="majorHAnsi" w:cstheme="majorBidi"/>
      <w:color w:val="2E3B4D" w:themeColor="accent1" w:themeShade="7F"/>
      <w:lang w:val="en-GB"/>
    </w:rPr>
  </w:style>
  <w:style w:type="paragraph" w:styleId="Quote">
    <w:name w:val="Quote"/>
    <w:basedOn w:val="Footnote"/>
    <w:next w:val="Normal"/>
    <w:link w:val="QuoteChar"/>
    <w:uiPriority w:val="9"/>
    <w:qFormat/>
    <w:rsid w:val="00917656"/>
  </w:style>
  <w:style w:type="character" w:customStyle="1" w:styleId="QuoteChar">
    <w:name w:val="Quote Char"/>
    <w:basedOn w:val="DefaultParagraphFont"/>
    <w:link w:val="Quote"/>
    <w:uiPriority w:val="9"/>
    <w:rsid w:val="00917656"/>
    <w:rPr>
      <w:i/>
      <w:color w:val="002034"/>
      <w:sz w:val="16"/>
      <w:szCs w:val="16"/>
      <w:lang w:val="pt-BR"/>
    </w:rPr>
  </w:style>
  <w:style w:type="paragraph" w:customStyle="1" w:styleId="Footnote">
    <w:name w:val="Footnote"/>
    <w:basedOn w:val="Normal"/>
    <w:uiPriority w:val="10"/>
    <w:qFormat/>
    <w:rsid w:val="00917656"/>
    <w:rPr>
      <w:i/>
      <w:sz w:val="16"/>
      <w:szCs w:val="16"/>
      <w:lang w:val="pt-BR"/>
    </w:rPr>
  </w:style>
  <w:style w:type="table" w:customStyle="1" w:styleId="Style1">
    <w:name w:val="Style1"/>
    <w:basedOn w:val="TableNormal"/>
    <w:uiPriority w:val="99"/>
    <w:rsid w:val="008F6536"/>
    <w:pPr>
      <w:spacing w:after="0" w:line="240" w:lineRule="auto"/>
    </w:pPr>
    <w:rPr>
      <w:color w:val="002034"/>
    </w:rPr>
    <w:tblPr>
      <w:tblBorders>
        <w:top w:val="single" w:sz="2" w:space="0" w:color="BABABA"/>
        <w:left w:val="single" w:sz="2" w:space="0" w:color="BABABA"/>
        <w:bottom w:val="single" w:sz="2" w:space="0" w:color="BABABA"/>
        <w:right w:val="single" w:sz="2" w:space="0" w:color="BABABA"/>
        <w:insideH w:val="single" w:sz="2" w:space="0" w:color="BABABA"/>
        <w:insideV w:val="single" w:sz="2" w:space="0" w:color="BABABA"/>
      </w:tblBorders>
    </w:tblPr>
  </w:style>
  <w:style w:type="table" w:customStyle="1" w:styleId="Style2">
    <w:name w:val="Style2"/>
    <w:basedOn w:val="TableNormal"/>
    <w:uiPriority w:val="99"/>
    <w:rsid w:val="008F6536"/>
    <w:pPr>
      <w:spacing w:after="0" w:line="240" w:lineRule="auto"/>
    </w:pPr>
    <w:rPr>
      <w:color w:val="002034"/>
    </w:rPr>
    <w:tblPr/>
  </w:style>
  <w:style w:type="paragraph" w:customStyle="1" w:styleId="HeadingTable">
    <w:name w:val="Heading Table"/>
    <w:basedOn w:val="Normal"/>
    <w:qFormat/>
    <w:rsid w:val="00B5333F"/>
    <w:pPr>
      <w:spacing w:before="60" w:after="60"/>
      <w:jc w:val="center"/>
    </w:pPr>
    <w:rPr>
      <w:i/>
      <w:color w:val="004494"/>
    </w:rPr>
  </w:style>
  <w:style w:type="paragraph" w:customStyle="1" w:styleId="HeadingTableleft">
    <w:name w:val="Heading Table left"/>
    <w:basedOn w:val="HeadingTable"/>
    <w:uiPriority w:val="8"/>
    <w:qFormat/>
    <w:rsid w:val="00423743"/>
    <w:pPr>
      <w:spacing w:before="0" w:after="0"/>
      <w:jc w:val="left"/>
    </w:pPr>
  </w:style>
  <w:style w:type="paragraph" w:styleId="NoSpacing">
    <w:name w:val="No Spacing"/>
    <w:uiPriority w:val="10"/>
    <w:semiHidden/>
    <w:rsid w:val="00D50327"/>
    <w:pPr>
      <w:spacing w:after="0" w:line="240" w:lineRule="auto"/>
    </w:pPr>
    <w:rPr>
      <w:color w:val="002034"/>
      <w:lang w:val="en-GB"/>
    </w:rPr>
  </w:style>
  <w:style w:type="paragraph" w:customStyle="1" w:styleId="Header-left">
    <w:name w:val="Header-left"/>
    <w:basedOn w:val="Header"/>
    <w:uiPriority w:val="14"/>
    <w:rsid w:val="00917656"/>
    <w:pPr>
      <w:jc w:val="left"/>
    </w:pPr>
    <w:rPr>
      <w:noProof/>
      <w:lang w:eastAsia="en-GB"/>
    </w:rPr>
  </w:style>
  <w:style w:type="paragraph" w:customStyle="1" w:styleId="ERAbulletpoint">
    <w:name w:val="ERA bullet point"/>
    <w:basedOn w:val="Normal"/>
    <w:uiPriority w:val="7"/>
    <w:qFormat/>
    <w:rsid w:val="00A43A63"/>
    <w:pPr>
      <w:numPr>
        <w:numId w:val="1"/>
      </w:numPr>
      <w:autoSpaceDE w:val="0"/>
      <w:autoSpaceDN w:val="0"/>
      <w:adjustRightInd w:val="0"/>
      <w:spacing w:before="120"/>
      <w:ind w:left="851" w:hanging="284"/>
      <w:contextualSpacing/>
    </w:pPr>
    <w:rPr>
      <w:szCs w:val="24"/>
    </w:rPr>
  </w:style>
  <w:style w:type="paragraph" w:styleId="Caption">
    <w:name w:val="caption"/>
    <w:basedOn w:val="Normal"/>
    <w:next w:val="Normal"/>
    <w:uiPriority w:val="35"/>
    <w:semiHidden/>
    <w:unhideWhenUsed/>
    <w:qFormat/>
    <w:rsid w:val="00202832"/>
    <w:pPr>
      <w:jc w:val="center"/>
    </w:pPr>
    <w:rPr>
      <w:bCs/>
      <w:sz w:val="18"/>
      <w:szCs w:val="18"/>
    </w:rPr>
  </w:style>
  <w:style w:type="paragraph" w:customStyle="1" w:styleId="NormalTextTable">
    <w:name w:val="Normal Text Table"/>
    <w:basedOn w:val="Normal"/>
    <w:qFormat/>
    <w:rsid w:val="00D27DD3"/>
    <w:rPr>
      <w:lang w:val="pt-BR"/>
    </w:rPr>
  </w:style>
  <w:style w:type="paragraph" w:customStyle="1" w:styleId="Hidden">
    <w:name w:val="Hidden"/>
    <w:basedOn w:val="Normal"/>
    <w:qFormat/>
    <w:rsid w:val="000F3719"/>
    <w:pPr>
      <w:jc w:val="center"/>
    </w:pPr>
    <w:rPr>
      <w:rFonts w:ascii="Calibri" w:eastAsia="Calibri" w:hAnsi="Calibri"/>
      <w:i/>
      <w:vanish/>
      <w:color w:val="0000FF"/>
      <w:sz w:val="24"/>
      <w:szCs w:val="24"/>
      <w:lang w:val="en-US"/>
    </w:rPr>
  </w:style>
  <w:style w:type="table" w:customStyle="1" w:styleId="TableGrid11">
    <w:name w:val="Table Grid11"/>
    <w:basedOn w:val="TableNormal"/>
    <w:next w:val="TableGrid"/>
    <w:uiPriority w:val="59"/>
    <w:rsid w:val="00423743"/>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12">
    <w:name w:val="Table Grid12"/>
    <w:basedOn w:val="TableNormal"/>
    <w:next w:val="TableGrid"/>
    <w:uiPriority w:val="59"/>
    <w:rsid w:val="00423743"/>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13">
    <w:name w:val="Table Grid13"/>
    <w:basedOn w:val="TableNormal"/>
    <w:next w:val="TableGrid"/>
    <w:uiPriority w:val="59"/>
    <w:rsid w:val="005374E0"/>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ZCom">
    <w:name w:val="Z_Com"/>
    <w:basedOn w:val="Normal"/>
    <w:next w:val="ZDGName"/>
    <w:rsid w:val="0068148C"/>
    <w:pPr>
      <w:widowControl w:val="0"/>
      <w:ind w:right="85"/>
      <w:jc w:val="both"/>
    </w:pPr>
    <w:rPr>
      <w:rFonts w:ascii="Arial" w:hAnsi="Arial"/>
      <w:snapToGrid w:val="0"/>
      <w:lang w:eastAsia="en-US"/>
    </w:rPr>
  </w:style>
  <w:style w:type="paragraph" w:customStyle="1" w:styleId="ZDGName">
    <w:name w:val="Z_DGName"/>
    <w:basedOn w:val="Normal"/>
    <w:rsid w:val="0068148C"/>
    <w:pPr>
      <w:widowControl w:val="0"/>
      <w:ind w:right="85"/>
      <w:jc w:val="both"/>
    </w:pPr>
    <w:rPr>
      <w:rFonts w:ascii="Arial" w:hAnsi="Arial"/>
      <w:snapToGrid w:val="0"/>
      <w:sz w:val="16"/>
      <w:lang w:eastAsia="en-US"/>
    </w:rPr>
  </w:style>
  <w:style w:type="character" w:styleId="PageNumber">
    <w:name w:val="page number"/>
    <w:basedOn w:val="DefaultParagraphFont"/>
    <w:rsid w:val="0068148C"/>
  </w:style>
  <w:style w:type="paragraph" w:styleId="Date">
    <w:name w:val="Date"/>
    <w:basedOn w:val="Normal"/>
    <w:next w:val="References"/>
    <w:link w:val="DateChar"/>
    <w:rsid w:val="0068148C"/>
    <w:pPr>
      <w:ind w:left="5103" w:right="-567"/>
    </w:pPr>
    <w:rPr>
      <w:lang w:val="fr-FR"/>
    </w:rPr>
  </w:style>
  <w:style w:type="character" w:customStyle="1" w:styleId="DateChar">
    <w:name w:val="Date Char"/>
    <w:basedOn w:val="DefaultParagraphFont"/>
    <w:link w:val="Date"/>
    <w:rsid w:val="0068148C"/>
    <w:rPr>
      <w:rFonts w:ascii="Times New Roman" w:eastAsia="Times New Roman" w:hAnsi="Times New Roman" w:cs="Times New Roman"/>
      <w:sz w:val="24"/>
      <w:szCs w:val="20"/>
      <w:lang w:val="fr-FR" w:eastAsia="ko-KR"/>
    </w:rPr>
  </w:style>
  <w:style w:type="paragraph" w:customStyle="1" w:styleId="References">
    <w:name w:val="References"/>
    <w:basedOn w:val="Normal"/>
    <w:next w:val="Normal"/>
    <w:rsid w:val="0068148C"/>
    <w:pPr>
      <w:spacing w:after="240"/>
      <w:ind w:left="5103"/>
    </w:pPr>
    <w:rPr>
      <w:lang w:val="fr-FR"/>
    </w:rPr>
  </w:style>
  <w:style w:type="paragraph" w:customStyle="1" w:styleId="DefaultMargins">
    <w:name w:val="DefaultMargins"/>
    <w:rsid w:val="0068148C"/>
    <w:pPr>
      <w:spacing w:after="0" w:line="240" w:lineRule="auto"/>
    </w:pPr>
    <w:rPr>
      <w:rFonts w:ascii="Arial" w:eastAsia="Times New Roman" w:hAnsi="Arial" w:cs="Times New Roman"/>
      <w:snapToGrid w:val="0"/>
      <w:sz w:val="24"/>
      <w:szCs w:val="20"/>
    </w:rPr>
  </w:style>
  <w:style w:type="character" w:styleId="Emphasis">
    <w:name w:val="Emphasis"/>
    <w:qFormat/>
    <w:rsid w:val="0068148C"/>
    <w:rPr>
      <w:i/>
    </w:rPr>
  </w:style>
  <w:style w:type="paragraph" w:customStyle="1" w:styleId="Text1">
    <w:name w:val="Text 1"/>
    <w:basedOn w:val="Normal"/>
    <w:link w:val="Text1Char"/>
    <w:rsid w:val="0068148C"/>
    <w:pPr>
      <w:spacing w:after="240"/>
      <w:ind w:left="482"/>
      <w:jc w:val="both"/>
    </w:pPr>
    <w:rPr>
      <w:lang w:val="fr-FR"/>
    </w:rPr>
  </w:style>
  <w:style w:type="paragraph" w:styleId="NormalWeb">
    <w:name w:val="Normal (Web)"/>
    <w:basedOn w:val="Normal"/>
    <w:rsid w:val="0068148C"/>
    <w:pPr>
      <w:spacing w:before="100" w:beforeAutospacing="1" w:after="100" w:afterAutospacing="1"/>
    </w:pPr>
    <w:rPr>
      <w:color w:val="CCCCCC"/>
      <w:szCs w:val="24"/>
      <w:lang w:eastAsia="en-GB"/>
    </w:rPr>
  </w:style>
  <w:style w:type="paragraph" w:customStyle="1" w:styleId="Char1">
    <w:name w:val="Char1"/>
    <w:basedOn w:val="Normal"/>
    <w:rsid w:val="0068148C"/>
    <w:pPr>
      <w:spacing w:after="160" w:line="240" w:lineRule="exact"/>
    </w:pPr>
    <w:rPr>
      <w:rFonts w:ascii="Tahoma" w:hAnsi="Tahoma"/>
      <w:lang w:val="en-US" w:eastAsia="en-US"/>
    </w:rPr>
  </w:style>
  <w:style w:type="paragraph" w:customStyle="1" w:styleId="QuotedText">
    <w:name w:val="Quoted Text"/>
    <w:basedOn w:val="Normal"/>
    <w:rsid w:val="0068148C"/>
    <w:pPr>
      <w:spacing w:before="120" w:after="120"/>
      <w:ind w:left="1417"/>
      <w:jc w:val="both"/>
    </w:pPr>
    <w:rPr>
      <w:lang w:eastAsia="zh-CN"/>
    </w:rPr>
  </w:style>
  <w:style w:type="paragraph" w:customStyle="1" w:styleId="Point1">
    <w:name w:val="Point 1"/>
    <w:basedOn w:val="Normal"/>
    <w:link w:val="Point1Char"/>
    <w:rsid w:val="0068148C"/>
    <w:pPr>
      <w:spacing w:before="120" w:after="120"/>
      <w:ind w:left="1417" w:hanging="567"/>
      <w:jc w:val="both"/>
    </w:pPr>
    <w:rPr>
      <w:lang w:eastAsia="zh-CN"/>
    </w:rPr>
  </w:style>
  <w:style w:type="character" w:customStyle="1" w:styleId="Point1Char">
    <w:name w:val="Point 1 Char"/>
    <w:link w:val="Point1"/>
    <w:rsid w:val="0068148C"/>
    <w:rPr>
      <w:rFonts w:ascii="Times New Roman" w:eastAsia="Times New Roman" w:hAnsi="Times New Roman" w:cs="Times New Roman"/>
      <w:sz w:val="24"/>
      <w:szCs w:val="20"/>
      <w:lang w:val="en-GB" w:eastAsia="zh-CN"/>
    </w:rPr>
  </w:style>
  <w:style w:type="paragraph" w:styleId="DocumentMap">
    <w:name w:val="Document Map"/>
    <w:basedOn w:val="Normal"/>
    <w:link w:val="DocumentMapChar"/>
    <w:semiHidden/>
    <w:rsid w:val="0068148C"/>
    <w:pPr>
      <w:shd w:val="clear" w:color="auto" w:fill="000080"/>
    </w:pPr>
    <w:rPr>
      <w:rFonts w:ascii="Tahoma" w:hAnsi="Tahoma" w:cs="Tahoma"/>
    </w:rPr>
  </w:style>
  <w:style w:type="character" w:customStyle="1" w:styleId="DocumentMapChar">
    <w:name w:val="Document Map Char"/>
    <w:basedOn w:val="DefaultParagraphFont"/>
    <w:link w:val="DocumentMap"/>
    <w:semiHidden/>
    <w:rsid w:val="0068148C"/>
    <w:rPr>
      <w:rFonts w:ascii="Tahoma" w:eastAsia="Times New Roman" w:hAnsi="Tahoma" w:cs="Tahoma"/>
      <w:sz w:val="24"/>
      <w:szCs w:val="20"/>
      <w:shd w:val="clear" w:color="auto" w:fill="000080"/>
      <w:lang w:val="en-GB" w:eastAsia="ko-KR"/>
    </w:rPr>
  </w:style>
  <w:style w:type="paragraph" w:customStyle="1" w:styleId="Char1CharCharChar">
    <w:name w:val="Char1 Char Char Char"/>
    <w:basedOn w:val="Normal"/>
    <w:rsid w:val="0068148C"/>
    <w:pPr>
      <w:spacing w:after="160" w:line="240" w:lineRule="exact"/>
    </w:pPr>
    <w:rPr>
      <w:rFonts w:ascii="Tahoma" w:hAnsi="Tahoma"/>
      <w:lang w:val="en-US" w:eastAsia="en-US"/>
    </w:rPr>
  </w:style>
  <w:style w:type="paragraph" w:customStyle="1" w:styleId="Heading3contract">
    <w:name w:val="Heading 3 contract"/>
    <w:basedOn w:val="Normal"/>
    <w:link w:val="Heading3contractChar"/>
    <w:autoRedefine/>
    <w:rsid w:val="0068148C"/>
    <w:pPr>
      <w:keepNext/>
      <w:spacing w:before="100" w:beforeAutospacing="1" w:after="100" w:afterAutospacing="1"/>
      <w:jc w:val="both"/>
    </w:pPr>
    <w:rPr>
      <w:b/>
      <w:szCs w:val="24"/>
    </w:rPr>
  </w:style>
  <w:style w:type="character" w:customStyle="1" w:styleId="Heading3contractChar">
    <w:name w:val="Heading 3 contract Char"/>
    <w:link w:val="Heading3contract"/>
    <w:rsid w:val="0068148C"/>
    <w:rPr>
      <w:rFonts w:ascii="Times New Roman" w:eastAsia="Times New Roman" w:hAnsi="Times New Roman" w:cs="Times New Roman"/>
      <w:b/>
      <w:sz w:val="24"/>
      <w:szCs w:val="24"/>
      <w:lang w:val="en-GB" w:eastAsia="ko-KR"/>
    </w:rPr>
  </w:style>
  <w:style w:type="character" w:styleId="CommentReference">
    <w:name w:val="annotation reference"/>
    <w:rsid w:val="0068148C"/>
    <w:rPr>
      <w:sz w:val="16"/>
      <w:szCs w:val="16"/>
    </w:rPr>
  </w:style>
  <w:style w:type="paragraph" w:styleId="CommentText">
    <w:name w:val="annotation text"/>
    <w:basedOn w:val="Normal"/>
    <w:link w:val="CommentTextChar"/>
    <w:rsid w:val="0068148C"/>
  </w:style>
  <w:style w:type="character" w:customStyle="1" w:styleId="CommentTextChar">
    <w:name w:val="Comment Text Char"/>
    <w:basedOn w:val="DefaultParagraphFont"/>
    <w:link w:val="CommentText"/>
    <w:rsid w:val="0068148C"/>
    <w:rPr>
      <w:rFonts w:ascii="Times New Roman" w:eastAsia="Times New Roman" w:hAnsi="Times New Roman" w:cs="Times New Roman"/>
      <w:sz w:val="24"/>
      <w:szCs w:val="20"/>
      <w:lang w:val="en-GB" w:eastAsia="ko-KR"/>
    </w:rPr>
  </w:style>
  <w:style w:type="paragraph" w:styleId="CommentSubject">
    <w:name w:val="annotation subject"/>
    <w:basedOn w:val="CommentText"/>
    <w:next w:val="CommentText"/>
    <w:link w:val="CommentSubjectChar"/>
    <w:rsid w:val="0068148C"/>
    <w:rPr>
      <w:b/>
      <w:bCs/>
    </w:rPr>
  </w:style>
  <w:style w:type="character" w:customStyle="1" w:styleId="CommentSubjectChar">
    <w:name w:val="Comment Subject Char"/>
    <w:basedOn w:val="CommentTextChar"/>
    <w:link w:val="CommentSubject"/>
    <w:rsid w:val="0068148C"/>
    <w:rPr>
      <w:rFonts w:ascii="Times New Roman" w:eastAsia="Times New Roman" w:hAnsi="Times New Roman" w:cs="Times New Roman"/>
      <w:b/>
      <w:bCs/>
      <w:sz w:val="24"/>
      <w:szCs w:val="20"/>
      <w:lang w:val="en-GB" w:eastAsia="ko-KR"/>
    </w:rPr>
  </w:style>
  <w:style w:type="paragraph" w:customStyle="1" w:styleId="Char2">
    <w:name w:val="Char2"/>
    <w:basedOn w:val="Normal"/>
    <w:rsid w:val="0068148C"/>
    <w:pPr>
      <w:spacing w:after="120" w:line="240" w:lineRule="exact"/>
    </w:pPr>
    <w:rPr>
      <w:rFonts w:ascii="Verdana" w:hAnsi="Verdana" w:cs="Verdana"/>
      <w:lang w:val="en-US" w:eastAsia="en-US"/>
    </w:rPr>
  </w:style>
  <w:style w:type="paragraph" w:styleId="Revision">
    <w:name w:val="Revision"/>
    <w:hidden/>
    <w:uiPriority w:val="99"/>
    <w:semiHidden/>
    <w:rsid w:val="0068148C"/>
    <w:pPr>
      <w:spacing w:after="0" w:line="240" w:lineRule="auto"/>
    </w:pPr>
    <w:rPr>
      <w:rFonts w:ascii="Times New Roman" w:eastAsia="Times New Roman" w:hAnsi="Times New Roman" w:cs="Times New Roman"/>
      <w:sz w:val="20"/>
      <w:szCs w:val="20"/>
      <w:lang w:val="en-GB" w:eastAsia="ko-KR"/>
    </w:rPr>
  </w:style>
  <w:style w:type="paragraph" w:customStyle="1" w:styleId="Default">
    <w:name w:val="Default"/>
    <w:rsid w:val="0068148C"/>
    <w:pPr>
      <w:autoSpaceDE w:val="0"/>
      <w:autoSpaceDN w:val="0"/>
      <w:adjustRightInd w:val="0"/>
      <w:spacing w:after="0" w:line="240" w:lineRule="auto"/>
    </w:pPr>
    <w:rPr>
      <w:rFonts w:ascii="Times New Roman" w:eastAsia="Times New Roman" w:hAnsi="Times New Roman" w:cs="Times New Roman"/>
      <w:color w:val="000000"/>
      <w:sz w:val="24"/>
      <w:szCs w:val="24"/>
      <w:lang w:val="en-GB" w:eastAsia="en-GB"/>
    </w:rPr>
  </w:style>
  <w:style w:type="character" w:customStyle="1" w:styleId="Text1Char">
    <w:name w:val="Text 1 Char"/>
    <w:link w:val="Text1"/>
    <w:locked/>
    <w:rsid w:val="0068148C"/>
    <w:rPr>
      <w:rFonts w:ascii="Times New Roman" w:eastAsia="Times New Roman" w:hAnsi="Times New Roman" w:cs="Times New Roman"/>
      <w:sz w:val="24"/>
      <w:szCs w:val="20"/>
      <w:lang w:val="fr-FR" w:eastAsia="ko-KR"/>
    </w:rPr>
  </w:style>
  <w:style w:type="character" w:customStyle="1" w:styleId="Indent2">
    <w:name w:val="Indent 2"/>
    <w:rsid w:val="0068148C"/>
    <w:rPr>
      <w:rFonts w:ascii="Times New Roman" w:hAnsi="Times New Roman" w:cs="Times New Roman" w:hint="default"/>
    </w:rPr>
  </w:style>
  <w:style w:type="paragraph" w:styleId="TOCHeading">
    <w:name w:val="TOC Heading"/>
    <w:basedOn w:val="Normal"/>
    <w:next w:val="Normal"/>
    <w:qFormat/>
    <w:rsid w:val="0068148C"/>
    <w:pPr>
      <w:keepNext/>
      <w:spacing w:before="240" w:after="240"/>
      <w:jc w:val="center"/>
    </w:pPr>
    <w:rPr>
      <w:b/>
      <w:lang w:eastAsia="en-US"/>
    </w:rPr>
  </w:style>
  <w:style w:type="paragraph" w:styleId="TOC2">
    <w:name w:val="toc 2"/>
    <w:basedOn w:val="Normal"/>
    <w:next w:val="Normal"/>
    <w:uiPriority w:val="39"/>
    <w:rsid w:val="0068148C"/>
    <w:pPr>
      <w:tabs>
        <w:tab w:val="right" w:leader="dot" w:pos="8640"/>
      </w:tabs>
      <w:spacing w:before="60" w:after="60"/>
      <w:ind w:left="1077" w:right="720" w:hanging="595"/>
      <w:jc w:val="both"/>
    </w:pPr>
    <w:rPr>
      <w:lang w:eastAsia="en-US"/>
    </w:rPr>
  </w:style>
  <w:style w:type="paragraph" w:styleId="TOC1">
    <w:name w:val="toc 1"/>
    <w:basedOn w:val="Normal"/>
    <w:next w:val="Normal"/>
    <w:uiPriority w:val="39"/>
    <w:rsid w:val="0068148C"/>
    <w:pPr>
      <w:tabs>
        <w:tab w:val="right" w:leader="dot" w:pos="8640"/>
      </w:tabs>
      <w:spacing w:before="120" w:after="120"/>
      <w:ind w:left="482" w:right="720" w:hanging="482"/>
      <w:jc w:val="both"/>
    </w:pPr>
    <w:rPr>
      <w:caps/>
      <w:lang w:eastAsia="en-US"/>
    </w:rPr>
  </w:style>
  <w:style w:type="paragraph" w:styleId="TOC3">
    <w:name w:val="toc 3"/>
    <w:basedOn w:val="Normal"/>
    <w:next w:val="Normal"/>
    <w:rsid w:val="0068148C"/>
    <w:pPr>
      <w:tabs>
        <w:tab w:val="right" w:leader="dot" w:pos="8640"/>
      </w:tabs>
      <w:spacing w:before="60" w:after="60"/>
      <w:ind w:left="1916" w:right="720" w:hanging="839"/>
      <w:jc w:val="both"/>
    </w:pPr>
    <w:rPr>
      <w:lang w:eastAsia="en-US"/>
    </w:rPr>
  </w:style>
  <w:style w:type="paragraph" w:styleId="TOC4">
    <w:name w:val="toc 4"/>
    <w:basedOn w:val="Normal"/>
    <w:next w:val="Normal"/>
    <w:rsid w:val="0068148C"/>
    <w:pPr>
      <w:tabs>
        <w:tab w:val="right" w:leader="dot" w:pos="8641"/>
      </w:tabs>
      <w:spacing w:before="60" w:after="60"/>
      <w:ind w:left="2880" w:right="720" w:hanging="964"/>
      <w:jc w:val="both"/>
    </w:pPr>
    <w:rPr>
      <w:lang w:eastAsia="en-US"/>
    </w:rPr>
  </w:style>
  <w:style w:type="paragraph" w:styleId="TOC5">
    <w:name w:val="toc 5"/>
    <w:basedOn w:val="Normal"/>
    <w:next w:val="Normal"/>
    <w:rsid w:val="0068148C"/>
    <w:pPr>
      <w:tabs>
        <w:tab w:val="right" w:leader="dot" w:pos="8641"/>
      </w:tabs>
      <w:spacing w:before="240" w:after="120"/>
      <w:ind w:right="720"/>
      <w:jc w:val="both"/>
    </w:pPr>
    <w:rPr>
      <w:caps/>
      <w:lang w:eastAsia="en-US"/>
    </w:rPr>
  </w:style>
  <w:style w:type="paragraph" w:styleId="TOC6">
    <w:name w:val="toc 6"/>
    <w:basedOn w:val="Normal"/>
    <w:next w:val="Normal"/>
    <w:autoRedefine/>
    <w:uiPriority w:val="39"/>
    <w:unhideWhenUsed/>
    <w:rsid w:val="0068148C"/>
    <w:pPr>
      <w:ind w:left="960"/>
    </w:pPr>
    <w:rPr>
      <w:rFonts w:ascii="Calibri" w:hAnsi="Calibri" w:cs="Calibri"/>
      <w:sz w:val="20"/>
    </w:rPr>
  </w:style>
  <w:style w:type="paragraph" w:styleId="TOC7">
    <w:name w:val="toc 7"/>
    <w:basedOn w:val="Normal"/>
    <w:next w:val="Normal"/>
    <w:autoRedefine/>
    <w:uiPriority w:val="39"/>
    <w:unhideWhenUsed/>
    <w:rsid w:val="0068148C"/>
    <w:pPr>
      <w:ind w:left="1200"/>
    </w:pPr>
    <w:rPr>
      <w:rFonts w:ascii="Calibri" w:hAnsi="Calibri" w:cs="Calibri"/>
      <w:sz w:val="20"/>
    </w:rPr>
  </w:style>
  <w:style w:type="paragraph" w:styleId="TOC8">
    <w:name w:val="toc 8"/>
    <w:basedOn w:val="Normal"/>
    <w:next w:val="Normal"/>
    <w:autoRedefine/>
    <w:uiPriority w:val="39"/>
    <w:unhideWhenUsed/>
    <w:rsid w:val="0068148C"/>
    <w:pPr>
      <w:ind w:left="1440"/>
    </w:pPr>
    <w:rPr>
      <w:rFonts w:ascii="Calibri" w:hAnsi="Calibri" w:cs="Calibri"/>
      <w:sz w:val="20"/>
    </w:rPr>
  </w:style>
  <w:style w:type="paragraph" w:styleId="TOC9">
    <w:name w:val="toc 9"/>
    <w:basedOn w:val="Normal"/>
    <w:next w:val="Normal"/>
    <w:autoRedefine/>
    <w:uiPriority w:val="39"/>
    <w:unhideWhenUsed/>
    <w:rsid w:val="0068148C"/>
    <w:pPr>
      <w:ind w:left="1680"/>
    </w:pPr>
    <w:rPr>
      <w:rFonts w:ascii="Calibri" w:hAnsi="Calibri" w:cs="Calibri"/>
      <w:sz w:val="20"/>
    </w:rPr>
  </w:style>
  <w:style w:type="paragraph" w:customStyle="1" w:styleId="Contact">
    <w:name w:val="Contact"/>
    <w:basedOn w:val="Normal"/>
    <w:next w:val="Normal"/>
    <w:rsid w:val="0068148C"/>
    <w:pPr>
      <w:spacing w:before="480"/>
      <w:ind w:left="567" w:hanging="567"/>
    </w:pPr>
    <w:rPr>
      <w:lang w:eastAsia="en-US"/>
    </w:rPr>
  </w:style>
  <w:style w:type="paragraph" w:styleId="ListBullet">
    <w:name w:val="List Bullet"/>
    <w:basedOn w:val="Normal"/>
    <w:rsid w:val="0068148C"/>
    <w:pPr>
      <w:numPr>
        <w:numId w:val="3"/>
      </w:numPr>
      <w:spacing w:after="240"/>
      <w:jc w:val="both"/>
    </w:pPr>
    <w:rPr>
      <w:lang w:eastAsia="en-US"/>
    </w:rPr>
  </w:style>
  <w:style w:type="paragraph" w:customStyle="1" w:styleId="ListBullet1">
    <w:name w:val="List Bullet 1"/>
    <w:basedOn w:val="Text1"/>
    <w:rsid w:val="0068148C"/>
    <w:pPr>
      <w:numPr>
        <w:numId w:val="33"/>
      </w:numPr>
      <w:tabs>
        <w:tab w:val="clear" w:pos="765"/>
      </w:tabs>
      <w:ind w:left="720" w:hanging="360"/>
    </w:pPr>
    <w:rPr>
      <w:lang w:val="en-GB" w:eastAsia="en-US"/>
    </w:rPr>
  </w:style>
  <w:style w:type="paragraph" w:styleId="ListBullet2">
    <w:name w:val="List Bullet 2"/>
    <w:basedOn w:val="Normal"/>
    <w:rsid w:val="0068148C"/>
    <w:pPr>
      <w:numPr>
        <w:numId w:val="34"/>
      </w:numPr>
      <w:spacing w:after="240"/>
      <w:jc w:val="both"/>
    </w:pPr>
    <w:rPr>
      <w:lang w:eastAsia="en-US"/>
    </w:rPr>
  </w:style>
  <w:style w:type="paragraph" w:styleId="ListBullet3">
    <w:name w:val="List Bullet 3"/>
    <w:basedOn w:val="Normal"/>
    <w:rsid w:val="0068148C"/>
    <w:pPr>
      <w:numPr>
        <w:numId w:val="35"/>
      </w:numPr>
      <w:spacing w:after="240"/>
      <w:jc w:val="both"/>
    </w:pPr>
    <w:rPr>
      <w:lang w:eastAsia="en-US"/>
    </w:rPr>
  </w:style>
  <w:style w:type="paragraph" w:styleId="ListBullet4">
    <w:name w:val="List Bullet 4"/>
    <w:basedOn w:val="Normal"/>
    <w:rsid w:val="0068148C"/>
    <w:pPr>
      <w:numPr>
        <w:numId w:val="36"/>
      </w:numPr>
      <w:spacing w:after="240"/>
      <w:jc w:val="both"/>
    </w:pPr>
    <w:rPr>
      <w:lang w:eastAsia="en-US"/>
    </w:rPr>
  </w:style>
  <w:style w:type="paragraph" w:customStyle="1" w:styleId="ListDash">
    <w:name w:val="List Dash"/>
    <w:basedOn w:val="Normal"/>
    <w:rsid w:val="0068148C"/>
    <w:pPr>
      <w:numPr>
        <w:numId w:val="37"/>
      </w:numPr>
      <w:spacing w:after="240"/>
      <w:jc w:val="both"/>
    </w:pPr>
    <w:rPr>
      <w:lang w:eastAsia="en-US"/>
    </w:rPr>
  </w:style>
  <w:style w:type="paragraph" w:customStyle="1" w:styleId="ListDash1">
    <w:name w:val="List Dash 1"/>
    <w:basedOn w:val="Text1"/>
    <w:rsid w:val="0068148C"/>
    <w:pPr>
      <w:numPr>
        <w:numId w:val="38"/>
      </w:numPr>
      <w:tabs>
        <w:tab w:val="clear" w:pos="765"/>
      </w:tabs>
      <w:ind w:left="720" w:hanging="360"/>
    </w:pPr>
    <w:rPr>
      <w:lang w:val="en-GB" w:eastAsia="en-US"/>
    </w:rPr>
  </w:style>
  <w:style w:type="paragraph" w:customStyle="1" w:styleId="ListDash2">
    <w:name w:val="List Dash 2"/>
    <w:basedOn w:val="Normal"/>
    <w:rsid w:val="0068148C"/>
    <w:pPr>
      <w:numPr>
        <w:numId w:val="39"/>
      </w:numPr>
      <w:spacing w:after="240"/>
      <w:jc w:val="both"/>
    </w:pPr>
    <w:rPr>
      <w:lang w:eastAsia="en-US"/>
    </w:rPr>
  </w:style>
  <w:style w:type="paragraph" w:customStyle="1" w:styleId="ListDash3">
    <w:name w:val="List Dash 3"/>
    <w:basedOn w:val="Normal"/>
    <w:link w:val="ListDash3Char"/>
    <w:rsid w:val="0068148C"/>
    <w:pPr>
      <w:numPr>
        <w:numId w:val="40"/>
      </w:numPr>
      <w:spacing w:after="240"/>
      <w:jc w:val="both"/>
    </w:pPr>
    <w:rPr>
      <w:lang w:eastAsia="en-US"/>
    </w:rPr>
  </w:style>
  <w:style w:type="paragraph" w:customStyle="1" w:styleId="ListDash4">
    <w:name w:val="List Dash 4"/>
    <w:basedOn w:val="Normal"/>
    <w:rsid w:val="0068148C"/>
    <w:pPr>
      <w:numPr>
        <w:numId w:val="41"/>
      </w:numPr>
      <w:spacing w:after="240"/>
      <w:jc w:val="both"/>
    </w:pPr>
    <w:rPr>
      <w:lang w:eastAsia="en-US"/>
    </w:rPr>
  </w:style>
  <w:style w:type="paragraph" w:styleId="ListNumber">
    <w:name w:val="List Number"/>
    <w:basedOn w:val="Normal"/>
    <w:rsid w:val="0068148C"/>
    <w:pPr>
      <w:numPr>
        <w:numId w:val="42"/>
      </w:numPr>
      <w:spacing w:after="240"/>
      <w:jc w:val="both"/>
    </w:pPr>
    <w:rPr>
      <w:lang w:eastAsia="en-US"/>
    </w:rPr>
  </w:style>
  <w:style w:type="paragraph" w:customStyle="1" w:styleId="ListNumber1">
    <w:name w:val="List Number 1"/>
    <w:basedOn w:val="Text1"/>
    <w:rsid w:val="0068148C"/>
    <w:pPr>
      <w:numPr>
        <w:numId w:val="43"/>
      </w:numPr>
      <w:tabs>
        <w:tab w:val="clear" w:pos="1191"/>
        <w:tab w:val="num" w:pos="360"/>
      </w:tabs>
      <w:ind w:left="482" w:firstLine="0"/>
    </w:pPr>
    <w:rPr>
      <w:lang w:val="en-GB" w:eastAsia="en-US"/>
    </w:rPr>
  </w:style>
  <w:style w:type="paragraph" w:styleId="ListNumber2">
    <w:name w:val="List Number 2"/>
    <w:basedOn w:val="Normal"/>
    <w:rsid w:val="0068148C"/>
    <w:pPr>
      <w:numPr>
        <w:numId w:val="44"/>
      </w:numPr>
      <w:spacing w:after="240"/>
      <w:jc w:val="both"/>
    </w:pPr>
    <w:rPr>
      <w:lang w:eastAsia="en-US"/>
    </w:rPr>
  </w:style>
  <w:style w:type="paragraph" w:styleId="ListNumber3">
    <w:name w:val="List Number 3"/>
    <w:basedOn w:val="Normal"/>
    <w:rsid w:val="0068148C"/>
    <w:pPr>
      <w:numPr>
        <w:numId w:val="45"/>
      </w:numPr>
      <w:spacing w:after="240"/>
      <w:jc w:val="both"/>
    </w:pPr>
    <w:rPr>
      <w:lang w:eastAsia="en-US"/>
    </w:rPr>
  </w:style>
  <w:style w:type="paragraph" w:styleId="ListNumber4">
    <w:name w:val="List Number 4"/>
    <w:basedOn w:val="Normal"/>
    <w:rsid w:val="0068148C"/>
    <w:pPr>
      <w:numPr>
        <w:numId w:val="46"/>
      </w:numPr>
      <w:spacing w:after="240"/>
      <w:jc w:val="both"/>
    </w:pPr>
    <w:rPr>
      <w:lang w:eastAsia="en-US"/>
    </w:rPr>
  </w:style>
  <w:style w:type="paragraph" w:customStyle="1" w:styleId="ListNumberLevel2">
    <w:name w:val="List Number (Level 2)"/>
    <w:basedOn w:val="Normal"/>
    <w:rsid w:val="0068148C"/>
    <w:pPr>
      <w:numPr>
        <w:ilvl w:val="1"/>
        <w:numId w:val="42"/>
      </w:numPr>
      <w:spacing w:after="240"/>
      <w:jc w:val="both"/>
    </w:pPr>
    <w:rPr>
      <w:lang w:eastAsia="en-US"/>
    </w:rPr>
  </w:style>
  <w:style w:type="paragraph" w:customStyle="1" w:styleId="ListNumber1Level2">
    <w:name w:val="List Number 1 (Level 2)"/>
    <w:basedOn w:val="Text1"/>
    <w:rsid w:val="0068148C"/>
    <w:pPr>
      <w:numPr>
        <w:ilvl w:val="1"/>
        <w:numId w:val="43"/>
      </w:numPr>
      <w:tabs>
        <w:tab w:val="clear" w:pos="1899"/>
        <w:tab w:val="num" w:pos="360"/>
      </w:tabs>
      <w:ind w:left="482" w:firstLine="0"/>
    </w:pPr>
    <w:rPr>
      <w:lang w:val="en-GB" w:eastAsia="en-US"/>
    </w:rPr>
  </w:style>
  <w:style w:type="paragraph" w:customStyle="1" w:styleId="ListNumber2Level2">
    <w:name w:val="List Number 2 (Level 2)"/>
    <w:basedOn w:val="Normal"/>
    <w:rsid w:val="0068148C"/>
    <w:pPr>
      <w:numPr>
        <w:ilvl w:val="1"/>
        <w:numId w:val="44"/>
      </w:numPr>
      <w:spacing w:after="240"/>
      <w:jc w:val="both"/>
    </w:pPr>
    <w:rPr>
      <w:lang w:eastAsia="en-US"/>
    </w:rPr>
  </w:style>
  <w:style w:type="paragraph" w:customStyle="1" w:styleId="ListNumber3Level2">
    <w:name w:val="List Number 3 (Level 2)"/>
    <w:basedOn w:val="Normal"/>
    <w:rsid w:val="0068148C"/>
    <w:pPr>
      <w:numPr>
        <w:ilvl w:val="1"/>
        <w:numId w:val="45"/>
      </w:numPr>
      <w:spacing w:after="240"/>
      <w:jc w:val="both"/>
    </w:pPr>
    <w:rPr>
      <w:lang w:eastAsia="en-US"/>
    </w:rPr>
  </w:style>
  <w:style w:type="paragraph" w:customStyle="1" w:styleId="ListNumber4Level2">
    <w:name w:val="List Number 4 (Level 2)"/>
    <w:basedOn w:val="Normal"/>
    <w:rsid w:val="0068148C"/>
    <w:pPr>
      <w:numPr>
        <w:ilvl w:val="1"/>
        <w:numId w:val="46"/>
      </w:numPr>
      <w:spacing w:after="240"/>
      <w:jc w:val="both"/>
    </w:pPr>
    <w:rPr>
      <w:lang w:eastAsia="en-US"/>
    </w:rPr>
  </w:style>
  <w:style w:type="paragraph" w:customStyle="1" w:styleId="ListNumberLevel3">
    <w:name w:val="List Number (Level 3)"/>
    <w:basedOn w:val="Normal"/>
    <w:rsid w:val="0068148C"/>
    <w:pPr>
      <w:numPr>
        <w:ilvl w:val="2"/>
        <w:numId w:val="42"/>
      </w:numPr>
      <w:spacing w:after="240"/>
      <w:jc w:val="both"/>
    </w:pPr>
    <w:rPr>
      <w:lang w:eastAsia="en-US"/>
    </w:rPr>
  </w:style>
  <w:style w:type="paragraph" w:customStyle="1" w:styleId="ListNumber1Level3">
    <w:name w:val="List Number 1 (Level 3)"/>
    <w:basedOn w:val="Text1"/>
    <w:rsid w:val="0068148C"/>
    <w:pPr>
      <w:numPr>
        <w:ilvl w:val="2"/>
        <w:numId w:val="43"/>
      </w:numPr>
      <w:tabs>
        <w:tab w:val="clear" w:pos="2608"/>
        <w:tab w:val="num" w:pos="360"/>
      </w:tabs>
      <w:ind w:left="482" w:firstLine="0"/>
    </w:pPr>
    <w:rPr>
      <w:lang w:val="en-GB" w:eastAsia="en-US"/>
    </w:rPr>
  </w:style>
  <w:style w:type="paragraph" w:customStyle="1" w:styleId="ListNumber2Level3">
    <w:name w:val="List Number 2 (Level 3)"/>
    <w:basedOn w:val="Normal"/>
    <w:rsid w:val="0068148C"/>
    <w:pPr>
      <w:numPr>
        <w:ilvl w:val="2"/>
        <w:numId w:val="44"/>
      </w:numPr>
      <w:spacing w:after="240"/>
      <w:jc w:val="both"/>
    </w:pPr>
    <w:rPr>
      <w:lang w:eastAsia="en-US"/>
    </w:rPr>
  </w:style>
  <w:style w:type="paragraph" w:customStyle="1" w:styleId="ListNumber3Level3">
    <w:name w:val="List Number 3 (Level 3)"/>
    <w:basedOn w:val="Normal"/>
    <w:rsid w:val="0068148C"/>
    <w:pPr>
      <w:numPr>
        <w:ilvl w:val="2"/>
        <w:numId w:val="45"/>
      </w:numPr>
      <w:spacing w:after="240"/>
      <w:jc w:val="both"/>
    </w:pPr>
    <w:rPr>
      <w:lang w:eastAsia="en-US"/>
    </w:rPr>
  </w:style>
  <w:style w:type="paragraph" w:customStyle="1" w:styleId="ListNumber4Level3">
    <w:name w:val="List Number 4 (Level 3)"/>
    <w:basedOn w:val="Normal"/>
    <w:rsid w:val="0068148C"/>
    <w:pPr>
      <w:numPr>
        <w:ilvl w:val="2"/>
        <w:numId w:val="46"/>
      </w:numPr>
      <w:spacing w:after="240"/>
      <w:jc w:val="both"/>
    </w:pPr>
    <w:rPr>
      <w:lang w:eastAsia="en-US"/>
    </w:rPr>
  </w:style>
  <w:style w:type="paragraph" w:customStyle="1" w:styleId="ListNumberLevel4">
    <w:name w:val="List Number (Level 4)"/>
    <w:basedOn w:val="Normal"/>
    <w:rsid w:val="0068148C"/>
    <w:pPr>
      <w:numPr>
        <w:ilvl w:val="3"/>
        <w:numId w:val="42"/>
      </w:numPr>
      <w:spacing w:after="240"/>
      <w:jc w:val="both"/>
    </w:pPr>
    <w:rPr>
      <w:lang w:eastAsia="en-US"/>
    </w:rPr>
  </w:style>
  <w:style w:type="paragraph" w:customStyle="1" w:styleId="ListNumber1Level4">
    <w:name w:val="List Number 1 (Level 4)"/>
    <w:basedOn w:val="Text1"/>
    <w:rsid w:val="0068148C"/>
    <w:pPr>
      <w:numPr>
        <w:ilvl w:val="3"/>
        <w:numId w:val="43"/>
      </w:numPr>
      <w:tabs>
        <w:tab w:val="clear" w:pos="3317"/>
        <w:tab w:val="num" w:pos="360"/>
      </w:tabs>
      <w:ind w:left="482" w:firstLine="0"/>
    </w:pPr>
    <w:rPr>
      <w:lang w:val="en-GB" w:eastAsia="en-US"/>
    </w:rPr>
  </w:style>
  <w:style w:type="paragraph" w:customStyle="1" w:styleId="ListNumber2Level4">
    <w:name w:val="List Number 2 (Level 4)"/>
    <w:basedOn w:val="Normal"/>
    <w:rsid w:val="0068148C"/>
    <w:pPr>
      <w:numPr>
        <w:ilvl w:val="3"/>
        <w:numId w:val="44"/>
      </w:numPr>
      <w:spacing w:after="240"/>
      <w:jc w:val="both"/>
    </w:pPr>
    <w:rPr>
      <w:lang w:eastAsia="en-US"/>
    </w:rPr>
  </w:style>
  <w:style w:type="paragraph" w:customStyle="1" w:styleId="ListNumber3Level4">
    <w:name w:val="List Number 3 (Level 4)"/>
    <w:basedOn w:val="Normal"/>
    <w:rsid w:val="0068148C"/>
    <w:pPr>
      <w:numPr>
        <w:ilvl w:val="3"/>
        <w:numId w:val="45"/>
      </w:numPr>
      <w:spacing w:after="240"/>
      <w:jc w:val="both"/>
    </w:pPr>
    <w:rPr>
      <w:lang w:eastAsia="en-US"/>
    </w:rPr>
  </w:style>
  <w:style w:type="paragraph" w:customStyle="1" w:styleId="ListNumber4Level4">
    <w:name w:val="List Number 4 (Level 4)"/>
    <w:basedOn w:val="Normal"/>
    <w:rsid w:val="0068148C"/>
    <w:pPr>
      <w:numPr>
        <w:ilvl w:val="3"/>
        <w:numId w:val="46"/>
      </w:numPr>
      <w:spacing w:after="240"/>
      <w:jc w:val="both"/>
    </w:pPr>
    <w:rPr>
      <w:lang w:eastAsia="en-US"/>
    </w:rPr>
  </w:style>
  <w:style w:type="paragraph" w:customStyle="1" w:styleId="NumPar4">
    <w:name w:val="NumPar 4"/>
    <w:basedOn w:val="Heading4"/>
    <w:next w:val="Normal"/>
    <w:rsid w:val="0068148C"/>
    <w:pPr>
      <w:keepNext w:val="0"/>
      <w:keepLines w:val="0"/>
      <w:numPr>
        <w:ilvl w:val="3"/>
      </w:numPr>
      <w:spacing w:before="0" w:after="240"/>
      <w:ind w:left="567" w:hanging="85"/>
      <w:jc w:val="both"/>
      <w:outlineLvl w:val="9"/>
    </w:pPr>
    <w:rPr>
      <w:rFonts w:ascii="Times New Roman" w:eastAsia="Times New Roman" w:hAnsi="Times New Roman" w:cs="Times New Roman"/>
      <w:bCs w:val="0"/>
      <w:i w:val="0"/>
      <w:iCs w:val="0"/>
      <w:noProof w:val="0"/>
      <w:color w:val="auto"/>
      <w:sz w:val="24"/>
    </w:rPr>
  </w:style>
  <w:style w:type="character" w:customStyle="1" w:styleId="ListDash3Char">
    <w:name w:val="List Dash 3 Char"/>
    <w:link w:val="ListDash3"/>
    <w:rsid w:val="0068148C"/>
    <w:rPr>
      <w:rFonts w:ascii="Times New Roman" w:eastAsia="Times New Roman" w:hAnsi="Times New Roman" w:cs="Times New Roman"/>
      <w:sz w:val="24"/>
      <w:szCs w:val="20"/>
      <w:lang w:val="en-GB"/>
    </w:rPr>
  </w:style>
  <w:style w:type="paragraph" w:customStyle="1" w:styleId="normal2">
    <w:name w:val="normal2"/>
    <w:basedOn w:val="Normal"/>
    <w:rsid w:val="0068148C"/>
    <w:pPr>
      <w:spacing w:before="120" w:line="312" w:lineRule="atLeast"/>
      <w:jc w:val="both"/>
    </w:pPr>
    <w:rPr>
      <w:szCs w:val="24"/>
      <w:lang w:eastAsia="en-GB"/>
    </w:rPr>
  </w:style>
  <w:style w:type="character" w:customStyle="1" w:styleId="ilfuvd">
    <w:name w:val="ilfuvd"/>
    <w:rsid w:val="0068148C"/>
  </w:style>
  <w:style w:type="paragraph" w:customStyle="1" w:styleId="1">
    <w:name w:val="1"/>
    <w:basedOn w:val="Normal"/>
    <w:link w:val="FootnoteReference"/>
    <w:qFormat/>
    <w:rsid w:val="0068148C"/>
    <w:pPr>
      <w:spacing w:after="160" w:line="240" w:lineRule="exact"/>
    </w:pPr>
    <w:rPr>
      <w:rFonts w:eastAsiaTheme="minorHAnsi" w:cstheme="minorBidi"/>
      <w:szCs w:val="22"/>
      <w:vertAlign w:val="superscript"/>
      <w:lang w:val="en-US" w:eastAsia="en-US"/>
    </w:rPr>
  </w:style>
  <w:style w:type="character" w:styleId="UnresolvedMention">
    <w:name w:val="Unresolved Mention"/>
    <w:basedOn w:val="DefaultParagraphFont"/>
    <w:uiPriority w:val="99"/>
    <w:semiHidden/>
    <w:unhideWhenUsed/>
    <w:rsid w:val="00176378"/>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103693969">
      <w:bodyDiv w:val="1"/>
      <w:marLeft w:val="0"/>
      <w:marRight w:val="0"/>
      <w:marTop w:val="0"/>
      <w:marBottom w:val="0"/>
      <w:divBdr>
        <w:top w:val="none" w:sz="0" w:space="0" w:color="auto"/>
        <w:left w:val="none" w:sz="0" w:space="0" w:color="auto"/>
        <w:bottom w:val="none" w:sz="0" w:space="0" w:color="auto"/>
        <w:right w:val="none" w:sz="0" w:space="0" w:color="auto"/>
      </w:divBdr>
    </w:div>
    <w:div w:id="173959544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header" Target="header1.xml"/><Relationship Id="rId18" Type="http://schemas.openxmlformats.org/officeDocument/2006/relationships/hyperlink" Target="mailto:invoices@era.europa.eu" TargetMode="External"/><Relationship Id="rId26" Type="http://schemas.openxmlformats.org/officeDocument/2006/relationships/header" Target="header3.xml"/><Relationship Id="rId3" Type="http://schemas.openxmlformats.org/officeDocument/2006/relationships/customXml" Target="../customXml/item3.xml"/><Relationship Id="rId21" Type="http://schemas.microsoft.com/office/2016/09/relationships/commentsIds" Target="commentsIds.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hyperlink" Target="http://ec.europa.eu/eurostat/web/hicp/data/database" TargetMode="External"/><Relationship Id="rId25" Type="http://schemas.openxmlformats.org/officeDocument/2006/relationships/image" Target="media/image1.png"/><Relationship Id="rId2" Type="http://schemas.openxmlformats.org/officeDocument/2006/relationships/customXml" Target="../customXml/item2.xml"/><Relationship Id="rId16" Type="http://schemas.openxmlformats.org/officeDocument/2006/relationships/header" Target="header2.xml"/><Relationship Id="rId20" Type="http://schemas.microsoft.com/office/2011/relationships/commentsExtended" Target="commentsExtended.xml"/><Relationship Id="rId29" Type="http://schemas.openxmlformats.org/officeDocument/2006/relationships/footer" Target="footer4.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hyperlink" Target="http://ec.europa.eu/budget/contracts_grants/info_contracts/inforeuro/inforeuro_en.cfm" TargetMode="External"/><Relationship Id="rId32"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footer" Target="footer2.xml"/><Relationship Id="rId23" Type="http://schemas.openxmlformats.org/officeDocument/2006/relationships/hyperlink" Target="https://www.era.europa.eu/content/data-protection_en" TargetMode="External"/><Relationship Id="rId28" Type="http://schemas.openxmlformats.org/officeDocument/2006/relationships/header" Target="header4.xml"/><Relationship Id="rId10" Type="http://schemas.openxmlformats.org/officeDocument/2006/relationships/webSettings" Target="webSettings.xml"/><Relationship Id="rId19" Type="http://schemas.openxmlformats.org/officeDocument/2006/relationships/comments" Target="comments.xml"/><Relationship Id="rId31" Type="http://schemas.microsoft.com/office/2011/relationships/people" Target="people.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footer" Target="footer1.xml"/><Relationship Id="rId22" Type="http://schemas.microsoft.com/office/2018/08/relationships/commentsExtensible" Target="commentsExtensible.xml"/><Relationship Id="rId27" Type="http://schemas.openxmlformats.org/officeDocument/2006/relationships/footer" Target="footer3.xml"/><Relationship Id="rId30" Type="http://schemas.openxmlformats.org/officeDocument/2006/relationships/fontTable" Target="fontTable.xml"/></Relationships>
</file>

<file path=word/_rels/footnotes.xml.rels><?xml version="1.0" encoding="UTF-8" standalone="yes"?>
<Relationships xmlns="http://schemas.openxmlformats.org/package/2006/relationships"><Relationship Id="rId3" Type="http://schemas.openxmlformats.org/officeDocument/2006/relationships/hyperlink" Target="http://myintracomm.ec.testa.eu/budgweb/EN/imp/procurement/Pages/imp-080-030-010_contracts.aspx" TargetMode="External"/><Relationship Id="rId2" Type="http://schemas.openxmlformats.org/officeDocument/2006/relationships/hyperlink" Target="http://myintracomm.ec.testa.eu/budgweb/EN/imp/procurement/Documents/ipr-note-en.pdf" TargetMode="External"/><Relationship Id="rId1" Type="http://schemas.openxmlformats.org/officeDocument/2006/relationships/hyperlink" Target="https://eur-lex.europa.eu/legal-content/EN/TXT/PDF/?uri=CELEX:32018R1725&amp;from=EN" TargetMode="External"/><Relationship Id="rId6" Type="http://schemas.openxmlformats.org/officeDocument/2006/relationships/hyperlink" Target="https://eur-lex.europa.eu/legal-content/EN/TXT/?uri=CELEX%3A32024R2509&amp;qid=1777281661453" TargetMode="External"/><Relationship Id="rId5" Type="http://schemas.openxmlformats.org/officeDocument/2006/relationships/hyperlink" Target="https://eur-lex.europa.eu/legal-content/EN/TXT/PDF/?uri=CELEX:32018R1725&amp;from=EN" TargetMode="External"/><Relationship Id="rId4" Type="http://schemas.openxmlformats.org/officeDocument/2006/relationships/hyperlink" Target="https://eur-lex.europa.eu/legal-content/EN/TXT/?uri=uriserv:OJ.L_.2016.119.01.0001.01.ENG" TargetMode="External"/></Relationships>
</file>

<file path=word/_rels/header2.xml.rels><?xml version="1.0" encoding="UTF-8" standalone="yes"?>
<Relationships xmlns="http://schemas.openxmlformats.org/package/2006/relationships"><Relationship Id="rId1" Type="http://schemas.openxmlformats.org/officeDocument/2006/relationships/image" Target="media/image1.png"/></Relationships>
</file>

<file path=word/_rels/header4.xml.rels><?xml version="1.0" encoding="UTF-8" standalone="yes"?>
<Relationships xmlns="http://schemas.openxmlformats.org/package/2006/relationships"><Relationship Id="rId1" Type="http://schemas.openxmlformats.org/officeDocument/2006/relationships/image" Target="media/image1.png"/></Relationships>
</file>

<file path=word/theme/theme1.xml><?xml version="1.0" encoding="utf-8"?>
<a:theme xmlns:a="http://schemas.openxmlformats.org/drawingml/2006/main" name="Office Theme">
  <a:themeElements>
    <a:clrScheme name="ERA decade">
      <a:dk1>
        <a:srgbClr val="002034"/>
      </a:dk1>
      <a:lt1>
        <a:srgbClr val="FFFFFF"/>
      </a:lt1>
      <a:dk2>
        <a:srgbClr val="094595"/>
      </a:dk2>
      <a:lt2>
        <a:srgbClr val="FFFBE7"/>
      </a:lt2>
      <a:accent1>
        <a:srgbClr val="5D779C"/>
      </a:accent1>
      <a:accent2>
        <a:srgbClr val="CE554C"/>
      </a:accent2>
      <a:accent3>
        <a:srgbClr val="A0BFFF"/>
      </a:accent3>
      <a:accent4>
        <a:srgbClr val="985C9A"/>
      </a:accent4>
      <a:accent5>
        <a:srgbClr val="719FDD"/>
      </a:accent5>
      <a:accent6>
        <a:srgbClr val="FFD940"/>
      </a:accent6>
      <a:hlink>
        <a:srgbClr val="094595"/>
      </a:hlink>
      <a:folHlink>
        <a:srgbClr val="094595"/>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b:Sources xmlns:b="http://schemas.openxmlformats.org/officeDocument/2006/bibliography" xmlns="http://schemas.openxmlformats.org/officeDocument/2006/bibliography" SelectedStyle="\APA.XSL" StyleName="APA"/>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p:properties xmlns:p="http://schemas.microsoft.com/office/2006/metadata/properties" xmlns:xsi="http://www.w3.org/2001/XMLSchema-instance" xmlns:pc="http://schemas.microsoft.com/office/infopath/2007/PartnerControls">
  <documentManagement>
    <Project_x0020_Code xmlns="49592fe1-76b3-425e-9982-488f19897f48" xsi:nil="true"/>
    <Folder xmlns="ba09455e-51ef-4f38-a91d-f2f7d60984ac">1 - Preparation</Folder>
    <Procurement-file-Number xmlns="ba09455e-51ef-4f38-a91d-f2f7d60984ac">ERA-2022-3-OP</Procurement-file-Number>
    <TaxCatchAll xmlns="49592fe1-76b3-425e-9982-488f19897f48">
      <Value>76</Value>
      <Value>90</Value>
      <Value>70</Value>
    </TaxCatchAll>
    <_dlc_DocId xmlns="49592fe1-76b3-425e-9982-488f19897f48">INTID-630083874-1180</_dlc_DocId>
    <_dlc_DocIdUrl xmlns="49592fe1-76b3-425e-9982-488f19897f48">
      <Url>https://eraeuropaeu.sharepoint.com/sites/PUR/_layouts/15/DocIdRedir.aspx?ID=INTID-630083874-1180</Url>
      <Description>INTID-630083874-1180</Description>
    </_dlc_DocIdUrl>
    <_dlc_DocIdPersistId xmlns="49592fe1-76b3-425e-9982-488f19897f48" xsi:nil="true"/>
    <gf147c1d654543abacff4a31dfc45623 xmlns="49592fe1-76b3-425e-9982-488f19897f48">
      <Terms xmlns="http://schemas.microsoft.com/office/infopath/2007/PartnerControls">
        <TermInfo xmlns="http://schemas.microsoft.com/office/infopath/2007/PartnerControls">
          <TermName xmlns="http://schemas.microsoft.com/office/infopath/2007/PartnerControls">ERA</TermName>
          <TermId xmlns="http://schemas.microsoft.com/office/infopath/2007/PartnerControls">8287c6ea-6f12-4bfd-9fc9-6825fce534f5</TermId>
        </TermInfo>
      </Terms>
    </gf147c1d654543abacff4a31dfc45623>
    <g337828d867743cab065af36c4e1a31c xmlns="49592fe1-76b3-425e-9982-488f19897f48">
      <Terms xmlns="http://schemas.microsoft.com/office/infopath/2007/PartnerControls">
        <TermInfo xmlns="http://schemas.microsoft.com/office/infopath/2007/PartnerControls">
          <TermName xmlns="http://schemas.microsoft.com/office/infopath/2007/PartnerControls">PUR - Procurement</TermName>
          <TermId xmlns="http://schemas.microsoft.com/office/infopath/2007/PartnerControls">eb3b104a-10b0-4c90-b3b8-7a186b55b7aa</TermId>
        </TermInfo>
      </Terms>
    </g337828d867743cab065af36c4e1a31c>
    <TaxCatchAllLabel xmlns="49592fe1-76b3-425e-9982-488f19897f48" xsi:nil="true"/>
    <h70713ed90ce4adeabe454f2aabfa4ef xmlns="49592fe1-76b3-425e-9982-488f19897f48">
      <Terms xmlns="http://schemas.microsoft.com/office/infopath/2007/PartnerControls">
        <TermInfo xmlns="http://schemas.microsoft.com/office/infopath/2007/PartnerControls">
          <TermName xmlns="http://schemas.microsoft.com/office/infopath/2007/PartnerControls">Document</TermName>
          <TermId xmlns="http://schemas.microsoft.com/office/infopath/2007/PartnerControls">692695f4-c854-40e4-945b-ea8d7906ec8d</TermId>
        </TermInfo>
      </Terms>
    </h70713ed90ce4adeabe454f2aabfa4ef>
    <Market_x0020_ceiling xmlns="a972d1d7-6fe0-4ae3-9077-ecba48b4187f" xsi:nil="true"/>
    <Final_x0020_evaluation_x0020__x0028_real_x0020_date_x0029_ xmlns="a972d1d7-6fe0-4ae3-9077-ecba48b4187f" xsi:nil="true"/>
    <Contract_x0020_signature_x0020__x0028_real_x0020_date_x0029_ xmlns="a972d1d7-6fe0-4ae3-9077-ecba48b4187f" xsi:nil="true"/>
    <h07bbe1698b942ecb711cffe87a07061 xmlns="a972d1d7-6fe0-4ae3-9077-ecba48b4187f">
      <Terms xmlns="http://schemas.microsoft.com/office/infopath/2007/PartnerControls"/>
    </h07bbe1698b942ecb711cffe87a07061>
    <Type_x0020_of_x0020_the_x0020_Contract xmlns="a972d1d7-6fe0-4ae3-9077-ecba48b4187f" xsi:nil="true"/>
  </documentManagement>
</p:properties>
</file>

<file path=customXml/item4.xml><?xml version="1.0" encoding="utf-8"?>
<?mso-contentType ?>
<FormTemplates xmlns="http://schemas.microsoft.com/sharepoint/v3/contenttype/forms"/>
</file>

<file path=customXml/item5.xml><?xml version="1.0" encoding="utf-8"?>
<?mso-contentType ?>
<SharedContentType xmlns="Microsoft.SharePoint.Taxonomy.ContentTypeSync" SourceId="ec698c8c-469b-4390-ad13-30cd69364034" ContentTypeId="0x010100ED194B9F7C15044CBD43C025EAD2ECAB" PreviousValue="true"/>
</file>

<file path=customXml/item6.xml><?xml version="1.0" encoding="utf-8"?>
<ct:contentTypeSchema xmlns:ct="http://schemas.microsoft.com/office/2006/metadata/contentType" xmlns:ma="http://schemas.microsoft.com/office/2006/metadata/properties/metaAttributes" ct:_="" ma:_="" ma:contentTypeName="Procurement document" ma:contentTypeID="0x010100ED194B9F7C15044CBD43C025EAD2ECAB020069004E7E54FCC6459582F70381644158" ma:contentTypeVersion="2272" ma:contentTypeDescription="" ma:contentTypeScope="" ma:versionID="a56f6c3a74e8dae84197b8b6ac62452a">
  <xsd:schema xmlns:xsd="http://www.w3.org/2001/XMLSchema" xmlns:xs="http://www.w3.org/2001/XMLSchema" xmlns:p="http://schemas.microsoft.com/office/2006/metadata/properties" xmlns:ns2="49592fe1-76b3-425e-9982-488f19897f48" xmlns:ns3="ba09455e-51ef-4f38-a91d-f2f7d60984ac" xmlns:ns4="a972d1d7-6fe0-4ae3-9077-ecba48b4187f" targetNamespace="http://schemas.microsoft.com/office/2006/metadata/properties" ma:root="true" ma:fieldsID="4ff0ea24b1f750f80adacc08c73aced5" ns2:_="" ns3:_="" ns4:_="">
    <xsd:import namespace="49592fe1-76b3-425e-9982-488f19897f48"/>
    <xsd:import namespace="ba09455e-51ef-4f38-a91d-f2f7d60984ac"/>
    <xsd:import namespace="a972d1d7-6fe0-4ae3-9077-ecba48b4187f"/>
    <xsd:element name="properties">
      <xsd:complexType>
        <xsd:sequence>
          <xsd:element name="documentManagement">
            <xsd:complexType>
              <xsd:all>
                <xsd:element ref="ns2:_dlc_DocIdUrl" minOccurs="0"/>
                <xsd:element ref="ns3:Folder" minOccurs="0"/>
                <xsd:element ref="ns3:Procurement-file-Number" minOccurs="0"/>
                <xsd:element ref="ns4:Type_x0020_of_x0020_the_x0020_Contract" minOccurs="0"/>
                <xsd:element ref="ns2:TaxCatchAllLabel" minOccurs="0"/>
                <xsd:element ref="ns2:TaxCatchAll" minOccurs="0"/>
                <xsd:element ref="ns2:gf147c1d654543abacff4a31dfc45623" minOccurs="0"/>
                <xsd:element ref="ns2:g337828d867743cab065af36c4e1a31c" minOccurs="0"/>
                <xsd:element ref="ns2:h70713ed90ce4adeabe454f2aabfa4ef" minOccurs="0"/>
                <xsd:element ref="ns2:_dlc_DocId" minOccurs="0"/>
                <xsd:element ref="ns2:Project_x0020_Code" minOccurs="0"/>
                <xsd:element ref="ns2:_dlc_DocIdPersistId" minOccurs="0"/>
                <xsd:element ref="ns4:h07bbe1698b942ecb711cffe87a07061" minOccurs="0"/>
                <xsd:element ref="ns4:Contract_x0020_signature_x0020__x0028_real_x0020_date_x0029_" minOccurs="0"/>
                <xsd:element ref="ns4:Final_x0020_evaluation_x0020__x0028_real_x0020_date_x0029_" minOccurs="0"/>
                <xsd:element ref="ns4:Market_x0020_ceiling" minOccurs="0"/>
                <xsd:element ref="ns4:MediaServiceMetadata" minOccurs="0"/>
                <xsd:element ref="ns4:MediaServiceFastMetadata" minOccurs="0"/>
                <xsd:element ref="ns4:MediaServiceSearchProperties" minOccurs="0"/>
                <xsd:element ref="ns4: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9592fe1-76b3-425e-9982-488f19897f48" elementFormDefault="qualified">
    <xsd:import namespace="http://schemas.microsoft.com/office/2006/documentManagement/types"/>
    <xsd:import namespace="http://schemas.microsoft.com/office/infopath/2007/PartnerControls"/>
    <xsd:element name="_dlc_DocIdUrl" ma:index="4" nillable="true" ma:displayName="Document ID" ma:description="Permanent link to this document." ma:hidden="true" ma:internalName="_dlc_DocIdUrl"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TaxCatchAllLabel" ma:index="8" nillable="true" ma:displayName="Taxonomy Catch All Column1" ma:hidden="true" ma:list="{f1d41f6d-bbc8-4942-82dc-4b992475efb8}" ma:internalName="TaxCatchAllLabel" ma:readOnly="true" ma:showField="CatchAllDataLabel" ma:web="ba09455e-51ef-4f38-a91d-f2f7d60984ac">
      <xsd:complexType>
        <xsd:complexContent>
          <xsd:extension base="dms:MultiChoiceLookup">
            <xsd:sequence>
              <xsd:element name="Value" type="dms:Lookup" maxOccurs="unbounded" minOccurs="0" nillable="true"/>
            </xsd:sequence>
          </xsd:extension>
        </xsd:complexContent>
      </xsd:complexType>
    </xsd:element>
    <xsd:element name="TaxCatchAll" ma:index="9" nillable="true" ma:displayName="Taxonomy Catch All Column" ma:hidden="true" ma:list="{f1d41f6d-bbc8-4942-82dc-4b992475efb8}" ma:internalName="TaxCatchAll" ma:readOnly="false" ma:showField="CatchAllData" ma:web="ba09455e-51ef-4f38-a91d-f2f7d60984ac">
      <xsd:complexType>
        <xsd:complexContent>
          <xsd:extension base="dms:MultiChoiceLookup">
            <xsd:sequence>
              <xsd:element name="Value" type="dms:Lookup" maxOccurs="unbounded" minOccurs="0" nillable="true"/>
            </xsd:sequence>
          </xsd:extension>
        </xsd:complexContent>
      </xsd:complexType>
    </xsd:element>
    <xsd:element name="gf147c1d654543abacff4a31dfc45623" ma:index="10" ma:taxonomy="true" ma:internalName="gf147c1d654543abacff4a31dfc45623" ma:taxonomyFieldName="Origin_x002d_Author" ma:displayName="Origin-Author" ma:readOnly="false" ma:default="70;#ERA|8287c6ea-6f12-4bfd-9fc9-6825fce534f5" ma:fieldId="{0f147c1d-6545-43ab-acff-4a31dfc45623}" ma:sspId="ec698c8c-469b-4390-ad13-30cd69364034" ma:termSetId="3bd325ee-ad60-4d4f-86e3-57acc143124f" ma:anchorId="00000000-0000-0000-0000-000000000000" ma:open="false" ma:isKeyword="false">
      <xsd:complexType>
        <xsd:sequence>
          <xsd:element ref="pc:Terms" minOccurs="0" maxOccurs="1"/>
        </xsd:sequence>
      </xsd:complexType>
    </xsd:element>
    <xsd:element name="g337828d867743cab065af36c4e1a31c" ma:index="11" ma:taxonomy="true" ma:internalName="g337828d867743cab065af36c4e1a31c" ma:taxonomyFieldName="Process" ma:displayName="Process" ma:indexed="true" ma:readOnly="false" ma:fieldId="{0337828d-8677-43ca-b065-af36c4e1a31c}" ma:sspId="ec698c8c-469b-4390-ad13-30cd69364034" ma:termSetId="41c32b1e-eebd-43d7-92b4-2a0b44ea6647" ma:anchorId="00000000-0000-0000-0000-000000000000" ma:open="false" ma:isKeyword="false">
      <xsd:complexType>
        <xsd:sequence>
          <xsd:element ref="pc:Terms" minOccurs="0" maxOccurs="1"/>
        </xsd:sequence>
      </xsd:complexType>
    </xsd:element>
    <xsd:element name="h70713ed90ce4adeabe454f2aabfa4ef" ma:index="12" ma:taxonomy="true" ma:internalName="h70713ed90ce4adeabe454f2aabfa4ef" ma:taxonomyFieldName="Document_x0020_type" ma:displayName="Document type" ma:readOnly="false" ma:fieldId="{170713ed-90ce-4ade-abe4-54f2aabfa4ef}" ma:sspId="ec698c8c-469b-4390-ad13-30cd69364034" ma:termSetId="07ece8fb-22f7-4a45-9bd0-d78559e8cddf" ma:anchorId="00000000-0000-0000-0000-000000000000" ma:open="false" ma:isKeyword="false">
      <xsd:complexType>
        <xsd:sequence>
          <xsd:element ref="pc:Terms" minOccurs="0" maxOccurs="1"/>
        </xsd:sequence>
      </xsd:complexType>
    </xsd:element>
    <xsd:element name="_dlc_DocId" ma:index="17" nillable="true" ma:displayName="Document ID Value" ma:description="The value of the document ID assigned to this item." ma:hidden="true" ma:internalName="_dlc_DocId" ma:readOnly="false">
      <xsd:simpleType>
        <xsd:restriction base="dms:Text"/>
      </xsd:simpleType>
    </xsd:element>
    <xsd:element name="Project_x0020_Code" ma:index="18" nillable="true" ma:displayName="Project Code" ma:description="Only if the project code exists" ma:hidden="true" ma:internalName="Project_x0020_Code" ma:readOnly="false">
      <xsd:simpleType>
        <xsd:restriction base="dms:Text">
          <xsd:maxLength value="255"/>
        </xsd:restriction>
      </xsd:simpleType>
    </xsd:element>
    <xsd:element name="_dlc_DocIdPersistId" ma:index="19" nillable="true" ma:displayName="Persist ID" ma:description="Keep ID on add." ma:hidden="true" ma:internalName="_dlc_DocIdPersistId" ma:readOnly="fals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ba09455e-51ef-4f38-a91d-f2f7d60984ac" elementFormDefault="qualified">
    <xsd:import namespace="http://schemas.microsoft.com/office/2006/documentManagement/types"/>
    <xsd:import namespace="http://schemas.microsoft.com/office/infopath/2007/PartnerControls"/>
    <xsd:element name="Folder" ma:index="5" nillable="true" ma:displayName="Folder" ma:format="Dropdown" ma:internalName="Folder" ma:readOnly="false">
      <xsd:simpleType>
        <xsd:restriction base="dms:Choice">
          <xsd:enumeration value="1 - Preparation"/>
          <xsd:enumeration value="2 - Publication"/>
          <xsd:enumeration value="3 - Opening"/>
          <xsd:enumeration value="4 - Offers"/>
          <xsd:enumeration value="5 - Evaluation"/>
          <xsd:enumeration value="6 - Award"/>
          <xsd:enumeration value="7 - Information letters"/>
        </xsd:restriction>
      </xsd:simpleType>
    </xsd:element>
    <xsd:element name="Procurement-file-Number" ma:index="6" nillable="true" ma:displayName="Procurement-file-Number" ma:default="N/A" ma:hidden="true" ma:internalName="Procurement_x002d_file_x002d_Number" ma:readOnly="false">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972d1d7-6fe0-4ae3-9077-ecba48b4187f" elementFormDefault="qualified">
    <xsd:import namespace="http://schemas.microsoft.com/office/2006/documentManagement/types"/>
    <xsd:import namespace="http://schemas.microsoft.com/office/infopath/2007/PartnerControls"/>
    <xsd:element name="Type_x0020_of_x0020_the_x0020_Contract" ma:index="7" nillable="true" ma:displayName="Type of the Contract" ma:default="Direct contract" ma:format="Dropdown" ma:hidden="true" ma:internalName="Type_x0020_of_x0020_the_x0020_Contract" ma:readOnly="false">
      <xsd:simpleType>
        <xsd:restriction base="dms:Choice">
          <xsd:enumeration value="Direct contract"/>
          <xsd:enumeration value="Framework Contract"/>
        </xsd:restriction>
      </xsd:simpleType>
    </xsd:element>
    <xsd:element name="h07bbe1698b942ecb711cffe87a07061" ma:index="23" nillable="true" ma:taxonomy="true" ma:internalName="h07bbe1698b942ecb711cffe87a07061" ma:taxonomyFieldName="Programme" ma:displayName="Programme" ma:readOnly="false" ma:default="" ma:fieldId="{107bbe16-98b9-42ec-b711-cffe87a07061}" ma:sspId="ec698c8c-469b-4390-ad13-30cd69364034" ma:termSetId="f41fdb3d-9e24-4085-8a0f-55b6726a29b5" ma:anchorId="00000000-0000-0000-0000-000000000000" ma:open="false" ma:isKeyword="false">
      <xsd:complexType>
        <xsd:sequence>
          <xsd:element ref="pc:Terms" minOccurs="0" maxOccurs="1"/>
        </xsd:sequence>
      </xsd:complexType>
    </xsd:element>
    <xsd:element name="Contract_x0020_signature_x0020__x0028_real_x0020_date_x0029_" ma:index="24" nillable="true" ma:displayName="Contract signature (real date)" ma:format="DateOnly" ma:hidden="true" ma:internalName="Contract_x0020_signature_x0020__x0028_real_x0020_date_x0029_" ma:readOnly="false">
      <xsd:simpleType>
        <xsd:restriction base="dms:DateTime"/>
      </xsd:simpleType>
    </xsd:element>
    <xsd:element name="Final_x0020_evaluation_x0020__x0028_real_x0020_date_x0029_" ma:index="25" nillable="true" ma:displayName="Final evaluation (real date)" ma:format="DateOnly" ma:hidden="true" ma:internalName="Final_x0020_evaluation_x0020__x0028_real_x0020_date_x0029_" ma:readOnly="false">
      <xsd:simpleType>
        <xsd:restriction base="dms:DateTime"/>
      </xsd:simpleType>
    </xsd:element>
    <xsd:element name="Market_x0020_ceiling" ma:index="26" nillable="true" ma:displayName="Market ceiling" ma:decimals="2" ma:hidden="true" ma:LCID="1036" ma:internalName="Market_x0020_ceiling" ma:readOnly="false">
      <xsd:simpleType>
        <xsd:restriction base="dms:Currency"/>
      </xsd:simpleType>
    </xsd:element>
    <xsd:element name="MediaServiceMetadata" ma:index="28" nillable="true" ma:displayName="MediaServiceMetadata" ma:hidden="true" ma:internalName="MediaServiceMetadata" ma:readOnly="true">
      <xsd:simpleType>
        <xsd:restriction base="dms:Note"/>
      </xsd:simpleType>
    </xsd:element>
    <xsd:element name="MediaServiceFastMetadata" ma:index="29" nillable="true" ma:displayName="MediaServiceFastMetadata" ma:hidden="true" ma:internalName="MediaServiceFastMetadata" ma:readOnly="true">
      <xsd:simpleType>
        <xsd:restriction base="dms:Note"/>
      </xsd:simpleType>
    </xsd:element>
    <xsd:element name="MediaServiceSearchProperties" ma:index="30" nillable="true" ma:displayName="MediaServiceSearchProperties" ma:hidden="true" ma:internalName="MediaServiceSearchProperties" ma:readOnly="true">
      <xsd:simpleType>
        <xsd:restriction base="dms:Note"/>
      </xsd:simpleType>
    </xsd:element>
    <xsd:element name="MediaServiceObjectDetectorVersions" ma:index="31" nillable="true" ma:displayName="MediaServiceObjectDetectorVersions" ma:hidden="true" ma:indexed="true" ma:internalName="MediaServiceObjectDetectorVersion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2318251-AC92-4415-9A2B-31FCFFDA81AF}">
  <ds:schemaRefs>
    <ds:schemaRef ds:uri="http://schemas.openxmlformats.org/officeDocument/2006/bibliography"/>
  </ds:schemaRefs>
</ds:datastoreItem>
</file>

<file path=customXml/itemProps2.xml><?xml version="1.0" encoding="utf-8"?>
<ds:datastoreItem xmlns:ds="http://schemas.openxmlformats.org/officeDocument/2006/customXml" ds:itemID="{1909E8B2-4430-479A-B5B3-7DC09B81561C}">
  <ds:schemaRefs>
    <ds:schemaRef ds:uri="http://schemas.microsoft.com/sharepoint/events"/>
  </ds:schemaRefs>
</ds:datastoreItem>
</file>

<file path=customXml/itemProps3.xml><?xml version="1.0" encoding="utf-8"?>
<ds:datastoreItem xmlns:ds="http://schemas.openxmlformats.org/officeDocument/2006/customXml" ds:itemID="{451F742A-3758-4E38-A3BB-678DFFFCBFAF}">
  <ds:schemaRefs>
    <ds:schemaRef ds:uri="http://schemas.microsoft.com/office/2006/metadata/properties"/>
    <ds:schemaRef ds:uri="http://schemas.microsoft.com/office/infopath/2007/PartnerControls"/>
    <ds:schemaRef ds:uri="49592fe1-76b3-425e-9982-488f19897f48"/>
    <ds:schemaRef ds:uri="ba09455e-51ef-4f38-a91d-f2f7d60984ac"/>
    <ds:schemaRef ds:uri="a972d1d7-6fe0-4ae3-9077-ecba48b4187f"/>
  </ds:schemaRefs>
</ds:datastoreItem>
</file>

<file path=customXml/itemProps4.xml><?xml version="1.0" encoding="utf-8"?>
<ds:datastoreItem xmlns:ds="http://schemas.openxmlformats.org/officeDocument/2006/customXml" ds:itemID="{053A9402-C74E-4790-8142-381EAB14B97B}">
  <ds:schemaRefs>
    <ds:schemaRef ds:uri="http://schemas.microsoft.com/sharepoint/v3/contenttype/forms"/>
  </ds:schemaRefs>
</ds:datastoreItem>
</file>

<file path=customXml/itemProps5.xml><?xml version="1.0" encoding="utf-8"?>
<ds:datastoreItem xmlns:ds="http://schemas.openxmlformats.org/officeDocument/2006/customXml" ds:itemID="{1EA6BE45-D189-40EF-BA30-F25B733E7993}">
  <ds:schemaRefs>
    <ds:schemaRef ds:uri="Microsoft.SharePoint.Taxonomy.ContentTypeSync"/>
  </ds:schemaRefs>
</ds:datastoreItem>
</file>

<file path=customXml/itemProps6.xml><?xml version="1.0" encoding="utf-8"?>
<ds:datastoreItem xmlns:ds="http://schemas.openxmlformats.org/officeDocument/2006/customXml" ds:itemID="{1E337F0B-2E61-407E-AE1A-37C7980E8A5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9592fe1-76b3-425e-9982-488f19897f48"/>
    <ds:schemaRef ds:uri="ba09455e-51ef-4f38-a91d-f2f7d60984ac"/>
    <ds:schemaRef ds:uri="a972d1d7-6fe0-4ae3-9077-ecba48b4187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25faedbb-f440-4315-83ee-6f7beb5e73f7}" enabled="0" method="" siteId="{25faedbb-f440-4315-83ee-6f7beb5e73f7}" removed="1"/>
</clbl:labelList>
</file>

<file path=docProps/app.xml><?xml version="1.0" encoding="utf-8"?>
<Properties xmlns="http://schemas.openxmlformats.org/officeDocument/2006/extended-properties" xmlns:vt="http://schemas.openxmlformats.org/officeDocument/2006/docPropsVTypes">
  <Template>Normal</Template>
  <TotalTime>2</TotalTime>
  <Pages>48</Pages>
  <Words>15056</Words>
  <Characters>85822</Characters>
  <Application>Microsoft Office Word</Application>
  <DocSecurity>0</DocSecurity>
  <Lines>715</Lines>
  <Paragraphs>201</Paragraphs>
  <ScaleCrop>false</ScaleCrop>
  <Company>European Railway Agency</Company>
  <LinksUpToDate>false</LinksUpToDate>
  <CharactersWithSpaces>100677</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BORRIELLO Thomas</dc:creator>
  <dc:description/>
  <cp:lastModifiedBy>BOIVENT Maxime</cp:lastModifiedBy>
  <cp:revision>51</cp:revision>
  <cp:lastPrinted>2016-06-07T14:34:00Z</cp:lastPrinted>
  <dcterms:created xsi:type="dcterms:W3CDTF">2018-11-21T14:49:00Z</dcterms:created>
  <dcterms:modified xsi:type="dcterms:W3CDTF">2026-06-15T08:36:00Z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0x010100ED194B9F7C15044CBD43C025EAD2ECAB020069004E7E54FCC6459582F70381644158</vt:lpwstr>
  </property>
  <property fmtid="{D5CDD505-2E9C-101B-9397-08002B2CF9AE}" pid="3" name="_dlc_DocIdItemGuid">
    <vt:lpwstr>040ee787-1236-4bb6-8a63-2f0aef87729c</vt:lpwstr>
  </property>
  <property fmtid="{D5CDD505-2E9C-101B-9397-08002B2CF9AE}" pid="4" name="Document_x0020_type">
    <vt:lpwstr>76;#Document|692695f4-c854-40e4-945b-ea8d7906ec8d</vt:lpwstr>
  </property>
  <property fmtid="{D5CDD505-2E9C-101B-9397-08002B2CF9AE}" pid="5" name="ABS">
    <vt:lpwstr>491;#05. Evaluation, Management and Resources|9f9117f7-1e8b-4faa-b934-61c8eb6161ac</vt:lpwstr>
  </property>
  <property fmtid="{D5CDD505-2E9C-101B-9397-08002B2CF9AE}" pid="6" name="Process">
    <vt:lpwstr>90;#PUR - Procurement|eb3b104a-10b0-4c90-b3b8-7a186b55b7aa</vt:lpwstr>
  </property>
  <property fmtid="{D5CDD505-2E9C-101B-9397-08002B2CF9AE}" pid="7" name="Origin_x002d_Author">
    <vt:lpwstr>70;#ERA|8287c6ea-6f12-4bfd-9fc9-6825fce534f5</vt:lpwstr>
  </property>
  <property fmtid="{D5CDD505-2E9C-101B-9397-08002B2CF9AE}" pid="8" name="Origin-Author">
    <vt:lpwstr>70;#ERA|8287c6ea-6f12-4bfd-9fc9-6825fce534f5</vt:lpwstr>
  </property>
  <property fmtid="{D5CDD505-2E9C-101B-9397-08002B2CF9AE}" pid="9" name="Document type">
    <vt:lpwstr>76;#Document|692695f4-c854-40e4-945b-ea8d7906ec8d</vt:lpwstr>
  </property>
  <property fmtid="{D5CDD505-2E9C-101B-9397-08002B2CF9AE}" pid="10" name="Applicable to">
    <vt:lpwstr>616;#ERA|138340aa-c496-4c20-838b-59838e14a4dd</vt:lpwstr>
  </property>
  <property fmtid="{D5CDD505-2E9C-101B-9397-08002B2CF9AE}" pid="11" name="d6a99a24ad8d40daa6faef244685dc83">
    <vt:lpwstr>05. Evaluation, Management and Resources|9f9117f7-1e8b-4faa-b934-61c8eb6161ac</vt:lpwstr>
  </property>
  <property fmtid="{D5CDD505-2E9C-101B-9397-08002B2CF9AE}" pid="12" name="idb508fb4be84cf2b59d0d83d698d173">
    <vt:lpwstr>ERA|138340aa-c496-4c20-838b-59838e14a4dd</vt:lpwstr>
  </property>
  <property fmtid="{D5CDD505-2E9C-101B-9397-08002B2CF9AE}" pid="13" name="Comments">
    <vt:lpwstr>Word</vt:lpwstr>
  </property>
  <property fmtid="{D5CDD505-2E9C-101B-9397-08002B2CF9AE}" pid="14" name="_docset_NoMedatataSyncRequired">
    <vt:lpwstr>False</vt:lpwstr>
  </property>
  <property fmtid="{D5CDD505-2E9C-101B-9397-08002B2CF9AE}" pid="15" name="Type of the Contract">
    <vt:lpwstr/>
  </property>
  <property fmtid="{D5CDD505-2E9C-101B-9397-08002B2CF9AE}" pid="16" name="Procurement-file-Status">
    <vt:lpwstr/>
  </property>
  <property fmtid="{D5CDD505-2E9C-101B-9397-08002B2CF9AE}" pid="17" name="Contractors">
    <vt:lpwstr/>
  </property>
  <property fmtid="{D5CDD505-2E9C-101B-9397-08002B2CF9AE}" pid="18" name="jae0555e23bc4a5e9e66c20803da5e5f">
    <vt:lpwstr/>
  </property>
  <property fmtid="{D5CDD505-2E9C-101B-9397-08002B2CF9AE}" pid="19" name="DocumentSetDescription">
    <vt:lpwstr/>
  </property>
  <property fmtid="{D5CDD505-2E9C-101B-9397-08002B2CF9AE}" pid="20" name="Direct contract">
    <vt:lpwstr/>
  </property>
  <property fmtid="{D5CDD505-2E9C-101B-9397-08002B2CF9AE}" pid="21" name="Procurement-file-type">
    <vt:lpwstr/>
  </property>
  <property fmtid="{D5CDD505-2E9C-101B-9397-08002B2CF9AE}" pid="22" name="gf147c1d654543abacff4a31dfc45623">
    <vt:lpwstr>ERA|8287c6ea-6f12-4bfd-9fc9-6825fce534f5</vt:lpwstr>
  </property>
  <property fmtid="{D5CDD505-2E9C-101B-9397-08002B2CF9AE}" pid="23" name="Procurement-file-Person in charge">
    <vt:lpwstr/>
  </property>
  <property fmtid="{D5CDD505-2E9C-101B-9397-08002B2CF9AE}" pid="24" name="Framework Contract">
    <vt:lpwstr/>
  </property>
  <property fmtid="{D5CDD505-2E9C-101B-9397-08002B2CF9AE}" pid="25" name="_ExtendedDescription">
    <vt:lpwstr/>
  </property>
  <property fmtid="{D5CDD505-2E9C-101B-9397-08002B2CF9AE}" pid="26" name="Procurement Evaluation">
    <vt:lpwstr/>
  </property>
  <property fmtid="{D5CDD505-2E9C-101B-9397-08002B2CF9AE}" pid="27" name="Procurement Request">
    <vt:lpwstr/>
  </property>
  <property fmtid="{D5CDD505-2E9C-101B-9397-08002B2CF9AE}" pid="28" name="procurement-file-url">
    <vt:lpwstr/>
  </property>
  <property fmtid="{D5CDD505-2E9C-101B-9397-08002B2CF9AE}" pid="29" name="Procuremetn Title">
    <vt:lpwstr/>
  </property>
  <property fmtid="{D5CDD505-2E9C-101B-9397-08002B2CF9AE}" pid="30" name="ERA Organisation">
    <vt:lpwstr/>
  </property>
  <property fmtid="{D5CDD505-2E9C-101B-9397-08002B2CF9AE}" pid="31" name="g337828d867743cab065af36c4e1a31c">
    <vt:lpwstr>PUR - Procurement|eb3b104a-10b0-4c90-b3b8-7a186b55b7aa</vt:lpwstr>
  </property>
  <property fmtid="{D5CDD505-2E9C-101B-9397-08002B2CF9AE}" pid="32" name="Budget-Line">
    <vt:lpwstr/>
  </property>
  <property fmtid="{D5CDD505-2E9C-101B-9397-08002B2CF9AE}" pid="33" name="Folder">
    <vt:lpwstr>1 - Preparation</vt:lpwstr>
  </property>
  <property fmtid="{D5CDD505-2E9C-101B-9397-08002B2CF9AE}" pid="34" name="lcac6766595348e28b6bea7c376e6ee3">
    <vt:lpwstr/>
  </property>
  <property fmtid="{D5CDD505-2E9C-101B-9397-08002B2CF9AE}" pid="35" name="Procurement-file-Number">
    <vt:lpwstr>ERA-2022-3-OP</vt:lpwstr>
  </property>
  <property fmtid="{D5CDD505-2E9C-101B-9397-08002B2CF9AE}" pid="36" name="h70713ed90ce4adeabe454f2aabfa4ef">
    <vt:lpwstr>Document|692695f4-c854-40e4-945b-ea8d7906ec8d</vt:lpwstr>
  </property>
  <property fmtid="{D5CDD505-2E9C-101B-9397-08002B2CF9AE}" pid="37" name="Procurement-file-Year">
    <vt:lpwstr/>
  </property>
  <property fmtid="{D5CDD505-2E9C-101B-9397-08002B2CF9AE}" pid="38" name="MediaServiceImageTags">
    <vt:lpwstr/>
  </property>
  <property fmtid="{D5CDD505-2E9C-101B-9397-08002B2CF9AE}" pid="39" name="ERA_x0020_Organisation">
    <vt:lpwstr/>
  </property>
  <property fmtid="{D5CDD505-2E9C-101B-9397-08002B2CF9AE}" pid="40" name="Programme">
    <vt:lpwstr/>
  </property>
</Properties>
</file>