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78" r:id="rId8"/>
    <p:sldMasterId id="2147483687" r:id="rId9"/>
  </p:sldMasterIdLst>
  <p:notesMasterIdLst>
    <p:notesMasterId r:id="rId19"/>
  </p:notesMasterIdLst>
  <p:handoutMasterIdLst>
    <p:handoutMasterId r:id="rId20"/>
  </p:handoutMasterIdLst>
  <p:sldIdLst>
    <p:sldId id="1073" r:id="rId10"/>
    <p:sldId id="1078" r:id="rId11"/>
    <p:sldId id="1103" r:id="rId12"/>
    <p:sldId id="296" r:id="rId13"/>
    <p:sldId id="1104" r:id="rId14"/>
    <p:sldId id="1099" r:id="rId15"/>
    <p:sldId id="1098" r:id="rId16"/>
    <p:sldId id="1107" r:id="rId17"/>
    <p:sldId id="1093"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FF"/>
    <a:srgbClr val="C76C48"/>
    <a:srgbClr val="364B7D"/>
    <a:srgbClr val="C730A0"/>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24/04/2024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24/04/2024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message:  ETCS &amp; ATO Specifications are fully mature and delivered according to the mandate/scope.</a:t>
            </a:r>
          </a:p>
          <a:p>
            <a:r>
              <a:rPr lang="en-GB"/>
              <a:t>Workshop:  N/A</a:t>
            </a:r>
          </a:p>
        </p:txBody>
      </p:sp>
      <p:sp>
        <p:nvSpPr>
          <p:cNvPr id="4" name="Slide Number Placeholder 3"/>
          <p:cNvSpPr>
            <a:spLocks noGrp="1"/>
          </p:cNvSpPr>
          <p:nvPr>
            <p:ph type="sldNum" sz="quarter" idx="5"/>
          </p:nvPr>
        </p:nvSpPr>
        <p:spPr/>
        <p:txBody>
          <a:bodyPr/>
          <a:lstStyle/>
          <a:p>
            <a:fld id="{3578A28A-3C3B-4DCC-8038-AED859F2296D}" type="slidenum">
              <a:rPr lang="id-ID" smtClean="0"/>
              <a:t>3</a:t>
            </a:fld>
            <a:endParaRPr lang="id-ID"/>
          </a:p>
        </p:txBody>
      </p:sp>
    </p:spTree>
    <p:extLst>
      <p:ext uri="{BB962C8B-B14F-4D97-AF65-F5344CB8AC3E}">
        <p14:creationId xmlns:p14="http://schemas.microsoft.com/office/powerpoint/2010/main" val="413068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Workshop:</a:t>
            </a:r>
          </a:p>
          <a:p>
            <a:pPr marL="171450" indent="-171450">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1450" indent="-171450">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1450" indent="-171450">
              <a:buFont typeface="Arial" panose="020B0604020202020204" pitchFamily="34" charset="0"/>
              <a:buChar char="•"/>
            </a:pPr>
            <a:r>
              <a:rPr lang="en-US"/>
              <a:t>ETCS &amp; SS-153:  Show table of content </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4</a:t>
            </a:fld>
            <a:endParaRPr lang="en-GB"/>
          </a:p>
        </p:txBody>
      </p:sp>
    </p:spTree>
    <p:extLst>
      <p:ext uri="{BB962C8B-B14F-4D97-AF65-F5344CB8AC3E}">
        <p14:creationId xmlns:p14="http://schemas.microsoft.com/office/powerpoint/2010/main" val="365500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a:t>
            </a:r>
          </a:p>
          <a:p>
            <a:r>
              <a:rPr lang="en-GB"/>
              <a:t>-  Limitations of TSI framework on funding criteria (ERA is not economic regulator). </a:t>
            </a:r>
          </a:p>
          <a:p>
            <a:r>
              <a:rPr lang="en-GB"/>
              <a:t>-  New: ATO for compatible changes can now be mandatory in case of notification of ATO, but only for impacted vehicle designs  </a:t>
            </a:r>
          </a:p>
          <a:p>
            <a:r>
              <a:rPr lang="en-GB"/>
              <a:t>-  Change for incompatible changes:  FRMCS/DAC:  What could we do?  Force MSs to reflect on financial migration strategy +  minimum notification period of 5 years.</a:t>
            </a:r>
          </a:p>
        </p:txBody>
      </p:sp>
      <p:sp>
        <p:nvSpPr>
          <p:cNvPr id="4" name="Slide Number Placeholder 3"/>
          <p:cNvSpPr>
            <a:spLocks noGrp="1"/>
          </p:cNvSpPr>
          <p:nvPr>
            <p:ph type="sldNum" sz="quarter" idx="5"/>
          </p:nvPr>
        </p:nvSpPr>
        <p:spPr/>
        <p:txBody>
          <a:bodyPr/>
          <a:lstStyle/>
          <a:p>
            <a:fld id="{3578A28A-3C3B-4DCC-8038-AED859F2296D}" type="slidenum">
              <a:rPr lang="id-ID" smtClean="0"/>
              <a:t>6</a:t>
            </a:fld>
            <a:endParaRPr lang="id-ID"/>
          </a:p>
        </p:txBody>
      </p:sp>
    </p:spTree>
    <p:extLst>
      <p:ext uri="{BB962C8B-B14F-4D97-AF65-F5344CB8AC3E}">
        <p14:creationId xmlns:p14="http://schemas.microsoft.com/office/powerpoint/2010/main" val="350227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a:t>
            </a:r>
          </a:p>
          <a:p>
            <a:r>
              <a:rPr lang="en-GB"/>
              <a:t>Explain why is it regulated (e.g. see VA-authorisations with multiple deviations/restrictions; ESC/RSC tests linked to errors; …)?</a:t>
            </a:r>
          </a:p>
          <a:p>
            <a:r>
              <a:rPr lang="en-GB"/>
              <a:t>Explain steps for error corrections</a:t>
            </a:r>
          </a:p>
        </p:txBody>
      </p:sp>
      <p:sp>
        <p:nvSpPr>
          <p:cNvPr id="4" name="Slide Number Placeholder 3"/>
          <p:cNvSpPr>
            <a:spLocks noGrp="1"/>
          </p:cNvSpPr>
          <p:nvPr>
            <p:ph type="sldNum" sz="quarter" idx="5"/>
          </p:nvPr>
        </p:nvSpPr>
        <p:spPr/>
        <p:txBody>
          <a:bodyPr/>
          <a:lstStyle/>
          <a:p>
            <a:fld id="{3578A28A-3C3B-4DCC-8038-AED859F2296D}" type="slidenum">
              <a:rPr lang="id-ID" smtClean="0"/>
              <a:t>7</a:t>
            </a:fld>
            <a:endParaRPr lang="id-ID"/>
          </a:p>
        </p:txBody>
      </p:sp>
    </p:spTree>
    <p:extLst>
      <p:ext uri="{BB962C8B-B14F-4D97-AF65-F5344CB8AC3E}">
        <p14:creationId xmlns:p14="http://schemas.microsoft.com/office/powerpoint/2010/main" val="96173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a:latin typeface="Calibri" panose="020F0502020204030204" pitchFamily="34" charset="0"/>
                <a:cs typeface="Times New Roman" panose="02020603050405020304" pitchFamily="18" charset="0"/>
              </a:rPr>
              <a:t>TSI (Transition, Combined Tr), </a:t>
            </a:r>
          </a:p>
          <a:p>
            <a:pPr algn="just">
              <a:spcAft>
                <a:spcPts val="800"/>
              </a:spcAft>
            </a:pPr>
            <a:r>
              <a:rPr lang="en-GB" sz="1400">
                <a:latin typeface="Calibri" panose="020F0502020204030204" pitchFamily="34" charset="0"/>
                <a:cs typeface="Times New Roman" panose="02020603050405020304" pitchFamily="18" charset="0"/>
              </a:rPr>
              <a:t>Revision of TEN-T Regulation: </a:t>
            </a:r>
            <a:r>
              <a:rPr lang="en-US" sz="140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a:cs typeface="Times New Roman" panose="02020603050405020304" pitchFamily="18" charset="0"/>
            </a:endParaRPr>
          </a:p>
          <a:p>
            <a:pPr marL="285750" indent="-285750">
              <a:buFont typeface="Arial" panose="020B0604020202020204" pitchFamily="34" charset="0"/>
              <a:buChar char="•"/>
            </a:pPr>
            <a:r>
              <a:rPr lang="en-US" sz="140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a:t>More transhipment terminals</a:t>
            </a:r>
          </a:p>
          <a:p>
            <a:pPr marL="285750" indent="-285750">
              <a:buFont typeface="Arial" panose="020B0604020202020204" pitchFamily="34" charset="0"/>
              <a:buChar char="•"/>
            </a:pPr>
            <a:r>
              <a:rPr lang="en-US" sz="1400"/>
              <a:t>High-speed rail network between the main nodes of Europe. The major TEN-T passenger rail lines should allow trains to travel at 160 km/h or faster by 2040.</a:t>
            </a:r>
            <a:endParaRPr lang="en-GB" sz="105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3521001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2581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17.jpeg"/><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s://www.linkedin.com/company/european-railway-agency" TargetMode="External"/><Relationship Id="rId5" Type="http://schemas.openxmlformats.org/officeDocument/2006/relationships/image" Target="../media/image18.emf"/><Relationship Id="rId4" Type="http://schemas.openxmlformats.org/officeDocument/2006/relationships/hyperlink" Target="https://twitter.com/ERA_railways" TargetMode="External"/><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42D2DF0-4FD7-4D6B-BD60-789D580095BC}"/>
              </a:ext>
            </a:extLst>
          </p:cNvPr>
          <p:cNvPicPr>
            <a:picLocks noGrp="1" noChangeAspect="1"/>
          </p:cNvPicPr>
          <p:nvPr>
            <p:ph type="pic" sz="quarter" idx="13"/>
          </p:nvPr>
        </p:nvPicPr>
        <p:blipFill>
          <a:blip r:embed="rId2" cstate="screen">
            <a:extLst>
              <a:ext uri="{BEBA8EAE-BF5A-486C-A8C5-ECC9F3942E4B}">
                <a14:imgProps xmlns:a14="http://schemas.microsoft.com/office/drawing/2010/main">
                  <a14:imgLayer r:embed="rId3">
                    <a14:imgEffect>
                      <a14:colorTemperature colorTemp="7200"/>
                    </a14:imgEffect>
                    <a14:imgEffect>
                      <a14:brightnessContrast bright="18000"/>
                    </a14:imgEffect>
                  </a14:imgLayer>
                </a14:imgProps>
              </a:ex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57933" y="371242"/>
            <a:ext cx="6260755" cy="1790263"/>
          </a:xfrm>
        </p:spPr>
        <p:txBody>
          <a:bodyPr>
            <a:noAutofit/>
          </a:bodyPr>
          <a:lstStyle/>
          <a:p>
            <a:pPr algn="l">
              <a:lnSpc>
                <a:spcPct val="100000"/>
              </a:lnSpc>
            </a:pPr>
            <a:r>
              <a:rPr lang="en-GB" sz="4400">
                <a:solidFill>
                  <a:schemeClr val="bg1"/>
                </a:solidFill>
                <a:effectLst/>
                <a:latin typeface="Calibri" panose="020F0502020204030204" pitchFamily="34" charset="0"/>
                <a:ea typeface="Times New Roman" panose="02020603050405020304" pitchFamily="18" charset="0"/>
              </a:rPr>
              <a:t>ERTMS Specifications inside CCS TSI 2023/1695</a:t>
            </a:r>
            <a:br>
              <a:rPr lang="en-GB" sz="3500">
                <a:solidFill>
                  <a:schemeClr val="bg1"/>
                </a:solidFill>
                <a:effectLst/>
                <a:latin typeface="Calibri" panose="020F0502020204030204" pitchFamily="34" charset="0"/>
                <a:ea typeface="Times New Roman" panose="02020603050405020304" pitchFamily="18" charset="0"/>
              </a:rPr>
            </a:br>
            <a:endParaRPr lang="id-ID" sz="350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430011"/>
            <a:ext cx="5944306" cy="830997"/>
          </a:xfrm>
          <a:prstGeom prst="rect">
            <a:avLst/>
          </a:prstGeom>
          <a:noFill/>
        </p:spPr>
        <p:txBody>
          <a:bodyPr wrap="square" rtlCol="0">
            <a:spAutoFit/>
          </a:bodyPr>
          <a:lstStyle/>
          <a:p>
            <a:r>
              <a:rPr lang="en-US" sz="2400">
                <a:solidFill>
                  <a:schemeClr val="bg1"/>
                </a:solidFill>
              </a:rPr>
              <a:t>ERTMS Conference 2024 | Valenciennes</a:t>
            </a:r>
          </a:p>
          <a:p>
            <a:r>
              <a:rPr lang="en-US" sz="2400">
                <a:solidFill>
                  <a:schemeClr val="bg1"/>
                </a:solidFill>
              </a:rPr>
              <a:t>W. Malfait &amp; J. Hernandez Fernandez</a:t>
            </a:r>
            <a:endParaRPr lang="en-GB" sz="2400">
              <a:solidFill>
                <a:schemeClr val="bg1"/>
              </a:solidFill>
            </a:endParaRPr>
          </a:p>
        </p:txBody>
      </p:sp>
      <p:sp>
        <p:nvSpPr>
          <p:cNvPr id="10" name="TextBox 9">
            <a:extLst>
              <a:ext uri="{FF2B5EF4-FFF2-40B4-BE49-F238E27FC236}">
                <a16:creationId xmlns:a16="http://schemas.microsoft.com/office/drawing/2014/main" id="{76A58648-8132-4BDB-A259-5D4AC857A3E6}"/>
              </a:ext>
            </a:extLst>
          </p:cNvPr>
          <p:cNvSpPr txBox="1"/>
          <p:nvPr/>
        </p:nvSpPr>
        <p:spPr>
          <a:xfrm>
            <a:off x="11853446" y="2831443"/>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a:t>
            </a:r>
            <a:r>
              <a:rPr lang="en-GB" sz="1000">
                <a:solidFill>
                  <a:schemeClr val="bg1"/>
                </a:solidFill>
              </a:rPr>
              <a:t>  by Tobias </a:t>
            </a:r>
            <a:r>
              <a:rPr lang="en-GB" sz="1000" err="1">
                <a:solidFill>
                  <a:schemeClr val="bg1"/>
                </a:solidFill>
              </a:rPr>
              <a:t>Arhelger</a:t>
            </a:r>
            <a:endParaRPr lang="en-GB" sz="1000">
              <a:solidFill>
                <a:schemeClr val="bg1"/>
              </a:solidFill>
            </a:endParaRPr>
          </a:p>
        </p:txBody>
      </p:sp>
    </p:spTree>
    <p:extLst>
      <p:ext uri="{BB962C8B-B14F-4D97-AF65-F5344CB8AC3E}">
        <p14:creationId xmlns:p14="http://schemas.microsoft.com/office/powerpoint/2010/main" val="244890368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FCD848AA-64A3-8090-A4F4-AB01D0E4F9CA}"/>
              </a:ext>
            </a:extLst>
          </p:cNvPr>
          <p:cNvSpPr txBox="1">
            <a:spLocks/>
          </p:cNvSpPr>
          <p:nvPr/>
        </p:nvSpPr>
        <p:spPr>
          <a:xfrm>
            <a:off x="130630" y="1480456"/>
            <a:ext cx="11373393" cy="51721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spcAft>
                <a:spcPts val="2400"/>
              </a:spcAft>
              <a:tabLst>
                <a:tab pos="8158163" algn="r"/>
              </a:tabLst>
            </a:pPr>
            <a:endParaRPr lang="en-GB" sz="2000">
              <a:solidFill>
                <a:schemeClr val="bg1"/>
              </a:solidFill>
            </a:endParaRPr>
          </a:p>
          <a:p>
            <a:pPr marL="742950" lvl="1" indent="-342900">
              <a:spcBef>
                <a:spcPts val="0"/>
              </a:spcBef>
              <a:spcAft>
                <a:spcPts val="2400"/>
              </a:spcAft>
              <a:tabLst>
                <a:tab pos="8158163" algn="r"/>
              </a:tabLst>
            </a:pPr>
            <a:r>
              <a:rPr lang="en-GB" sz="2800" b="1">
                <a:solidFill>
                  <a:schemeClr val="bg1"/>
                </a:solidFill>
              </a:rPr>
              <a:t>Topic 1:  ERTMS Specifications inside CCS TSI 2023/1695 </a:t>
            </a:r>
          </a:p>
          <a:p>
            <a:pPr marL="400050" lvl="1" indent="0">
              <a:spcBef>
                <a:spcPts val="0"/>
              </a:spcBef>
              <a:spcAft>
                <a:spcPts val="2400"/>
              </a:spcAft>
              <a:buNone/>
              <a:tabLst>
                <a:tab pos="8158163" algn="r"/>
              </a:tabLst>
            </a:pPr>
            <a:endParaRPr lang="en-GB" sz="2800">
              <a:solidFill>
                <a:schemeClr val="bg1"/>
              </a:solidFill>
            </a:endParaRPr>
          </a:p>
          <a:p>
            <a:pPr marL="742950" lvl="1" indent="-342900">
              <a:spcBef>
                <a:spcPts val="0"/>
              </a:spcBef>
              <a:spcAft>
                <a:spcPts val="2400"/>
              </a:spcAft>
              <a:tabLst>
                <a:tab pos="8158163" algn="r"/>
              </a:tabLst>
            </a:pPr>
            <a:r>
              <a:rPr lang="en-GB" sz="2800">
                <a:solidFill>
                  <a:schemeClr val="bg1"/>
                </a:solidFill>
              </a:rPr>
              <a:t>Topic 2:  Transition framework inside CCS TSI 2023/1695</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endParaRPr lang="en-GB">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a:solidFill>
                  <a:schemeClr val="tx1"/>
                </a:solidFill>
              </a:rPr>
              <a:t>	</a:t>
            </a:r>
            <a:endParaRPr lang="en-GB">
              <a:solidFill>
                <a:schemeClr val="tx1"/>
              </a:solidFill>
              <a:cs typeface="Calibri"/>
            </a:endParaRPr>
          </a:p>
        </p:txBody>
      </p:sp>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p:txBody>
          <a:bodyPr>
            <a:normAutofit/>
          </a:bodyPr>
          <a:lstStyle/>
          <a:p>
            <a:pPr algn="ctr"/>
            <a:r>
              <a:rPr lang="en-GB" sz="3600">
                <a:latin typeface="+mn-lt"/>
              </a:rPr>
              <a:t>							</a:t>
            </a:r>
            <a:r>
              <a:rPr lang="en-GB" sz="3600" b="1">
                <a:solidFill>
                  <a:schemeClr val="bg1"/>
                </a:solidFill>
                <a:latin typeface="+mn-lt"/>
              </a:rPr>
              <a:t>Agenda</a:t>
            </a:r>
            <a:endParaRPr lang="id-ID" sz="3600" b="1">
              <a:solidFill>
                <a:schemeClr val="bg1"/>
              </a:solidFill>
              <a:latin typeface="+mn-lt"/>
            </a:endParaRPr>
          </a:p>
        </p:txBody>
      </p:sp>
    </p:spTree>
    <p:extLst>
      <p:ext uri="{BB962C8B-B14F-4D97-AF65-F5344CB8AC3E}">
        <p14:creationId xmlns:p14="http://schemas.microsoft.com/office/powerpoint/2010/main" val="266758474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1" y="28657"/>
            <a:ext cx="8734464" cy="862700"/>
          </a:xfrm>
        </p:spPr>
        <p:txBody>
          <a:bodyPr>
            <a:normAutofit/>
          </a:bodyPr>
          <a:lstStyle/>
          <a:p>
            <a:r>
              <a:rPr lang="en-GB" sz="3600">
                <a:latin typeface="+mn-lt"/>
              </a:rPr>
              <a:t>ERTMS Specifications – Digital and Green Rail</a:t>
            </a:r>
            <a:endParaRPr lang="id-ID" sz="3600">
              <a:latin typeface="+mn-lt"/>
            </a:endParaRPr>
          </a:p>
        </p:txBody>
      </p:sp>
      <p:graphicFrame>
        <p:nvGraphicFramePr>
          <p:cNvPr id="3" name="Table 6">
            <a:extLst>
              <a:ext uri="{FF2B5EF4-FFF2-40B4-BE49-F238E27FC236}">
                <a16:creationId xmlns:a16="http://schemas.microsoft.com/office/drawing/2014/main" id="{DECC9CC6-E251-32F2-AF16-6E19DFDAA469}"/>
              </a:ext>
            </a:extLst>
          </p:cNvPr>
          <p:cNvGraphicFramePr>
            <a:graphicFrameLocks noGrp="1"/>
          </p:cNvGraphicFramePr>
          <p:nvPr>
            <p:extLst>
              <p:ext uri="{D42A27DB-BD31-4B8C-83A1-F6EECF244321}">
                <p14:modId xmlns:p14="http://schemas.microsoft.com/office/powerpoint/2010/main" val="3424036864"/>
              </p:ext>
            </p:extLst>
          </p:nvPr>
        </p:nvGraphicFramePr>
        <p:xfrm>
          <a:off x="293097" y="1349830"/>
          <a:ext cx="11668749" cy="5151120"/>
        </p:xfrm>
        <a:graphic>
          <a:graphicData uri="http://schemas.openxmlformats.org/drawingml/2006/table">
            <a:tbl>
              <a:tblPr firstRow="1" bandRow="1">
                <a:tableStyleId>{5C22544A-7EE6-4342-B048-85BDC9FD1C3A}</a:tableStyleId>
              </a:tblPr>
              <a:tblGrid>
                <a:gridCol w="3531480">
                  <a:extLst>
                    <a:ext uri="{9D8B030D-6E8A-4147-A177-3AD203B41FA5}">
                      <a16:colId xmlns:a16="http://schemas.microsoft.com/office/drawing/2014/main" val="1634782347"/>
                    </a:ext>
                  </a:extLst>
                </a:gridCol>
                <a:gridCol w="7136843">
                  <a:extLst>
                    <a:ext uri="{9D8B030D-6E8A-4147-A177-3AD203B41FA5}">
                      <a16:colId xmlns:a16="http://schemas.microsoft.com/office/drawing/2014/main" val="1443602679"/>
                    </a:ext>
                  </a:extLst>
                </a:gridCol>
                <a:gridCol w="1000426">
                  <a:extLst>
                    <a:ext uri="{9D8B030D-6E8A-4147-A177-3AD203B41FA5}">
                      <a16:colId xmlns:a16="http://schemas.microsoft.com/office/drawing/2014/main" val="2384228856"/>
                    </a:ext>
                  </a:extLst>
                </a:gridCol>
              </a:tblGrid>
              <a:tr h="496834">
                <a:tc>
                  <a:txBody>
                    <a:bodyPr/>
                    <a:lstStyle/>
                    <a:p>
                      <a:pPr algn="ctr"/>
                      <a:r>
                        <a:rPr lang="en-GB" sz="1800"/>
                        <a:t>Mandate/scope for specifications</a:t>
                      </a:r>
                    </a:p>
                    <a:p>
                      <a:pPr lvl="0" algn="ctr">
                        <a:buNone/>
                      </a:pPr>
                      <a:r>
                        <a:rPr lang="en-GB" sz="1800"/>
                        <a:t> in CCS TSI 2023/1695</a:t>
                      </a:r>
                    </a:p>
                  </a:txBody>
                  <a:tcPr/>
                </a:tc>
                <a:tc>
                  <a:txBody>
                    <a:bodyPr/>
                    <a:lstStyle/>
                    <a:p>
                      <a:pPr algn="ctr"/>
                      <a:r>
                        <a:rPr lang="en-GB" sz="1800"/>
                        <a:t>Link with strategic objectives</a:t>
                      </a:r>
                    </a:p>
                  </a:txBody>
                  <a:tcPr/>
                </a:tc>
                <a:tc>
                  <a:txBody>
                    <a:bodyPr/>
                    <a:lstStyle/>
                    <a:p>
                      <a:pPr algn="ctr"/>
                      <a:r>
                        <a:rPr lang="en-GB" sz="1800"/>
                        <a:t>Status</a:t>
                      </a:r>
                    </a:p>
                  </a:txBody>
                  <a:tcPr/>
                </a:tc>
                <a:extLst>
                  <a:ext uri="{0D108BD9-81ED-4DB2-BD59-A6C34878D82A}">
                    <a16:rowId xmlns:a16="http://schemas.microsoft.com/office/drawing/2014/main" val="2932566582"/>
                  </a:ext>
                </a:extLst>
              </a:tr>
              <a:tr h="442837">
                <a:tc>
                  <a:txBody>
                    <a:bodyPr/>
                    <a:lstStyle/>
                    <a:p>
                      <a:r>
                        <a:rPr lang="en-GB" sz="1800" b="1">
                          <a:solidFill>
                            <a:schemeClr val="tx1"/>
                          </a:solidFill>
                        </a:rPr>
                        <a:t>Automated Train Operation </a:t>
                      </a:r>
                    </a:p>
                    <a:p>
                      <a:r>
                        <a:rPr lang="en-GB" sz="1800" err="1">
                          <a:solidFill>
                            <a:schemeClr val="tx1"/>
                          </a:solidFill>
                        </a:rPr>
                        <a:t>GoA</a:t>
                      </a:r>
                      <a:r>
                        <a:rPr lang="en-GB" sz="1800">
                          <a:solidFill>
                            <a:schemeClr val="tx1"/>
                          </a:solidFill>
                        </a:rPr>
                        <a:t> 1 and 2 </a:t>
                      </a:r>
                    </a:p>
                  </a:txBody>
                  <a:tcPr/>
                </a:tc>
                <a:tc>
                  <a:txBody>
                    <a:bodyPr/>
                    <a:lstStyle/>
                    <a:p>
                      <a:r>
                        <a:rPr lang="en-GB" sz="1400"/>
                        <a:t>ATO provides capacity benefits and reduces energy consumption (green rail).  </a:t>
                      </a:r>
                    </a:p>
                    <a:p>
                      <a:endParaRPr lang="en-GB" sz="1400"/>
                    </a:p>
                  </a:txBody>
                  <a:tcPr/>
                </a:tc>
                <a:tc>
                  <a:txBody>
                    <a:bodyPr/>
                    <a:lstStyle/>
                    <a:p>
                      <a:endParaRPr lang="en-GB" sz="1200"/>
                    </a:p>
                  </a:txBody>
                  <a:tcPr/>
                </a:tc>
                <a:extLst>
                  <a:ext uri="{0D108BD9-81ED-4DB2-BD59-A6C34878D82A}">
                    <a16:rowId xmlns:a16="http://schemas.microsoft.com/office/drawing/2014/main" val="630505953"/>
                  </a:ext>
                </a:extLst>
              </a:tr>
              <a:tr h="489425">
                <a:tc>
                  <a:txBody>
                    <a:bodyPr/>
                    <a:lstStyle/>
                    <a:p>
                      <a:r>
                        <a:rPr lang="en-GB" sz="1800" b="1"/>
                        <a:t>ETCS Readiness for FRMCS</a:t>
                      </a:r>
                    </a:p>
                    <a:p>
                      <a:r>
                        <a:rPr lang="en-GB" sz="1800"/>
                        <a:t>5G based communication</a:t>
                      </a:r>
                    </a:p>
                  </a:txBody>
                  <a:tcPr/>
                </a:tc>
                <a:tc>
                  <a:txBody>
                    <a:bodyPr/>
                    <a:lstStyle/>
                    <a:p>
                      <a:r>
                        <a:rPr lang="en-GB" sz="1400"/>
                        <a:t>GSM-R (2G) will become obsolete between 2035-2040 and shall be replaced by FRMCS (5G).   </a:t>
                      </a:r>
                    </a:p>
                    <a:p>
                      <a:r>
                        <a:rPr lang="en-GB" sz="1400" kern="1200">
                          <a:solidFill>
                            <a:schemeClr val="dk1"/>
                          </a:solidFill>
                          <a:latin typeface="+mn-lt"/>
                          <a:ea typeface="+mn-ea"/>
                          <a:cs typeface="+mn-cs"/>
                        </a:rPr>
                        <a:t>Further digitalisation of rail as 5G opens many possibilities.</a:t>
                      </a:r>
                    </a:p>
                  </a:txBody>
                  <a:tcPr/>
                </a:tc>
                <a:tc>
                  <a:txBody>
                    <a:bodyPr/>
                    <a:lstStyle/>
                    <a:p>
                      <a:endParaRPr lang="en-GB" sz="1200" kern="1200">
                        <a:solidFill>
                          <a:schemeClr val="dk1"/>
                        </a:solidFill>
                        <a:latin typeface="+mn-lt"/>
                        <a:ea typeface="+mn-ea"/>
                        <a:cs typeface="+mn-cs"/>
                      </a:endParaRPr>
                    </a:p>
                  </a:txBody>
                  <a:tcPr/>
                </a:tc>
                <a:extLst>
                  <a:ext uri="{0D108BD9-81ED-4DB2-BD59-A6C34878D82A}">
                    <a16:rowId xmlns:a16="http://schemas.microsoft.com/office/drawing/2014/main" val="2919174772"/>
                  </a:ext>
                </a:extLst>
              </a:tr>
              <a:tr h="794936">
                <a:tc>
                  <a:txBody>
                    <a:bodyPr/>
                    <a:lstStyle/>
                    <a:p>
                      <a:r>
                        <a:rPr lang="en-GB" sz="1800" b="1"/>
                        <a:t>Digital ETCS reducing trackside assets </a:t>
                      </a:r>
                    </a:p>
                    <a:p>
                      <a:endParaRPr lang="en-GB" sz="1400"/>
                    </a:p>
                  </a:txBody>
                  <a:tcPr/>
                </a:tc>
                <a:tc>
                  <a:txBody>
                    <a:bodyPr/>
                    <a:lstStyle/>
                    <a:p>
                      <a:r>
                        <a:rPr lang="en-GB" sz="1400"/>
                        <a:t>Hybrid Train Detection:  Train integrity allows capacity increase and/or reduced trackside train detection systems.</a:t>
                      </a:r>
                    </a:p>
                    <a:p>
                      <a:r>
                        <a:rPr lang="en-GB" sz="1400"/>
                        <a:t>Supervised manoeuvre: Supervised manoeuvre allows safety increase and when using digital automatic coupling </a:t>
                      </a:r>
                    </a:p>
                    <a:p>
                      <a:pPr lvl="0">
                        <a:buNone/>
                      </a:pPr>
                      <a:r>
                        <a:rPr lang="en-GB" sz="1400"/>
                        <a:t>will allow to get rid of shunting signals</a:t>
                      </a:r>
                    </a:p>
                  </a:txBody>
                  <a:tcPr/>
                </a:tc>
                <a:tc>
                  <a:txBody>
                    <a:bodyPr/>
                    <a:lstStyle/>
                    <a:p>
                      <a:endParaRPr lang="en-GB" sz="1200"/>
                    </a:p>
                  </a:txBody>
                  <a:tcPr/>
                </a:tc>
                <a:extLst>
                  <a:ext uri="{0D108BD9-81ED-4DB2-BD59-A6C34878D82A}">
                    <a16:rowId xmlns:a16="http://schemas.microsoft.com/office/drawing/2014/main" val="1992563732"/>
                  </a:ext>
                </a:extLst>
              </a:tr>
              <a:tr h="866035">
                <a:tc>
                  <a:txBody>
                    <a:bodyPr/>
                    <a:lstStyle/>
                    <a:p>
                      <a:r>
                        <a:rPr lang="en-GB" sz="1800" b="1"/>
                        <a:t>On-board modularity</a:t>
                      </a:r>
                    </a:p>
                  </a:txBody>
                  <a:tcPr/>
                </a:tc>
                <a:tc>
                  <a:txBody>
                    <a:bodyPr/>
                    <a:lstStyle/>
                    <a:p>
                      <a:pPr lvl="0">
                        <a:buNone/>
                      </a:pPr>
                      <a:r>
                        <a:rPr lang="en-GB" sz="1400" b="0" i="0" u="none" strike="noStrike" noProof="0">
                          <a:solidFill>
                            <a:schemeClr val="tx1"/>
                          </a:solidFill>
                          <a:latin typeface="Calibri"/>
                        </a:rPr>
                        <a:t>On-board modularity enables further market opening which allows integration of different interoperability constituents/subsystems from different suppliers (open market).   </a:t>
                      </a:r>
                    </a:p>
                    <a:p>
                      <a:pPr lvl="0">
                        <a:buNone/>
                      </a:pPr>
                      <a:r>
                        <a:rPr lang="en-GB" sz="1400" b="0" i="0" u="none" strike="noStrike" noProof="0">
                          <a:solidFill>
                            <a:schemeClr val="tx1"/>
                          </a:solidFill>
                        </a:rPr>
                        <a:t>ERTMS specifications include additional specifications which provide on-board modularity focusing on a common Ethernet based system and providing harmonised interfaces between ATO, ETCS, FRMCS parts and RST-subsystem. </a:t>
                      </a:r>
                      <a:endParaRPr lang="en-GB" sz="1400" b="0" i="0" u="none" strike="noStrike" noProof="0"/>
                    </a:p>
                  </a:txBody>
                  <a:tcPr/>
                </a:tc>
                <a:tc>
                  <a:txBody>
                    <a:bodyPr/>
                    <a:lstStyle/>
                    <a:p>
                      <a:pPr lvl="0">
                        <a:buNone/>
                      </a:pPr>
                      <a:endParaRPr lang="en-GB" sz="1200" b="0" i="0" u="none" strike="noStrike" noProof="0"/>
                    </a:p>
                  </a:txBody>
                  <a:tcPr/>
                </a:tc>
                <a:extLst>
                  <a:ext uri="{0D108BD9-81ED-4DB2-BD59-A6C34878D82A}">
                    <a16:rowId xmlns:a16="http://schemas.microsoft.com/office/drawing/2014/main" val="2975988343"/>
                  </a:ext>
                </a:extLst>
              </a:tr>
              <a:tr h="873222">
                <a:tc>
                  <a:txBody>
                    <a:bodyPr/>
                    <a:lstStyle/>
                    <a:p>
                      <a:pPr lvl="0">
                        <a:buNone/>
                      </a:pPr>
                      <a:r>
                        <a:rPr lang="en-GB" sz="1800" b="1"/>
                        <a:t>Additional changes to further optimise capacity, safety &amp; security, cost reductions</a:t>
                      </a:r>
                      <a:endParaRPr lang="en-US" sz="1800" b="1"/>
                    </a:p>
                  </a:txBody>
                  <a:tcPr/>
                </a:tc>
                <a:tc>
                  <a:txBody>
                    <a:bodyPr/>
                    <a:lstStyle/>
                    <a:p>
                      <a:pPr lvl="0">
                        <a:buNone/>
                      </a:pPr>
                      <a:r>
                        <a:rPr lang="en-GB" sz="1400"/>
                        <a:t>The ERTMS specifications are further optimised with additional change requests based on return of experience of ERTMS projects.</a:t>
                      </a:r>
                      <a:endParaRPr lang="en-US" sz="1400"/>
                    </a:p>
                  </a:txBody>
                  <a:tcPr/>
                </a:tc>
                <a:tc>
                  <a:txBody>
                    <a:bodyPr/>
                    <a:lstStyle/>
                    <a:p>
                      <a:pPr marL="0" lvl="0" indent="0">
                        <a:buFontTx/>
                        <a:buNone/>
                      </a:pPr>
                      <a:endParaRPr lang="en-GB" sz="1200"/>
                    </a:p>
                  </a:txBody>
                  <a:tcPr/>
                </a:tc>
                <a:extLst>
                  <a:ext uri="{0D108BD9-81ED-4DB2-BD59-A6C34878D82A}">
                    <a16:rowId xmlns:a16="http://schemas.microsoft.com/office/drawing/2014/main" val="1603319850"/>
                  </a:ext>
                </a:extLst>
              </a:tr>
            </a:tbl>
          </a:graphicData>
        </a:graphic>
      </p:graphicFrame>
      <p:pic>
        <p:nvPicPr>
          <p:cNvPr id="5" name="Picture 4">
            <a:extLst>
              <a:ext uri="{FF2B5EF4-FFF2-40B4-BE49-F238E27FC236}">
                <a16:creationId xmlns:a16="http://schemas.microsoft.com/office/drawing/2014/main" id="{E567B487-81A5-F735-8EBA-BEB1E913D03C}"/>
              </a:ext>
            </a:extLst>
          </p:cNvPr>
          <p:cNvPicPr>
            <a:picLocks noChangeAspect="1"/>
          </p:cNvPicPr>
          <p:nvPr/>
        </p:nvPicPr>
        <p:blipFill>
          <a:blip r:embed="rId3"/>
          <a:stretch>
            <a:fillRect/>
          </a:stretch>
        </p:blipFill>
        <p:spPr>
          <a:xfrm>
            <a:off x="11204746" y="2012445"/>
            <a:ext cx="497680" cy="442203"/>
          </a:xfrm>
          <a:prstGeom prst="rect">
            <a:avLst/>
          </a:prstGeom>
        </p:spPr>
      </p:pic>
      <p:pic>
        <p:nvPicPr>
          <p:cNvPr id="6" name="Picture 5">
            <a:extLst>
              <a:ext uri="{FF2B5EF4-FFF2-40B4-BE49-F238E27FC236}">
                <a16:creationId xmlns:a16="http://schemas.microsoft.com/office/drawing/2014/main" id="{EC4AEDC0-4527-E0EE-4092-3338E7E64F6A}"/>
              </a:ext>
            </a:extLst>
          </p:cNvPr>
          <p:cNvPicPr>
            <a:picLocks noChangeAspect="1"/>
          </p:cNvPicPr>
          <p:nvPr/>
        </p:nvPicPr>
        <p:blipFill>
          <a:blip r:embed="rId3"/>
          <a:stretch>
            <a:fillRect/>
          </a:stretch>
        </p:blipFill>
        <p:spPr>
          <a:xfrm>
            <a:off x="11204746" y="2708953"/>
            <a:ext cx="515436" cy="442203"/>
          </a:xfrm>
          <a:prstGeom prst="rect">
            <a:avLst/>
          </a:prstGeom>
        </p:spPr>
      </p:pic>
      <p:pic>
        <p:nvPicPr>
          <p:cNvPr id="2" name="Picture 1">
            <a:extLst>
              <a:ext uri="{FF2B5EF4-FFF2-40B4-BE49-F238E27FC236}">
                <a16:creationId xmlns:a16="http://schemas.microsoft.com/office/drawing/2014/main" id="{25A20B23-64A7-D9FE-86DB-407CFA378C35}"/>
              </a:ext>
            </a:extLst>
          </p:cNvPr>
          <p:cNvPicPr>
            <a:picLocks noChangeAspect="1"/>
          </p:cNvPicPr>
          <p:nvPr/>
        </p:nvPicPr>
        <p:blipFill>
          <a:blip r:embed="rId3"/>
          <a:stretch>
            <a:fillRect/>
          </a:stretch>
        </p:blipFill>
        <p:spPr>
          <a:xfrm>
            <a:off x="11204746" y="5710553"/>
            <a:ext cx="497680" cy="442203"/>
          </a:xfrm>
          <a:prstGeom prst="rect">
            <a:avLst/>
          </a:prstGeom>
        </p:spPr>
      </p:pic>
      <p:pic>
        <p:nvPicPr>
          <p:cNvPr id="4" name="Picture 3">
            <a:extLst>
              <a:ext uri="{FF2B5EF4-FFF2-40B4-BE49-F238E27FC236}">
                <a16:creationId xmlns:a16="http://schemas.microsoft.com/office/drawing/2014/main" id="{19778959-9F6C-989E-4F9F-C3F89816F5A8}"/>
              </a:ext>
            </a:extLst>
          </p:cNvPr>
          <p:cNvPicPr>
            <a:picLocks noChangeAspect="1"/>
          </p:cNvPicPr>
          <p:nvPr/>
        </p:nvPicPr>
        <p:blipFill>
          <a:blip r:embed="rId3"/>
          <a:stretch>
            <a:fillRect/>
          </a:stretch>
        </p:blipFill>
        <p:spPr>
          <a:xfrm>
            <a:off x="11204746" y="4558007"/>
            <a:ext cx="497680" cy="442203"/>
          </a:xfrm>
          <a:prstGeom prst="rect">
            <a:avLst/>
          </a:prstGeom>
        </p:spPr>
      </p:pic>
      <p:pic>
        <p:nvPicPr>
          <p:cNvPr id="10" name="Picture 9">
            <a:extLst>
              <a:ext uri="{FF2B5EF4-FFF2-40B4-BE49-F238E27FC236}">
                <a16:creationId xmlns:a16="http://schemas.microsoft.com/office/drawing/2014/main" id="{20A4BE25-2D45-8198-A5EF-619315771A33}"/>
              </a:ext>
            </a:extLst>
          </p:cNvPr>
          <p:cNvPicPr>
            <a:picLocks noChangeAspect="1"/>
          </p:cNvPicPr>
          <p:nvPr/>
        </p:nvPicPr>
        <p:blipFill>
          <a:blip r:embed="rId3"/>
          <a:stretch>
            <a:fillRect/>
          </a:stretch>
        </p:blipFill>
        <p:spPr>
          <a:xfrm>
            <a:off x="11204746" y="3405461"/>
            <a:ext cx="497680" cy="442203"/>
          </a:xfrm>
          <a:prstGeom prst="rect">
            <a:avLst/>
          </a:prstGeom>
        </p:spPr>
      </p:pic>
    </p:spTree>
    <p:extLst>
      <p:ext uri="{BB962C8B-B14F-4D97-AF65-F5344CB8AC3E}">
        <p14:creationId xmlns:p14="http://schemas.microsoft.com/office/powerpoint/2010/main" val="241251908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Evolution of ETCS Baselines/ETCS System versions</a:t>
            </a:r>
          </a:p>
          <a:p>
            <a:endParaRPr lang="en-GB" sz="2400">
              <a:cs typeface="Calibri"/>
            </a:endParaRPr>
          </a:p>
        </p:txBody>
      </p:sp>
      <p:sp>
        <p:nvSpPr>
          <p:cNvPr id="5" name="AutoShape 3">
            <a:extLst>
              <a:ext uri="{FF2B5EF4-FFF2-40B4-BE49-F238E27FC236}">
                <a16:creationId xmlns:a16="http://schemas.microsoft.com/office/drawing/2014/main" id="{E653B675-ACDA-F3C2-8310-F826357B7DCE}"/>
              </a:ext>
            </a:extLst>
          </p:cNvPr>
          <p:cNvSpPr>
            <a:spLocks noChangeAspect="1" noChangeArrowheads="1" noTextEdit="1"/>
          </p:cNvSpPr>
          <p:nvPr/>
        </p:nvSpPr>
        <p:spPr bwMode="auto">
          <a:xfrm>
            <a:off x="469394" y="1530659"/>
            <a:ext cx="1117123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000D3814-F2E1-E39E-5AC5-651C8F6CC5AC}"/>
              </a:ext>
            </a:extLst>
          </p:cNvPr>
          <p:cNvSpPr>
            <a:spLocks noChangeArrowheads="1"/>
          </p:cNvSpPr>
          <p:nvPr/>
        </p:nvSpPr>
        <p:spPr bwMode="auto">
          <a:xfrm>
            <a:off x="4946144" y="3615748"/>
            <a:ext cx="6532563" cy="2874963"/>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93094DD3-3000-4CFC-3466-D75EAB7F0CCD}"/>
              </a:ext>
            </a:extLst>
          </p:cNvPr>
          <p:cNvSpPr>
            <a:spLocks noChangeArrowheads="1"/>
          </p:cNvSpPr>
          <p:nvPr/>
        </p:nvSpPr>
        <p:spPr bwMode="auto">
          <a:xfrm>
            <a:off x="6541581" y="3695123"/>
            <a:ext cx="3846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CCS TSI 2023/1695 with ETCS Baseline 4 (Release 1) </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7044EA3E-1F01-4F3C-160A-6724ECC31BC4}"/>
              </a:ext>
            </a:extLst>
          </p:cNvPr>
          <p:cNvSpPr>
            <a:spLocks noChangeArrowheads="1"/>
          </p:cNvSpPr>
          <p:nvPr/>
        </p:nvSpPr>
        <p:spPr bwMode="auto">
          <a:xfrm>
            <a:off x="9297481" y="3969761"/>
            <a:ext cx="2124075" cy="1833563"/>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9A9F1D8C-7119-A685-B062-A01405BA2662}"/>
              </a:ext>
            </a:extLst>
          </p:cNvPr>
          <p:cNvSpPr>
            <a:spLocks noChangeArrowheads="1"/>
          </p:cNvSpPr>
          <p:nvPr/>
        </p:nvSpPr>
        <p:spPr bwMode="auto">
          <a:xfrm>
            <a:off x="9297481" y="3969761"/>
            <a:ext cx="2124075" cy="1833563"/>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7A625117-764B-006E-A4CE-781BE92D2A38}"/>
              </a:ext>
            </a:extLst>
          </p:cNvPr>
          <p:cNvSpPr>
            <a:spLocks noChangeArrowheads="1"/>
          </p:cNvSpPr>
          <p:nvPr/>
        </p:nvSpPr>
        <p:spPr bwMode="auto">
          <a:xfrm>
            <a:off x="9748331" y="4145973"/>
            <a:ext cx="815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D36E3A9D-F9BF-99B9-10C6-CB6E50962E39}"/>
              </a:ext>
            </a:extLst>
          </p:cNvPr>
          <p:cNvSpPr>
            <a:spLocks noChangeArrowheads="1"/>
          </p:cNvSpPr>
          <p:nvPr/>
        </p:nvSpPr>
        <p:spPr bwMode="auto">
          <a:xfrm>
            <a:off x="9416544" y="4879398"/>
            <a:ext cx="20891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(=B4R1 functions up to 2.2 + all 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1E76EBF3-CE00-EDBA-2A3E-DD881F7CD78D}"/>
              </a:ext>
            </a:extLst>
          </p:cNvPr>
          <p:cNvSpPr>
            <a:spLocks noChangeArrowheads="1"/>
          </p:cNvSpPr>
          <p:nvPr/>
        </p:nvSpPr>
        <p:spPr bwMode="auto">
          <a:xfrm>
            <a:off x="9459406" y="4992111"/>
            <a:ext cx="20034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functional enhancements incl. ETCS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0D336EBB-FBE3-6A32-6B11-26850FF1DFC9}"/>
              </a:ext>
            </a:extLst>
          </p:cNvPr>
          <p:cNvSpPr>
            <a:spLocks noChangeArrowheads="1"/>
          </p:cNvSpPr>
          <p:nvPr/>
        </p:nvSpPr>
        <p:spPr bwMode="auto">
          <a:xfrm>
            <a:off x="9657844" y="5125461"/>
            <a:ext cx="14874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readiness for FRMCS/DAC)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9" name="Picture 15">
            <a:extLst>
              <a:ext uri="{FF2B5EF4-FFF2-40B4-BE49-F238E27FC236}">
                <a16:creationId xmlns:a16="http://schemas.microsoft.com/office/drawing/2014/main" id="{1C6C771E-22C1-6C5D-72E4-E30498C73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694" y="5806498"/>
            <a:ext cx="1422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a:extLst>
              <a:ext uri="{FF2B5EF4-FFF2-40B4-BE49-F238E27FC236}">
                <a16:creationId xmlns:a16="http://schemas.microsoft.com/office/drawing/2014/main" id="{F86BD715-E7DE-56D8-4B9E-E9E3119E9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669" y="5806498"/>
            <a:ext cx="1298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a:extLst>
              <a:ext uri="{FF2B5EF4-FFF2-40B4-BE49-F238E27FC236}">
                <a16:creationId xmlns:a16="http://schemas.microsoft.com/office/drawing/2014/main" id="{0C27CB92-3BD5-B2DF-17FB-7A6C4E357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7719" y="5855711"/>
            <a:ext cx="13176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a:extLst>
              <a:ext uri="{FF2B5EF4-FFF2-40B4-BE49-F238E27FC236}">
                <a16:creationId xmlns:a16="http://schemas.microsoft.com/office/drawing/2014/main" id="{8C40561D-2580-005F-6E0B-5B1C2C460F5B}"/>
              </a:ext>
            </a:extLst>
          </p:cNvPr>
          <p:cNvSpPr>
            <a:spLocks noChangeArrowheads="1"/>
          </p:cNvSpPr>
          <p:nvPr/>
        </p:nvSpPr>
        <p:spPr bwMode="auto">
          <a:xfrm>
            <a:off x="5111244" y="3955473"/>
            <a:ext cx="2025650" cy="1006475"/>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a:extLst>
              <a:ext uri="{FF2B5EF4-FFF2-40B4-BE49-F238E27FC236}">
                <a16:creationId xmlns:a16="http://schemas.microsoft.com/office/drawing/2014/main" id="{127E8753-A039-1B08-5BE7-43807B7A95D6}"/>
              </a:ext>
            </a:extLst>
          </p:cNvPr>
          <p:cNvSpPr>
            <a:spLocks noChangeArrowheads="1"/>
          </p:cNvSpPr>
          <p:nvPr/>
        </p:nvSpPr>
        <p:spPr bwMode="auto">
          <a:xfrm>
            <a:off x="5111244" y="3953886"/>
            <a:ext cx="2025650" cy="10064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a:extLst>
              <a:ext uri="{FF2B5EF4-FFF2-40B4-BE49-F238E27FC236}">
                <a16:creationId xmlns:a16="http://schemas.microsoft.com/office/drawing/2014/main" id="{90AE4F8B-BB3D-ECB1-58BD-16D501534A65}"/>
              </a:ext>
            </a:extLst>
          </p:cNvPr>
          <p:cNvSpPr>
            <a:spLocks noChangeArrowheads="1"/>
          </p:cNvSpPr>
          <p:nvPr/>
        </p:nvSpPr>
        <p:spPr bwMode="auto">
          <a:xfrm>
            <a:off x="5688582" y="4001967"/>
            <a:ext cx="8167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3">
            <a:extLst>
              <a:ext uri="{FF2B5EF4-FFF2-40B4-BE49-F238E27FC236}">
                <a16:creationId xmlns:a16="http://schemas.microsoft.com/office/drawing/2014/main" id="{020FF143-1CC9-DB19-4ED8-54923FC2CB74}"/>
              </a:ext>
            </a:extLst>
          </p:cNvPr>
          <p:cNvSpPr>
            <a:spLocks noChangeArrowheads="1"/>
          </p:cNvSpPr>
          <p:nvPr/>
        </p:nvSpPr>
        <p:spPr bwMode="auto">
          <a:xfrm>
            <a:off x="5418040" y="4636060"/>
            <a:ext cx="14571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B3R2 functions + all error corrections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4">
            <a:extLst>
              <a:ext uri="{FF2B5EF4-FFF2-40B4-BE49-F238E27FC236}">
                <a16:creationId xmlns:a16="http://schemas.microsoft.com/office/drawing/2014/main" id="{C9E9FC84-05CB-7471-99FA-FFF1BE2D59E1}"/>
              </a:ext>
            </a:extLst>
          </p:cNvPr>
          <p:cNvSpPr>
            <a:spLocks noChangeArrowheads="1"/>
          </p:cNvSpPr>
          <p:nvPr/>
        </p:nvSpPr>
        <p:spPr bwMode="auto">
          <a:xfrm>
            <a:off x="5462671" y="4748772"/>
            <a:ext cx="13497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relocation without linking CR 1370)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6">
            <a:extLst>
              <a:ext uri="{FF2B5EF4-FFF2-40B4-BE49-F238E27FC236}">
                <a16:creationId xmlns:a16="http://schemas.microsoft.com/office/drawing/2014/main" id="{FEE13A40-6D4B-A99A-5D68-56537AEEAE03}"/>
              </a:ext>
            </a:extLst>
          </p:cNvPr>
          <p:cNvSpPr>
            <a:spLocks noChangeArrowheads="1"/>
          </p:cNvSpPr>
          <p:nvPr/>
        </p:nvSpPr>
        <p:spPr bwMode="auto">
          <a:xfrm>
            <a:off x="5111244" y="5007986"/>
            <a:ext cx="2025650" cy="795338"/>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9">
            <a:extLst>
              <a:ext uri="{FF2B5EF4-FFF2-40B4-BE49-F238E27FC236}">
                <a16:creationId xmlns:a16="http://schemas.microsoft.com/office/drawing/2014/main" id="{ECC79888-9789-B89C-444B-A96B103F80CD}"/>
              </a:ext>
            </a:extLst>
          </p:cNvPr>
          <p:cNvSpPr>
            <a:spLocks noChangeArrowheads="1"/>
          </p:cNvSpPr>
          <p:nvPr/>
        </p:nvSpPr>
        <p:spPr bwMode="auto">
          <a:xfrm>
            <a:off x="5450969" y="5182611"/>
            <a:ext cx="11890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Calibri" panose="020F0502020204030204" pitchFamily="34" charset="0"/>
              </a:rPr>
              <a:t>SS-153</a:t>
            </a:r>
            <a:r>
              <a:rPr kumimoji="0" lang="en-US" altLang="en-US" sz="700" b="0" i="0" u="none" strike="noStrike" cap="none" normalizeH="0" baseline="0">
                <a:ln>
                  <a:noFill/>
                </a:ln>
                <a:solidFill>
                  <a:srgbClr val="000000"/>
                </a:solidFill>
                <a:effectLst/>
                <a:latin typeface="Calibri" panose="020F0502020204030204" pitchFamily="34" charset="0"/>
              </a:rPr>
              <a:t> indicates which on-board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2">
            <a:extLst>
              <a:ext uri="{FF2B5EF4-FFF2-40B4-BE49-F238E27FC236}">
                <a16:creationId xmlns:a16="http://schemas.microsoft.com/office/drawing/2014/main" id="{942BD11E-C410-60A7-F487-60262547D8B5}"/>
              </a:ext>
            </a:extLst>
          </p:cNvPr>
          <p:cNvSpPr>
            <a:spLocks noChangeArrowheads="1"/>
          </p:cNvSpPr>
          <p:nvPr/>
        </p:nvSpPr>
        <p:spPr bwMode="auto">
          <a:xfrm>
            <a:off x="5435094" y="5296911"/>
            <a:ext cx="1854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requirements/documents do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3">
            <a:extLst>
              <a:ext uri="{FF2B5EF4-FFF2-40B4-BE49-F238E27FC236}">
                <a16:creationId xmlns:a16="http://schemas.microsoft.com/office/drawing/2014/main" id="{5F6A534B-17C9-EB5C-FEFD-0A7C7C6EE017}"/>
              </a:ext>
            </a:extLst>
          </p:cNvPr>
          <p:cNvSpPr>
            <a:spLocks noChangeArrowheads="1"/>
          </p:cNvSpPr>
          <p:nvPr/>
        </p:nvSpPr>
        <p:spPr bwMode="auto">
          <a:xfrm>
            <a:off x="5384294" y="5409623"/>
            <a:ext cx="196691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apply or are modified compared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4">
            <a:extLst>
              <a:ext uri="{FF2B5EF4-FFF2-40B4-BE49-F238E27FC236}">
                <a16:creationId xmlns:a16="http://schemas.microsoft.com/office/drawing/2014/main" id="{D438C916-8170-3551-AD09-738E3644EC21}"/>
              </a:ext>
            </a:extLst>
          </p:cNvPr>
          <p:cNvSpPr>
            <a:spLocks noChangeArrowheads="1"/>
          </p:cNvSpPr>
          <p:nvPr/>
        </p:nvSpPr>
        <p:spPr bwMode="auto">
          <a:xfrm>
            <a:off x="5512881" y="5522336"/>
            <a:ext cx="16652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ETCS up to system version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5">
            <a:extLst>
              <a:ext uri="{FF2B5EF4-FFF2-40B4-BE49-F238E27FC236}">
                <a16:creationId xmlns:a16="http://schemas.microsoft.com/office/drawing/2014/main" id="{E5F4743D-85AB-904C-BB70-2F70189029E1}"/>
              </a:ext>
            </a:extLst>
          </p:cNvPr>
          <p:cNvSpPr>
            <a:spLocks noChangeArrowheads="1"/>
          </p:cNvSpPr>
          <p:nvPr/>
        </p:nvSpPr>
        <p:spPr bwMode="auto">
          <a:xfrm>
            <a:off x="7216269" y="5314373"/>
            <a:ext cx="2022475" cy="488950"/>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8">
            <a:extLst>
              <a:ext uri="{FF2B5EF4-FFF2-40B4-BE49-F238E27FC236}">
                <a16:creationId xmlns:a16="http://schemas.microsoft.com/office/drawing/2014/main" id="{11F57300-7BA1-47B3-9115-C0F698860F61}"/>
              </a:ext>
            </a:extLst>
          </p:cNvPr>
          <p:cNvSpPr>
            <a:spLocks noChangeArrowheads="1"/>
          </p:cNvSpPr>
          <p:nvPr/>
        </p:nvSpPr>
        <p:spPr bwMode="auto">
          <a:xfrm>
            <a:off x="7841744" y="5338186"/>
            <a:ext cx="9461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Calibri" panose="020F0502020204030204" pitchFamily="34" charset="0"/>
              </a:rPr>
              <a:t>SS-153</a:t>
            </a:r>
            <a:r>
              <a:rPr kumimoji="0" lang="en-US" altLang="en-US" sz="700" b="0" i="0" u="none" strike="noStrike" cap="none" normalizeH="0" baseline="0">
                <a:ln>
                  <a:noFill/>
                </a:ln>
                <a:solidFill>
                  <a:srgbClr val="000000"/>
                </a:solidFill>
                <a:effectLst/>
                <a:latin typeface="Calibri" panose="020F0502020204030204" pitchFamily="34" charset="0"/>
              </a:rPr>
              <a:t> indicates which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1">
            <a:extLst>
              <a:ext uri="{FF2B5EF4-FFF2-40B4-BE49-F238E27FC236}">
                <a16:creationId xmlns:a16="http://schemas.microsoft.com/office/drawing/2014/main" id="{E781AF39-0D5D-A83F-4604-CD61DB659E12}"/>
              </a:ext>
            </a:extLst>
          </p:cNvPr>
          <p:cNvSpPr>
            <a:spLocks noChangeArrowheads="1"/>
          </p:cNvSpPr>
          <p:nvPr/>
        </p:nvSpPr>
        <p:spPr bwMode="auto">
          <a:xfrm>
            <a:off x="7681406" y="5450898"/>
            <a:ext cx="1854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requirements/documents do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2">
            <a:extLst>
              <a:ext uri="{FF2B5EF4-FFF2-40B4-BE49-F238E27FC236}">
                <a16:creationId xmlns:a16="http://schemas.microsoft.com/office/drawing/2014/main" id="{B90DE6E8-9BB1-67C9-9204-095AA79B6DC1}"/>
              </a:ext>
            </a:extLst>
          </p:cNvPr>
          <p:cNvSpPr>
            <a:spLocks noChangeArrowheads="1"/>
          </p:cNvSpPr>
          <p:nvPr/>
        </p:nvSpPr>
        <p:spPr bwMode="auto">
          <a:xfrm>
            <a:off x="7630606" y="5560436"/>
            <a:ext cx="196691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apply or are modified compared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3">
            <a:extLst>
              <a:ext uri="{FF2B5EF4-FFF2-40B4-BE49-F238E27FC236}">
                <a16:creationId xmlns:a16="http://schemas.microsoft.com/office/drawing/2014/main" id="{987C4181-B091-1AD2-733C-44B98D4A5AD1}"/>
              </a:ext>
            </a:extLst>
          </p:cNvPr>
          <p:cNvSpPr>
            <a:spLocks noChangeArrowheads="1"/>
          </p:cNvSpPr>
          <p:nvPr/>
        </p:nvSpPr>
        <p:spPr bwMode="auto">
          <a:xfrm>
            <a:off x="7575044" y="5673148"/>
            <a:ext cx="20526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B4R1 (ETCS up to system version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4">
            <a:extLst>
              <a:ext uri="{FF2B5EF4-FFF2-40B4-BE49-F238E27FC236}">
                <a16:creationId xmlns:a16="http://schemas.microsoft.com/office/drawing/2014/main" id="{CBAE3A75-F8B3-E7AD-AF9C-86A98A62E96F}"/>
              </a:ext>
            </a:extLst>
          </p:cNvPr>
          <p:cNvSpPr>
            <a:spLocks noChangeArrowheads="1"/>
          </p:cNvSpPr>
          <p:nvPr/>
        </p:nvSpPr>
        <p:spPr bwMode="auto">
          <a:xfrm>
            <a:off x="7186106" y="3969761"/>
            <a:ext cx="2052638" cy="1295400"/>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45">
            <a:extLst>
              <a:ext uri="{FF2B5EF4-FFF2-40B4-BE49-F238E27FC236}">
                <a16:creationId xmlns:a16="http://schemas.microsoft.com/office/drawing/2014/main" id="{47E35AB1-6A2F-6809-6998-A8684731DDBF}"/>
              </a:ext>
            </a:extLst>
          </p:cNvPr>
          <p:cNvSpPr>
            <a:spLocks noChangeArrowheads="1"/>
          </p:cNvSpPr>
          <p:nvPr/>
        </p:nvSpPr>
        <p:spPr bwMode="auto">
          <a:xfrm>
            <a:off x="7186106" y="3969761"/>
            <a:ext cx="2052638" cy="1295400"/>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46">
            <a:extLst>
              <a:ext uri="{FF2B5EF4-FFF2-40B4-BE49-F238E27FC236}">
                <a16:creationId xmlns:a16="http://schemas.microsoft.com/office/drawing/2014/main" id="{1AE20BA3-581D-D77A-F6FC-8FA5BE2FC21C}"/>
              </a:ext>
            </a:extLst>
          </p:cNvPr>
          <p:cNvSpPr>
            <a:spLocks noChangeArrowheads="1"/>
          </p:cNvSpPr>
          <p:nvPr/>
        </p:nvSpPr>
        <p:spPr bwMode="auto">
          <a:xfrm>
            <a:off x="7751256" y="415549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45" name="Rectangle 47">
            <a:extLst>
              <a:ext uri="{FF2B5EF4-FFF2-40B4-BE49-F238E27FC236}">
                <a16:creationId xmlns:a16="http://schemas.microsoft.com/office/drawing/2014/main" id="{CABAAB18-9923-F2C4-5FCE-A86ABB8FD626}"/>
              </a:ext>
            </a:extLst>
          </p:cNvPr>
          <p:cNvSpPr>
            <a:spLocks noChangeArrowheads="1"/>
          </p:cNvSpPr>
          <p:nvPr/>
        </p:nvSpPr>
        <p:spPr bwMode="auto">
          <a:xfrm>
            <a:off x="7401212" y="4398386"/>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8">
            <a:extLst>
              <a:ext uri="{FF2B5EF4-FFF2-40B4-BE49-F238E27FC236}">
                <a16:creationId xmlns:a16="http://schemas.microsoft.com/office/drawing/2014/main" id="{2D8EEB16-9B53-B442-0904-CED9509670BF}"/>
              </a:ext>
            </a:extLst>
          </p:cNvPr>
          <p:cNvSpPr>
            <a:spLocks noChangeArrowheads="1"/>
          </p:cNvSpPr>
          <p:nvPr/>
        </p:nvSpPr>
        <p:spPr bwMode="auto">
          <a:xfrm>
            <a:off x="7555200" y="4555548"/>
            <a:ext cx="10620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kumimoji="0" lang="en-US" altLang="en-US" sz="1100" b="1" i="0" u="none" strike="noStrike" cap="none" normalizeH="0" baseline="0">
                <a:ln>
                  <a:noFill/>
                </a:ln>
                <a:solidFill>
                  <a:srgbClr val="000000"/>
                </a:solidFill>
                <a:effectLst/>
                <a:latin typeface="Calibri" panose="020F0502020204030204" pitchFamily="34" charset="0"/>
              </a:rPr>
              <a:t>2.2</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9">
            <a:extLst>
              <a:ext uri="{FF2B5EF4-FFF2-40B4-BE49-F238E27FC236}">
                <a16:creationId xmlns:a16="http://schemas.microsoft.com/office/drawing/2014/main" id="{BAC9C047-FDD6-876B-6506-FFF7C92930C4}"/>
              </a:ext>
            </a:extLst>
          </p:cNvPr>
          <p:cNvSpPr>
            <a:spLocks noChangeArrowheads="1"/>
          </p:cNvSpPr>
          <p:nvPr/>
        </p:nvSpPr>
        <p:spPr bwMode="auto">
          <a:xfrm>
            <a:off x="7325806" y="4877811"/>
            <a:ext cx="19383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B4 R1 functions up to 2.1 +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74" name="Picture 50">
            <a:extLst>
              <a:ext uri="{FF2B5EF4-FFF2-40B4-BE49-F238E27FC236}">
                <a16:creationId xmlns:a16="http://schemas.microsoft.com/office/drawing/2014/main" id="{BC5E9E87-C215-8107-F4E0-AFA3D268A2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56" y="2660073"/>
            <a:ext cx="14684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51">
            <a:extLst>
              <a:ext uri="{FF2B5EF4-FFF2-40B4-BE49-F238E27FC236}">
                <a16:creationId xmlns:a16="http://schemas.microsoft.com/office/drawing/2014/main" id="{3F5AD3FA-1863-17A2-4358-8677407669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881" y="2660073"/>
            <a:ext cx="14684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52">
            <a:extLst>
              <a:ext uri="{FF2B5EF4-FFF2-40B4-BE49-F238E27FC236}">
                <a16:creationId xmlns:a16="http://schemas.microsoft.com/office/drawing/2014/main" id="{B86FAC1E-6FF9-A47D-5FF0-0D2E4BED5B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1756" y="2660073"/>
            <a:ext cx="1466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53">
            <a:extLst>
              <a:ext uri="{FF2B5EF4-FFF2-40B4-BE49-F238E27FC236}">
                <a16:creationId xmlns:a16="http://schemas.microsoft.com/office/drawing/2014/main" id="{1C92BA24-F7BF-8F2E-1295-4CDE8D471D62}"/>
              </a:ext>
            </a:extLst>
          </p:cNvPr>
          <p:cNvSpPr>
            <a:spLocks noChangeArrowheads="1"/>
          </p:cNvSpPr>
          <p:nvPr/>
        </p:nvSpPr>
        <p:spPr bwMode="auto">
          <a:xfrm>
            <a:off x="2812544" y="1725036"/>
            <a:ext cx="2133600" cy="104457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54">
            <a:extLst>
              <a:ext uri="{FF2B5EF4-FFF2-40B4-BE49-F238E27FC236}">
                <a16:creationId xmlns:a16="http://schemas.microsoft.com/office/drawing/2014/main" id="{81987D90-0764-6433-B532-B04071A03C85}"/>
              </a:ext>
            </a:extLst>
          </p:cNvPr>
          <p:cNvSpPr>
            <a:spLocks noChangeArrowheads="1"/>
          </p:cNvSpPr>
          <p:nvPr/>
        </p:nvSpPr>
        <p:spPr bwMode="auto">
          <a:xfrm>
            <a:off x="2812544" y="1725036"/>
            <a:ext cx="2133600" cy="10445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55">
            <a:extLst>
              <a:ext uri="{FF2B5EF4-FFF2-40B4-BE49-F238E27FC236}">
                <a16:creationId xmlns:a16="http://schemas.microsoft.com/office/drawing/2014/main" id="{DD98A646-3E17-4414-F172-A6154F50DE71}"/>
              </a:ext>
            </a:extLst>
          </p:cNvPr>
          <p:cNvSpPr>
            <a:spLocks noChangeArrowheads="1"/>
          </p:cNvSpPr>
          <p:nvPr/>
        </p:nvSpPr>
        <p:spPr bwMode="auto">
          <a:xfrm>
            <a:off x="3411031" y="1767898"/>
            <a:ext cx="1014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B3 MR1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51" name="Rectangle 56">
            <a:extLst>
              <a:ext uri="{FF2B5EF4-FFF2-40B4-BE49-F238E27FC236}">
                <a16:creationId xmlns:a16="http://schemas.microsoft.com/office/drawing/2014/main" id="{56E75634-A0A6-078E-7313-9C27914F7AC4}"/>
              </a:ext>
            </a:extLst>
          </p:cNvPr>
          <p:cNvSpPr>
            <a:spLocks noChangeArrowheads="1"/>
          </p:cNvSpPr>
          <p:nvPr/>
        </p:nvSpPr>
        <p:spPr bwMode="auto">
          <a:xfrm>
            <a:off x="3071306" y="1963161"/>
            <a:ext cx="20986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7">
            <a:extLst>
              <a:ext uri="{FF2B5EF4-FFF2-40B4-BE49-F238E27FC236}">
                <a16:creationId xmlns:a16="http://schemas.microsoft.com/office/drawing/2014/main" id="{F34597DA-7AB9-317B-A03E-CCFD789EEB01}"/>
              </a:ext>
            </a:extLst>
          </p:cNvPr>
          <p:cNvSpPr>
            <a:spLocks noChangeArrowheads="1"/>
          </p:cNvSpPr>
          <p:nvPr/>
        </p:nvSpPr>
        <p:spPr bwMode="auto">
          <a:xfrm>
            <a:off x="3325306" y="2120323"/>
            <a:ext cx="1504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8">
            <a:extLst>
              <a:ext uri="{FF2B5EF4-FFF2-40B4-BE49-F238E27FC236}">
                <a16:creationId xmlns:a16="http://schemas.microsoft.com/office/drawing/2014/main" id="{BF16CA75-259D-B3CE-D698-641E4E7B9269}"/>
              </a:ext>
            </a:extLst>
          </p:cNvPr>
          <p:cNvSpPr>
            <a:spLocks noChangeArrowheads="1"/>
          </p:cNvSpPr>
          <p:nvPr/>
        </p:nvSpPr>
        <p:spPr bwMode="auto">
          <a:xfrm>
            <a:off x="3088769" y="2301298"/>
            <a:ext cx="14843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B2 functions + error corrections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9">
            <a:extLst>
              <a:ext uri="{FF2B5EF4-FFF2-40B4-BE49-F238E27FC236}">
                <a16:creationId xmlns:a16="http://schemas.microsoft.com/office/drawing/2014/main" id="{4FB7780D-EA9C-67BA-701F-48A878C52929}"/>
              </a:ext>
            </a:extLst>
          </p:cNvPr>
          <p:cNvSpPr>
            <a:spLocks noChangeArrowheads="1"/>
          </p:cNvSpPr>
          <p:nvPr/>
        </p:nvSpPr>
        <p:spPr bwMode="auto">
          <a:xfrm>
            <a:off x="3276094" y="2414011"/>
            <a:ext cx="12795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functional enhancements incl.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60">
            <a:extLst>
              <a:ext uri="{FF2B5EF4-FFF2-40B4-BE49-F238E27FC236}">
                <a16:creationId xmlns:a16="http://schemas.microsoft.com/office/drawing/2014/main" id="{F890F782-BB02-D2C6-968E-C8DA7AC63A17}"/>
              </a:ext>
            </a:extLst>
          </p:cNvPr>
          <p:cNvSpPr>
            <a:spLocks noChangeArrowheads="1"/>
          </p:cNvSpPr>
          <p:nvPr/>
        </p:nvSpPr>
        <p:spPr bwMode="auto">
          <a:xfrm>
            <a:off x="2926844" y="2525136"/>
            <a:ext cx="19954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err="1">
                <a:ln>
                  <a:noFill/>
                </a:ln>
                <a:solidFill>
                  <a:srgbClr val="000000"/>
                </a:solidFill>
                <a:effectLst/>
                <a:latin typeface="Calibri" panose="020F0502020204030204" pitchFamily="34" charset="0"/>
              </a:rPr>
              <a:t>harmonised</a:t>
            </a:r>
            <a:r>
              <a:rPr kumimoji="0" lang="en-US" altLang="en-US" sz="700" b="0" i="0" u="none" strike="noStrike" cap="none" normalizeH="0" baseline="0">
                <a:ln>
                  <a:noFill/>
                </a:ln>
                <a:solidFill>
                  <a:srgbClr val="000000"/>
                </a:solidFill>
                <a:effectLst/>
                <a:latin typeface="Calibri" panose="020F0502020204030204" pitchFamily="34" charset="0"/>
              </a:rPr>
              <a:t> braking curves and limited supervision)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2">
            <a:extLst>
              <a:ext uri="{FF2B5EF4-FFF2-40B4-BE49-F238E27FC236}">
                <a16:creationId xmlns:a16="http://schemas.microsoft.com/office/drawing/2014/main" id="{37DCAD70-CC5E-318E-AE61-F7DFA62757A5}"/>
              </a:ext>
            </a:extLst>
          </p:cNvPr>
          <p:cNvSpPr>
            <a:spLocks noChangeArrowheads="1"/>
          </p:cNvSpPr>
          <p:nvPr/>
        </p:nvSpPr>
        <p:spPr bwMode="auto">
          <a:xfrm>
            <a:off x="5123944" y="1725036"/>
            <a:ext cx="2063750" cy="104457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63">
            <a:extLst>
              <a:ext uri="{FF2B5EF4-FFF2-40B4-BE49-F238E27FC236}">
                <a16:creationId xmlns:a16="http://schemas.microsoft.com/office/drawing/2014/main" id="{022C8078-4811-661A-77A4-F9A3FAFE90D6}"/>
              </a:ext>
            </a:extLst>
          </p:cNvPr>
          <p:cNvSpPr>
            <a:spLocks noChangeArrowheads="1"/>
          </p:cNvSpPr>
          <p:nvPr/>
        </p:nvSpPr>
        <p:spPr bwMode="auto">
          <a:xfrm>
            <a:off x="5123944" y="1725036"/>
            <a:ext cx="2063750" cy="10445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64">
            <a:extLst>
              <a:ext uri="{FF2B5EF4-FFF2-40B4-BE49-F238E27FC236}">
                <a16:creationId xmlns:a16="http://schemas.microsoft.com/office/drawing/2014/main" id="{A1381641-40BA-2ABC-0774-095290EEE60E}"/>
              </a:ext>
            </a:extLst>
          </p:cNvPr>
          <p:cNvSpPr>
            <a:spLocks noChangeArrowheads="1"/>
          </p:cNvSpPr>
          <p:nvPr/>
        </p:nvSpPr>
        <p:spPr bwMode="auto">
          <a:xfrm>
            <a:off x="5763706" y="174884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B3 R2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60" name="Rectangle 65">
            <a:extLst>
              <a:ext uri="{FF2B5EF4-FFF2-40B4-BE49-F238E27FC236}">
                <a16:creationId xmlns:a16="http://schemas.microsoft.com/office/drawing/2014/main" id="{C30BB7AF-D4F9-9A41-6987-F1F7D05ADC26}"/>
              </a:ext>
            </a:extLst>
          </p:cNvPr>
          <p:cNvSpPr>
            <a:spLocks noChangeArrowheads="1"/>
          </p:cNvSpPr>
          <p:nvPr/>
        </p:nvSpPr>
        <p:spPr bwMode="auto">
          <a:xfrm>
            <a:off x="5341431" y="1961573"/>
            <a:ext cx="20986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6">
            <a:extLst>
              <a:ext uri="{FF2B5EF4-FFF2-40B4-BE49-F238E27FC236}">
                <a16:creationId xmlns:a16="http://schemas.microsoft.com/office/drawing/2014/main" id="{069ABE3B-C352-8EF4-E823-41430FF62E4C}"/>
              </a:ext>
            </a:extLst>
          </p:cNvPr>
          <p:cNvSpPr>
            <a:spLocks noChangeArrowheads="1"/>
          </p:cNvSpPr>
          <p:nvPr/>
        </p:nvSpPr>
        <p:spPr bwMode="auto">
          <a:xfrm>
            <a:off x="5595431" y="2118736"/>
            <a:ext cx="1504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7">
            <a:extLst>
              <a:ext uri="{FF2B5EF4-FFF2-40B4-BE49-F238E27FC236}">
                <a16:creationId xmlns:a16="http://schemas.microsoft.com/office/drawing/2014/main" id="{CF2744BA-9F95-74C8-1172-AB7C40656DBF}"/>
              </a:ext>
            </a:extLst>
          </p:cNvPr>
          <p:cNvSpPr>
            <a:spLocks noChangeArrowheads="1"/>
          </p:cNvSpPr>
          <p:nvPr/>
        </p:nvSpPr>
        <p:spPr bwMode="auto">
          <a:xfrm>
            <a:off x="5227131" y="2340986"/>
            <a:ext cx="2060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B3MR1 functions up to 2.0 + error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8">
            <a:extLst>
              <a:ext uri="{FF2B5EF4-FFF2-40B4-BE49-F238E27FC236}">
                <a16:creationId xmlns:a16="http://schemas.microsoft.com/office/drawing/2014/main" id="{0593950A-7A88-BF25-69BC-2735B0416F57}"/>
              </a:ext>
            </a:extLst>
          </p:cNvPr>
          <p:cNvSpPr>
            <a:spLocks noChangeArrowheads="1"/>
          </p:cNvSpPr>
          <p:nvPr/>
        </p:nvSpPr>
        <p:spPr bwMode="auto">
          <a:xfrm>
            <a:off x="5255706" y="2448936"/>
            <a:ext cx="17129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corrections and functional enhancements incl.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69">
            <a:extLst>
              <a:ext uri="{FF2B5EF4-FFF2-40B4-BE49-F238E27FC236}">
                <a16:creationId xmlns:a16="http://schemas.microsoft.com/office/drawing/2014/main" id="{68986D2E-35EC-BC4F-340E-F061BC3C6327}"/>
              </a:ext>
            </a:extLst>
          </p:cNvPr>
          <p:cNvSpPr>
            <a:spLocks noChangeArrowheads="1"/>
          </p:cNvSpPr>
          <p:nvPr/>
        </p:nvSpPr>
        <p:spPr bwMode="auto">
          <a:xfrm>
            <a:off x="5389056" y="2566411"/>
            <a:ext cx="14398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700" b="0" i="0" u="none" strike="noStrike" cap="none" normalizeH="0" baseline="0">
                <a:ln>
                  <a:noFill/>
                </a:ln>
                <a:solidFill>
                  <a:srgbClr val="000000"/>
                </a:solidFill>
                <a:effectLst/>
                <a:latin typeface="Calibri"/>
                <a:cs typeface="Calibri"/>
              </a:rPr>
              <a:t>online key management and</a:t>
            </a:r>
            <a:r>
              <a:rPr lang="en-US" altLang="en-US" sz="700">
                <a:solidFill>
                  <a:srgbClr val="000000"/>
                </a:solidFill>
                <a:latin typeface="Calibri"/>
                <a:cs typeface="Calibri"/>
              </a:rPr>
              <a:t> </a:t>
            </a:r>
            <a:r>
              <a:rPr kumimoji="0" lang="en-US" altLang="en-US" sz="700" b="0" i="0" u="none" strike="noStrike" cap="none" normalizeH="0" baseline="0">
                <a:ln>
                  <a:noFill/>
                </a:ln>
                <a:solidFill>
                  <a:srgbClr val="000000"/>
                </a:solidFill>
                <a:effectLst/>
                <a:latin typeface="Calibri"/>
                <a:cs typeface="Calibri"/>
              </a:rPr>
              <a:t> GPRS/PS</a:t>
            </a:r>
            <a:r>
              <a:rPr lang="en-US" altLang="en-US" sz="700">
                <a:solidFill>
                  <a:srgbClr val="000000"/>
                </a:solidFill>
                <a:latin typeface="Calibri"/>
                <a:cs typeface="Calibri"/>
              </a:rPr>
              <a:t>)</a:t>
            </a:r>
            <a:endParaRPr kumimoji="0" lang="en-US" altLang="en-US" sz="1800" b="0" i="0" u="none" strike="noStrike" cap="none" normalizeH="0" baseline="0">
              <a:ln>
                <a:noFill/>
              </a:ln>
              <a:solidFill>
                <a:schemeClr val="tx1"/>
              </a:solidFill>
              <a:effectLst/>
              <a:latin typeface="Calibri"/>
              <a:cs typeface="Calibri"/>
            </a:endParaRPr>
          </a:p>
        </p:txBody>
      </p:sp>
      <p:sp>
        <p:nvSpPr>
          <p:cNvPr id="1026" name="Rectangle 71">
            <a:extLst>
              <a:ext uri="{FF2B5EF4-FFF2-40B4-BE49-F238E27FC236}">
                <a16:creationId xmlns:a16="http://schemas.microsoft.com/office/drawing/2014/main" id="{FD22E2A5-0FBB-DAF4-D577-5CC3B0384D62}"/>
              </a:ext>
            </a:extLst>
          </p:cNvPr>
          <p:cNvSpPr>
            <a:spLocks noChangeArrowheads="1"/>
          </p:cNvSpPr>
          <p:nvPr/>
        </p:nvSpPr>
        <p:spPr bwMode="auto">
          <a:xfrm>
            <a:off x="547181" y="1725036"/>
            <a:ext cx="2087563" cy="106362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Rectangle 72">
            <a:extLst>
              <a:ext uri="{FF2B5EF4-FFF2-40B4-BE49-F238E27FC236}">
                <a16:creationId xmlns:a16="http://schemas.microsoft.com/office/drawing/2014/main" id="{DDF3BF88-AD6D-BB82-7291-4E12C066F79A}"/>
              </a:ext>
            </a:extLst>
          </p:cNvPr>
          <p:cNvSpPr>
            <a:spLocks noChangeArrowheads="1"/>
          </p:cNvSpPr>
          <p:nvPr/>
        </p:nvSpPr>
        <p:spPr bwMode="auto">
          <a:xfrm>
            <a:off x="547181" y="1725036"/>
            <a:ext cx="2087563" cy="106362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Rectangle 73">
            <a:extLst>
              <a:ext uri="{FF2B5EF4-FFF2-40B4-BE49-F238E27FC236}">
                <a16:creationId xmlns:a16="http://schemas.microsoft.com/office/drawing/2014/main" id="{0EF80CB7-35D3-21A8-50D7-7DA899349E1B}"/>
              </a:ext>
            </a:extLst>
          </p:cNvPr>
          <p:cNvSpPr>
            <a:spLocks noChangeArrowheads="1"/>
          </p:cNvSpPr>
          <p:nvPr/>
        </p:nvSpPr>
        <p:spPr bwMode="auto">
          <a:xfrm>
            <a:off x="1263144" y="1790123"/>
            <a:ext cx="623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B2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1029" name="Rectangle 74">
            <a:extLst>
              <a:ext uri="{FF2B5EF4-FFF2-40B4-BE49-F238E27FC236}">
                <a16:creationId xmlns:a16="http://schemas.microsoft.com/office/drawing/2014/main" id="{494A41EA-6DB5-237A-E3B9-E47F0DB9A1DC}"/>
              </a:ext>
            </a:extLst>
          </p:cNvPr>
          <p:cNvSpPr>
            <a:spLocks noChangeArrowheads="1"/>
          </p:cNvSpPr>
          <p:nvPr/>
        </p:nvSpPr>
        <p:spPr bwMode="auto">
          <a:xfrm>
            <a:off x="682119" y="2026661"/>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75">
            <a:extLst>
              <a:ext uri="{FF2B5EF4-FFF2-40B4-BE49-F238E27FC236}">
                <a16:creationId xmlns:a16="http://schemas.microsoft.com/office/drawing/2014/main" id="{C60DED07-469A-14AE-C12B-057A6B978F41}"/>
              </a:ext>
            </a:extLst>
          </p:cNvPr>
          <p:cNvSpPr>
            <a:spLocks noChangeArrowheads="1"/>
          </p:cNvSpPr>
          <p:nvPr/>
        </p:nvSpPr>
        <p:spPr bwMode="auto">
          <a:xfrm>
            <a:off x="934531" y="2182236"/>
            <a:ext cx="10588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76">
            <a:extLst>
              <a:ext uri="{FF2B5EF4-FFF2-40B4-BE49-F238E27FC236}">
                <a16:creationId xmlns:a16="http://schemas.microsoft.com/office/drawing/2014/main" id="{EE0D8CD8-66E6-D8B7-818E-278FD98283A0}"/>
              </a:ext>
            </a:extLst>
          </p:cNvPr>
          <p:cNvSpPr>
            <a:spLocks noChangeArrowheads="1"/>
          </p:cNvSpPr>
          <p:nvPr/>
        </p:nvSpPr>
        <p:spPr bwMode="auto">
          <a:xfrm>
            <a:off x="337631" y="1350386"/>
            <a:ext cx="6988175" cy="21748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Rectangle 77">
            <a:extLst>
              <a:ext uri="{FF2B5EF4-FFF2-40B4-BE49-F238E27FC236}">
                <a16:creationId xmlns:a16="http://schemas.microsoft.com/office/drawing/2014/main" id="{A0C72B9E-AC5F-B8A8-4364-CEA4929F8BA0}"/>
              </a:ext>
            </a:extLst>
          </p:cNvPr>
          <p:cNvSpPr>
            <a:spLocks noChangeArrowheads="1"/>
          </p:cNvSpPr>
          <p:nvPr/>
        </p:nvSpPr>
        <p:spPr bwMode="auto">
          <a:xfrm>
            <a:off x="547181" y="1502786"/>
            <a:ext cx="66389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ts val="200"/>
              </a:lnSpc>
              <a:spcBef>
                <a:spcPts val="60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CCS TSI 2016/919</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r>
              <a:rPr kumimoji="0" lang="en-US" altLang="en-US" sz="1200" b="1" i="0" u="none" strike="noStrike" cap="none" normalizeH="0" baseline="0">
                <a:ln>
                  <a:noFill/>
                </a:ln>
                <a:solidFill>
                  <a:srgbClr val="000000"/>
                </a:solidFill>
                <a:effectLst/>
                <a:latin typeface="Calibri" panose="020F0502020204030204" pitchFamily="34" charset="0"/>
              </a:rPr>
              <a:t>set #1		         set # 2 			set #3  </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033" name="Line 78">
            <a:extLst>
              <a:ext uri="{FF2B5EF4-FFF2-40B4-BE49-F238E27FC236}">
                <a16:creationId xmlns:a16="http://schemas.microsoft.com/office/drawing/2014/main" id="{2F365F9E-DF31-D1DB-5D33-25C616BEFBB5}"/>
              </a:ext>
            </a:extLst>
          </p:cNvPr>
          <p:cNvSpPr>
            <a:spLocks noChangeShapeType="1"/>
          </p:cNvSpPr>
          <p:nvPr/>
        </p:nvSpPr>
        <p:spPr bwMode="auto">
          <a:xfrm>
            <a:off x="6246668" y="3485573"/>
            <a:ext cx="0" cy="425450"/>
          </a:xfrm>
          <a:prstGeom prst="line">
            <a:avLst/>
          </a:prstGeom>
          <a:noFill/>
          <a:ln w="66675" cap="rnd">
            <a:solidFill>
              <a:srgbClr val="4672C4"/>
            </a:solidFill>
            <a:prstDash val="solid"/>
            <a:round/>
            <a:headEnd w="lg" len="lg"/>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Rectangle 47">
            <a:extLst>
              <a:ext uri="{FF2B5EF4-FFF2-40B4-BE49-F238E27FC236}">
                <a16:creationId xmlns:a16="http://schemas.microsoft.com/office/drawing/2014/main" id="{5E9D0D49-8BA6-78C7-BFBB-D2609A229B56}"/>
              </a:ext>
            </a:extLst>
          </p:cNvPr>
          <p:cNvSpPr>
            <a:spLocks noChangeArrowheads="1"/>
          </p:cNvSpPr>
          <p:nvPr/>
        </p:nvSpPr>
        <p:spPr bwMode="auto">
          <a:xfrm>
            <a:off x="9541956" y="4387554"/>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Rectangle 48">
            <a:extLst>
              <a:ext uri="{FF2B5EF4-FFF2-40B4-BE49-F238E27FC236}">
                <a16:creationId xmlns:a16="http://schemas.microsoft.com/office/drawing/2014/main" id="{6E627915-5F64-0334-9067-033D8AF574C2}"/>
              </a:ext>
            </a:extLst>
          </p:cNvPr>
          <p:cNvSpPr>
            <a:spLocks noChangeArrowheads="1"/>
          </p:cNvSpPr>
          <p:nvPr/>
        </p:nvSpPr>
        <p:spPr bwMode="auto">
          <a:xfrm>
            <a:off x="9695944" y="4544716"/>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lang="en-US" altLang="en-US" sz="1100" b="1">
                <a:solidFill>
                  <a:srgbClr val="000000"/>
                </a:solidFill>
                <a:latin typeface="Calibri" panose="020F0502020204030204" pitchFamily="34" charset="0"/>
              </a:rPr>
              <a:t>3</a:t>
            </a:r>
            <a:r>
              <a:rPr kumimoji="0" lang="en-US" altLang="en-US" sz="1100" b="1" i="0" u="none" strike="noStrike" cap="none" normalizeH="0" baseline="0">
                <a:ln>
                  <a:noFill/>
                </a:ln>
                <a:solidFill>
                  <a:srgbClr val="000000"/>
                </a:solidFill>
                <a:effectLst/>
                <a:latin typeface="Calibri" panose="020F0502020204030204" pitchFamily="34" charset="0"/>
              </a:rPr>
              <a:t>.0</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Rectangle 47">
            <a:extLst>
              <a:ext uri="{FF2B5EF4-FFF2-40B4-BE49-F238E27FC236}">
                <a16:creationId xmlns:a16="http://schemas.microsoft.com/office/drawing/2014/main" id="{C3DBB1FA-4B17-22A1-F9BF-CB320F4763D3}"/>
              </a:ext>
            </a:extLst>
          </p:cNvPr>
          <p:cNvSpPr>
            <a:spLocks noChangeArrowheads="1"/>
          </p:cNvSpPr>
          <p:nvPr/>
        </p:nvSpPr>
        <p:spPr bwMode="auto">
          <a:xfrm>
            <a:off x="5401756" y="4205113"/>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48">
            <a:extLst>
              <a:ext uri="{FF2B5EF4-FFF2-40B4-BE49-F238E27FC236}">
                <a16:creationId xmlns:a16="http://schemas.microsoft.com/office/drawing/2014/main" id="{FB2FA03E-4AD8-AADD-8DC8-6B791F5CBCF0}"/>
              </a:ext>
            </a:extLst>
          </p:cNvPr>
          <p:cNvSpPr>
            <a:spLocks noChangeArrowheads="1"/>
          </p:cNvSpPr>
          <p:nvPr/>
        </p:nvSpPr>
        <p:spPr bwMode="auto">
          <a:xfrm>
            <a:off x="5555744" y="4362275"/>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kumimoji="0" lang="en-US" altLang="en-US" sz="1100" b="1" i="0" u="none" strike="noStrike" cap="none" normalizeH="0" baseline="0">
                <a:ln>
                  <a:noFill/>
                </a:ln>
                <a:solidFill>
                  <a:srgbClr val="000000"/>
                </a:solidFill>
                <a:effectLst/>
                <a:latin typeface="Calibri" panose="020F0502020204030204" pitchFamily="34" charset="0"/>
              </a:rPr>
              <a:t>2.1</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77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up)">
                                      <p:cBhvr>
                                        <p:cTn id="7" dur="500"/>
                                        <p:tgtEl>
                                          <p:spTgt spid="10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39"/>
                                        </p:tgtEl>
                                        <p:attrNameLst>
                                          <p:attrName>style.visibility</p:attrName>
                                        </p:attrNameLst>
                                      </p:cBhvr>
                                      <p:to>
                                        <p:strVal val="visible"/>
                                      </p:to>
                                    </p:set>
                                    <p:animEffect transition="in" filter="fade">
                                      <p:cBhvr>
                                        <p:cTn id="35" dur="500"/>
                                        <p:tgtEl>
                                          <p:spTgt spid="1039"/>
                                        </p:tgtEl>
                                      </p:cBhvr>
                                    </p:animEffect>
                                  </p:childTnLst>
                                </p:cTn>
                              </p:par>
                              <p:par>
                                <p:cTn id="36" presetID="10" presetClass="entr" presetSubtype="0" fill="hold" nodeType="withEffect">
                                  <p:stCondLst>
                                    <p:cond delay="0"/>
                                  </p:stCondLst>
                                  <p:childTnLst>
                                    <p:set>
                                      <p:cBhvr>
                                        <p:cTn id="37" dur="1" fill="hold">
                                          <p:stCondLst>
                                            <p:cond delay="0"/>
                                          </p:stCondLst>
                                        </p:cTn>
                                        <p:tgtEl>
                                          <p:spTgt spid="1040"/>
                                        </p:tgtEl>
                                        <p:attrNameLst>
                                          <p:attrName>style.visibility</p:attrName>
                                        </p:attrNameLst>
                                      </p:cBhvr>
                                      <p:to>
                                        <p:strVal val="visible"/>
                                      </p:to>
                                    </p:set>
                                    <p:animEffect transition="in" filter="fade">
                                      <p:cBhvr>
                                        <p:cTn id="38" dur="500"/>
                                        <p:tgtEl>
                                          <p:spTgt spid="1040"/>
                                        </p:tgtEl>
                                      </p:cBhvr>
                                    </p:animEffect>
                                  </p:childTnLst>
                                </p:cTn>
                              </p:par>
                              <p:par>
                                <p:cTn id="39" presetID="10" presetClass="entr" presetSubtype="0" fill="hold" nodeType="withEffect">
                                  <p:stCondLst>
                                    <p:cond delay="0"/>
                                  </p:stCondLst>
                                  <p:childTnLst>
                                    <p:set>
                                      <p:cBhvr>
                                        <p:cTn id="40" dur="1" fill="hold">
                                          <p:stCondLst>
                                            <p:cond delay="0"/>
                                          </p:stCondLst>
                                        </p:cTn>
                                        <p:tgtEl>
                                          <p:spTgt spid="1041"/>
                                        </p:tgtEl>
                                        <p:attrNameLst>
                                          <p:attrName>style.visibility</p:attrName>
                                        </p:attrNameLst>
                                      </p:cBhvr>
                                      <p:to>
                                        <p:strVal val="visible"/>
                                      </p:to>
                                    </p:set>
                                    <p:animEffect transition="in" filter="fade">
                                      <p:cBhvr>
                                        <p:cTn id="41" dur="500"/>
                                        <p:tgtEl>
                                          <p:spTgt spid="10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35"/>
                                        </p:tgtEl>
                                        <p:attrNameLst>
                                          <p:attrName>style.visibility</p:attrName>
                                        </p:attrNameLst>
                                      </p:cBhvr>
                                      <p:to>
                                        <p:strVal val="visible"/>
                                      </p:to>
                                    </p:set>
                                    <p:animEffect transition="in" filter="fade">
                                      <p:cBhvr>
                                        <p:cTn id="107" dur="500"/>
                                        <p:tgtEl>
                                          <p:spTgt spid="10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36"/>
                                        </p:tgtEl>
                                        <p:attrNameLst>
                                          <p:attrName>style.visibility</p:attrName>
                                        </p:attrNameLst>
                                      </p:cBhvr>
                                      <p:to>
                                        <p:strVal val="visible"/>
                                      </p:to>
                                    </p:set>
                                    <p:animEffect transition="in" filter="fade">
                                      <p:cBhvr>
                                        <p:cTn id="110" dur="500"/>
                                        <p:tgtEl>
                                          <p:spTgt spid="103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37"/>
                                        </p:tgtEl>
                                        <p:attrNameLst>
                                          <p:attrName>style.visibility</p:attrName>
                                        </p:attrNameLst>
                                      </p:cBhvr>
                                      <p:to>
                                        <p:strVal val="visible"/>
                                      </p:to>
                                    </p:set>
                                    <p:animEffect transition="in" filter="fade">
                                      <p:cBhvr>
                                        <p:cTn id="113" dur="500"/>
                                        <p:tgtEl>
                                          <p:spTgt spid="10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38"/>
                                        </p:tgtEl>
                                        <p:attrNameLst>
                                          <p:attrName>style.visibility</p:attrName>
                                        </p:attrNameLst>
                                      </p:cBhvr>
                                      <p:to>
                                        <p:strVal val="visible"/>
                                      </p:to>
                                    </p:set>
                                    <p:animEffect transition="in" filter="fade">
                                      <p:cBhvr>
                                        <p:cTn id="116"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3" grpId="0"/>
      <p:bldP spid="14" grpId="0"/>
      <p:bldP spid="15" grpId="0"/>
      <p:bldP spid="16" grpId="0" animBg="1"/>
      <p:bldP spid="17" grpId="0" animBg="1"/>
      <p:bldP spid="18" grpId="0"/>
      <p:bldP spid="21" grpId="0"/>
      <p:bldP spid="22" grpId="0"/>
      <p:bldP spid="24" grpId="0" animBg="1"/>
      <p:bldP spid="27" grpId="0"/>
      <p:bldP spid="30" grpId="0"/>
      <p:bldP spid="31" grpId="0"/>
      <p:bldP spid="32" grpId="0"/>
      <p:bldP spid="33" grpId="0" animBg="1"/>
      <p:bldP spid="36" grpId="0"/>
      <p:bldP spid="39" grpId="0"/>
      <p:bldP spid="40" grpId="0"/>
      <p:bldP spid="41" grpId="0"/>
      <p:bldP spid="42" grpId="0" animBg="1"/>
      <p:bldP spid="43" grpId="0" animBg="1"/>
      <p:bldP spid="44" grpId="0"/>
      <p:bldP spid="45" grpId="0"/>
      <p:bldP spid="46" grpId="0"/>
      <p:bldP spid="47" grpId="0"/>
      <p:bldP spid="1033" grpId="0" animBg="1"/>
      <p:bldP spid="1035" grpId="0"/>
      <p:bldP spid="1036" grpId="0"/>
      <p:bldP spid="1037" grpId="0"/>
      <p:bldP spid="10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p:txBody>
          <a:bodyPr>
            <a:normAutofit/>
          </a:bodyPr>
          <a:lstStyle/>
          <a:p>
            <a:pPr algn="ctr"/>
            <a:r>
              <a:rPr lang="en-GB" sz="3600">
                <a:latin typeface="+mn-lt"/>
              </a:rPr>
              <a:t>							</a:t>
            </a:r>
            <a:r>
              <a:rPr lang="en-GB" sz="3600" b="1">
                <a:solidFill>
                  <a:schemeClr val="bg1"/>
                </a:solidFill>
                <a:latin typeface="+mn-lt"/>
              </a:rPr>
              <a:t>Agenda</a:t>
            </a:r>
            <a:endParaRPr lang="id-ID" sz="3600" b="1">
              <a:solidFill>
                <a:schemeClr val="bg1"/>
              </a:solidFill>
              <a:latin typeface="+mn-lt"/>
            </a:endParaRPr>
          </a:p>
        </p:txBody>
      </p:sp>
      <p:sp>
        <p:nvSpPr>
          <p:cNvPr id="10" name="Content Placeholder 4">
            <a:extLst>
              <a:ext uri="{FF2B5EF4-FFF2-40B4-BE49-F238E27FC236}">
                <a16:creationId xmlns:a16="http://schemas.microsoft.com/office/drawing/2014/main" id="{FCD848AA-64A3-8090-A4F4-AB01D0E4F9CA}"/>
              </a:ext>
            </a:extLst>
          </p:cNvPr>
          <p:cNvSpPr txBox="1">
            <a:spLocks/>
          </p:cNvSpPr>
          <p:nvPr/>
        </p:nvSpPr>
        <p:spPr>
          <a:xfrm>
            <a:off x="130630" y="1480456"/>
            <a:ext cx="11373393" cy="51721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spcAft>
                <a:spcPts val="2400"/>
              </a:spcAft>
              <a:tabLst>
                <a:tab pos="8158163" algn="r"/>
              </a:tabLst>
            </a:pPr>
            <a:endParaRPr lang="en-GB" sz="2000">
              <a:solidFill>
                <a:schemeClr val="tx1"/>
              </a:solidFill>
            </a:endParaRPr>
          </a:p>
          <a:p>
            <a:pPr marL="742950" lvl="1" indent="-342900">
              <a:spcBef>
                <a:spcPts val="0"/>
              </a:spcBef>
              <a:spcAft>
                <a:spcPts val="2400"/>
              </a:spcAft>
              <a:tabLst>
                <a:tab pos="8158163" algn="r"/>
              </a:tabLst>
            </a:pPr>
            <a:r>
              <a:rPr lang="en-GB" sz="2800">
                <a:solidFill>
                  <a:schemeClr val="bg1"/>
                </a:solidFill>
              </a:rPr>
              <a:t>Topic 1:  ERTMS Specifications inside CCS TSI 2023/1695 </a:t>
            </a:r>
          </a:p>
          <a:p>
            <a:pPr marL="400050" lvl="1" indent="0">
              <a:spcBef>
                <a:spcPts val="0"/>
              </a:spcBef>
              <a:spcAft>
                <a:spcPts val="2400"/>
              </a:spcAft>
              <a:buNone/>
              <a:tabLst>
                <a:tab pos="8158163" algn="r"/>
              </a:tabLst>
            </a:pPr>
            <a:endParaRPr lang="en-GB" sz="2800">
              <a:solidFill>
                <a:schemeClr val="bg1"/>
              </a:solidFill>
            </a:endParaRPr>
          </a:p>
          <a:p>
            <a:pPr marL="742950" lvl="1" indent="-342900">
              <a:spcBef>
                <a:spcPts val="0"/>
              </a:spcBef>
              <a:spcAft>
                <a:spcPts val="2400"/>
              </a:spcAft>
              <a:tabLst>
                <a:tab pos="8158163" algn="r"/>
              </a:tabLst>
            </a:pPr>
            <a:r>
              <a:rPr lang="en-GB" sz="2800" b="1">
                <a:solidFill>
                  <a:schemeClr val="bg1"/>
                </a:solidFill>
              </a:rPr>
              <a:t>Topic 2:  Transition framework inside CCS TSI 2023/1695</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endParaRPr lang="en-GB">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a:solidFill>
                  <a:schemeClr val="tx1"/>
                </a:solidFill>
              </a:rPr>
              <a:t>	</a:t>
            </a:r>
            <a:endParaRPr lang="en-GB">
              <a:solidFill>
                <a:schemeClr val="tx1"/>
              </a:solidFill>
              <a:cs typeface="Calibri"/>
            </a:endParaRPr>
          </a:p>
        </p:txBody>
      </p:sp>
    </p:spTree>
    <p:extLst>
      <p:ext uri="{BB962C8B-B14F-4D97-AF65-F5344CB8AC3E}">
        <p14:creationId xmlns:p14="http://schemas.microsoft.com/office/powerpoint/2010/main" val="163295399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01DE9D-35A0-0C7F-FC87-7B8FF91E9168}"/>
              </a:ext>
            </a:extLst>
          </p:cNvPr>
          <p:cNvPicPr>
            <a:picLocks noChangeAspect="1"/>
          </p:cNvPicPr>
          <p:nvPr/>
        </p:nvPicPr>
        <p:blipFill>
          <a:blip r:embed="rId3"/>
          <a:stretch>
            <a:fillRect/>
          </a:stretch>
        </p:blipFill>
        <p:spPr>
          <a:xfrm>
            <a:off x="11062520" y="3106126"/>
            <a:ext cx="265060" cy="391990"/>
          </a:xfrm>
          <a:prstGeom prst="rect">
            <a:avLst/>
          </a:prstGeom>
        </p:spPr>
      </p:pic>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fontScale="90000"/>
          </a:bodyPr>
          <a:lstStyle/>
          <a:p>
            <a:r>
              <a:rPr lang="en-GB" sz="3600">
                <a:latin typeface="+mn-lt"/>
              </a:rPr>
              <a:t>CCS TSI 2023/1695 – Transition regimes for innovations based on National Implementation Plans</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tabLst>
                <a:tab pos="8158163" algn="r"/>
              </a:tabLst>
            </a:pPr>
            <a:r>
              <a:rPr lang="en-GB" sz="2000" b="1">
                <a:solidFill>
                  <a:schemeClr val="tx1"/>
                </a:solidFill>
              </a:rPr>
              <a:t>Balancing IM/RU economic interests:</a:t>
            </a:r>
          </a:p>
          <a:p>
            <a:pPr marL="400050" lvl="1" indent="0">
              <a:spcBef>
                <a:spcPts val="0"/>
              </a:spcBef>
              <a:buNone/>
            </a:pPr>
            <a:r>
              <a:rPr lang="en-GB" sz="2000">
                <a:solidFill>
                  <a:schemeClr val="tx1"/>
                </a:solidFill>
              </a:rPr>
              <a:t>How to handle innovations for the railway system which have a different business case for the Infrastructure Managers and Railway Undertakings.  </a:t>
            </a:r>
          </a:p>
          <a:p>
            <a:pPr marL="400050" lvl="1" indent="0">
              <a:spcBef>
                <a:spcPts val="0"/>
              </a:spcBef>
              <a:buNone/>
              <a:tabLst>
                <a:tab pos="8158163" algn="r"/>
              </a:tabLst>
            </a:pPr>
            <a:endParaRPr lang="en-GB" sz="2000">
              <a:solidFill>
                <a:schemeClr val="tx1"/>
              </a:solidFill>
            </a:endParaRPr>
          </a:p>
          <a:p>
            <a:pPr marL="400050" lvl="1" indent="0" algn="just" defTabSz="846138">
              <a:lnSpc>
                <a:spcPct val="100000"/>
              </a:lnSpc>
              <a:spcBef>
                <a:spcPts val="0"/>
              </a:spcBef>
              <a:buFont typeface="Arial" panose="020B0604020202020204" pitchFamily="34" charset="0"/>
              <a:buNone/>
            </a:pPr>
            <a:r>
              <a:rPr lang="en-GB" sz="2000" i="1">
                <a:solidFill>
                  <a:schemeClr val="tx1"/>
                </a:solidFill>
              </a:rPr>
              <a:t>Example:</a:t>
            </a:r>
            <a:r>
              <a:rPr lang="en-GB" sz="2000">
                <a:solidFill>
                  <a:schemeClr val="tx1"/>
                </a:solidFill>
              </a:rPr>
              <a:t> Reduce trackside assets (‘digital rail’) might require new mandatory on-board </a:t>
            </a:r>
          </a:p>
          <a:p>
            <a:pPr marL="400050" lvl="1" indent="0" algn="just" defTabSz="846138">
              <a:lnSpc>
                <a:spcPct val="100000"/>
              </a:lnSpc>
              <a:spcBef>
                <a:spcPts val="0"/>
              </a:spcBef>
              <a:buFont typeface="Arial" panose="020B0604020202020204" pitchFamily="34" charset="0"/>
              <a:buNone/>
            </a:pPr>
            <a:r>
              <a:rPr lang="en-GB" sz="2000">
                <a:solidFill>
                  <a:schemeClr val="tx1"/>
                </a:solidFill>
              </a:rPr>
              <a:t>functions to be implemented for existing and new vehicles (e.g. Digital Automatic Coupling,</a:t>
            </a:r>
          </a:p>
          <a:p>
            <a:pPr marL="400050" lvl="1" indent="0" algn="just" defTabSz="846138">
              <a:lnSpc>
                <a:spcPct val="100000"/>
              </a:lnSpc>
              <a:spcBef>
                <a:spcPts val="0"/>
              </a:spcBef>
              <a:buFont typeface="Arial" panose="020B0604020202020204" pitchFamily="34" charset="0"/>
              <a:buNone/>
            </a:pPr>
            <a:r>
              <a:rPr lang="en-GB" sz="2000">
                <a:solidFill>
                  <a:schemeClr val="tx1"/>
                </a:solidFill>
              </a:rPr>
              <a:t>Train Integrity, FRMCS and associated changes to interface ETCS with FRMCS).</a:t>
            </a:r>
          </a:p>
          <a:p>
            <a:pPr marL="400050" lvl="1" indent="0" algn="just" defTabSz="846138">
              <a:lnSpc>
                <a:spcPct val="100000"/>
              </a:lnSpc>
              <a:spcBef>
                <a:spcPts val="0"/>
              </a:spcBef>
              <a:buFont typeface="Arial" panose="020B0604020202020204" pitchFamily="34" charset="0"/>
              <a:buNone/>
            </a:pPr>
            <a:endParaRPr lang="en-GB" sz="2000">
              <a:solidFill>
                <a:schemeClr val="tx1"/>
              </a:solidFill>
            </a:endParaRPr>
          </a:p>
          <a:p>
            <a:pPr marL="742950" lvl="1" indent="-342900">
              <a:spcBef>
                <a:spcPts val="0"/>
              </a:spcBef>
              <a:spcAft>
                <a:spcPts val="2400"/>
              </a:spcAft>
              <a:tabLst>
                <a:tab pos="8158163" algn="r"/>
              </a:tabLst>
            </a:pPr>
            <a:r>
              <a:rPr lang="en-GB" sz="2000" b="1">
                <a:solidFill>
                  <a:schemeClr val="tx1"/>
                </a:solidFill>
              </a:rPr>
              <a:t>CCS TSI 2023/1695:</a:t>
            </a:r>
            <a:endParaRPr lang="en-GB" sz="2000" b="1">
              <a:solidFill>
                <a:schemeClr val="tx1"/>
              </a:solidFill>
              <a:cs typeface="Calibri" panose="020F0502020204030204"/>
            </a:endParaRPr>
          </a:p>
          <a:p>
            <a:pPr marL="400050" lvl="1" indent="0">
              <a:spcBef>
                <a:spcPts val="0"/>
              </a:spcBef>
              <a:spcAft>
                <a:spcPts val="2400"/>
              </a:spcAft>
              <a:buNone/>
              <a:tabLst>
                <a:tab pos="8158163" algn="r"/>
              </a:tabLst>
            </a:pPr>
            <a:r>
              <a:rPr lang="en-GB" sz="2000">
                <a:solidFill>
                  <a:schemeClr val="tx1"/>
                </a:solidFill>
              </a:rPr>
              <a:t>-  </a:t>
            </a:r>
            <a:r>
              <a:rPr lang="en-GB" sz="2000" b="1">
                <a:solidFill>
                  <a:schemeClr val="tx1"/>
                </a:solidFill>
              </a:rPr>
              <a:t>National Implementation Plan</a:t>
            </a:r>
            <a:r>
              <a:rPr lang="en-GB" sz="2000">
                <a:solidFill>
                  <a:schemeClr val="tx1"/>
                </a:solidFill>
              </a:rPr>
              <a:t>:  Member State’s obligation to balance different expressed needs between impacted stakeholders (IM and RUs) to decide on ATO implementation, new FRMCS radio system or new ETCS system version; </a:t>
            </a:r>
          </a:p>
          <a:p>
            <a:pPr marL="400050" lvl="1" indent="0">
              <a:spcBef>
                <a:spcPts val="0"/>
              </a:spcBef>
              <a:spcAft>
                <a:spcPts val="2400"/>
              </a:spcAft>
              <a:buNone/>
              <a:tabLst>
                <a:tab pos="8158163" algn="r"/>
              </a:tabLst>
            </a:pPr>
            <a:r>
              <a:rPr lang="en-GB" sz="2000">
                <a:solidFill>
                  <a:schemeClr val="tx1"/>
                </a:solidFill>
              </a:rPr>
              <a:t>-  If implementation of new functions occurs, </a:t>
            </a:r>
            <a:r>
              <a:rPr lang="en-GB" sz="2000" b="1">
                <a:solidFill>
                  <a:schemeClr val="tx1"/>
                </a:solidFill>
              </a:rPr>
              <a:t>framework</a:t>
            </a:r>
            <a:r>
              <a:rPr lang="en-GB" sz="2000">
                <a:solidFill>
                  <a:schemeClr val="tx1"/>
                </a:solidFill>
              </a:rPr>
              <a:t> of a minimum timeframe (notification period) of </a:t>
            </a:r>
            <a:r>
              <a:rPr lang="en-GB" sz="2000" b="1">
                <a:solidFill>
                  <a:schemeClr val="tx1"/>
                </a:solidFill>
              </a:rPr>
              <a:t>at</a:t>
            </a:r>
            <a:r>
              <a:rPr lang="en-GB" sz="2000">
                <a:solidFill>
                  <a:schemeClr val="tx1"/>
                </a:solidFill>
              </a:rPr>
              <a:t> </a:t>
            </a:r>
            <a:r>
              <a:rPr lang="en-GB" sz="2000" b="1">
                <a:solidFill>
                  <a:schemeClr val="tx1"/>
                </a:solidFill>
              </a:rPr>
              <a:t>least 5 years </a:t>
            </a:r>
            <a:r>
              <a:rPr lang="en-GB" sz="2000">
                <a:solidFill>
                  <a:schemeClr val="tx1"/>
                </a:solidFill>
              </a:rPr>
              <a:t>shall be provided.</a:t>
            </a:r>
          </a:p>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grpSp>
        <p:nvGrpSpPr>
          <p:cNvPr id="7" name="Group 69">
            <a:extLst>
              <a:ext uri="{FF2B5EF4-FFF2-40B4-BE49-F238E27FC236}">
                <a16:creationId xmlns:a16="http://schemas.microsoft.com/office/drawing/2014/main" id="{8B06DA3B-0870-CDC1-3476-E500BCCBA96F}"/>
              </a:ext>
            </a:extLst>
          </p:cNvPr>
          <p:cNvGrpSpPr>
            <a:grpSpLocks/>
          </p:cNvGrpSpPr>
          <p:nvPr/>
        </p:nvGrpSpPr>
        <p:grpSpPr bwMode="auto">
          <a:xfrm>
            <a:off x="10490548" y="2536743"/>
            <a:ext cx="587375" cy="528638"/>
            <a:chOff x="5397" y="2614"/>
            <a:chExt cx="370" cy="333"/>
          </a:xfrm>
          <a:solidFill>
            <a:schemeClr val="tx1"/>
          </a:solidFill>
        </p:grpSpPr>
        <p:sp>
          <p:nvSpPr>
            <p:cNvPr id="8" name="Freeform 70">
              <a:extLst>
                <a:ext uri="{FF2B5EF4-FFF2-40B4-BE49-F238E27FC236}">
                  <a16:creationId xmlns:a16="http://schemas.microsoft.com/office/drawing/2014/main" id="{D5AD9379-8BA2-4040-0478-E2FD12C10242}"/>
                </a:ext>
              </a:extLst>
            </p:cNvPr>
            <p:cNvSpPr>
              <a:spLocks noChangeArrowheads="1"/>
            </p:cNvSpPr>
            <p:nvPr/>
          </p:nvSpPr>
          <p:spPr bwMode="auto">
            <a:xfrm>
              <a:off x="5391" y="2658"/>
              <a:ext cx="305" cy="289"/>
            </a:xfrm>
            <a:custGeom>
              <a:avLst/>
              <a:gdLst>
                <a:gd name="T0" fmla="*/ 1002 w 1348"/>
                <a:gd name="T1" fmla="*/ 72 h 1281"/>
                <a:gd name="T2" fmla="*/ 1002 w 1348"/>
                <a:gd name="T3" fmla="*/ 72 h 1281"/>
                <a:gd name="T4" fmla="*/ 879 w 1348"/>
                <a:gd name="T5" fmla="*/ 0 h 1281"/>
                <a:gd name="T6" fmla="*/ 469 w 1348"/>
                <a:gd name="T7" fmla="*/ 0 h 1281"/>
                <a:gd name="T8" fmla="*/ 345 w 1348"/>
                <a:gd name="T9" fmla="*/ 72 h 1281"/>
                <a:gd name="T10" fmla="*/ 59 w 1348"/>
                <a:gd name="T11" fmla="*/ 812 h 1281"/>
                <a:gd name="T12" fmla="*/ 176 w 1348"/>
                <a:gd name="T13" fmla="*/ 1137 h 1281"/>
                <a:gd name="T14" fmla="*/ 670 w 1348"/>
                <a:gd name="T15" fmla="*/ 1280 h 1281"/>
                <a:gd name="T16" fmla="*/ 1171 w 1348"/>
                <a:gd name="T17" fmla="*/ 1137 h 1281"/>
                <a:gd name="T18" fmla="*/ 1282 w 1348"/>
                <a:gd name="T19" fmla="*/ 812 h 1281"/>
                <a:gd name="T20" fmla="*/ 1002 w 1348"/>
                <a:gd name="T21" fmla="*/ 72 h 1281"/>
                <a:gd name="T22" fmla="*/ 423 w 1348"/>
                <a:gd name="T23" fmla="*/ 1026 h 1281"/>
                <a:gd name="T24" fmla="*/ 423 w 1348"/>
                <a:gd name="T25" fmla="*/ 1026 h 1281"/>
                <a:gd name="T26" fmla="*/ 241 w 1348"/>
                <a:gd name="T27" fmla="*/ 974 h 1281"/>
                <a:gd name="T28" fmla="*/ 196 w 1348"/>
                <a:gd name="T29" fmla="*/ 922 h 1281"/>
                <a:gd name="T30" fmla="*/ 209 w 1348"/>
                <a:gd name="T31" fmla="*/ 812 h 1281"/>
                <a:gd name="T32" fmla="*/ 423 w 1348"/>
                <a:gd name="T33" fmla="*/ 942 h 1281"/>
                <a:gd name="T34" fmla="*/ 469 w 1348"/>
                <a:gd name="T35" fmla="*/ 1000 h 1281"/>
                <a:gd name="T36" fmla="*/ 423 w 1348"/>
                <a:gd name="T37" fmla="*/ 1026 h 1281"/>
                <a:gd name="T38" fmla="*/ 664 w 1348"/>
                <a:gd name="T39" fmla="*/ 319 h 1281"/>
                <a:gd name="T40" fmla="*/ 664 w 1348"/>
                <a:gd name="T41" fmla="*/ 319 h 1281"/>
                <a:gd name="T42" fmla="*/ 417 w 1348"/>
                <a:gd name="T43" fmla="*/ 345 h 1281"/>
                <a:gd name="T44" fmla="*/ 436 w 1348"/>
                <a:gd name="T45" fmla="*/ 156 h 1281"/>
                <a:gd name="T46" fmla="*/ 508 w 1348"/>
                <a:gd name="T47" fmla="*/ 110 h 1281"/>
                <a:gd name="T48" fmla="*/ 664 w 1348"/>
                <a:gd name="T49" fmla="*/ 124 h 1281"/>
                <a:gd name="T50" fmla="*/ 664 w 1348"/>
                <a:gd name="T51" fmla="*/ 319 h 1281"/>
                <a:gd name="T52" fmla="*/ 684 w 1348"/>
                <a:gd name="T53" fmla="*/ 124 h 1281"/>
                <a:gd name="T54" fmla="*/ 684 w 1348"/>
                <a:gd name="T55" fmla="*/ 124 h 1281"/>
                <a:gd name="T56" fmla="*/ 840 w 1348"/>
                <a:gd name="T57" fmla="*/ 110 h 1281"/>
                <a:gd name="T58" fmla="*/ 911 w 1348"/>
                <a:gd name="T59" fmla="*/ 156 h 1281"/>
                <a:gd name="T60" fmla="*/ 944 w 1348"/>
                <a:gd name="T61" fmla="*/ 345 h 1281"/>
                <a:gd name="T62" fmla="*/ 684 w 1348"/>
                <a:gd name="T63" fmla="*/ 319 h 1281"/>
                <a:gd name="T64" fmla="*/ 684 w 1348"/>
                <a:gd name="T65" fmla="*/ 124 h 1281"/>
                <a:gd name="T66" fmla="*/ 1158 w 1348"/>
                <a:gd name="T67" fmla="*/ 922 h 1281"/>
                <a:gd name="T68" fmla="*/ 1158 w 1348"/>
                <a:gd name="T69" fmla="*/ 922 h 1281"/>
                <a:gd name="T70" fmla="*/ 1113 w 1348"/>
                <a:gd name="T71" fmla="*/ 974 h 1281"/>
                <a:gd name="T72" fmla="*/ 924 w 1348"/>
                <a:gd name="T73" fmla="*/ 1026 h 1281"/>
                <a:gd name="T74" fmla="*/ 879 w 1348"/>
                <a:gd name="T75" fmla="*/ 1000 h 1281"/>
                <a:gd name="T76" fmla="*/ 924 w 1348"/>
                <a:gd name="T77" fmla="*/ 942 h 1281"/>
                <a:gd name="T78" fmla="*/ 1139 w 1348"/>
                <a:gd name="T79" fmla="*/ 812 h 1281"/>
                <a:gd name="T80" fmla="*/ 1158 w 1348"/>
                <a:gd name="T81" fmla="*/ 92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8" h="1281">
                  <a:moveTo>
                    <a:pt x="1002" y="72"/>
                  </a:moveTo>
                  <a:lnTo>
                    <a:pt x="1002" y="72"/>
                  </a:lnTo>
                  <a:cubicBezTo>
                    <a:pt x="983" y="32"/>
                    <a:pt x="931" y="0"/>
                    <a:pt x="879" y="0"/>
                  </a:cubicBezTo>
                  <a:cubicBezTo>
                    <a:pt x="469" y="0"/>
                    <a:pt x="469" y="0"/>
                    <a:pt x="469" y="0"/>
                  </a:cubicBezTo>
                  <a:cubicBezTo>
                    <a:pt x="417" y="0"/>
                    <a:pt x="358" y="32"/>
                    <a:pt x="345" y="72"/>
                  </a:cubicBezTo>
                  <a:cubicBezTo>
                    <a:pt x="59" y="812"/>
                    <a:pt x="59" y="812"/>
                    <a:pt x="59" y="812"/>
                  </a:cubicBezTo>
                  <a:cubicBezTo>
                    <a:pt x="0" y="974"/>
                    <a:pt x="20" y="1078"/>
                    <a:pt x="176" y="1137"/>
                  </a:cubicBezTo>
                  <a:cubicBezTo>
                    <a:pt x="332" y="1195"/>
                    <a:pt x="554" y="1280"/>
                    <a:pt x="670" y="1280"/>
                  </a:cubicBezTo>
                  <a:cubicBezTo>
                    <a:pt x="788" y="1280"/>
                    <a:pt x="1022" y="1195"/>
                    <a:pt x="1171" y="1137"/>
                  </a:cubicBezTo>
                  <a:cubicBezTo>
                    <a:pt x="1321" y="1078"/>
                    <a:pt x="1347" y="974"/>
                    <a:pt x="1282" y="812"/>
                  </a:cubicBezTo>
                  <a:lnTo>
                    <a:pt x="1002" y="72"/>
                  </a:lnTo>
                  <a:close/>
                  <a:moveTo>
                    <a:pt x="423" y="1026"/>
                  </a:moveTo>
                  <a:lnTo>
                    <a:pt x="423" y="1026"/>
                  </a:lnTo>
                  <a:cubicBezTo>
                    <a:pt x="241" y="974"/>
                    <a:pt x="241" y="974"/>
                    <a:pt x="241" y="974"/>
                  </a:cubicBezTo>
                  <a:cubicBezTo>
                    <a:pt x="215" y="968"/>
                    <a:pt x="196" y="948"/>
                    <a:pt x="196" y="922"/>
                  </a:cubicBezTo>
                  <a:cubicBezTo>
                    <a:pt x="196" y="896"/>
                    <a:pt x="183" y="805"/>
                    <a:pt x="209" y="812"/>
                  </a:cubicBezTo>
                  <a:cubicBezTo>
                    <a:pt x="423" y="942"/>
                    <a:pt x="423" y="942"/>
                    <a:pt x="423" y="942"/>
                  </a:cubicBezTo>
                  <a:cubicBezTo>
                    <a:pt x="449" y="948"/>
                    <a:pt x="469" y="974"/>
                    <a:pt x="469" y="1000"/>
                  </a:cubicBezTo>
                  <a:cubicBezTo>
                    <a:pt x="469" y="1020"/>
                    <a:pt x="449" y="1033"/>
                    <a:pt x="423" y="1026"/>
                  </a:cubicBezTo>
                  <a:close/>
                  <a:moveTo>
                    <a:pt x="664" y="319"/>
                  </a:moveTo>
                  <a:lnTo>
                    <a:pt x="664" y="319"/>
                  </a:lnTo>
                  <a:cubicBezTo>
                    <a:pt x="560" y="319"/>
                    <a:pt x="417" y="345"/>
                    <a:pt x="417" y="345"/>
                  </a:cubicBezTo>
                  <a:cubicBezTo>
                    <a:pt x="339" y="312"/>
                    <a:pt x="436" y="156"/>
                    <a:pt x="436" y="156"/>
                  </a:cubicBezTo>
                  <a:cubicBezTo>
                    <a:pt x="443" y="130"/>
                    <a:pt x="475" y="110"/>
                    <a:pt x="508" y="110"/>
                  </a:cubicBezTo>
                  <a:cubicBezTo>
                    <a:pt x="560" y="117"/>
                    <a:pt x="612" y="124"/>
                    <a:pt x="664" y="124"/>
                  </a:cubicBezTo>
                  <a:lnTo>
                    <a:pt x="664" y="319"/>
                  </a:lnTo>
                  <a:close/>
                  <a:moveTo>
                    <a:pt x="684" y="124"/>
                  </a:moveTo>
                  <a:lnTo>
                    <a:pt x="684" y="124"/>
                  </a:lnTo>
                  <a:cubicBezTo>
                    <a:pt x="736" y="124"/>
                    <a:pt x="788" y="117"/>
                    <a:pt x="840" y="110"/>
                  </a:cubicBezTo>
                  <a:cubicBezTo>
                    <a:pt x="872" y="110"/>
                    <a:pt x="905" y="130"/>
                    <a:pt x="911" y="156"/>
                  </a:cubicBezTo>
                  <a:cubicBezTo>
                    <a:pt x="911" y="156"/>
                    <a:pt x="1022" y="312"/>
                    <a:pt x="944" y="345"/>
                  </a:cubicBezTo>
                  <a:cubicBezTo>
                    <a:pt x="944" y="345"/>
                    <a:pt x="788" y="319"/>
                    <a:pt x="684" y="319"/>
                  </a:cubicBezTo>
                  <a:lnTo>
                    <a:pt x="684" y="124"/>
                  </a:lnTo>
                  <a:close/>
                  <a:moveTo>
                    <a:pt x="1158" y="922"/>
                  </a:moveTo>
                  <a:lnTo>
                    <a:pt x="1158" y="922"/>
                  </a:lnTo>
                  <a:cubicBezTo>
                    <a:pt x="1158" y="948"/>
                    <a:pt x="1139" y="968"/>
                    <a:pt x="1113" y="974"/>
                  </a:cubicBezTo>
                  <a:cubicBezTo>
                    <a:pt x="924" y="1026"/>
                    <a:pt x="924" y="1026"/>
                    <a:pt x="924" y="1026"/>
                  </a:cubicBezTo>
                  <a:cubicBezTo>
                    <a:pt x="898" y="1033"/>
                    <a:pt x="879" y="1020"/>
                    <a:pt x="879" y="1000"/>
                  </a:cubicBezTo>
                  <a:cubicBezTo>
                    <a:pt x="879" y="974"/>
                    <a:pt x="898" y="948"/>
                    <a:pt x="924" y="942"/>
                  </a:cubicBezTo>
                  <a:cubicBezTo>
                    <a:pt x="1139" y="812"/>
                    <a:pt x="1139" y="812"/>
                    <a:pt x="1139" y="812"/>
                  </a:cubicBezTo>
                  <a:cubicBezTo>
                    <a:pt x="1165" y="805"/>
                    <a:pt x="1158" y="896"/>
                    <a:pt x="1158" y="9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71">
              <a:extLst>
                <a:ext uri="{FF2B5EF4-FFF2-40B4-BE49-F238E27FC236}">
                  <a16:creationId xmlns:a16="http://schemas.microsoft.com/office/drawing/2014/main" id="{B6B8AB57-2427-5756-8F02-115B3975C518}"/>
                </a:ext>
              </a:extLst>
            </p:cNvPr>
            <p:cNvSpPr>
              <a:spLocks noChangeArrowheads="1"/>
            </p:cNvSpPr>
            <p:nvPr/>
          </p:nvSpPr>
          <p:spPr bwMode="auto">
            <a:xfrm>
              <a:off x="5467" y="2611"/>
              <a:ext cx="150" cy="30"/>
            </a:xfrm>
            <a:custGeom>
              <a:avLst/>
              <a:gdLst>
                <a:gd name="T0" fmla="*/ 45 w 664"/>
                <a:gd name="T1" fmla="*/ 130 h 137"/>
                <a:gd name="T2" fmla="*/ 45 w 664"/>
                <a:gd name="T3" fmla="*/ 130 h 137"/>
                <a:gd name="T4" fmla="*/ 91 w 664"/>
                <a:gd name="T5" fmla="*/ 110 h 137"/>
                <a:gd name="T6" fmla="*/ 559 w 664"/>
                <a:gd name="T7" fmla="*/ 110 h 137"/>
                <a:gd name="T8" fmla="*/ 624 w 664"/>
                <a:gd name="T9" fmla="*/ 130 h 137"/>
                <a:gd name="T10" fmla="*/ 637 w 664"/>
                <a:gd name="T11" fmla="*/ 136 h 137"/>
                <a:gd name="T12" fmla="*/ 657 w 664"/>
                <a:gd name="T13" fmla="*/ 117 h 137"/>
                <a:gd name="T14" fmla="*/ 644 w 664"/>
                <a:gd name="T15" fmla="*/ 84 h 137"/>
                <a:gd name="T16" fmla="*/ 579 w 664"/>
                <a:gd name="T17" fmla="*/ 65 h 137"/>
                <a:gd name="T18" fmla="*/ 65 w 664"/>
                <a:gd name="T19" fmla="*/ 65 h 137"/>
                <a:gd name="T20" fmla="*/ 19 w 664"/>
                <a:gd name="T21" fmla="*/ 84 h 137"/>
                <a:gd name="T22" fmla="*/ 6 w 664"/>
                <a:gd name="T23" fmla="*/ 117 h 137"/>
                <a:gd name="T24" fmla="*/ 45 w 664"/>
                <a:gd name="T25" fmla="*/ 13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137">
                  <a:moveTo>
                    <a:pt x="45" y="130"/>
                  </a:moveTo>
                  <a:lnTo>
                    <a:pt x="45" y="130"/>
                  </a:lnTo>
                  <a:cubicBezTo>
                    <a:pt x="91" y="110"/>
                    <a:pt x="91" y="110"/>
                    <a:pt x="91" y="110"/>
                  </a:cubicBezTo>
                  <a:cubicBezTo>
                    <a:pt x="241" y="52"/>
                    <a:pt x="410" y="52"/>
                    <a:pt x="559" y="110"/>
                  </a:cubicBezTo>
                  <a:cubicBezTo>
                    <a:pt x="624" y="130"/>
                    <a:pt x="624" y="130"/>
                    <a:pt x="624" y="130"/>
                  </a:cubicBezTo>
                  <a:cubicBezTo>
                    <a:pt x="631" y="136"/>
                    <a:pt x="631" y="136"/>
                    <a:pt x="637" y="136"/>
                  </a:cubicBezTo>
                  <a:cubicBezTo>
                    <a:pt x="644" y="136"/>
                    <a:pt x="657" y="130"/>
                    <a:pt x="657" y="117"/>
                  </a:cubicBezTo>
                  <a:cubicBezTo>
                    <a:pt x="663" y="104"/>
                    <a:pt x="657" y="91"/>
                    <a:pt x="644" y="84"/>
                  </a:cubicBezTo>
                  <a:cubicBezTo>
                    <a:pt x="579" y="65"/>
                    <a:pt x="579" y="65"/>
                    <a:pt x="579" y="65"/>
                  </a:cubicBezTo>
                  <a:cubicBezTo>
                    <a:pt x="416" y="0"/>
                    <a:pt x="227" y="0"/>
                    <a:pt x="65" y="65"/>
                  </a:cubicBezTo>
                  <a:cubicBezTo>
                    <a:pt x="19" y="84"/>
                    <a:pt x="19" y="84"/>
                    <a:pt x="19" y="84"/>
                  </a:cubicBezTo>
                  <a:cubicBezTo>
                    <a:pt x="6" y="91"/>
                    <a:pt x="0" y="104"/>
                    <a:pt x="6" y="117"/>
                  </a:cubicBezTo>
                  <a:cubicBezTo>
                    <a:pt x="13" y="130"/>
                    <a:pt x="32" y="136"/>
                    <a:pt x="45" y="1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72">
              <a:extLst>
                <a:ext uri="{FF2B5EF4-FFF2-40B4-BE49-F238E27FC236}">
                  <a16:creationId xmlns:a16="http://schemas.microsoft.com/office/drawing/2014/main" id="{6DA324B7-EF78-79F9-1F48-C03A8949F1A0}"/>
                </a:ext>
              </a:extLst>
            </p:cNvPr>
            <p:cNvSpPr>
              <a:spLocks noChangeArrowheads="1"/>
            </p:cNvSpPr>
            <p:nvPr/>
          </p:nvSpPr>
          <p:spPr bwMode="auto">
            <a:xfrm>
              <a:off x="5633" y="2661"/>
              <a:ext cx="135" cy="164"/>
            </a:xfrm>
            <a:custGeom>
              <a:avLst/>
              <a:gdLst>
                <a:gd name="T0" fmla="*/ 384 w 600"/>
                <a:gd name="T1" fmla="*/ 0 h 728"/>
                <a:gd name="T2" fmla="*/ 384 w 600"/>
                <a:gd name="T3" fmla="*/ 0 h 728"/>
                <a:gd name="T4" fmla="*/ 91 w 600"/>
                <a:gd name="T5" fmla="*/ 0 h 728"/>
                <a:gd name="T6" fmla="*/ 20 w 600"/>
                <a:gd name="T7" fmla="*/ 104 h 728"/>
                <a:gd name="T8" fmla="*/ 261 w 600"/>
                <a:gd name="T9" fmla="*/ 727 h 728"/>
                <a:gd name="T10" fmla="*/ 248 w 600"/>
                <a:gd name="T11" fmla="*/ 591 h 728"/>
                <a:gd name="T12" fmla="*/ 521 w 600"/>
                <a:gd name="T13" fmla="*/ 293 h 728"/>
                <a:gd name="T14" fmla="*/ 521 w 600"/>
                <a:gd name="T15" fmla="*/ 293 h 728"/>
                <a:gd name="T16" fmla="*/ 599 w 600"/>
                <a:gd name="T17" fmla="*/ 215 h 728"/>
                <a:gd name="T18" fmla="*/ 599 w 600"/>
                <a:gd name="T19" fmla="*/ 215 h 728"/>
                <a:gd name="T20" fmla="*/ 384 w 600"/>
                <a:gd name="T21"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728">
                  <a:moveTo>
                    <a:pt x="384" y="0"/>
                  </a:moveTo>
                  <a:lnTo>
                    <a:pt x="384" y="0"/>
                  </a:lnTo>
                  <a:cubicBezTo>
                    <a:pt x="91" y="0"/>
                    <a:pt x="91" y="0"/>
                    <a:pt x="91" y="0"/>
                  </a:cubicBezTo>
                  <a:cubicBezTo>
                    <a:pt x="39" y="0"/>
                    <a:pt x="0" y="52"/>
                    <a:pt x="20" y="104"/>
                  </a:cubicBezTo>
                  <a:cubicBezTo>
                    <a:pt x="261" y="727"/>
                    <a:pt x="261" y="727"/>
                    <a:pt x="261" y="727"/>
                  </a:cubicBezTo>
                  <a:cubicBezTo>
                    <a:pt x="248" y="591"/>
                    <a:pt x="248" y="591"/>
                    <a:pt x="248" y="591"/>
                  </a:cubicBezTo>
                  <a:cubicBezTo>
                    <a:pt x="228" y="429"/>
                    <a:pt x="358" y="293"/>
                    <a:pt x="521" y="293"/>
                  </a:cubicBezTo>
                  <a:lnTo>
                    <a:pt x="521" y="293"/>
                  </a:lnTo>
                  <a:cubicBezTo>
                    <a:pt x="566" y="293"/>
                    <a:pt x="599" y="254"/>
                    <a:pt x="599" y="215"/>
                  </a:cubicBezTo>
                  <a:lnTo>
                    <a:pt x="599" y="215"/>
                  </a:lnTo>
                  <a:cubicBezTo>
                    <a:pt x="599" y="97"/>
                    <a:pt x="501" y="0"/>
                    <a:pt x="38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49">
            <a:extLst>
              <a:ext uri="{FF2B5EF4-FFF2-40B4-BE49-F238E27FC236}">
                <a16:creationId xmlns:a16="http://schemas.microsoft.com/office/drawing/2014/main" id="{B60BBB04-FC77-D744-FC74-1CBCABC2161B}"/>
              </a:ext>
            </a:extLst>
          </p:cNvPr>
          <p:cNvGrpSpPr>
            <a:grpSpLocks/>
          </p:cNvGrpSpPr>
          <p:nvPr/>
        </p:nvGrpSpPr>
        <p:grpSpPr bwMode="auto">
          <a:xfrm>
            <a:off x="10368311" y="3206871"/>
            <a:ext cx="766763" cy="463550"/>
            <a:chOff x="4872" y="1904"/>
            <a:chExt cx="483" cy="292"/>
          </a:xfrm>
          <a:solidFill>
            <a:schemeClr val="tx1"/>
          </a:solidFill>
        </p:grpSpPr>
        <p:sp>
          <p:nvSpPr>
            <p:cNvPr id="12" name="Freeform 50">
              <a:extLst>
                <a:ext uri="{FF2B5EF4-FFF2-40B4-BE49-F238E27FC236}">
                  <a16:creationId xmlns:a16="http://schemas.microsoft.com/office/drawing/2014/main" id="{E6464517-E82B-692D-D74D-67C336A44F90}"/>
                </a:ext>
              </a:extLst>
            </p:cNvPr>
            <p:cNvSpPr>
              <a:spLocks noChangeArrowheads="1"/>
            </p:cNvSpPr>
            <p:nvPr/>
          </p:nvSpPr>
          <p:spPr bwMode="auto">
            <a:xfrm>
              <a:off x="4935" y="1904"/>
              <a:ext cx="154" cy="264"/>
            </a:xfrm>
            <a:custGeom>
              <a:avLst/>
              <a:gdLst>
                <a:gd name="T0" fmla="*/ 670 w 684"/>
                <a:gd name="T1" fmla="*/ 0 h 1170"/>
                <a:gd name="T2" fmla="*/ 670 w 684"/>
                <a:gd name="T3" fmla="*/ 0 h 1170"/>
                <a:gd name="T4" fmla="*/ 664 w 684"/>
                <a:gd name="T5" fmla="*/ 6 h 1170"/>
                <a:gd name="T6" fmla="*/ 0 w 684"/>
                <a:gd name="T7" fmla="*/ 1039 h 1170"/>
                <a:gd name="T8" fmla="*/ 0 w 684"/>
                <a:gd name="T9" fmla="*/ 1039 h 1170"/>
                <a:gd name="T10" fmla="*/ 0 w 684"/>
                <a:gd name="T11" fmla="*/ 1039 h 1170"/>
                <a:gd name="T12" fmla="*/ 0 w 684"/>
                <a:gd name="T13" fmla="*/ 1039 h 1170"/>
                <a:gd name="T14" fmla="*/ 33 w 684"/>
                <a:gd name="T15" fmla="*/ 1033 h 1170"/>
                <a:gd name="T16" fmla="*/ 91 w 684"/>
                <a:gd name="T17" fmla="*/ 1033 h 1170"/>
                <a:gd name="T18" fmla="*/ 169 w 684"/>
                <a:gd name="T19" fmla="*/ 1098 h 1170"/>
                <a:gd name="T20" fmla="*/ 169 w 684"/>
                <a:gd name="T21" fmla="*/ 1169 h 1170"/>
                <a:gd name="T22" fmla="*/ 683 w 684"/>
                <a:gd name="T23" fmla="*/ 13 h 1170"/>
                <a:gd name="T24" fmla="*/ 670 w 684"/>
                <a:gd name="T25"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1170">
                  <a:moveTo>
                    <a:pt x="670" y="0"/>
                  </a:moveTo>
                  <a:lnTo>
                    <a:pt x="670" y="0"/>
                  </a:lnTo>
                  <a:lnTo>
                    <a:pt x="664" y="6"/>
                  </a:lnTo>
                  <a:cubicBezTo>
                    <a:pt x="0" y="1039"/>
                    <a:pt x="0" y="1039"/>
                    <a:pt x="0" y="1039"/>
                  </a:cubicBezTo>
                  <a:lnTo>
                    <a:pt x="0" y="1039"/>
                  </a:lnTo>
                  <a:lnTo>
                    <a:pt x="0" y="1039"/>
                  </a:lnTo>
                  <a:lnTo>
                    <a:pt x="0" y="1039"/>
                  </a:lnTo>
                  <a:cubicBezTo>
                    <a:pt x="13" y="1039"/>
                    <a:pt x="20" y="1033"/>
                    <a:pt x="33" y="1033"/>
                  </a:cubicBezTo>
                  <a:cubicBezTo>
                    <a:pt x="91" y="1033"/>
                    <a:pt x="91" y="1033"/>
                    <a:pt x="91" y="1033"/>
                  </a:cubicBezTo>
                  <a:cubicBezTo>
                    <a:pt x="137" y="1033"/>
                    <a:pt x="169" y="1059"/>
                    <a:pt x="169" y="1098"/>
                  </a:cubicBezTo>
                  <a:cubicBezTo>
                    <a:pt x="169" y="1169"/>
                    <a:pt x="169" y="1169"/>
                    <a:pt x="169" y="1169"/>
                  </a:cubicBezTo>
                  <a:cubicBezTo>
                    <a:pt x="683" y="13"/>
                    <a:pt x="683" y="13"/>
                    <a:pt x="683" y="13"/>
                  </a:cubicBezTo>
                  <a:cubicBezTo>
                    <a:pt x="683" y="6"/>
                    <a:pt x="683" y="0"/>
                    <a:pt x="67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51">
              <a:extLst>
                <a:ext uri="{FF2B5EF4-FFF2-40B4-BE49-F238E27FC236}">
                  <a16:creationId xmlns:a16="http://schemas.microsoft.com/office/drawing/2014/main" id="{91A55D23-ECD3-0E7D-0A64-AA81DAC673DD}"/>
                </a:ext>
              </a:extLst>
            </p:cNvPr>
            <p:cNvSpPr>
              <a:spLocks noChangeArrowheads="1"/>
            </p:cNvSpPr>
            <p:nvPr/>
          </p:nvSpPr>
          <p:spPr bwMode="auto">
            <a:xfrm>
              <a:off x="4915" y="2144"/>
              <a:ext cx="70" cy="52"/>
            </a:xfrm>
            <a:custGeom>
              <a:avLst/>
              <a:gdLst>
                <a:gd name="T0" fmla="*/ 273 w 313"/>
                <a:gd name="T1" fmla="*/ 201 h 235"/>
                <a:gd name="T2" fmla="*/ 273 w 313"/>
                <a:gd name="T3" fmla="*/ 201 h 235"/>
                <a:gd name="T4" fmla="*/ 241 w 313"/>
                <a:gd name="T5" fmla="*/ 201 h 235"/>
                <a:gd name="T6" fmla="*/ 189 w 313"/>
                <a:gd name="T7" fmla="*/ 156 h 235"/>
                <a:gd name="T8" fmla="*/ 215 w 313"/>
                <a:gd name="T9" fmla="*/ 136 h 235"/>
                <a:gd name="T10" fmla="*/ 241 w 313"/>
                <a:gd name="T11" fmla="*/ 110 h 235"/>
                <a:gd name="T12" fmla="*/ 241 w 313"/>
                <a:gd name="T13" fmla="*/ 52 h 235"/>
                <a:gd name="T14" fmla="*/ 176 w 313"/>
                <a:gd name="T15" fmla="*/ 0 h 235"/>
                <a:gd name="T16" fmla="*/ 137 w 313"/>
                <a:gd name="T17" fmla="*/ 0 h 235"/>
                <a:gd name="T18" fmla="*/ 78 w 313"/>
                <a:gd name="T19" fmla="*/ 52 h 235"/>
                <a:gd name="T20" fmla="*/ 78 w 313"/>
                <a:gd name="T21" fmla="*/ 110 h 235"/>
                <a:gd name="T22" fmla="*/ 98 w 313"/>
                <a:gd name="T23" fmla="*/ 136 h 235"/>
                <a:gd name="T24" fmla="*/ 98 w 313"/>
                <a:gd name="T25" fmla="*/ 136 h 235"/>
                <a:gd name="T26" fmla="*/ 124 w 313"/>
                <a:gd name="T27" fmla="*/ 156 h 235"/>
                <a:gd name="T28" fmla="*/ 78 w 313"/>
                <a:gd name="T29" fmla="*/ 201 h 235"/>
                <a:gd name="T30" fmla="*/ 39 w 313"/>
                <a:gd name="T31" fmla="*/ 201 h 235"/>
                <a:gd name="T32" fmla="*/ 0 w 313"/>
                <a:gd name="T33" fmla="*/ 234 h 235"/>
                <a:gd name="T34" fmla="*/ 312 w 313"/>
                <a:gd name="T35" fmla="*/ 234 h 235"/>
                <a:gd name="T36" fmla="*/ 273 w 313"/>
                <a:gd name="T37" fmla="*/ 20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235">
                  <a:moveTo>
                    <a:pt x="273" y="201"/>
                  </a:moveTo>
                  <a:lnTo>
                    <a:pt x="273" y="201"/>
                  </a:lnTo>
                  <a:cubicBezTo>
                    <a:pt x="241" y="201"/>
                    <a:pt x="241" y="201"/>
                    <a:pt x="241" y="201"/>
                  </a:cubicBezTo>
                  <a:cubicBezTo>
                    <a:pt x="208" y="201"/>
                    <a:pt x="189" y="182"/>
                    <a:pt x="189" y="156"/>
                  </a:cubicBezTo>
                  <a:cubicBezTo>
                    <a:pt x="189" y="143"/>
                    <a:pt x="202" y="136"/>
                    <a:pt x="215" y="136"/>
                  </a:cubicBezTo>
                  <a:cubicBezTo>
                    <a:pt x="228" y="136"/>
                    <a:pt x="241" y="123"/>
                    <a:pt x="241" y="110"/>
                  </a:cubicBezTo>
                  <a:cubicBezTo>
                    <a:pt x="241" y="52"/>
                    <a:pt x="241" y="52"/>
                    <a:pt x="241" y="52"/>
                  </a:cubicBezTo>
                  <a:cubicBezTo>
                    <a:pt x="241" y="19"/>
                    <a:pt x="208" y="0"/>
                    <a:pt x="176" y="0"/>
                  </a:cubicBezTo>
                  <a:cubicBezTo>
                    <a:pt x="137" y="0"/>
                    <a:pt x="137" y="0"/>
                    <a:pt x="137" y="0"/>
                  </a:cubicBezTo>
                  <a:cubicBezTo>
                    <a:pt x="104" y="0"/>
                    <a:pt x="78" y="19"/>
                    <a:pt x="78" y="52"/>
                  </a:cubicBezTo>
                  <a:cubicBezTo>
                    <a:pt x="78" y="110"/>
                    <a:pt x="78" y="110"/>
                    <a:pt x="78" y="110"/>
                  </a:cubicBezTo>
                  <a:cubicBezTo>
                    <a:pt x="78" y="123"/>
                    <a:pt x="85" y="136"/>
                    <a:pt x="98" y="136"/>
                  </a:cubicBezTo>
                  <a:lnTo>
                    <a:pt x="98" y="136"/>
                  </a:lnTo>
                  <a:cubicBezTo>
                    <a:pt x="117" y="136"/>
                    <a:pt x="124" y="143"/>
                    <a:pt x="124" y="156"/>
                  </a:cubicBezTo>
                  <a:cubicBezTo>
                    <a:pt x="124" y="182"/>
                    <a:pt x="104" y="201"/>
                    <a:pt x="78" y="201"/>
                  </a:cubicBezTo>
                  <a:cubicBezTo>
                    <a:pt x="39" y="201"/>
                    <a:pt x="39" y="201"/>
                    <a:pt x="39" y="201"/>
                  </a:cubicBezTo>
                  <a:cubicBezTo>
                    <a:pt x="20" y="201"/>
                    <a:pt x="0" y="214"/>
                    <a:pt x="0" y="234"/>
                  </a:cubicBezTo>
                  <a:cubicBezTo>
                    <a:pt x="312" y="234"/>
                    <a:pt x="312" y="234"/>
                    <a:pt x="312" y="234"/>
                  </a:cubicBezTo>
                  <a:cubicBezTo>
                    <a:pt x="312" y="214"/>
                    <a:pt x="293" y="201"/>
                    <a:pt x="273"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52">
              <a:extLst>
                <a:ext uri="{FF2B5EF4-FFF2-40B4-BE49-F238E27FC236}">
                  <a16:creationId xmlns:a16="http://schemas.microsoft.com/office/drawing/2014/main" id="{E0FF7623-740C-FD72-0074-0C1470D10010}"/>
                </a:ext>
              </a:extLst>
            </p:cNvPr>
            <p:cNvSpPr>
              <a:spLocks noChangeArrowheads="1"/>
            </p:cNvSpPr>
            <p:nvPr/>
          </p:nvSpPr>
          <p:spPr bwMode="auto">
            <a:xfrm>
              <a:off x="5112" y="1904"/>
              <a:ext cx="156" cy="264"/>
            </a:xfrm>
            <a:custGeom>
              <a:avLst/>
              <a:gdLst>
                <a:gd name="T0" fmla="*/ 13 w 691"/>
                <a:gd name="T1" fmla="*/ 0 h 1170"/>
                <a:gd name="T2" fmla="*/ 13 w 691"/>
                <a:gd name="T3" fmla="*/ 0 h 1170"/>
                <a:gd name="T4" fmla="*/ 26 w 691"/>
                <a:gd name="T5" fmla="*/ 6 h 1170"/>
                <a:gd name="T6" fmla="*/ 690 w 691"/>
                <a:gd name="T7" fmla="*/ 1039 h 1170"/>
                <a:gd name="T8" fmla="*/ 683 w 691"/>
                <a:gd name="T9" fmla="*/ 1039 h 1170"/>
                <a:gd name="T10" fmla="*/ 683 w 691"/>
                <a:gd name="T11" fmla="*/ 1039 h 1170"/>
                <a:gd name="T12" fmla="*/ 683 w 691"/>
                <a:gd name="T13" fmla="*/ 1039 h 1170"/>
                <a:gd name="T14" fmla="*/ 657 w 691"/>
                <a:gd name="T15" fmla="*/ 1033 h 1170"/>
                <a:gd name="T16" fmla="*/ 598 w 691"/>
                <a:gd name="T17" fmla="*/ 1033 h 1170"/>
                <a:gd name="T18" fmla="*/ 520 w 691"/>
                <a:gd name="T19" fmla="*/ 1098 h 1170"/>
                <a:gd name="T20" fmla="*/ 514 w 691"/>
                <a:gd name="T21" fmla="*/ 1169 h 1170"/>
                <a:gd name="T22" fmla="*/ 6 w 691"/>
                <a:gd name="T23" fmla="*/ 13 h 1170"/>
                <a:gd name="T24" fmla="*/ 13 w 691"/>
                <a:gd name="T25"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1" h="1170">
                  <a:moveTo>
                    <a:pt x="13" y="0"/>
                  </a:moveTo>
                  <a:lnTo>
                    <a:pt x="13" y="0"/>
                  </a:lnTo>
                  <a:cubicBezTo>
                    <a:pt x="19" y="0"/>
                    <a:pt x="26" y="6"/>
                    <a:pt x="26" y="6"/>
                  </a:cubicBezTo>
                  <a:cubicBezTo>
                    <a:pt x="690" y="1039"/>
                    <a:pt x="690" y="1039"/>
                    <a:pt x="690" y="1039"/>
                  </a:cubicBezTo>
                  <a:cubicBezTo>
                    <a:pt x="690" y="1039"/>
                    <a:pt x="690" y="1039"/>
                    <a:pt x="683" y="1039"/>
                  </a:cubicBezTo>
                  <a:lnTo>
                    <a:pt x="683" y="1039"/>
                  </a:lnTo>
                  <a:lnTo>
                    <a:pt x="683" y="1039"/>
                  </a:lnTo>
                  <a:cubicBezTo>
                    <a:pt x="676" y="1039"/>
                    <a:pt x="670" y="1033"/>
                    <a:pt x="657" y="1033"/>
                  </a:cubicBezTo>
                  <a:cubicBezTo>
                    <a:pt x="598" y="1033"/>
                    <a:pt x="598" y="1033"/>
                    <a:pt x="598" y="1033"/>
                  </a:cubicBezTo>
                  <a:cubicBezTo>
                    <a:pt x="553" y="1033"/>
                    <a:pt x="520" y="1059"/>
                    <a:pt x="520" y="1098"/>
                  </a:cubicBezTo>
                  <a:cubicBezTo>
                    <a:pt x="514" y="1169"/>
                    <a:pt x="514" y="1169"/>
                    <a:pt x="514" y="1169"/>
                  </a:cubicBezTo>
                  <a:cubicBezTo>
                    <a:pt x="6" y="13"/>
                    <a:pt x="6" y="13"/>
                    <a:pt x="6" y="13"/>
                  </a:cubicBezTo>
                  <a:cubicBezTo>
                    <a:pt x="0" y="6"/>
                    <a:pt x="6" y="0"/>
                    <a:pt x="1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53">
              <a:extLst>
                <a:ext uri="{FF2B5EF4-FFF2-40B4-BE49-F238E27FC236}">
                  <a16:creationId xmlns:a16="http://schemas.microsoft.com/office/drawing/2014/main" id="{F4B7E916-7692-9309-6E31-F41338CA20F7}"/>
                </a:ext>
              </a:extLst>
            </p:cNvPr>
            <p:cNvSpPr>
              <a:spLocks noChangeArrowheads="1"/>
            </p:cNvSpPr>
            <p:nvPr/>
          </p:nvSpPr>
          <p:spPr bwMode="auto">
            <a:xfrm>
              <a:off x="5218" y="2144"/>
              <a:ext cx="69" cy="52"/>
            </a:xfrm>
            <a:custGeom>
              <a:avLst/>
              <a:gdLst>
                <a:gd name="T0" fmla="*/ 39 w 307"/>
                <a:gd name="T1" fmla="*/ 201 h 235"/>
                <a:gd name="T2" fmla="*/ 39 w 307"/>
                <a:gd name="T3" fmla="*/ 201 h 235"/>
                <a:gd name="T4" fmla="*/ 72 w 307"/>
                <a:gd name="T5" fmla="*/ 201 h 235"/>
                <a:gd name="T6" fmla="*/ 124 w 307"/>
                <a:gd name="T7" fmla="*/ 156 h 235"/>
                <a:gd name="T8" fmla="*/ 98 w 307"/>
                <a:gd name="T9" fmla="*/ 136 h 235"/>
                <a:gd name="T10" fmla="*/ 72 w 307"/>
                <a:gd name="T11" fmla="*/ 110 h 235"/>
                <a:gd name="T12" fmla="*/ 72 w 307"/>
                <a:gd name="T13" fmla="*/ 52 h 235"/>
                <a:gd name="T14" fmla="*/ 137 w 307"/>
                <a:gd name="T15" fmla="*/ 0 h 235"/>
                <a:gd name="T16" fmla="*/ 169 w 307"/>
                <a:gd name="T17" fmla="*/ 0 h 235"/>
                <a:gd name="T18" fmla="*/ 234 w 307"/>
                <a:gd name="T19" fmla="*/ 52 h 235"/>
                <a:gd name="T20" fmla="*/ 234 w 307"/>
                <a:gd name="T21" fmla="*/ 110 h 235"/>
                <a:gd name="T22" fmla="*/ 208 w 307"/>
                <a:gd name="T23" fmla="*/ 136 h 235"/>
                <a:gd name="T24" fmla="*/ 208 w 307"/>
                <a:gd name="T25" fmla="*/ 136 h 235"/>
                <a:gd name="T26" fmla="*/ 189 w 307"/>
                <a:gd name="T27" fmla="*/ 156 h 235"/>
                <a:gd name="T28" fmla="*/ 234 w 307"/>
                <a:gd name="T29" fmla="*/ 201 h 235"/>
                <a:gd name="T30" fmla="*/ 267 w 307"/>
                <a:gd name="T31" fmla="*/ 201 h 235"/>
                <a:gd name="T32" fmla="*/ 306 w 307"/>
                <a:gd name="T33" fmla="*/ 234 h 235"/>
                <a:gd name="T34" fmla="*/ 0 w 307"/>
                <a:gd name="T35" fmla="*/ 234 h 235"/>
                <a:gd name="T36" fmla="*/ 39 w 307"/>
                <a:gd name="T37" fmla="*/ 20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235">
                  <a:moveTo>
                    <a:pt x="39" y="201"/>
                  </a:moveTo>
                  <a:lnTo>
                    <a:pt x="39" y="201"/>
                  </a:lnTo>
                  <a:cubicBezTo>
                    <a:pt x="72" y="201"/>
                    <a:pt x="72" y="201"/>
                    <a:pt x="72" y="201"/>
                  </a:cubicBezTo>
                  <a:cubicBezTo>
                    <a:pt x="98" y="201"/>
                    <a:pt x="124" y="182"/>
                    <a:pt x="124" y="156"/>
                  </a:cubicBezTo>
                  <a:cubicBezTo>
                    <a:pt x="124" y="143"/>
                    <a:pt x="111" y="136"/>
                    <a:pt x="98" y="136"/>
                  </a:cubicBezTo>
                  <a:cubicBezTo>
                    <a:pt x="85" y="136"/>
                    <a:pt x="72" y="123"/>
                    <a:pt x="72" y="110"/>
                  </a:cubicBezTo>
                  <a:cubicBezTo>
                    <a:pt x="72" y="52"/>
                    <a:pt x="72" y="52"/>
                    <a:pt x="72" y="52"/>
                  </a:cubicBezTo>
                  <a:cubicBezTo>
                    <a:pt x="72" y="19"/>
                    <a:pt x="98" y="0"/>
                    <a:pt x="137" y="0"/>
                  </a:cubicBezTo>
                  <a:cubicBezTo>
                    <a:pt x="169" y="0"/>
                    <a:pt x="169" y="0"/>
                    <a:pt x="169" y="0"/>
                  </a:cubicBezTo>
                  <a:cubicBezTo>
                    <a:pt x="208" y="0"/>
                    <a:pt x="234" y="19"/>
                    <a:pt x="234" y="52"/>
                  </a:cubicBezTo>
                  <a:cubicBezTo>
                    <a:pt x="234" y="110"/>
                    <a:pt x="234" y="110"/>
                    <a:pt x="234" y="110"/>
                  </a:cubicBezTo>
                  <a:cubicBezTo>
                    <a:pt x="234" y="123"/>
                    <a:pt x="222" y="136"/>
                    <a:pt x="208" y="136"/>
                  </a:cubicBezTo>
                  <a:lnTo>
                    <a:pt x="208" y="136"/>
                  </a:lnTo>
                  <a:cubicBezTo>
                    <a:pt x="195" y="136"/>
                    <a:pt x="189" y="143"/>
                    <a:pt x="189" y="156"/>
                  </a:cubicBezTo>
                  <a:cubicBezTo>
                    <a:pt x="189" y="182"/>
                    <a:pt x="208" y="201"/>
                    <a:pt x="234" y="201"/>
                  </a:cubicBezTo>
                  <a:cubicBezTo>
                    <a:pt x="267" y="201"/>
                    <a:pt x="267" y="201"/>
                    <a:pt x="267" y="201"/>
                  </a:cubicBezTo>
                  <a:cubicBezTo>
                    <a:pt x="293" y="201"/>
                    <a:pt x="306" y="214"/>
                    <a:pt x="306" y="234"/>
                  </a:cubicBezTo>
                  <a:cubicBezTo>
                    <a:pt x="0" y="234"/>
                    <a:pt x="0" y="234"/>
                    <a:pt x="0" y="234"/>
                  </a:cubicBezTo>
                  <a:cubicBezTo>
                    <a:pt x="0" y="214"/>
                    <a:pt x="20" y="201"/>
                    <a:pt x="39"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54">
              <a:extLst>
                <a:ext uri="{FF2B5EF4-FFF2-40B4-BE49-F238E27FC236}">
                  <a16:creationId xmlns:a16="http://schemas.microsoft.com/office/drawing/2014/main" id="{A0BEF82A-F631-ADB8-3577-B641B56641CC}"/>
                </a:ext>
              </a:extLst>
            </p:cNvPr>
            <p:cNvSpPr>
              <a:spLocks noChangeArrowheads="1"/>
            </p:cNvSpPr>
            <p:nvPr/>
          </p:nvSpPr>
          <p:spPr bwMode="auto">
            <a:xfrm>
              <a:off x="5009" y="2069"/>
              <a:ext cx="185" cy="43"/>
            </a:xfrm>
            <a:custGeom>
              <a:avLst/>
              <a:gdLst>
                <a:gd name="T0" fmla="*/ 84 w 820"/>
                <a:gd name="T1" fmla="*/ 0 h 196"/>
                <a:gd name="T2" fmla="*/ 0 w 820"/>
                <a:gd name="T3" fmla="*/ 195 h 196"/>
                <a:gd name="T4" fmla="*/ 819 w 820"/>
                <a:gd name="T5" fmla="*/ 195 h 196"/>
                <a:gd name="T6" fmla="*/ 735 w 820"/>
                <a:gd name="T7" fmla="*/ 0 h 196"/>
                <a:gd name="T8" fmla="*/ 84 w 820"/>
                <a:gd name="T9" fmla="*/ 0 h 196"/>
              </a:gdLst>
              <a:ahLst/>
              <a:cxnLst>
                <a:cxn ang="0">
                  <a:pos x="T0" y="T1"/>
                </a:cxn>
                <a:cxn ang="0">
                  <a:pos x="T2" y="T3"/>
                </a:cxn>
                <a:cxn ang="0">
                  <a:pos x="T4" y="T5"/>
                </a:cxn>
                <a:cxn ang="0">
                  <a:pos x="T6" y="T7"/>
                </a:cxn>
                <a:cxn ang="0">
                  <a:pos x="T8" y="T9"/>
                </a:cxn>
              </a:cxnLst>
              <a:rect l="0" t="0" r="r" b="b"/>
              <a:pathLst>
                <a:path w="820" h="196">
                  <a:moveTo>
                    <a:pt x="84" y="0"/>
                  </a:moveTo>
                  <a:lnTo>
                    <a:pt x="0" y="195"/>
                  </a:lnTo>
                  <a:lnTo>
                    <a:pt x="819" y="195"/>
                  </a:lnTo>
                  <a:lnTo>
                    <a:pt x="735" y="0"/>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55">
              <a:extLst>
                <a:ext uri="{FF2B5EF4-FFF2-40B4-BE49-F238E27FC236}">
                  <a16:creationId xmlns:a16="http://schemas.microsoft.com/office/drawing/2014/main" id="{659710E6-D771-BCE7-7327-0E913F741DF6}"/>
                </a:ext>
              </a:extLst>
            </p:cNvPr>
            <p:cNvSpPr>
              <a:spLocks noChangeArrowheads="1"/>
            </p:cNvSpPr>
            <p:nvPr/>
          </p:nvSpPr>
          <p:spPr bwMode="auto">
            <a:xfrm>
              <a:off x="4872" y="2069"/>
              <a:ext cx="98" cy="43"/>
            </a:xfrm>
            <a:custGeom>
              <a:avLst/>
              <a:gdLst>
                <a:gd name="T0" fmla="*/ 175 w 436"/>
                <a:gd name="T1" fmla="*/ 0 h 196"/>
                <a:gd name="T2" fmla="*/ 0 w 436"/>
                <a:gd name="T3" fmla="*/ 195 h 196"/>
                <a:gd name="T4" fmla="*/ 312 w 436"/>
                <a:gd name="T5" fmla="*/ 195 h 196"/>
                <a:gd name="T6" fmla="*/ 435 w 436"/>
                <a:gd name="T7" fmla="*/ 0 h 196"/>
                <a:gd name="T8" fmla="*/ 175 w 436"/>
                <a:gd name="T9" fmla="*/ 0 h 196"/>
              </a:gdLst>
              <a:ahLst/>
              <a:cxnLst>
                <a:cxn ang="0">
                  <a:pos x="T0" y="T1"/>
                </a:cxn>
                <a:cxn ang="0">
                  <a:pos x="T2" y="T3"/>
                </a:cxn>
                <a:cxn ang="0">
                  <a:pos x="T4" y="T5"/>
                </a:cxn>
                <a:cxn ang="0">
                  <a:pos x="T6" y="T7"/>
                </a:cxn>
                <a:cxn ang="0">
                  <a:pos x="T8" y="T9"/>
                </a:cxn>
              </a:cxnLst>
              <a:rect l="0" t="0" r="r" b="b"/>
              <a:pathLst>
                <a:path w="436" h="196">
                  <a:moveTo>
                    <a:pt x="175" y="0"/>
                  </a:moveTo>
                  <a:lnTo>
                    <a:pt x="0" y="195"/>
                  </a:lnTo>
                  <a:lnTo>
                    <a:pt x="312" y="195"/>
                  </a:lnTo>
                  <a:lnTo>
                    <a:pt x="435" y="0"/>
                  </a:lnTo>
                  <a:lnTo>
                    <a:pt x="17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56">
              <a:extLst>
                <a:ext uri="{FF2B5EF4-FFF2-40B4-BE49-F238E27FC236}">
                  <a16:creationId xmlns:a16="http://schemas.microsoft.com/office/drawing/2014/main" id="{D02ECB30-79E0-49A2-3598-52D594E09488}"/>
                </a:ext>
              </a:extLst>
            </p:cNvPr>
            <p:cNvSpPr>
              <a:spLocks noChangeArrowheads="1"/>
            </p:cNvSpPr>
            <p:nvPr/>
          </p:nvSpPr>
          <p:spPr bwMode="auto">
            <a:xfrm>
              <a:off x="5233" y="2069"/>
              <a:ext cx="122" cy="43"/>
            </a:xfrm>
            <a:custGeom>
              <a:avLst/>
              <a:gdLst>
                <a:gd name="T0" fmla="*/ 540 w 541"/>
                <a:gd name="T1" fmla="*/ 195 h 196"/>
                <a:gd name="T2" fmla="*/ 352 w 541"/>
                <a:gd name="T3" fmla="*/ 0 h 196"/>
                <a:gd name="T4" fmla="*/ 0 w 541"/>
                <a:gd name="T5" fmla="*/ 0 h 196"/>
                <a:gd name="T6" fmla="*/ 124 w 541"/>
                <a:gd name="T7" fmla="*/ 195 h 196"/>
                <a:gd name="T8" fmla="*/ 540 w 541"/>
                <a:gd name="T9" fmla="*/ 195 h 196"/>
              </a:gdLst>
              <a:ahLst/>
              <a:cxnLst>
                <a:cxn ang="0">
                  <a:pos x="T0" y="T1"/>
                </a:cxn>
                <a:cxn ang="0">
                  <a:pos x="T2" y="T3"/>
                </a:cxn>
                <a:cxn ang="0">
                  <a:pos x="T4" y="T5"/>
                </a:cxn>
                <a:cxn ang="0">
                  <a:pos x="T6" y="T7"/>
                </a:cxn>
                <a:cxn ang="0">
                  <a:pos x="T8" y="T9"/>
                </a:cxn>
              </a:cxnLst>
              <a:rect l="0" t="0" r="r" b="b"/>
              <a:pathLst>
                <a:path w="541" h="196">
                  <a:moveTo>
                    <a:pt x="540" y="195"/>
                  </a:moveTo>
                  <a:lnTo>
                    <a:pt x="352" y="0"/>
                  </a:lnTo>
                  <a:lnTo>
                    <a:pt x="0" y="0"/>
                  </a:lnTo>
                  <a:lnTo>
                    <a:pt x="124" y="195"/>
                  </a:lnTo>
                  <a:lnTo>
                    <a:pt x="540" y="19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7">
              <a:extLst>
                <a:ext uri="{FF2B5EF4-FFF2-40B4-BE49-F238E27FC236}">
                  <a16:creationId xmlns:a16="http://schemas.microsoft.com/office/drawing/2014/main" id="{C5678309-7D85-1274-F852-125291232170}"/>
                </a:ext>
              </a:extLst>
            </p:cNvPr>
            <p:cNvSpPr>
              <a:spLocks noChangeArrowheads="1"/>
            </p:cNvSpPr>
            <p:nvPr/>
          </p:nvSpPr>
          <p:spPr bwMode="auto">
            <a:xfrm>
              <a:off x="4940" y="2010"/>
              <a:ext cx="69" cy="27"/>
            </a:xfrm>
            <a:custGeom>
              <a:avLst/>
              <a:gdLst>
                <a:gd name="T0" fmla="*/ 110 w 307"/>
                <a:gd name="T1" fmla="*/ 0 h 125"/>
                <a:gd name="T2" fmla="*/ 0 w 307"/>
                <a:gd name="T3" fmla="*/ 124 h 125"/>
                <a:gd name="T4" fmla="*/ 227 w 307"/>
                <a:gd name="T5" fmla="*/ 124 h 125"/>
                <a:gd name="T6" fmla="*/ 306 w 307"/>
                <a:gd name="T7" fmla="*/ 0 h 125"/>
                <a:gd name="T8" fmla="*/ 110 w 307"/>
                <a:gd name="T9" fmla="*/ 0 h 125"/>
              </a:gdLst>
              <a:ahLst/>
              <a:cxnLst>
                <a:cxn ang="0">
                  <a:pos x="T0" y="T1"/>
                </a:cxn>
                <a:cxn ang="0">
                  <a:pos x="T2" y="T3"/>
                </a:cxn>
                <a:cxn ang="0">
                  <a:pos x="T4" y="T5"/>
                </a:cxn>
                <a:cxn ang="0">
                  <a:pos x="T6" y="T7"/>
                </a:cxn>
                <a:cxn ang="0">
                  <a:pos x="T8" y="T9"/>
                </a:cxn>
              </a:cxnLst>
              <a:rect l="0" t="0" r="r" b="b"/>
              <a:pathLst>
                <a:path w="307" h="125">
                  <a:moveTo>
                    <a:pt x="110" y="0"/>
                  </a:moveTo>
                  <a:lnTo>
                    <a:pt x="0" y="124"/>
                  </a:lnTo>
                  <a:lnTo>
                    <a:pt x="227" y="124"/>
                  </a:lnTo>
                  <a:lnTo>
                    <a:pt x="306" y="0"/>
                  </a:lnTo>
                  <a:lnTo>
                    <a:pt x="11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58">
              <a:extLst>
                <a:ext uri="{FF2B5EF4-FFF2-40B4-BE49-F238E27FC236}">
                  <a16:creationId xmlns:a16="http://schemas.microsoft.com/office/drawing/2014/main" id="{C4B73B7C-CE2F-DBCE-9490-1E935CB0EE19}"/>
                </a:ext>
              </a:extLst>
            </p:cNvPr>
            <p:cNvSpPr>
              <a:spLocks noChangeArrowheads="1"/>
            </p:cNvSpPr>
            <p:nvPr/>
          </p:nvSpPr>
          <p:spPr bwMode="auto">
            <a:xfrm>
              <a:off x="5042" y="2010"/>
              <a:ext cx="120" cy="27"/>
            </a:xfrm>
            <a:custGeom>
              <a:avLst/>
              <a:gdLst>
                <a:gd name="T0" fmla="*/ 475 w 534"/>
                <a:gd name="T1" fmla="*/ 0 h 125"/>
                <a:gd name="T2" fmla="*/ 58 w 534"/>
                <a:gd name="T3" fmla="*/ 0 h 125"/>
                <a:gd name="T4" fmla="*/ 0 w 534"/>
                <a:gd name="T5" fmla="*/ 124 h 125"/>
                <a:gd name="T6" fmla="*/ 533 w 534"/>
                <a:gd name="T7" fmla="*/ 124 h 125"/>
                <a:gd name="T8" fmla="*/ 475 w 534"/>
                <a:gd name="T9" fmla="*/ 0 h 125"/>
              </a:gdLst>
              <a:ahLst/>
              <a:cxnLst>
                <a:cxn ang="0">
                  <a:pos x="T0" y="T1"/>
                </a:cxn>
                <a:cxn ang="0">
                  <a:pos x="T2" y="T3"/>
                </a:cxn>
                <a:cxn ang="0">
                  <a:pos x="T4" y="T5"/>
                </a:cxn>
                <a:cxn ang="0">
                  <a:pos x="T6" y="T7"/>
                </a:cxn>
                <a:cxn ang="0">
                  <a:pos x="T8" y="T9"/>
                </a:cxn>
              </a:cxnLst>
              <a:rect l="0" t="0" r="r" b="b"/>
              <a:pathLst>
                <a:path w="534" h="125">
                  <a:moveTo>
                    <a:pt x="475" y="0"/>
                  </a:moveTo>
                  <a:lnTo>
                    <a:pt x="58" y="0"/>
                  </a:lnTo>
                  <a:lnTo>
                    <a:pt x="0" y="124"/>
                  </a:lnTo>
                  <a:lnTo>
                    <a:pt x="533" y="124"/>
                  </a:lnTo>
                  <a:lnTo>
                    <a:pt x="47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59">
              <a:extLst>
                <a:ext uri="{FF2B5EF4-FFF2-40B4-BE49-F238E27FC236}">
                  <a16:creationId xmlns:a16="http://schemas.microsoft.com/office/drawing/2014/main" id="{76074468-8FE2-6F78-01A9-1EE79866B7FF}"/>
                </a:ext>
              </a:extLst>
            </p:cNvPr>
            <p:cNvSpPr>
              <a:spLocks noChangeArrowheads="1"/>
            </p:cNvSpPr>
            <p:nvPr/>
          </p:nvSpPr>
          <p:spPr bwMode="auto">
            <a:xfrm>
              <a:off x="5195" y="2010"/>
              <a:ext cx="86" cy="27"/>
            </a:xfrm>
            <a:custGeom>
              <a:avLst/>
              <a:gdLst>
                <a:gd name="T0" fmla="*/ 384 w 385"/>
                <a:gd name="T1" fmla="*/ 124 h 125"/>
                <a:gd name="T2" fmla="*/ 260 w 385"/>
                <a:gd name="T3" fmla="*/ 0 h 125"/>
                <a:gd name="T4" fmla="*/ 0 w 385"/>
                <a:gd name="T5" fmla="*/ 0 h 125"/>
                <a:gd name="T6" fmla="*/ 78 w 385"/>
                <a:gd name="T7" fmla="*/ 124 h 125"/>
                <a:gd name="T8" fmla="*/ 384 w 385"/>
                <a:gd name="T9" fmla="*/ 124 h 125"/>
              </a:gdLst>
              <a:ahLst/>
              <a:cxnLst>
                <a:cxn ang="0">
                  <a:pos x="T0" y="T1"/>
                </a:cxn>
                <a:cxn ang="0">
                  <a:pos x="T2" y="T3"/>
                </a:cxn>
                <a:cxn ang="0">
                  <a:pos x="T4" y="T5"/>
                </a:cxn>
                <a:cxn ang="0">
                  <a:pos x="T6" y="T7"/>
                </a:cxn>
                <a:cxn ang="0">
                  <a:pos x="T8" y="T9"/>
                </a:cxn>
              </a:cxnLst>
              <a:rect l="0" t="0" r="r" b="b"/>
              <a:pathLst>
                <a:path w="385" h="125">
                  <a:moveTo>
                    <a:pt x="384" y="124"/>
                  </a:moveTo>
                  <a:lnTo>
                    <a:pt x="260" y="0"/>
                  </a:lnTo>
                  <a:lnTo>
                    <a:pt x="0" y="0"/>
                  </a:lnTo>
                  <a:lnTo>
                    <a:pt x="78" y="124"/>
                  </a:lnTo>
                  <a:lnTo>
                    <a:pt x="384"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0">
              <a:extLst>
                <a:ext uri="{FF2B5EF4-FFF2-40B4-BE49-F238E27FC236}">
                  <a16:creationId xmlns:a16="http://schemas.microsoft.com/office/drawing/2014/main" id="{95146520-7900-5BE8-5D06-49C35311740E}"/>
                </a:ext>
              </a:extLst>
            </p:cNvPr>
            <p:cNvSpPr>
              <a:spLocks noChangeArrowheads="1"/>
            </p:cNvSpPr>
            <p:nvPr/>
          </p:nvSpPr>
          <p:spPr bwMode="auto">
            <a:xfrm>
              <a:off x="4991" y="1964"/>
              <a:ext cx="45" cy="14"/>
            </a:xfrm>
            <a:custGeom>
              <a:avLst/>
              <a:gdLst>
                <a:gd name="T0" fmla="*/ 59 w 203"/>
                <a:gd name="T1" fmla="*/ 0 h 67"/>
                <a:gd name="T2" fmla="*/ 0 w 203"/>
                <a:gd name="T3" fmla="*/ 66 h 67"/>
                <a:gd name="T4" fmla="*/ 163 w 203"/>
                <a:gd name="T5" fmla="*/ 66 h 67"/>
                <a:gd name="T6" fmla="*/ 202 w 203"/>
                <a:gd name="T7" fmla="*/ 0 h 67"/>
                <a:gd name="T8" fmla="*/ 59 w 203"/>
                <a:gd name="T9" fmla="*/ 0 h 67"/>
              </a:gdLst>
              <a:ahLst/>
              <a:cxnLst>
                <a:cxn ang="0">
                  <a:pos x="T0" y="T1"/>
                </a:cxn>
                <a:cxn ang="0">
                  <a:pos x="T2" y="T3"/>
                </a:cxn>
                <a:cxn ang="0">
                  <a:pos x="T4" y="T5"/>
                </a:cxn>
                <a:cxn ang="0">
                  <a:pos x="T6" y="T7"/>
                </a:cxn>
                <a:cxn ang="0">
                  <a:pos x="T8" y="T9"/>
                </a:cxn>
              </a:cxnLst>
              <a:rect l="0" t="0" r="r" b="b"/>
              <a:pathLst>
                <a:path w="203" h="67">
                  <a:moveTo>
                    <a:pt x="59" y="0"/>
                  </a:moveTo>
                  <a:lnTo>
                    <a:pt x="0" y="66"/>
                  </a:lnTo>
                  <a:lnTo>
                    <a:pt x="163" y="66"/>
                  </a:lnTo>
                  <a:lnTo>
                    <a:pt x="202" y="0"/>
                  </a:ln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61">
              <a:extLst>
                <a:ext uri="{FF2B5EF4-FFF2-40B4-BE49-F238E27FC236}">
                  <a16:creationId xmlns:a16="http://schemas.microsoft.com/office/drawing/2014/main" id="{C7CA0CC5-E0F8-5435-C613-C36EA6E22859}"/>
                </a:ext>
              </a:extLst>
            </p:cNvPr>
            <p:cNvSpPr>
              <a:spLocks noChangeArrowheads="1"/>
            </p:cNvSpPr>
            <p:nvPr/>
          </p:nvSpPr>
          <p:spPr bwMode="auto">
            <a:xfrm>
              <a:off x="5167" y="1964"/>
              <a:ext cx="57" cy="14"/>
            </a:xfrm>
            <a:custGeom>
              <a:avLst/>
              <a:gdLst>
                <a:gd name="T0" fmla="*/ 253 w 254"/>
                <a:gd name="T1" fmla="*/ 66 h 67"/>
                <a:gd name="T2" fmla="*/ 188 w 254"/>
                <a:gd name="T3" fmla="*/ 0 h 67"/>
                <a:gd name="T4" fmla="*/ 0 w 254"/>
                <a:gd name="T5" fmla="*/ 0 h 67"/>
                <a:gd name="T6" fmla="*/ 39 w 254"/>
                <a:gd name="T7" fmla="*/ 66 h 67"/>
                <a:gd name="T8" fmla="*/ 253 w 254"/>
                <a:gd name="T9" fmla="*/ 66 h 67"/>
              </a:gdLst>
              <a:ahLst/>
              <a:cxnLst>
                <a:cxn ang="0">
                  <a:pos x="T0" y="T1"/>
                </a:cxn>
                <a:cxn ang="0">
                  <a:pos x="T2" y="T3"/>
                </a:cxn>
                <a:cxn ang="0">
                  <a:pos x="T4" y="T5"/>
                </a:cxn>
                <a:cxn ang="0">
                  <a:pos x="T6" y="T7"/>
                </a:cxn>
                <a:cxn ang="0">
                  <a:pos x="T8" y="T9"/>
                </a:cxn>
              </a:cxnLst>
              <a:rect l="0" t="0" r="r" b="b"/>
              <a:pathLst>
                <a:path w="254" h="67">
                  <a:moveTo>
                    <a:pt x="253" y="66"/>
                  </a:moveTo>
                  <a:lnTo>
                    <a:pt x="188" y="0"/>
                  </a:lnTo>
                  <a:lnTo>
                    <a:pt x="0" y="0"/>
                  </a:lnTo>
                  <a:lnTo>
                    <a:pt x="39" y="66"/>
                  </a:lnTo>
                  <a:lnTo>
                    <a:pt x="253" y="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62">
              <a:extLst>
                <a:ext uri="{FF2B5EF4-FFF2-40B4-BE49-F238E27FC236}">
                  <a16:creationId xmlns:a16="http://schemas.microsoft.com/office/drawing/2014/main" id="{6D4326F3-3D38-DFEF-18BA-E5D245216350}"/>
                </a:ext>
              </a:extLst>
            </p:cNvPr>
            <p:cNvSpPr>
              <a:spLocks noChangeArrowheads="1"/>
            </p:cNvSpPr>
            <p:nvPr/>
          </p:nvSpPr>
          <p:spPr bwMode="auto">
            <a:xfrm>
              <a:off x="5068" y="1964"/>
              <a:ext cx="67" cy="14"/>
            </a:xfrm>
            <a:custGeom>
              <a:avLst/>
              <a:gdLst>
                <a:gd name="T0" fmla="*/ 273 w 300"/>
                <a:gd name="T1" fmla="*/ 0 h 67"/>
                <a:gd name="T2" fmla="*/ 26 w 300"/>
                <a:gd name="T3" fmla="*/ 0 h 67"/>
                <a:gd name="T4" fmla="*/ 0 w 300"/>
                <a:gd name="T5" fmla="*/ 66 h 67"/>
                <a:gd name="T6" fmla="*/ 299 w 300"/>
                <a:gd name="T7" fmla="*/ 66 h 67"/>
                <a:gd name="T8" fmla="*/ 273 w 300"/>
                <a:gd name="T9" fmla="*/ 0 h 67"/>
              </a:gdLst>
              <a:ahLst/>
              <a:cxnLst>
                <a:cxn ang="0">
                  <a:pos x="T0" y="T1"/>
                </a:cxn>
                <a:cxn ang="0">
                  <a:pos x="T2" y="T3"/>
                </a:cxn>
                <a:cxn ang="0">
                  <a:pos x="T4" y="T5"/>
                </a:cxn>
                <a:cxn ang="0">
                  <a:pos x="T6" y="T7"/>
                </a:cxn>
                <a:cxn ang="0">
                  <a:pos x="T8" y="T9"/>
                </a:cxn>
              </a:cxnLst>
              <a:rect l="0" t="0" r="r" b="b"/>
              <a:pathLst>
                <a:path w="300" h="67">
                  <a:moveTo>
                    <a:pt x="273" y="0"/>
                  </a:moveTo>
                  <a:lnTo>
                    <a:pt x="26" y="0"/>
                  </a:lnTo>
                  <a:lnTo>
                    <a:pt x="0" y="66"/>
                  </a:lnTo>
                  <a:lnTo>
                    <a:pt x="299" y="66"/>
                  </a:lnTo>
                  <a:lnTo>
                    <a:pt x="27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3">
              <a:extLst>
                <a:ext uri="{FF2B5EF4-FFF2-40B4-BE49-F238E27FC236}">
                  <a16:creationId xmlns:a16="http://schemas.microsoft.com/office/drawing/2014/main" id="{D7FAE67B-4386-1FBF-98AC-59AF288A6C61}"/>
                </a:ext>
              </a:extLst>
            </p:cNvPr>
            <p:cNvSpPr>
              <a:spLocks noChangeArrowheads="1"/>
            </p:cNvSpPr>
            <p:nvPr/>
          </p:nvSpPr>
          <p:spPr bwMode="auto">
            <a:xfrm>
              <a:off x="5021" y="1938"/>
              <a:ext cx="33" cy="8"/>
            </a:xfrm>
            <a:custGeom>
              <a:avLst/>
              <a:gdLst>
                <a:gd name="T0" fmla="*/ 32 w 150"/>
                <a:gd name="T1" fmla="*/ 0 h 39"/>
                <a:gd name="T2" fmla="*/ 0 w 150"/>
                <a:gd name="T3" fmla="*/ 38 h 39"/>
                <a:gd name="T4" fmla="*/ 123 w 150"/>
                <a:gd name="T5" fmla="*/ 38 h 39"/>
                <a:gd name="T6" fmla="*/ 149 w 150"/>
                <a:gd name="T7" fmla="*/ 0 h 39"/>
                <a:gd name="T8" fmla="*/ 32 w 150"/>
                <a:gd name="T9" fmla="*/ 0 h 39"/>
              </a:gdLst>
              <a:ahLst/>
              <a:cxnLst>
                <a:cxn ang="0">
                  <a:pos x="T0" y="T1"/>
                </a:cxn>
                <a:cxn ang="0">
                  <a:pos x="T2" y="T3"/>
                </a:cxn>
                <a:cxn ang="0">
                  <a:pos x="T4" y="T5"/>
                </a:cxn>
                <a:cxn ang="0">
                  <a:pos x="T6" y="T7"/>
                </a:cxn>
                <a:cxn ang="0">
                  <a:pos x="T8" y="T9"/>
                </a:cxn>
              </a:cxnLst>
              <a:rect l="0" t="0" r="r" b="b"/>
              <a:pathLst>
                <a:path w="150" h="39">
                  <a:moveTo>
                    <a:pt x="32" y="0"/>
                  </a:moveTo>
                  <a:lnTo>
                    <a:pt x="0" y="38"/>
                  </a:lnTo>
                  <a:lnTo>
                    <a:pt x="123" y="38"/>
                  </a:lnTo>
                  <a:lnTo>
                    <a:pt x="149" y="0"/>
                  </a:lnTo>
                  <a:lnTo>
                    <a:pt x="3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64">
              <a:extLst>
                <a:ext uri="{FF2B5EF4-FFF2-40B4-BE49-F238E27FC236}">
                  <a16:creationId xmlns:a16="http://schemas.microsoft.com/office/drawing/2014/main" id="{84B75CBE-FF01-24AE-5005-186021D08F12}"/>
                </a:ext>
              </a:extLst>
            </p:cNvPr>
            <p:cNvSpPr>
              <a:spLocks noChangeArrowheads="1"/>
            </p:cNvSpPr>
            <p:nvPr/>
          </p:nvSpPr>
          <p:spPr bwMode="auto">
            <a:xfrm>
              <a:off x="5083" y="1938"/>
              <a:ext cx="38" cy="8"/>
            </a:xfrm>
            <a:custGeom>
              <a:avLst/>
              <a:gdLst>
                <a:gd name="T0" fmla="*/ 149 w 170"/>
                <a:gd name="T1" fmla="*/ 0 h 39"/>
                <a:gd name="T2" fmla="*/ 13 w 170"/>
                <a:gd name="T3" fmla="*/ 0 h 39"/>
                <a:gd name="T4" fmla="*/ 0 w 170"/>
                <a:gd name="T5" fmla="*/ 38 h 39"/>
                <a:gd name="T6" fmla="*/ 169 w 170"/>
                <a:gd name="T7" fmla="*/ 38 h 39"/>
                <a:gd name="T8" fmla="*/ 149 w 170"/>
                <a:gd name="T9" fmla="*/ 0 h 39"/>
              </a:gdLst>
              <a:ahLst/>
              <a:cxnLst>
                <a:cxn ang="0">
                  <a:pos x="T0" y="T1"/>
                </a:cxn>
                <a:cxn ang="0">
                  <a:pos x="T2" y="T3"/>
                </a:cxn>
                <a:cxn ang="0">
                  <a:pos x="T4" y="T5"/>
                </a:cxn>
                <a:cxn ang="0">
                  <a:pos x="T6" y="T7"/>
                </a:cxn>
                <a:cxn ang="0">
                  <a:pos x="T8" y="T9"/>
                </a:cxn>
              </a:cxnLst>
              <a:rect l="0" t="0" r="r" b="b"/>
              <a:pathLst>
                <a:path w="170" h="39">
                  <a:moveTo>
                    <a:pt x="149" y="0"/>
                  </a:moveTo>
                  <a:lnTo>
                    <a:pt x="13" y="0"/>
                  </a:lnTo>
                  <a:lnTo>
                    <a:pt x="0" y="38"/>
                  </a:lnTo>
                  <a:lnTo>
                    <a:pt x="169" y="38"/>
                  </a:lnTo>
                  <a:lnTo>
                    <a:pt x="14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65">
              <a:extLst>
                <a:ext uri="{FF2B5EF4-FFF2-40B4-BE49-F238E27FC236}">
                  <a16:creationId xmlns:a16="http://schemas.microsoft.com/office/drawing/2014/main" id="{88D9285D-8615-BEF3-5432-D0C9AB8C56DB}"/>
                </a:ext>
              </a:extLst>
            </p:cNvPr>
            <p:cNvSpPr>
              <a:spLocks noChangeArrowheads="1"/>
            </p:cNvSpPr>
            <p:nvPr/>
          </p:nvSpPr>
          <p:spPr bwMode="auto">
            <a:xfrm>
              <a:off x="5149" y="1938"/>
              <a:ext cx="42" cy="8"/>
            </a:xfrm>
            <a:custGeom>
              <a:avLst/>
              <a:gdLst>
                <a:gd name="T0" fmla="*/ 188 w 189"/>
                <a:gd name="T1" fmla="*/ 38 h 39"/>
                <a:gd name="T2" fmla="*/ 149 w 189"/>
                <a:gd name="T3" fmla="*/ 0 h 39"/>
                <a:gd name="T4" fmla="*/ 0 w 189"/>
                <a:gd name="T5" fmla="*/ 0 h 39"/>
                <a:gd name="T6" fmla="*/ 26 w 189"/>
                <a:gd name="T7" fmla="*/ 38 h 39"/>
                <a:gd name="T8" fmla="*/ 188 w 189"/>
                <a:gd name="T9" fmla="*/ 38 h 39"/>
              </a:gdLst>
              <a:ahLst/>
              <a:cxnLst>
                <a:cxn ang="0">
                  <a:pos x="T0" y="T1"/>
                </a:cxn>
                <a:cxn ang="0">
                  <a:pos x="T2" y="T3"/>
                </a:cxn>
                <a:cxn ang="0">
                  <a:pos x="T4" y="T5"/>
                </a:cxn>
                <a:cxn ang="0">
                  <a:pos x="T6" y="T7"/>
                </a:cxn>
                <a:cxn ang="0">
                  <a:pos x="T8" y="T9"/>
                </a:cxn>
              </a:cxnLst>
              <a:rect l="0" t="0" r="r" b="b"/>
              <a:pathLst>
                <a:path w="189" h="39">
                  <a:moveTo>
                    <a:pt x="188" y="38"/>
                  </a:moveTo>
                  <a:lnTo>
                    <a:pt x="149" y="0"/>
                  </a:lnTo>
                  <a:lnTo>
                    <a:pt x="0" y="0"/>
                  </a:lnTo>
                  <a:lnTo>
                    <a:pt x="26" y="38"/>
                  </a:lnTo>
                  <a:lnTo>
                    <a:pt x="188" y="3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66">
              <a:extLst>
                <a:ext uri="{FF2B5EF4-FFF2-40B4-BE49-F238E27FC236}">
                  <a16:creationId xmlns:a16="http://schemas.microsoft.com/office/drawing/2014/main" id="{3F7E270F-4947-6F49-2E2A-C26E8EE8C9E1}"/>
                </a:ext>
              </a:extLst>
            </p:cNvPr>
            <p:cNvSpPr>
              <a:spLocks noChangeArrowheads="1"/>
            </p:cNvSpPr>
            <p:nvPr/>
          </p:nvSpPr>
          <p:spPr bwMode="auto">
            <a:xfrm>
              <a:off x="5093" y="1916"/>
              <a:ext cx="17" cy="5"/>
            </a:xfrm>
            <a:custGeom>
              <a:avLst/>
              <a:gdLst>
                <a:gd name="T0" fmla="*/ 78 w 79"/>
                <a:gd name="T1" fmla="*/ 26 h 27"/>
                <a:gd name="T2" fmla="*/ 65 w 79"/>
                <a:gd name="T3" fmla="*/ 0 h 27"/>
                <a:gd name="T4" fmla="*/ 13 w 79"/>
                <a:gd name="T5" fmla="*/ 0 h 27"/>
                <a:gd name="T6" fmla="*/ 0 w 79"/>
                <a:gd name="T7" fmla="*/ 26 h 27"/>
                <a:gd name="T8" fmla="*/ 78 w 79"/>
                <a:gd name="T9" fmla="*/ 26 h 27"/>
              </a:gdLst>
              <a:ahLst/>
              <a:cxnLst>
                <a:cxn ang="0">
                  <a:pos x="T0" y="T1"/>
                </a:cxn>
                <a:cxn ang="0">
                  <a:pos x="T2" y="T3"/>
                </a:cxn>
                <a:cxn ang="0">
                  <a:pos x="T4" y="T5"/>
                </a:cxn>
                <a:cxn ang="0">
                  <a:pos x="T6" y="T7"/>
                </a:cxn>
                <a:cxn ang="0">
                  <a:pos x="T8" y="T9"/>
                </a:cxn>
              </a:cxnLst>
              <a:rect l="0" t="0" r="r" b="b"/>
              <a:pathLst>
                <a:path w="79" h="27">
                  <a:moveTo>
                    <a:pt x="78" y="26"/>
                  </a:moveTo>
                  <a:lnTo>
                    <a:pt x="65" y="0"/>
                  </a:lnTo>
                  <a:lnTo>
                    <a:pt x="13" y="0"/>
                  </a:lnTo>
                  <a:lnTo>
                    <a:pt x="0" y="26"/>
                  </a:lnTo>
                  <a:lnTo>
                    <a:pt x="78"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7">
              <a:extLst>
                <a:ext uri="{FF2B5EF4-FFF2-40B4-BE49-F238E27FC236}">
                  <a16:creationId xmlns:a16="http://schemas.microsoft.com/office/drawing/2014/main" id="{8D0FE9E8-B4F8-5CFB-0AD8-BFFDB326835E}"/>
                </a:ext>
              </a:extLst>
            </p:cNvPr>
            <p:cNvSpPr>
              <a:spLocks noChangeArrowheads="1"/>
            </p:cNvSpPr>
            <p:nvPr/>
          </p:nvSpPr>
          <p:spPr bwMode="auto">
            <a:xfrm>
              <a:off x="5134" y="1916"/>
              <a:ext cx="32" cy="5"/>
            </a:xfrm>
            <a:custGeom>
              <a:avLst/>
              <a:gdLst>
                <a:gd name="T0" fmla="*/ 144 w 145"/>
                <a:gd name="T1" fmla="*/ 26 h 27"/>
                <a:gd name="T2" fmla="*/ 118 w 145"/>
                <a:gd name="T3" fmla="*/ 0 h 27"/>
                <a:gd name="T4" fmla="*/ 0 w 145"/>
                <a:gd name="T5" fmla="*/ 0 h 27"/>
                <a:gd name="T6" fmla="*/ 20 w 145"/>
                <a:gd name="T7" fmla="*/ 26 h 27"/>
                <a:gd name="T8" fmla="*/ 144 w 145"/>
                <a:gd name="T9" fmla="*/ 26 h 27"/>
              </a:gdLst>
              <a:ahLst/>
              <a:cxnLst>
                <a:cxn ang="0">
                  <a:pos x="T0" y="T1"/>
                </a:cxn>
                <a:cxn ang="0">
                  <a:pos x="T2" y="T3"/>
                </a:cxn>
                <a:cxn ang="0">
                  <a:pos x="T4" y="T5"/>
                </a:cxn>
                <a:cxn ang="0">
                  <a:pos x="T6" y="T7"/>
                </a:cxn>
                <a:cxn ang="0">
                  <a:pos x="T8" y="T9"/>
                </a:cxn>
              </a:cxnLst>
              <a:rect l="0" t="0" r="r" b="b"/>
              <a:pathLst>
                <a:path w="145" h="27">
                  <a:moveTo>
                    <a:pt x="144" y="26"/>
                  </a:moveTo>
                  <a:lnTo>
                    <a:pt x="118" y="0"/>
                  </a:lnTo>
                  <a:lnTo>
                    <a:pt x="0" y="0"/>
                  </a:lnTo>
                  <a:lnTo>
                    <a:pt x="20" y="26"/>
                  </a:lnTo>
                  <a:lnTo>
                    <a:pt x="144"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8">
              <a:extLst>
                <a:ext uri="{FF2B5EF4-FFF2-40B4-BE49-F238E27FC236}">
                  <a16:creationId xmlns:a16="http://schemas.microsoft.com/office/drawing/2014/main" id="{6DE13AFC-004A-0E84-6CE4-B6518F8A5A6C}"/>
                </a:ext>
              </a:extLst>
            </p:cNvPr>
            <p:cNvSpPr>
              <a:spLocks noChangeArrowheads="1"/>
            </p:cNvSpPr>
            <p:nvPr/>
          </p:nvSpPr>
          <p:spPr bwMode="auto">
            <a:xfrm>
              <a:off x="5042" y="1916"/>
              <a:ext cx="26" cy="5"/>
            </a:xfrm>
            <a:custGeom>
              <a:avLst/>
              <a:gdLst>
                <a:gd name="T0" fmla="*/ 26 w 118"/>
                <a:gd name="T1" fmla="*/ 0 h 27"/>
                <a:gd name="T2" fmla="*/ 0 w 118"/>
                <a:gd name="T3" fmla="*/ 26 h 27"/>
                <a:gd name="T4" fmla="*/ 104 w 118"/>
                <a:gd name="T5" fmla="*/ 26 h 27"/>
                <a:gd name="T6" fmla="*/ 117 w 118"/>
                <a:gd name="T7" fmla="*/ 0 h 27"/>
                <a:gd name="T8" fmla="*/ 26 w 118"/>
                <a:gd name="T9" fmla="*/ 0 h 27"/>
              </a:gdLst>
              <a:ahLst/>
              <a:cxnLst>
                <a:cxn ang="0">
                  <a:pos x="T0" y="T1"/>
                </a:cxn>
                <a:cxn ang="0">
                  <a:pos x="T2" y="T3"/>
                </a:cxn>
                <a:cxn ang="0">
                  <a:pos x="T4" y="T5"/>
                </a:cxn>
                <a:cxn ang="0">
                  <a:pos x="T6" y="T7"/>
                </a:cxn>
                <a:cxn ang="0">
                  <a:pos x="T8" y="T9"/>
                </a:cxn>
              </a:cxnLst>
              <a:rect l="0" t="0" r="r" b="b"/>
              <a:pathLst>
                <a:path w="118" h="27">
                  <a:moveTo>
                    <a:pt x="26" y="0"/>
                  </a:moveTo>
                  <a:lnTo>
                    <a:pt x="0" y="26"/>
                  </a:lnTo>
                  <a:lnTo>
                    <a:pt x="104" y="26"/>
                  </a:lnTo>
                  <a:lnTo>
                    <a:pt x="117" y="0"/>
                  </a:lnTo>
                  <a:lnTo>
                    <a:pt x="2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50437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2"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47" presetClass="exit" presetSubtype="0" fill="hold" nodeType="withEffect">
                                  <p:stCondLst>
                                    <p:cond delay="0"/>
                                  </p:stCondLst>
                                  <p:childTnLst>
                                    <p:animEffect transition="out" filter="fade">
                                      <p:cBhvr>
                                        <p:cTn id="35" dur="1000"/>
                                        <p:tgtEl>
                                          <p:spTgt spid="33"/>
                                        </p:tgtEl>
                                      </p:cBhvr>
                                    </p:animEffect>
                                    <p:anim calcmode="lin" valueType="num">
                                      <p:cBhvr>
                                        <p:cTn id="36" dur="1000"/>
                                        <p:tgtEl>
                                          <p:spTgt spid="33"/>
                                        </p:tgtEl>
                                        <p:attrNameLst>
                                          <p:attrName>ppt_x</p:attrName>
                                        </p:attrNameLst>
                                      </p:cBhvr>
                                      <p:tavLst>
                                        <p:tav tm="0">
                                          <p:val>
                                            <p:strVal val="ppt_x"/>
                                          </p:val>
                                        </p:tav>
                                        <p:tav tm="100000">
                                          <p:val>
                                            <p:strVal val="ppt_x"/>
                                          </p:val>
                                        </p:tav>
                                      </p:tavLst>
                                    </p:anim>
                                    <p:anim calcmode="lin" valueType="num">
                                      <p:cBhvr>
                                        <p:cTn id="37" dur="1000"/>
                                        <p:tgtEl>
                                          <p:spTgt spid="33"/>
                                        </p:tgtEl>
                                        <p:attrNameLst>
                                          <p:attrName>ppt_y</p:attrName>
                                        </p:attrNameLst>
                                      </p:cBhvr>
                                      <p:tavLst>
                                        <p:tav tm="0">
                                          <p:val>
                                            <p:strVal val="ppt_y"/>
                                          </p:val>
                                        </p:tav>
                                        <p:tav tm="100000">
                                          <p:val>
                                            <p:strVal val="ppt_y-.1"/>
                                          </p:val>
                                        </p:tav>
                                      </p:tavLst>
                                    </p:anim>
                                    <p:set>
                                      <p:cBhvr>
                                        <p:cTn id="38" dur="1" fill="hold">
                                          <p:stCondLst>
                                            <p:cond delay="9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left)">
                                      <p:cBhvr>
                                        <p:cTn id="43" dur="500"/>
                                        <p:tgtEl>
                                          <p:spTgt spid="2">
                                            <p:txEl>
                                              <p:pRg st="7" end="7"/>
                                            </p:txEl>
                                          </p:spTgt>
                                        </p:tgtEl>
                                      </p:cBhvr>
                                    </p:animEffect>
                                  </p:childTnLst>
                                </p:cTn>
                              </p:par>
                            </p:childTnLst>
                          </p:cTn>
                        </p:par>
                        <p:par>
                          <p:cTn id="44" fill="hold">
                            <p:stCondLst>
                              <p:cond delay="500"/>
                            </p:stCondLst>
                            <p:childTnLst>
                              <p:par>
                                <p:cTn id="45" presetID="22" presetClass="entr" presetSubtype="8" fill="hold" nodeType="afterEffect">
                                  <p:stCondLst>
                                    <p:cond delay="100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89503" y="124630"/>
            <a:ext cx="9126350" cy="1399751"/>
          </a:xfrm>
        </p:spPr>
        <p:txBody>
          <a:bodyPr>
            <a:normAutofit/>
          </a:bodyPr>
          <a:lstStyle/>
          <a:p>
            <a:r>
              <a:rPr lang="en-GB" sz="3600">
                <a:latin typeface="+mn-lt"/>
              </a:rPr>
              <a:t>CCS TSI 2023/1695 – Transition regimes for error corrections (maintenance process)</a:t>
            </a:r>
            <a:endParaRPr lang="id-ID" sz="3600">
              <a:latin typeface="+mn-lt"/>
            </a:endParaRPr>
          </a:p>
        </p:txBody>
      </p:sp>
      <p:sp>
        <p:nvSpPr>
          <p:cNvPr id="2" name="Content Placeholder 4">
            <a:extLst>
              <a:ext uri="{FF2B5EF4-FFF2-40B4-BE49-F238E27FC236}">
                <a16:creationId xmlns:a16="http://schemas.microsoft.com/office/drawing/2014/main" id="{E8E62619-0752-4495-7981-8DF6AFD83ED9}"/>
              </a:ext>
            </a:extLst>
          </p:cNvPr>
          <p:cNvSpPr txBox="1">
            <a:spLocks/>
          </p:cNvSpPr>
          <p:nvPr/>
        </p:nvSpPr>
        <p:spPr>
          <a:xfrm>
            <a:off x="87348" y="1505340"/>
            <a:ext cx="11967803" cy="4926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lgn="just">
              <a:spcBef>
                <a:spcPts val="0"/>
              </a:spcBef>
              <a:spcAft>
                <a:spcPts val="2400"/>
              </a:spcAft>
              <a:tabLst>
                <a:tab pos="8158163" algn="r"/>
              </a:tabLst>
            </a:pPr>
            <a:r>
              <a:rPr lang="en-GB" sz="2000" b="1">
                <a:solidFill>
                  <a:schemeClr val="tx1"/>
                </a:solidFill>
              </a:rPr>
              <a:t>EU Policy objective:  </a:t>
            </a:r>
            <a:r>
              <a:rPr lang="en-GB" sz="2000">
                <a:solidFill>
                  <a:schemeClr val="tx1"/>
                </a:solidFill>
              </a:rPr>
              <a:t>Providing fully compliant ERTMS products (without errors/deviations/partial fulfilment) allowing vehicles to operate across the EU (without additional restrictions/modifications if the area of use of a vehicle is extended). </a:t>
            </a:r>
          </a:p>
          <a:p>
            <a:pPr marL="742950" lvl="1" indent="-342900">
              <a:lnSpc>
                <a:spcPct val="100000"/>
              </a:lnSpc>
              <a:spcBef>
                <a:spcPts val="0"/>
              </a:spcBef>
              <a:tabLst>
                <a:tab pos="8158163" algn="r"/>
              </a:tabLst>
            </a:pPr>
            <a:r>
              <a:rPr lang="en-GB" sz="2000">
                <a:solidFill>
                  <a:schemeClr val="tx1"/>
                </a:solidFill>
              </a:rPr>
              <a:t>IMs/RUs </a:t>
            </a:r>
            <a:r>
              <a:rPr lang="en-GB" sz="2000" b="1">
                <a:solidFill>
                  <a:schemeClr val="tx1"/>
                </a:solidFill>
              </a:rPr>
              <a:t>depend on their suppliers </a:t>
            </a:r>
            <a:r>
              <a:rPr lang="en-GB" sz="2000">
                <a:solidFill>
                  <a:schemeClr val="tx1"/>
                </a:solidFill>
              </a:rPr>
              <a:t>for </a:t>
            </a:r>
          </a:p>
          <a:p>
            <a:pPr marL="400050" lvl="1" indent="0">
              <a:lnSpc>
                <a:spcPct val="100000"/>
              </a:lnSpc>
              <a:spcBef>
                <a:spcPts val="0"/>
              </a:spcBef>
              <a:buNone/>
              <a:tabLst>
                <a:tab pos="8158163" algn="r"/>
              </a:tabLst>
            </a:pPr>
            <a:r>
              <a:rPr lang="en-GB" sz="2000">
                <a:solidFill>
                  <a:schemeClr val="tx1"/>
                </a:solidFill>
              </a:rPr>
              <a:t>Integration of error corrections in their products. </a:t>
            </a:r>
          </a:p>
          <a:p>
            <a:pPr marL="400050" lvl="1" indent="0">
              <a:lnSpc>
                <a:spcPct val="100000"/>
              </a:lnSpc>
              <a:spcBef>
                <a:spcPts val="0"/>
              </a:spcBef>
              <a:buNone/>
              <a:tabLst>
                <a:tab pos="8158163" algn="r"/>
              </a:tabLst>
            </a:pPr>
            <a:r>
              <a:rPr lang="en-GB" sz="2000">
                <a:solidFill>
                  <a:schemeClr val="tx1"/>
                </a:solidFill>
              </a:rPr>
              <a:t> </a:t>
            </a:r>
            <a:r>
              <a:rPr lang="en-GB" sz="2000">
                <a:solidFill>
                  <a:schemeClr val="tx1"/>
                </a:solidFill>
                <a:sym typeface="Wingdings" panose="05000000000000000000" pitchFamily="2" charset="2"/>
              </a:rPr>
              <a:t></a:t>
            </a:r>
            <a:r>
              <a:rPr lang="en-GB" sz="2000">
                <a:solidFill>
                  <a:schemeClr val="tx1"/>
                </a:solidFill>
              </a:rPr>
              <a:t> Key Commitment #7 of ERTMS MoU 2016</a:t>
            </a:r>
            <a:r>
              <a:rPr lang="en-GB" sz="1800">
                <a:solidFill>
                  <a:schemeClr val="tx1"/>
                </a:solidFill>
              </a:rPr>
              <a:t>:  </a:t>
            </a:r>
            <a:endParaRPr lang="en-GB">
              <a:solidFill>
                <a:schemeClr val="tx1"/>
              </a:solidFill>
            </a:endParaRPr>
          </a:p>
          <a:p>
            <a:pPr marL="742950" lvl="1" indent="-342900">
              <a:lnSpc>
                <a:spcPct val="100000"/>
              </a:lnSpc>
              <a:spcBef>
                <a:spcPts val="0"/>
              </a:spcBef>
              <a:tabLst>
                <a:tab pos="8158163" algn="r"/>
              </a:tabLst>
            </a:pPr>
            <a:endParaRPr lang="en-GB" sz="2000">
              <a:solidFill>
                <a:schemeClr val="tx1"/>
              </a:solidFill>
            </a:endParaRPr>
          </a:p>
          <a:p>
            <a:pPr marL="742950" lvl="1" indent="-342900">
              <a:lnSpc>
                <a:spcPct val="100000"/>
              </a:lnSpc>
              <a:spcBef>
                <a:spcPts val="0"/>
              </a:spcBef>
              <a:tabLst>
                <a:tab pos="8158163" algn="r"/>
              </a:tabLst>
            </a:pPr>
            <a:r>
              <a:rPr lang="en-GB" sz="2000" b="1">
                <a:solidFill>
                  <a:schemeClr val="tx1"/>
                </a:solidFill>
              </a:rPr>
              <a:t>Balancing IM/RU economic interests:  </a:t>
            </a:r>
          </a:p>
          <a:p>
            <a:pPr marL="1200150" lvl="2" indent="-342900">
              <a:lnSpc>
                <a:spcPct val="100000"/>
              </a:lnSpc>
              <a:spcBef>
                <a:spcPts val="0"/>
              </a:spcBef>
              <a:tabLst>
                <a:tab pos="8158163" algn="r"/>
              </a:tabLst>
            </a:pPr>
            <a:r>
              <a:rPr lang="en-GB" sz="1800">
                <a:solidFill>
                  <a:schemeClr val="tx1"/>
                </a:solidFill>
              </a:rPr>
              <a:t>IMs would like that on-board error corrections are implemented in the vehicles in order that temporary mitigation measures can be removed. </a:t>
            </a:r>
          </a:p>
          <a:p>
            <a:pPr marL="1200150" lvl="2" indent="-342900">
              <a:lnSpc>
                <a:spcPct val="100000"/>
              </a:lnSpc>
              <a:spcBef>
                <a:spcPts val="0"/>
              </a:spcBef>
              <a:tabLst>
                <a:tab pos="8158163" algn="r"/>
              </a:tabLst>
            </a:pPr>
            <a:r>
              <a:rPr lang="en-GB" sz="1800">
                <a:solidFill>
                  <a:schemeClr val="tx1"/>
                </a:solidFill>
              </a:rPr>
              <a:t>RUs would like that trackside error corrections are implemented in trackside projects in order to allow the operation of TSI compliant vehicles without any restrictions. </a:t>
            </a:r>
          </a:p>
          <a:p>
            <a:pPr marL="857250" lvl="2" indent="0">
              <a:lnSpc>
                <a:spcPct val="100000"/>
              </a:lnSpc>
              <a:spcBef>
                <a:spcPts val="0"/>
              </a:spcBef>
              <a:buNone/>
              <a:tabLst>
                <a:tab pos="8158163" algn="r"/>
              </a:tabLst>
            </a:pPr>
            <a:endParaRPr lang="en-GB" sz="1600">
              <a:solidFill>
                <a:schemeClr val="tx1"/>
              </a:solidFill>
            </a:endParaRPr>
          </a:p>
          <a:p>
            <a:pPr marL="742950" lvl="1" indent="-342900" algn="just">
              <a:lnSpc>
                <a:spcPct val="100000"/>
              </a:lnSpc>
              <a:spcBef>
                <a:spcPts val="0"/>
              </a:spcBef>
              <a:tabLst>
                <a:tab pos="8158163" algn="r"/>
              </a:tabLst>
            </a:pPr>
            <a:r>
              <a:rPr lang="en-GB" sz="2000" b="1">
                <a:solidFill>
                  <a:schemeClr val="tx1"/>
                </a:solidFill>
              </a:rPr>
              <a:t>CCS TSI 2023/1695:  </a:t>
            </a:r>
            <a:r>
              <a:rPr lang="en-GB" sz="2000">
                <a:solidFill>
                  <a:schemeClr val="tx1"/>
                </a:solidFill>
              </a:rPr>
              <a:t>Responsibility of (the trackside and on-board) suppliers for implementation of errors corrections in products; If </a:t>
            </a:r>
            <a:r>
              <a:rPr lang="en-GB" sz="2000" b="1">
                <a:solidFill>
                  <a:schemeClr val="tx1"/>
                </a:solidFill>
              </a:rPr>
              <a:t>errors are preventing normal service </a:t>
            </a:r>
            <a:r>
              <a:rPr lang="en-GB" sz="2000">
                <a:solidFill>
                  <a:schemeClr val="tx1"/>
                </a:solidFill>
              </a:rPr>
              <a:t>in specific projects, IMs and RUs shall implement those corrections within a </a:t>
            </a:r>
            <a:r>
              <a:rPr lang="en-GB" sz="2000" b="1">
                <a:solidFill>
                  <a:schemeClr val="tx1"/>
                </a:solidFill>
              </a:rPr>
              <a:t>maximum timeframe of 3 years. </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sz="2000">
                <a:solidFill>
                  <a:schemeClr val="tx1"/>
                </a:solidFill>
              </a:rPr>
              <a:t>	</a:t>
            </a:r>
            <a:endParaRPr lang="en-GB" sz="2000">
              <a:solidFill>
                <a:schemeClr val="tx1"/>
              </a:solidFill>
              <a:cs typeface="Calibri"/>
            </a:endParaRPr>
          </a:p>
        </p:txBody>
      </p:sp>
      <p:pic>
        <p:nvPicPr>
          <p:cNvPr id="3" name="Picture 2">
            <a:extLst>
              <a:ext uri="{FF2B5EF4-FFF2-40B4-BE49-F238E27FC236}">
                <a16:creationId xmlns:a16="http://schemas.microsoft.com/office/drawing/2014/main" id="{21429332-AEEA-2F5C-0AD7-2283ABBEFABB}"/>
              </a:ext>
            </a:extLst>
          </p:cNvPr>
          <p:cNvPicPr>
            <a:picLocks noChangeAspect="1"/>
          </p:cNvPicPr>
          <p:nvPr/>
        </p:nvPicPr>
        <p:blipFill>
          <a:blip r:embed="rId3"/>
          <a:stretch>
            <a:fillRect/>
          </a:stretch>
        </p:blipFill>
        <p:spPr>
          <a:xfrm>
            <a:off x="5857887" y="2608759"/>
            <a:ext cx="5878287" cy="1108852"/>
          </a:xfrm>
          <a:prstGeom prst="rect">
            <a:avLst/>
          </a:prstGeom>
        </p:spPr>
      </p:pic>
      <p:pic>
        <p:nvPicPr>
          <p:cNvPr id="3074" name="Picture 2">
            <a:extLst>
              <a:ext uri="{FF2B5EF4-FFF2-40B4-BE49-F238E27FC236}">
                <a16:creationId xmlns:a16="http://schemas.microsoft.com/office/drawing/2014/main" id="{7AE86CE1-2704-CC43-79DF-BF2241467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800" y="2787400"/>
            <a:ext cx="4804898" cy="319340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3">
            <a:extLst>
              <a:ext uri="{FF2B5EF4-FFF2-40B4-BE49-F238E27FC236}">
                <a16:creationId xmlns:a16="http://schemas.microsoft.com/office/drawing/2014/main" id="{94D16171-A167-2BBE-D0A3-6CA1E9ED052D}"/>
              </a:ext>
            </a:extLst>
          </p:cNvPr>
          <p:cNvGrpSpPr>
            <a:grpSpLocks/>
          </p:cNvGrpSpPr>
          <p:nvPr/>
        </p:nvGrpSpPr>
        <p:grpSpPr bwMode="auto">
          <a:xfrm>
            <a:off x="5954319" y="2608759"/>
            <a:ext cx="1105700" cy="1076839"/>
            <a:chOff x="1659" y="1862"/>
            <a:chExt cx="333" cy="333"/>
          </a:xfrm>
          <a:solidFill>
            <a:schemeClr val="tx1"/>
          </a:solidFill>
        </p:grpSpPr>
        <p:sp>
          <p:nvSpPr>
            <p:cNvPr id="5" name="Freeform 14">
              <a:extLst>
                <a:ext uri="{FF2B5EF4-FFF2-40B4-BE49-F238E27FC236}">
                  <a16:creationId xmlns:a16="http://schemas.microsoft.com/office/drawing/2014/main" id="{5D30D81A-699E-F602-2EF8-45CC4E13350D}"/>
                </a:ext>
              </a:extLst>
            </p:cNvPr>
            <p:cNvSpPr>
              <a:spLocks noChangeArrowheads="1"/>
            </p:cNvSpPr>
            <p:nvPr/>
          </p:nvSpPr>
          <p:spPr bwMode="auto">
            <a:xfrm>
              <a:off x="1659" y="1862"/>
              <a:ext cx="333" cy="334"/>
            </a:xfrm>
            <a:custGeom>
              <a:avLst/>
              <a:gdLst>
                <a:gd name="T0" fmla="*/ 1438 w 1472"/>
                <a:gd name="T1" fmla="*/ 592 h 1476"/>
                <a:gd name="T2" fmla="*/ 1438 w 1472"/>
                <a:gd name="T3" fmla="*/ 592 h 1476"/>
                <a:gd name="T4" fmla="*/ 1328 w 1472"/>
                <a:gd name="T5" fmla="*/ 566 h 1476"/>
                <a:gd name="T6" fmla="*/ 1276 w 1472"/>
                <a:gd name="T7" fmla="*/ 436 h 1476"/>
                <a:gd name="T8" fmla="*/ 1334 w 1472"/>
                <a:gd name="T9" fmla="*/ 338 h 1476"/>
                <a:gd name="T10" fmla="*/ 1321 w 1472"/>
                <a:gd name="T11" fmla="*/ 280 h 1476"/>
                <a:gd name="T12" fmla="*/ 1191 w 1472"/>
                <a:gd name="T13" fmla="*/ 149 h 1476"/>
                <a:gd name="T14" fmla="*/ 1132 w 1472"/>
                <a:gd name="T15" fmla="*/ 143 h 1476"/>
                <a:gd name="T16" fmla="*/ 1035 w 1472"/>
                <a:gd name="T17" fmla="*/ 195 h 1476"/>
                <a:gd name="T18" fmla="*/ 905 w 1472"/>
                <a:gd name="T19" fmla="*/ 143 h 1476"/>
                <a:gd name="T20" fmla="*/ 879 w 1472"/>
                <a:gd name="T21" fmla="*/ 32 h 1476"/>
                <a:gd name="T22" fmla="*/ 827 w 1472"/>
                <a:gd name="T23" fmla="*/ 0 h 1476"/>
                <a:gd name="T24" fmla="*/ 645 w 1472"/>
                <a:gd name="T25" fmla="*/ 0 h 1476"/>
                <a:gd name="T26" fmla="*/ 592 w 1472"/>
                <a:gd name="T27" fmla="*/ 32 h 1476"/>
                <a:gd name="T28" fmla="*/ 566 w 1472"/>
                <a:gd name="T29" fmla="*/ 143 h 1476"/>
                <a:gd name="T30" fmla="*/ 436 w 1472"/>
                <a:gd name="T31" fmla="*/ 195 h 1476"/>
                <a:gd name="T32" fmla="*/ 339 w 1472"/>
                <a:gd name="T33" fmla="*/ 143 h 1476"/>
                <a:gd name="T34" fmla="*/ 280 w 1472"/>
                <a:gd name="T35" fmla="*/ 149 h 1476"/>
                <a:gd name="T36" fmla="*/ 150 w 1472"/>
                <a:gd name="T37" fmla="*/ 280 h 1476"/>
                <a:gd name="T38" fmla="*/ 144 w 1472"/>
                <a:gd name="T39" fmla="*/ 338 h 1476"/>
                <a:gd name="T40" fmla="*/ 196 w 1472"/>
                <a:gd name="T41" fmla="*/ 436 h 1476"/>
                <a:gd name="T42" fmla="*/ 144 w 1472"/>
                <a:gd name="T43" fmla="*/ 566 h 1476"/>
                <a:gd name="T44" fmla="*/ 33 w 1472"/>
                <a:gd name="T45" fmla="*/ 592 h 1476"/>
                <a:gd name="T46" fmla="*/ 0 w 1472"/>
                <a:gd name="T47" fmla="*/ 644 h 1476"/>
                <a:gd name="T48" fmla="*/ 0 w 1472"/>
                <a:gd name="T49" fmla="*/ 825 h 1476"/>
                <a:gd name="T50" fmla="*/ 33 w 1472"/>
                <a:gd name="T51" fmla="*/ 877 h 1476"/>
                <a:gd name="T52" fmla="*/ 144 w 1472"/>
                <a:gd name="T53" fmla="*/ 903 h 1476"/>
                <a:gd name="T54" fmla="*/ 196 w 1472"/>
                <a:gd name="T55" fmla="*/ 1033 h 1476"/>
                <a:gd name="T56" fmla="*/ 144 w 1472"/>
                <a:gd name="T57" fmla="*/ 1130 h 1476"/>
                <a:gd name="T58" fmla="*/ 150 w 1472"/>
                <a:gd name="T59" fmla="*/ 1189 h 1476"/>
                <a:gd name="T60" fmla="*/ 280 w 1472"/>
                <a:gd name="T61" fmla="*/ 1319 h 1476"/>
                <a:gd name="T62" fmla="*/ 339 w 1472"/>
                <a:gd name="T63" fmla="*/ 1332 h 1476"/>
                <a:gd name="T64" fmla="*/ 436 w 1472"/>
                <a:gd name="T65" fmla="*/ 1273 h 1476"/>
                <a:gd name="T66" fmla="*/ 566 w 1472"/>
                <a:gd name="T67" fmla="*/ 1325 h 1476"/>
                <a:gd name="T68" fmla="*/ 592 w 1472"/>
                <a:gd name="T69" fmla="*/ 1436 h 1476"/>
                <a:gd name="T70" fmla="*/ 645 w 1472"/>
                <a:gd name="T71" fmla="*/ 1475 h 1476"/>
                <a:gd name="T72" fmla="*/ 827 w 1472"/>
                <a:gd name="T73" fmla="*/ 1475 h 1476"/>
                <a:gd name="T74" fmla="*/ 879 w 1472"/>
                <a:gd name="T75" fmla="*/ 1436 h 1476"/>
                <a:gd name="T76" fmla="*/ 905 w 1472"/>
                <a:gd name="T77" fmla="*/ 1325 h 1476"/>
                <a:gd name="T78" fmla="*/ 1035 w 1472"/>
                <a:gd name="T79" fmla="*/ 1273 h 1476"/>
                <a:gd name="T80" fmla="*/ 1132 w 1472"/>
                <a:gd name="T81" fmla="*/ 1332 h 1476"/>
                <a:gd name="T82" fmla="*/ 1191 w 1472"/>
                <a:gd name="T83" fmla="*/ 1319 h 1476"/>
                <a:gd name="T84" fmla="*/ 1321 w 1472"/>
                <a:gd name="T85" fmla="*/ 1189 h 1476"/>
                <a:gd name="T86" fmla="*/ 1334 w 1472"/>
                <a:gd name="T87" fmla="*/ 1130 h 1476"/>
                <a:gd name="T88" fmla="*/ 1276 w 1472"/>
                <a:gd name="T89" fmla="*/ 1033 h 1476"/>
                <a:gd name="T90" fmla="*/ 1328 w 1472"/>
                <a:gd name="T91" fmla="*/ 903 h 1476"/>
                <a:gd name="T92" fmla="*/ 1438 w 1472"/>
                <a:gd name="T93" fmla="*/ 877 h 1476"/>
                <a:gd name="T94" fmla="*/ 1471 w 1472"/>
                <a:gd name="T95" fmla="*/ 825 h 1476"/>
                <a:gd name="T96" fmla="*/ 1471 w 1472"/>
                <a:gd name="T97" fmla="*/ 644 h 1476"/>
                <a:gd name="T98" fmla="*/ 1438 w 1472"/>
                <a:gd name="T99" fmla="*/ 592 h 1476"/>
                <a:gd name="T100" fmla="*/ 736 w 1472"/>
                <a:gd name="T101" fmla="*/ 1241 h 1476"/>
                <a:gd name="T102" fmla="*/ 736 w 1472"/>
                <a:gd name="T103" fmla="*/ 1241 h 1476"/>
                <a:gd name="T104" fmla="*/ 228 w 1472"/>
                <a:gd name="T105" fmla="*/ 735 h 1476"/>
                <a:gd name="T106" fmla="*/ 736 w 1472"/>
                <a:gd name="T107" fmla="*/ 228 h 1476"/>
                <a:gd name="T108" fmla="*/ 1243 w 1472"/>
                <a:gd name="T109" fmla="*/ 735 h 1476"/>
                <a:gd name="T110" fmla="*/ 736 w 1472"/>
                <a:gd name="T111" fmla="*/ 1241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2" h="1476">
                  <a:moveTo>
                    <a:pt x="1438" y="592"/>
                  </a:moveTo>
                  <a:lnTo>
                    <a:pt x="1438" y="592"/>
                  </a:lnTo>
                  <a:cubicBezTo>
                    <a:pt x="1328" y="566"/>
                    <a:pt x="1328" y="566"/>
                    <a:pt x="1328" y="566"/>
                  </a:cubicBezTo>
                  <a:cubicBezTo>
                    <a:pt x="1315" y="520"/>
                    <a:pt x="1295" y="474"/>
                    <a:pt x="1276" y="436"/>
                  </a:cubicBezTo>
                  <a:cubicBezTo>
                    <a:pt x="1334" y="338"/>
                    <a:pt x="1334" y="338"/>
                    <a:pt x="1334" y="338"/>
                  </a:cubicBezTo>
                  <a:cubicBezTo>
                    <a:pt x="1341" y="318"/>
                    <a:pt x="1341" y="292"/>
                    <a:pt x="1321" y="280"/>
                  </a:cubicBezTo>
                  <a:cubicBezTo>
                    <a:pt x="1191" y="149"/>
                    <a:pt x="1191" y="149"/>
                    <a:pt x="1191" y="149"/>
                  </a:cubicBezTo>
                  <a:cubicBezTo>
                    <a:pt x="1178" y="130"/>
                    <a:pt x="1152" y="130"/>
                    <a:pt x="1132" y="143"/>
                  </a:cubicBezTo>
                  <a:cubicBezTo>
                    <a:pt x="1035" y="195"/>
                    <a:pt x="1035" y="195"/>
                    <a:pt x="1035" y="195"/>
                  </a:cubicBezTo>
                  <a:cubicBezTo>
                    <a:pt x="996" y="176"/>
                    <a:pt x="950" y="156"/>
                    <a:pt x="905" y="143"/>
                  </a:cubicBezTo>
                  <a:cubicBezTo>
                    <a:pt x="879" y="32"/>
                    <a:pt x="879" y="32"/>
                    <a:pt x="879" y="32"/>
                  </a:cubicBezTo>
                  <a:cubicBezTo>
                    <a:pt x="872" y="13"/>
                    <a:pt x="853" y="0"/>
                    <a:pt x="827" y="0"/>
                  </a:cubicBezTo>
                  <a:cubicBezTo>
                    <a:pt x="645" y="0"/>
                    <a:pt x="645" y="0"/>
                    <a:pt x="645" y="0"/>
                  </a:cubicBezTo>
                  <a:cubicBezTo>
                    <a:pt x="619" y="0"/>
                    <a:pt x="599" y="13"/>
                    <a:pt x="592" y="32"/>
                  </a:cubicBezTo>
                  <a:cubicBezTo>
                    <a:pt x="566" y="143"/>
                    <a:pt x="566" y="143"/>
                    <a:pt x="566" y="143"/>
                  </a:cubicBezTo>
                  <a:cubicBezTo>
                    <a:pt x="521" y="156"/>
                    <a:pt x="475" y="176"/>
                    <a:pt x="436" y="195"/>
                  </a:cubicBezTo>
                  <a:cubicBezTo>
                    <a:pt x="339" y="143"/>
                    <a:pt x="339" y="143"/>
                    <a:pt x="339" y="143"/>
                  </a:cubicBezTo>
                  <a:cubicBezTo>
                    <a:pt x="319" y="130"/>
                    <a:pt x="293" y="130"/>
                    <a:pt x="280" y="149"/>
                  </a:cubicBezTo>
                  <a:cubicBezTo>
                    <a:pt x="150" y="280"/>
                    <a:pt x="150" y="280"/>
                    <a:pt x="150" y="280"/>
                  </a:cubicBezTo>
                  <a:cubicBezTo>
                    <a:pt x="131" y="292"/>
                    <a:pt x="131" y="318"/>
                    <a:pt x="144" y="338"/>
                  </a:cubicBezTo>
                  <a:cubicBezTo>
                    <a:pt x="196" y="436"/>
                    <a:pt x="196" y="436"/>
                    <a:pt x="196" y="436"/>
                  </a:cubicBezTo>
                  <a:cubicBezTo>
                    <a:pt x="176" y="474"/>
                    <a:pt x="157" y="520"/>
                    <a:pt x="144" y="566"/>
                  </a:cubicBezTo>
                  <a:cubicBezTo>
                    <a:pt x="33" y="592"/>
                    <a:pt x="33" y="592"/>
                    <a:pt x="33" y="592"/>
                  </a:cubicBezTo>
                  <a:cubicBezTo>
                    <a:pt x="14" y="598"/>
                    <a:pt x="0" y="618"/>
                    <a:pt x="0" y="644"/>
                  </a:cubicBezTo>
                  <a:cubicBezTo>
                    <a:pt x="0" y="825"/>
                    <a:pt x="0" y="825"/>
                    <a:pt x="0" y="825"/>
                  </a:cubicBezTo>
                  <a:cubicBezTo>
                    <a:pt x="0" y="851"/>
                    <a:pt x="14" y="870"/>
                    <a:pt x="33" y="877"/>
                  </a:cubicBezTo>
                  <a:cubicBezTo>
                    <a:pt x="144" y="903"/>
                    <a:pt x="144" y="903"/>
                    <a:pt x="144" y="903"/>
                  </a:cubicBezTo>
                  <a:cubicBezTo>
                    <a:pt x="157" y="948"/>
                    <a:pt x="176" y="994"/>
                    <a:pt x="196" y="1033"/>
                  </a:cubicBezTo>
                  <a:cubicBezTo>
                    <a:pt x="144" y="1130"/>
                    <a:pt x="144" y="1130"/>
                    <a:pt x="144" y="1130"/>
                  </a:cubicBezTo>
                  <a:cubicBezTo>
                    <a:pt x="131" y="1150"/>
                    <a:pt x="131" y="1176"/>
                    <a:pt x="150" y="1189"/>
                  </a:cubicBezTo>
                  <a:cubicBezTo>
                    <a:pt x="280" y="1319"/>
                    <a:pt x="280" y="1319"/>
                    <a:pt x="280" y="1319"/>
                  </a:cubicBezTo>
                  <a:cubicBezTo>
                    <a:pt x="293" y="1338"/>
                    <a:pt x="319" y="1338"/>
                    <a:pt x="339" y="1332"/>
                  </a:cubicBezTo>
                  <a:cubicBezTo>
                    <a:pt x="436" y="1273"/>
                    <a:pt x="436" y="1273"/>
                    <a:pt x="436" y="1273"/>
                  </a:cubicBezTo>
                  <a:cubicBezTo>
                    <a:pt x="475" y="1293"/>
                    <a:pt x="521" y="1312"/>
                    <a:pt x="566" y="1325"/>
                  </a:cubicBezTo>
                  <a:cubicBezTo>
                    <a:pt x="592" y="1436"/>
                    <a:pt x="592" y="1436"/>
                    <a:pt x="592" y="1436"/>
                  </a:cubicBezTo>
                  <a:cubicBezTo>
                    <a:pt x="599" y="1455"/>
                    <a:pt x="619" y="1475"/>
                    <a:pt x="645" y="1475"/>
                  </a:cubicBezTo>
                  <a:cubicBezTo>
                    <a:pt x="827" y="1475"/>
                    <a:pt x="827" y="1475"/>
                    <a:pt x="827" y="1475"/>
                  </a:cubicBezTo>
                  <a:cubicBezTo>
                    <a:pt x="853" y="1475"/>
                    <a:pt x="872" y="1455"/>
                    <a:pt x="879" y="1436"/>
                  </a:cubicBezTo>
                  <a:cubicBezTo>
                    <a:pt x="905" y="1325"/>
                    <a:pt x="905" y="1325"/>
                    <a:pt x="905" y="1325"/>
                  </a:cubicBezTo>
                  <a:cubicBezTo>
                    <a:pt x="950" y="1312"/>
                    <a:pt x="996" y="1293"/>
                    <a:pt x="1035" y="1273"/>
                  </a:cubicBezTo>
                  <a:cubicBezTo>
                    <a:pt x="1132" y="1332"/>
                    <a:pt x="1132" y="1332"/>
                    <a:pt x="1132" y="1332"/>
                  </a:cubicBezTo>
                  <a:cubicBezTo>
                    <a:pt x="1152" y="1338"/>
                    <a:pt x="1178" y="1338"/>
                    <a:pt x="1191" y="1319"/>
                  </a:cubicBezTo>
                  <a:cubicBezTo>
                    <a:pt x="1321" y="1189"/>
                    <a:pt x="1321" y="1189"/>
                    <a:pt x="1321" y="1189"/>
                  </a:cubicBezTo>
                  <a:cubicBezTo>
                    <a:pt x="1341" y="1176"/>
                    <a:pt x="1341" y="1150"/>
                    <a:pt x="1334" y="1130"/>
                  </a:cubicBezTo>
                  <a:cubicBezTo>
                    <a:pt x="1276" y="1033"/>
                    <a:pt x="1276" y="1033"/>
                    <a:pt x="1276" y="1033"/>
                  </a:cubicBezTo>
                  <a:cubicBezTo>
                    <a:pt x="1295" y="994"/>
                    <a:pt x="1315" y="948"/>
                    <a:pt x="1328" y="903"/>
                  </a:cubicBezTo>
                  <a:cubicBezTo>
                    <a:pt x="1438" y="877"/>
                    <a:pt x="1438" y="877"/>
                    <a:pt x="1438" y="877"/>
                  </a:cubicBezTo>
                  <a:cubicBezTo>
                    <a:pt x="1458" y="870"/>
                    <a:pt x="1471" y="851"/>
                    <a:pt x="1471" y="825"/>
                  </a:cubicBezTo>
                  <a:cubicBezTo>
                    <a:pt x="1471" y="644"/>
                    <a:pt x="1471" y="644"/>
                    <a:pt x="1471" y="644"/>
                  </a:cubicBezTo>
                  <a:cubicBezTo>
                    <a:pt x="1471" y="618"/>
                    <a:pt x="1458" y="598"/>
                    <a:pt x="1438" y="592"/>
                  </a:cubicBezTo>
                  <a:close/>
                  <a:moveTo>
                    <a:pt x="736" y="1241"/>
                  </a:moveTo>
                  <a:lnTo>
                    <a:pt x="736" y="1241"/>
                  </a:lnTo>
                  <a:cubicBezTo>
                    <a:pt x="456" y="1241"/>
                    <a:pt x="228" y="1013"/>
                    <a:pt x="228" y="735"/>
                  </a:cubicBezTo>
                  <a:cubicBezTo>
                    <a:pt x="228" y="455"/>
                    <a:pt x="456" y="228"/>
                    <a:pt x="736" y="228"/>
                  </a:cubicBezTo>
                  <a:cubicBezTo>
                    <a:pt x="1015" y="228"/>
                    <a:pt x="1243" y="455"/>
                    <a:pt x="1243" y="735"/>
                  </a:cubicBezTo>
                  <a:cubicBezTo>
                    <a:pt x="1243" y="1013"/>
                    <a:pt x="1015" y="1241"/>
                    <a:pt x="736" y="12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15">
              <a:extLst>
                <a:ext uri="{FF2B5EF4-FFF2-40B4-BE49-F238E27FC236}">
                  <a16:creationId xmlns:a16="http://schemas.microsoft.com/office/drawing/2014/main" id="{CFD9E236-9FA0-2C53-B4F6-2E85162CB281}"/>
                </a:ext>
              </a:extLst>
            </p:cNvPr>
            <p:cNvSpPr>
              <a:spLocks noChangeArrowheads="1"/>
            </p:cNvSpPr>
            <p:nvPr/>
          </p:nvSpPr>
          <p:spPr bwMode="auto">
            <a:xfrm>
              <a:off x="1768" y="1961"/>
              <a:ext cx="116" cy="148"/>
            </a:xfrm>
            <a:custGeom>
              <a:avLst/>
              <a:gdLst>
                <a:gd name="T0" fmla="*/ 384 w 515"/>
                <a:gd name="T1" fmla="*/ 12 h 656"/>
                <a:gd name="T2" fmla="*/ 384 w 515"/>
                <a:gd name="T3" fmla="*/ 12 h 656"/>
                <a:gd name="T4" fmla="*/ 345 w 515"/>
                <a:gd name="T5" fmla="*/ 0 h 656"/>
                <a:gd name="T6" fmla="*/ 345 w 515"/>
                <a:gd name="T7" fmla="*/ 188 h 656"/>
                <a:gd name="T8" fmla="*/ 254 w 515"/>
                <a:gd name="T9" fmla="*/ 214 h 656"/>
                <a:gd name="T10" fmla="*/ 163 w 515"/>
                <a:gd name="T11" fmla="*/ 188 h 656"/>
                <a:gd name="T12" fmla="*/ 163 w 515"/>
                <a:gd name="T13" fmla="*/ 0 h 656"/>
                <a:gd name="T14" fmla="*/ 130 w 515"/>
                <a:gd name="T15" fmla="*/ 12 h 656"/>
                <a:gd name="T16" fmla="*/ 0 w 515"/>
                <a:gd name="T17" fmla="*/ 201 h 656"/>
                <a:gd name="T18" fmla="*/ 71 w 515"/>
                <a:gd name="T19" fmla="*/ 363 h 656"/>
                <a:gd name="T20" fmla="*/ 137 w 515"/>
                <a:gd name="T21" fmla="*/ 421 h 656"/>
                <a:gd name="T22" fmla="*/ 137 w 515"/>
                <a:gd name="T23" fmla="*/ 636 h 656"/>
                <a:gd name="T24" fmla="*/ 201 w 515"/>
                <a:gd name="T25" fmla="*/ 655 h 656"/>
                <a:gd name="T26" fmla="*/ 201 w 515"/>
                <a:gd name="T27" fmla="*/ 473 h 656"/>
                <a:gd name="T28" fmla="*/ 306 w 515"/>
                <a:gd name="T29" fmla="*/ 473 h 656"/>
                <a:gd name="T30" fmla="*/ 306 w 515"/>
                <a:gd name="T31" fmla="*/ 655 h 656"/>
                <a:gd name="T32" fmla="*/ 371 w 515"/>
                <a:gd name="T33" fmla="*/ 636 h 656"/>
                <a:gd name="T34" fmla="*/ 371 w 515"/>
                <a:gd name="T35" fmla="*/ 421 h 656"/>
                <a:gd name="T36" fmla="*/ 436 w 515"/>
                <a:gd name="T37" fmla="*/ 363 h 656"/>
                <a:gd name="T38" fmla="*/ 514 w 515"/>
                <a:gd name="T39" fmla="*/ 201 h 656"/>
                <a:gd name="T40" fmla="*/ 475 w 515"/>
                <a:gd name="T41" fmla="*/ 90 h 656"/>
                <a:gd name="T42" fmla="*/ 384 w 515"/>
                <a:gd name="T43" fmla="*/ 1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5" h="656">
                  <a:moveTo>
                    <a:pt x="384" y="12"/>
                  </a:moveTo>
                  <a:lnTo>
                    <a:pt x="384" y="12"/>
                  </a:lnTo>
                  <a:cubicBezTo>
                    <a:pt x="345" y="0"/>
                    <a:pt x="345" y="0"/>
                    <a:pt x="345" y="0"/>
                  </a:cubicBezTo>
                  <a:cubicBezTo>
                    <a:pt x="345" y="188"/>
                    <a:pt x="345" y="188"/>
                    <a:pt x="345" y="188"/>
                  </a:cubicBezTo>
                  <a:cubicBezTo>
                    <a:pt x="254" y="214"/>
                    <a:pt x="254" y="214"/>
                    <a:pt x="254" y="214"/>
                  </a:cubicBezTo>
                  <a:cubicBezTo>
                    <a:pt x="163" y="188"/>
                    <a:pt x="163" y="188"/>
                    <a:pt x="163" y="188"/>
                  </a:cubicBezTo>
                  <a:cubicBezTo>
                    <a:pt x="163" y="0"/>
                    <a:pt x="163" y="0"/>
                    <a:pt x="163" y="0"/>
                  </a:cubicBezTo>
                  <a:cubicBezTo>
                    <a:pt x="130" y="12"/>
                    <a:pt x="130" y="12"/>
                    <a:pt x="130" y="12"/>
                  </a:cubicBezTo>
                  <a:cubicBezTo>
                    <a:pt x="52" y="45"/>
                    <a:pt x="0" y="117"/>
                    <a:pt x="0" y="201"/>
                  </a:cubicBezTo>
                  <a:cubicBezTo>
                    <a:pt x="0" y="266"/>
                    <a:pt x="26" y="325"/>
                    <a:pt x="71" y="363"/>
                  </a:cubicBezTo>
                  <a:cubicBezTo>
                    <a:pt x="137" y="421"/>
                    <a:pt x="137" y="421"/>
                    <a:pt x="137" y="421"/>
                  </a:cubicBezTo>
                  <a:cubicBezTo>
                    <a:pt x="137" y="636"/>
                    <a:pt x="137" y="636"/>
                    <a:pt x="137" y="636"/>
                  </a:cubicBezTo>
                  <a:cubicBezTo>
                    <a:pt x="156" y="642"/>
                    <a:pt x="175" y="649"/>
                    <a:pt x="201" y="655"/>
                  </a:cubicBezTo>
                  <a:cubicBezTo>
                    <a:pt x="201" y="473"/>
                    <a:pt x="201" y="473"/>
                    <a:pt x="201" y="473"/>
                  </a:cubicBezTo>
                  <a:cubicBezTo>
                    <a:pt x="306" y="473"/>
                    <a:pt x="306" y="473"/>
                    <a:pt x="306" y="473"/>
                  </a:cubicBezTo>
                  <a:cubicBezTo>
                    <a:pt x="306" y="655"/>
                    <a:pt x="306" y="655"/>
                    <a:pt x="306" y="655"/>
                  </a:cubicBezTo>
                  <a:cubicBezTo>
                    <a:pt x="332" y="649"/>
                    <a:pt x="351" y="642"/>
                    <a:pt x="371" y="636"/>
                  </a:cubicBezTo>
                  <a:cubicBezTo>
                    <a:pt x="371" y="421"/>
                    <a:pt x="371" y="421"/>
                    <a:pt x="371" y="421"/>
                  </a:cubicBezTo>
                  <a:cubicBezTo>
                    <a:pt x="436" y="363"/>
                    <a:pt x="436" y="363"/>
                    <a:pt x="436" y="363"/>
                  </a:cubicBezTo>
                  <a:cubicBezTo>
                    <a:pt x="481" y="325"/>
                    <a:pt x="514" y="266"/>
                    <a:pt x="514" y="201"/>
                  </a:cubicBezTo>
                  <a:cubicBezTo>
                    <a:pt x="514" y="162"/>
                    <a:pt x="501" y="123"/>
                    <a:pt x="475" y="90"/>
                  </a:cubicBezTo>
                  <a:cubicBezTo>
                    <a:pt x="455" y="58"/>
                    <a:pt x="423" y="32"/>
                    <a:pt x="384" y="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18123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outVertical)">
                                      <p:cBhvr>
                                        <p:cTn id="1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1+#ppt_w/2"/>
                                          </p:val>
                                        </p:tav>
                                        <p:tav tm="100000">
                                          <p:val>
                                            <p:strVal val="#ppt_x"/>
                                          </p:val>
                                        </p:tav>
                                      </p:tavLst>
                                    </p:anim>
                                    <p:anim calcmode="lin" valueType="num">
                                      <p:cBhvr additive="base">
                                        <p:cTn id="3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left)">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wipe(left)">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0EED-4D5B-3475-5A13-7A51BE301260}"/>
              </a:ext>
            </a:extLst>
          </p:cNvPr>
          <p:cNvSpPr>
            <a:spLocks noGrp="1"/>
          </p:cNvSpPr>
          <p:nvPr>
            <p:ph type="title"/>
          </p:nvPr>
        </p:nvSpPr>
        <p:spPr>
          <a:xfrm>
            <a:off x="3567507" y="159488"/>
            <a:ext cx="10515600" cy="1273215"/>
          </a:xfrm>
        </p:spPr>
        <p:txBody>
          <a:bodyPr>
            <a:normAutofit/>
          </a:bodyPr>
          <a:lstStyle/>
          <a:p>
            <a:r>
              <a:rPr lang="en-GB" sz="3600">
                <a:latin typeface="+mn-lt"/>
              </a:rPr>
              <a:t>Feedback from</a:t>
            </a:r>
            <a:br>
              <a:rPr lang="en-GB" sz="3600">
                <a:latin typeface="+mn-lt"/>
              </a:rPr>
            </a:br>
            <a:r>
              <a:rPr lang="en-GB" sz="3600">
                <a:latin typeface="+mn-lt"/>
              </a:rPr>
              <a:t>WS 10c &amp; 11b</a:t>
            </a:r>
          </a:p>
        </p:txBody>
      </p:sp>
      <p:pic>
        <p:nvPicPr>
          <p:cNvPr id="4" name="Segnaposto immagine 17">
            <a:extLst>
              <a:ext uri="{FF2B5EF4-FFF2-40B4-BE49-F238E27FC236}">
                <a16:creationId xmlns:a16="http://schemas.microsoft.com/office/drawing/2014/main" id="{9A95ECC5-7971-3C01-4F32-99B443A3E21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38" b="38"/>
          <a:stretch/>
        </p:blipFill>
        <p:spPr>
          <a:xfrm>
            <a:off x="8153400" y="0"/>
            <a:ext cx="4038600" cy="6858000"/>
          </a:xfrm>
          <a:prstGeom prst="rect">
            <a:avLst/>
          </a:prstGeom>
        </p:spPr>
      </p:pic>
      <p:sp>
        <p:nvSpPr>
          <p:cNvPr id="3" name="Content Placeholder 4">
            <a:extLst>
              <a:ext uri="{FF2B5EF4-FFF2-40B4-BE49-F238E27FC236}">
                <a16:creationId xmlns:a16="http://schemas.microsoft.com/office/drawing/2014/main" id="{14F2B210-DCE0-195D-1013-C7614B884729}"/>
              </a:ext>
            </a:extLst>
          </p:cNvPr>
          <p:cNvSpPr txBox="1">
            <a:spLocks/>
          </p:cNvSpPr>
          <p:nvPr/>
        </p:nvSpPr>
        <p:spPr>
          <a:xfrm>
            <a:off x="139338" y="1431225"/>
            <a:ext cx="7646124"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a:t>Mainly </a:t>
            </a:r>
            <a:r>
              <a:rPr lang="en-GB" b="1"/>
              <a:t>clarifications </a:t>
            </a:r>
            <a:r>
              <a:rPr lang="en-GB"/>
              <a:t>for the understanding and use of appendix B transition regimes and error correction process:</a:t>
            </a:r>
          </a:p>
          <a:p>
            <a:pPr lvl="1" algn="just"/>
            <a:r>
              <a:rPr lang="en-GB"/>
              <a:t>Applicability at IC, Subsystem or vehicle.</a:t>
            </a:r>
          </a:p>
          <a:p>
            <a:pPr lvl="1" algn="just"/>
            <a:r>
              <a:rPr lang="en-GB"/>
              <a:t>Impact of production phase of large series.</a:t>
            </a:r>
          </a:p>
          <a:p>
            <a:pPr lvl="1" algn="just"/>
            <a:r>
              <a:rPr lang="en-GB"/>
              <a:t>Certificates validity according to CCS TSI 2016 vs 2023.</a:t>
            </a:r>
          </a:p>
          <a:p>
            <a:pPr algn="just">
              <a:spcBef>
                <a:spcPts val="600"/>
              </a:spcBef>
            </a:pPr>
            <a:r>
              <a:rPr lang="en-GB"/>
              <a:t>In general well appreciated.</a:t>
            </a:r>
            <a:endParaRPr lang="en-GB" sz="100"/>
          </a:p>
          <a:p>
            <a:pPr algn="just">
              <a:spcBef>
                <a:spcPts val="1800"/>
              </a:spcBef>
            </a:pPr>
            <a:r>
              <a:rPr lang="en-GB" b="1"/>
              <a:t>Challenges:</a:t>
            </a:r>
          </a:p>
          <a:p>
            <a:pPr lvl="1" algn="just">
              <a:buFontTx/>
              <a:buChar char="-"/>
            </a:pPr>
            <a:r>
              <a:rPr lang="en-GB"/>
              <a:t>Coordination of deployment at National/EU level.</a:t>
            </a:r>
          </a:p>
          <a:p>
            <a:pPr lvl="1" algn="just">
              <a:buFontTx/>
              <a:buChar char="-"/>
            </a:pPr>
            <a:r>
              <a:rPr lang="en-GB"/>
              <a:t>Stability and changes since these are new concepts.</a:t>
            </a:r>
          </a:p>
          <a:p>
            <a:pPr lvl="1" algn="just">
              <a:buFontTx/>
              <a:buChar char="-"/>
            </a:pPr>
            <a:r>
              <a:rPr lang="en-GB"/>
              <a:t>Planification of error corrections deployment.</a:t>
            </a:r>
          </a:p>
          <a:p>
            <a:pPr marL="714375" lvl="1" indent="-257175" algn="just">
              <a:buNone/>
            </a:pPr>
            <a:r>
              <a:rPr lang="en-GB"/>
              <a:t>- Reauthorisation processes may be triggered at large scale, procedures to be adjusted.</a:t>
            </a:r>
          </a:p>
          <a:p>
            <a:pPr marL="400050" lvl="1" indent="0" algn="just" defTabSz="846138">
              <a:lnSpc>
                <a:spcPct val="100000"/>
              </a:lnSpc>
              <a:spcBef>
                <a:spcPts val="0"/>
              </a:spcBef>
              <a:buFont typeface="Arial" panose="020B0604020202020204" pitchFamily="34" charset="0"/>
              <a:buNone/>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spTree>
    <p:extLst>
      <p:ext uri="{BB962C8B-B14F-4D97-AF65-F5344CB8AC3E}">
        <p14:creationId xmlns:p14="http://schemas.microsoft.com/office/powerpoint/2010/main" val="81999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a:solidFill>
                  <a:schemeClr val="bg1"/>
                </a:solidFill>
              </a:rPr>
              <a:t>Moving Europe towards a sustainable and safe railway system without frontiers.</a:t>
            </a:r>
          </a:p>
          <a:p>
            <a:pPr algn="l">
              <a:lnSpc>
                <a:spcPct val="120000"/>
              </a:lnSpc>
            </a:pPr>
            <a:endParaRPr lang="id-ID" sz="140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c698c8c-469b-4390-ad13-30cd69364034" ContentTypeId="0x010100ED194B9F7C15044CBD43C025EAD2ECAB" PreviousValue="true" LastSyncTimeStamp="2022-12-12T13:53:29.507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27</Value>
      <Value>2</Value>
      <Value>8</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PPS - Programme, Project and Service Management</TermName>
          <TermId xmlns="http://schemas.microsoft.com/office/infopath/2007/PartnerControls">90370d85-ae52-41af-ab33-79e5ba08dbb7</TermId>
        </TermInfo>
      </Terms>
    </g337828d867743cab065af36c4e1a31c>
    <Project_x0020_Code xmlns="49592fe1-76b3-425e-9982-488f19897f48" xsi:nil="tru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49592fe1-76b3-425e-9982-488f19897f48">INTID-469515873-228</_dlc_DocId>
    <_dlc_DocIdUrl xmlns="49592fe1-76b3-425e-9982-488f19897f48">
      <Url>https://eraeuropaeu.sharepoint.com/sites/ERTMS2/_layouts/15/DocIdRedir.aspx?ID=INTID-469515873-228</Url>
      <Description>INTID-469515873-228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ERA_Document" ma:contentTypeID="0x010100ED194B9F7C15044CBD43C025EAD2ECAB001A4F5D02A7B1CB40A8C6AE6026120B84" ma:contentTypeVersion="22" ma:contentTypeDescription="" ma:contentTypeScope="" ma:versionID="1152f1963d0c52464b04adf43f7a919a">
  <xsd:schema xmlns:xsd="http://www.w3.org/2001/XMLSchema" xmlns:xs="http://www.w3.org/2001/XMLSchema" xmlns:p="http://schemas.microsoft.com/office/2006/metadata/properties" xmlns:ns2="49592fe1-76b3-425e-9982-488f19897f48" targetNamespace="http://schemas.microsoft.com/office/2006/metadata/properties" ma:root="true" ma:fieldsID="f558f1b61bfd7d50838fe8b850bffbe8" ns2:_="">
    <xsd:import namespace="49592fe1-76b3-425e-9982-488f19897f48"/>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dd69742f-05dd-4e55-a76e-115a715751c7}" ma:internalName="TaxCatchAllLabel" ma:readOnly="true" ma:showField="CatchAllDataLabel" ma:web="36a9c897-2d74-410f-8d77-1a54cee6f51d">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dd69742f-05dd-4e55-a76e-115a715751c7}" ma:internalName="TaxCatchAll" ma:readOnly="false" ma:showField="CatchAllData" ma:web="36a9c897-2d74-410f-8d77-1a54cee6f51d">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2;#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567AE2-128B-4A1C-816A-DFB0EB056EBD}">
  <ds:schemaRefs>
    <ds:schemaRef ds:uri="Microsoft.SharePoint.Taxonomy.ContentTypeSync"/>
  </ds:schemaRefs>
</ds:datastoreItem>
</file>

<file path=customXml/itemProps2.xml><?xml version="1.0" encoding="utf-8"?>
<ds:datastoreItem xmlns:ds="http://schemas.openxmlformats.org/officeDocument/2006/customXml" ds:itemID="{444F8372-F959-4757-ACF6-CD2BC1AEBE37}">
  <ds:schemaRefs>
    <ds:schemaRef ds:uri="http://schemas.microsoft.com/sharepoint/v3/contenttype/forms"/>
  </ds:schemaRefs>
</ds:datastoreItem>
</file>

<file path=customXml/itemProps3.xml><?xml version="1.0" encoding="utf-8"?>
<ds:datastoreItem xmlns:ds="http://schemas.openxmlformats.org/officeDocument/2006/customXml" ds:itemID="{C3331882-AED8-40D9-9783-E043C5C4114B}">
  <ds:schemaRefs>
    <ds:schemaRef ds:uri="49592fe1-76b3-425e-9982-488f19897f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7106DB0-3EF6-4058-91A7-41D9D8E3752E}">
  <ds:schemaRefs>
    <ds:schemaRef ds:uri="49592fe1-76b3-425e-9982-488f19897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F75B942-76C7-4454-B646-C9182B0F7E4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Application>Microsoft Office PowerPoint</Application>
  <PresentationFormat>Widescreen</PresentationFormat>
  <Slides>9</Slides>
  <Notes>5</Notes>
  <HiddenSlides>0</HiddenSlide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1_Office Theme</vt:lpstr>
      <vt:lpstr>2_Office Theme</vt:lpstr>
      <vt:lpstr>Office Theme</vt:lpstr>
      <vt:lpstr>3_Office Theme</vt:lpstr>
      <vt:lpstr>ERTMS Specifications inside CCS TSI 2023/1695 </vt:lpstr>
      <vt:lpstr>       Agenda</vt:lpstr>
      <vt:lpstr>ERTMS Specifications – Digital and Green Rail</vt:lpstr>
      <vt:lpstr>ERTMS Specifications – Evolution of ETCS Baselines/ETCS System versions </vt:lpstr>
      <vt:lpstr>       Agenda</vt:lpstr>
      <vt:lpstr>CCS TSI 2023/1695 – Transition regimes for innovations based on National Implementation Plans</vt:lpstr>
      <vt:lpstr>CCS TSI 2023/1695 – Transition regimes for error corrections (maintenance process)</vt:lpstr>
      <vt:lpstr>Feedback from WS 10c &amp; 11b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2024_ERTMSpecifications</dc:title>
  <dc:creator>MALFAIT Wouter</dc:creator>
  <cp:revision>2</cp:revision>
  <dcterms:created xsi:type="dcterms:W3CDTF">2024-03-05T07:33:40Z</dcterms:created>
  <dcterms:modified xsi:type="dcterms:W3CDTF">2024-04-24T16:06:16Z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0x010100ED194B9F7C15044CBD43C025EAD2ECAB001A4F5D02A7B1CB40A8C6AE6026120B84</vt:lpwstr>
  </property>
  <property fmtid="{D5CDD505-2E9C-101B-9397-08002B2CF9AE}" pid="3" name="Origin-Author">
    <vt:lpwstr>2;#ERA|8287c6ea-6f12-4bfd-9fc9-6825fce534f5</vt:lpwstr>
  </property>
  <property fmtid="{D5CDD505-2E9C-101B-9397-08002B2CF9AE}" pid="4" name="Document type">
    <vt:lpwstr>8;#Presentation|d69afb93-d8c7-4c9e-870f-5298841c2f8f</vt:lpwstr>
  </property>
  <property fmtid="{D5CDD505-2E9C-101B-9397-08002B2CF9AE}" pid="5" name="Process">
    <vt:lpwstr>27;#PPS - Programme, Project and Service Management|90370d85-ae52-41af-ab33-79e5ba08dbb7</vt:lpwstr>
  </property>
  <property fmtid="{D5CDD505-2E9C-101B-9397-08002B2CF9AE}" pid="6" name="MediaServiceImageTags">
    <vt:lpwstr/>
  </property>
  <property fmtid="{D5CDD505-2E9C-101B-9397-08002B2CF9AE}" pid="7" name="_dlc_DocIdItemGuid">
    <vt:lpwstr>7d852cca-1701-4abb-b30e-3c08cb4663fd</vt:lpwstr>
  </property>
  <property fmtid="{D5CDD505-2E9C-101B-9397-08002B2CF9AE}" pid="8" name="lcf76f155ced4ddcb4097134ff3c332f">
    <vt:lpwstr/>
  </property>
</Properties>
</file>